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Default Extension="gif" ContentType="image/gif"/>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25.xml" ContentType="application/vnd.openxmlformats-officedocument.presentationml.notesSlide+xml"/>
  <Override PartName="/ppt/notesSlides/notesSlide14.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28.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comments/comment1.xml" ContentType="application/vnd.openxmlformats-officedocument.presentationml.comments+xml"/>
  <Override PartName="/ppt/presentation.xml" ContentType="application/vnd.openxmlformats-officedocument.presentationml.presentation.main+xml"/>
  <Override PartName="/ppt/presProps.xml" ContentType="application/vnd.openxmlformats-officedocument.presentationml.presProps+xml"/>
  <Override PartName="/ppt/commentAuthors.xml" ContentType="application/vnd.openxmlformats-officedocument.presentationml.commentAuthor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id="0" initials="" name="Elizabeth Villalobos" lastIdx="1" clrIdx="0"/>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3.xml" Type="http://schemas.openxmlformats.org/officeDocument/2006/relationships/slide" Id="rId19"/><Relationship Target="slides/slide12.xml" Type="http://schemas.openxmlformats.org/officeDocument/2006/relationships/slide" Id="rId18"/><Relationship Target="slides/slide11.xml" Type="http://schemas.openxmlformats.org/officeDocument/2006/relationships/slide" Id="rId17"/><Relationship Target="slides/slide10.xml" Type="http://schemas.openxmlformats.org/officeDocument/2006/relationships/slide" Id="rId16"/><Relationship Target="slides/slide9.xml" Type="http://schemas.openxmlformats.org/officeDocument/2006/relationships/slide" Id="rId15"/><Relationship Target="slides/slide8.xml" Type="http://schemas.openxmlformats.org/officeDocument/2006/relationships/slide" Id="rId14"/><Relationship Target="slides/slide24.xml" Type="http://schemas.openxmlformats.org/officeDocument/2006/relationships/slide" Id="rId30"/><Relationship Target="slides/slide6.xml" Type="http://schemas.openxmlformats.org/officeDocument/2006/relationships/slide" Id="rId12"/><Relationship Target="slides/slide25.xml" Type="http://schemas.openxmlformats.org/officeDocument/2006/relationships/slide" Id="rId31"/><Relationship Target="slides/slide7.xml" Type="http://schemas.openxmlformats.org/officeDocument/2006/relationships/slide" Id="rId13"/><Relationship Target="slides/slide4.xml" Type="http://schemas.openxmlformats.org/officeDocument/2006/relationships/slide" Id="rId10"/><Relationship Target="slides/slide5.xml" Type="http://schemas.openxmlformats.org/officeDocument/2006/relationships/slide" Id="rId11"/><Relationship Target="slides/slide28.xml" Type="http://schemas.openxmlformats.org/officeDocument/2006/relationships/slide" Id="rId34"/><Relationship Target="slides/slide29.xml" Type="http://schemas.openxmlformats.org/officeDocument/2006/relationships/slide" Id="rId35"/><Relationship Target="slides/slide26.xml" Type="http://schemas.openxmlformats.org/officeDocument/2006/relationships/slide" Id="rId32"/><Relationship Target="slides/slide27.xml" Type="http://schemas.openxmlformats.org/officeDocument/2006/relationships/slide" Id="rId33"/><Relationship Target="slides/slide23.xml" Type="http://schemas.openxmlformats.org/officeDocument/2006/relationships/slide" Id="rId29"/><Relationship Target="slides/slide20.xml" Type="http://schemas.openxmlformats.org/officeDocument/2006/relationships/slide" Id="rId26"/><Relationship Target="slides/slide19.xml" Type="http://schemas.openxmlformats.org/officeDocument/2006/relationships/slide" Id="rId25"/><Relationship Target="slides/slide22.xml" Type="http://schemas.openxmlformats.org/officeDocument/2006/relationships/slide" Id="rId28"/><Relationship Target="slides/slide21.xml" Type="http://schemas.openxmlformats.org/officeDocument/2006/relationships/slide" Id="rId27"/><Relationship Target="presProps.xml" Type="http://schemas.openxmlformats.org/officeDocument/2006/relationships/presProps" Id="rId2"/><Relationship Target="slides/slide15.xml" Type="http://schemas.openxmlformats.org/officeDocument/2006/relationships/slide" Id="rId21"/><Relationship Target="theme/theme3.xml" Type="http://schemas.openxmlformats.org/officeDocument/2006/relationships/theme" Id="rId1"/><Relationship Target="slides/slide16.xml" Type="http://schemas.openxmlformats.org/officeDocument/2006/relationships/slide" Id="rId22"/><Relationship Target="commentAuthors.xml" Type="http://schemas.openxmlformats.org/officeDocument/2006/relationships/commentAuthors" Id="rId4"/><Relationship Target="slides/slide17.xml" Type="http://schemas.openxmlformats.org/officeDocument/2006/relationships/slide" Id="rId23"/><Relationship Target="tableStyles.xml" Type="http://schemas.openxmlformats.org/officeDocument/2006/relationships/tableStyles" Id="rId3"/><Relationship Target="slides/slide18.xml" Type="http://schemas.openxmlformats.org/officeDocument/2006/relationships/slide" Id="rId24"/><Relationship Target="slides/slide14.xml" Type="http://schemas.openxmlformats.org/officeDocument/2006/relationships/slide" Id="rId20"/><Relationship Target="slides/slide3.xml" Type="http://schemas.openxmlformats.org/officeDocument/2006/relationships/slide" Id="rId9"/><Relationship Target="notesMasters/notesMaster1.xml" Type="http://schemas.openxmlformats.org/officeDocument/2006/relationships/notesMaster" Id="rId6"/><Relationship Target="slideMasters/slideMaster1.xml" Type="http://schemas.openxmlformats.org/officeDocument/2006/relationships/slideMaster" Id="rId5"/><Relationship Target="slides/slide2.xml" Type="http://schemas.openxmlformats.org/officeDocument/2006/relationships/slide" Id="rId8"/><Relationship Target="slides/slide1.xml" Type="http://schemas.openxmlformats.org/officeDocument/2006/relationships/slide" Id="rId7"/></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1" authorId="0">
    <p:pos y="0" x="6000"/>
    <p:text>Jose dice: o se si uds tienen claro que es 'melé', pero si no es así entonces mejor quitarlo para que el profe no se nos arrate con las preguntas!</p:text>
  </p:cm>
</p:cmLst>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http://es.wikipedia.org/wiki/Retorno_de_la_inversi%C3%B3n" Type="http://schemas.openxmlformats.org/officeDocument/2006/relationships/hyperlink" TargetMode="External" Id="rId2"/><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http://es.wikipedia.org/wiki/Historias_de_usuario" Type="http://schemas.openxmlformats.org/officeDocument/2006/relationships/hyperlink" TargetMode="External" Id="rId2"/><Relationship Target="../notesMasters/notesMaster1.xml" Type="http://schemas.openxmlformats.org/officeDocument/2006/relationships/notesMaster" Id="rId1"/><Relationship Target="http://es.wikipedia.org/w/index.php?title=Scrum_(development)&amp;action=edit&amp;redlink=1" Type="http://schemas.openxmlformats.org/officeDocument/2006/relationships/hyperlink" TargetMode="External" Id="rId3"/></Relationships>
</file>

<file path=ppt/notesSlides/_rels/notesSlide19.xml.rels><?xml version="1.0" encoding="UTF-8" standalone="yes"?><Relationships xmlns="http://schemas.openxmlformats.org/package/2006/relationships"><Relationship Target="http://es.wikipedia.org/wiki/Scrum#cite_note-ref_duplicada_2-2" Type="http://schemas.openxmlformats.org/officeDocument/2006/relationships/hyperlink" TargetMode="External" Id="rId2"/><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http://es.wikipedia.org/wiki/Caracola" Type="http://schemas.openxmlformats.org/officeDocument/2006/relationships/hyperlink" TargetMode="External" Id="rId2"/><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 name="Shape 41"/>
        <p:cNvGrpSpPr/>
        <p:nvPr/>
      </p:nvGrpSpPr>
      <p:grpSpPr>
        <a:xfrm>
          <a:off y="0" x="0"/>
          <a:ext cy="0" cx="0"/>
          <a:chOff y="0" x="0"/>
          <a:chExt cy="0" cx="0"/>
        </a:xfrm>
      </p:grpSpPr>
      <p:sp>
        <p:nvSpPr>
          <p:cNvPr id="42" name="Shape 4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3" name="Shape 4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7" name="Shape 97"/>
        <p:cNvGrpSpPr/>
        <p:nvPr/>
      </p:nvGrpSpPr>
      <p:grpSpPr>
        <a:xfrm>
          <a:off y="0" x="0"/>
          <a:ext cy="0" cx="0"/>
          <a:chOff y="0" x="0"/>
          <a:chExt cy="0" cx="0"/>
        </a:xfrm>
      </p:grpSpPr>
      <p:sp>
        <p:nvSpPr>
          <p:cNvPr id="98" name="Shape 9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99" name="Shape 9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indent="-317500" marL="457200">
              <a:lnSpc>
                <a:spcPct val="200000"/>
              </a:lnSpc>
              <a:spcBef>
                <a:spcPts val="600"/>
              </a:spcBef>
              <a:spcAft>
                <a:spcPts val="600"/>
              </a:spcAft>
              <a:buClr>
                <a:srgbClr val="000000"/>
              </a:buClr>
              <a:buSzPct val="200000"/>
              <a:buFont typeface="Arial"/>
              <a:buChar char="●"/>
            </a:pPr>
            <a:r>
              <a:rPr sz="700" lang="es">
                <a:solidFill>
                  <a:srgbClr val="252525"/>
                </a:solidFill>
                <a:latin typeface="Times New Roman"/>
                <a:ea typeface="Times New Roman"/>
                <a:cs typeface="Times New Roman"/>
                <a:sym typeface="Times New Roman"/>
              </a:rPr>
              <a:t>   </a:t>
            </a:r>
            <a:r>
              <a:rPr lang="es">
                <a:solidFill>
                  <a:srgbClr val="252525"/>
                </a:solidFill>
              </a:rPr>
              <a:t>El análisis del riesgo se hace de forma explícita y clara, por lo tanto se reducen riesgos del proyecto.</a:t>
            </a:r>
          </a:p>
          <a:p>
            <a:pPr rtl="0" lvl="0" indent="-317500" marL="457200">
              <a:lnSpc>
                <a:spcPct val="200000"/>
              </a:lnSpc>
              <a:spcBef>
                <a:spcPts val="600"/>
              </a:spcBef>
              <a:spcAft>
                <a:spcPts val="600"/>
              </a:spcAft>
              <a:buClr>
                <a:srgbClr val="000000"/>
              </a:buClr>
              <a:buSzPct val="127272"/>
              <a:buFont typeface="Arial"/>
              <a:buChar char="●"/>
            </a:pPr>
            <a:r>
              <a:rPr lang="es">
                <a:solidFill>
                  <a:srgbClr val="252525"/>
                </a:solidFill>
              </a:rPr>
              <a:t>Al evaluarse riesgos en cada ciclo, es posible que se prevengan los problemas.</a:t>
            </a:r>
          </a:p>
          <a:p>
            <a:pPr rtl="0" lvl="0" indent="-317500" marL="457200">
              <a:lnSpc>
                <a:spcPct val="200000"/>
              </a:lnSpc>
              <a:spcBef>
                <a:spcPts val="0"/>
              </a:spcBef>
              <a:buClr>
                <a:srgbClr val="000000"/>
              </a:buClr>
              <a:buSzPct val="200000"/>
              <a:buFont typeface="Arial"/>
              <a:buChar char="●"/>
            </a:pPr>
            <a:r>
              <a:rPr sz="700" lang="es">
                <a:solidFill>
                  <a:schemeClr val="dk1"/>
                </a:solidFill>
                <a:latin typeface="Times New Roman"/>
                <a:ea typeface="Times New Roman"/>
                <a:cs typeface="Times New Roman"/>
                <a:sym typeface="Times New Roman"/>
              </a:rPr>
              <a:t> </a:t>
            </a:r>
            <a:r>
              <a:rPr lang="es">
                <a:solidFill>
                  <a:schemeClr val="dk1"/>
                </a:solidFill>
              </a:rPr>
              <a:t>Al ser cíclico permite aplicar el enfoque de construcción de prototipos en cualquier etapa de evolución del producto.</a:t>
            </a:r>
          </a:p>
          <a:p>
            <a:pPr rtl="0" lvl="0" indent="-317500" marL="457200">
              <a:lnSpc>
                <a:spcPct val="200000"/>
              </a:lnSpc>
              <a:spcBef>
                <a:spcPts val="0"/>
              </a:spcBef>
              <a:buClr>
                <a:srgbClr val="000000"/>
              </a:buClr>
              <a:buSzPct val="200000"/>
              <a:buFont typeface="Arial"/>
              <a:buChar char="●"/>
            </a:pPr>
            <a:r>
              <a:rPr sz="700" lang="es">
                <a:solidFill>
                  <a:schemeClr val="dk1"/>
                </a:solidFill>
                <a:latin typeface="Times New Roman"/>
                <a:ea typeface="Times New Roman"/>
                <a:cs typeface="Times New Roman"/>
                <a:sym typeface="Times New Roman"/>
              </a:rPr>
              <a:t> </a:t>
            </a:r>
            <a:r>
              <a:rPr lang="es">
                <a:solidFill>
                  <a:schemeClr val="dk1"/>
                </a:solidFill>
              </a:rPr>
              <a:t>Por su constante evaluación permite que los requerimientos no sean estáticos y puedan cambiar a lo largo del desarrollo.</a:t>
            </a:r>
          </a:p>
          <a:p>
            <a:pPr rtl="0" lvl="0" indent="-317500" marL="457200">
              <a:lnSpc>
                <a:spcPct val="200000"/>
              </a:lnSpc>
              <a:spcBef>
                <a:spcPts val="0"/>
              </a:spcBef>
              <a:buClr>
                <a:srgbClr val="000000"/>
              </a:buClr>
              <a:buSzPct val="200000"/>
              <a:buFont typeface="Arial"/>
              <a:buChar char="●"/>
            </a:pPr>
            <a:r>
              <a:rPr sz="700" lang="es">
                <a:solidFill>
                  <a:schemeClr val="dk1"/>
                </a:solidFill>
                <a:latin typeface="Times New Roman"/>
                <a:ea typeface="Times New Roman"/>
                <a:cs typeface="Times New Roman"/>
                <a:sym typeface="Times New Roman"/>
              </a:rPr>
              <a:t> </a:t>
            </a:r>
            <a:r>
              <a:rPr lang="es">
                <a:solidFill>
                  <a:schemeClr val="dk1"/>
                </a:solidFill>
              </a:rPr>
              <a:t>No requiere una definición completa de los requerimientos del software a desarrollar para comenzar su funcionalidad.</a:t>
            </a:r>
          </a:p>
          <a:p>
            <a:pPr rtl="0" lvl="0" indent="-317500" marL="457200">
              <a:lnSpc>
                <a:spcPct val="200000"/>
              </a:lnSpc>
              <a:spcBef>
                <a:spcPts val="0"/>
              </a:spcBef>
              <a:buClr>
                <a:srgbClr val="000000"/>
              </a:buClr>
              <a:buSzPct val="127272"/>
              <a:buFont typeface="Arial"/>
              <a:buChar char="●"/>
            </a:pPr>
            <a:r>
              <a:rPr lang="es">
                <a:solidFill>
                  <a:schemeClr val="dk1"/>
                </a:solidFill>
              </a:rPr>
              <a:t>Especial para aplicar a proyectos de gran escala por su flexibilidad y mitigación de riesgos.</a:t>
            </a:r>
          </a:p>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3" name="Shape 103"/>
        <p:cNvGrpSpPr/>
        <p:nvPr/>
      </p:nvGrpSpPr>
      <p:grpSpPr>
        <a:xfrm>
          <a:off y="0" x="0"/>
          <a:ext cy="0" cx="0"/>
          <a:chOff y="0" x="0"/>
          <a:chExt cy="0" cx="0"/>
        </a:xfrm>
      </p:grpSpPr>
      <p:sp>
        <p:nvSpPr>
          <p:cNvPr id="104" name="Shape 10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05" name="Shape 10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indent="-317500" marL="457200">
              <a:lnSpc>
                <a:spcPct val="200000"/>
              </a:lnSpc>
              <a:spcBef>
                <a:spcPts val="0"/>
              </a:spcBef>
              <a:spcAft>
                <a:spcPts val="100"/>
              </a:spcAft>
              <a:buClr>
                <a:srgbClr val="000000"/>
              </a:buClr>
              <a:buSzPct val="200000"/>
              <a:buFont typeface="Arial"/>
              <a:buChar char="●"/>
            </a:pPr>
            <a:r>
              <a:rPr sz="700" lang="es">
                <a:solidFill>
                  <a:srgbClr val="252525"/>
                </a:solidFill>
                <a:latin typeface="Times New Roman"/>
                <a:ea typeface="Times New Roman"/>
                <a:cs typeface="Times New Roman"/>
                <a:sym typeface="Times New Roman"/>
              </a:rPr>
              <a:t>      </a:t>
            </a:r>
            <a:r>
              <a:rPr lang="es">
                <a:solidFill>
                  <a:srgbClr val="252525"/>
                </a:solidFill>
              </a:rPr>
              <a:t>Genera mucho tiempo en el desarrollo del sistema ya que se puede llegar a iterar varias veces.</a:t>
            </a:r>
          </a:p>
          <a:p>
            <a:pPr rtl="0" lvl="0" indent="-317500" marL="457200">
              <a:lnSpc>
                <a:spcPct val="200000"/>
              </a:lnSpc>
              <a:spcBef>
                <a:spcPts val="0"/>
              </a:spcBef>
              <a:spcAft>
                <a:spcPts val="100"/>
              </a:spcAft>
              <a:buClr>
                <a:srgbClr val="000000"/>
              </a:buClr>
              <a:buSzPct val="200000"/>
              <a:buFont typeface="Arial"/>
              <a:buChar char="●"/>
            </a:pPr>
            <a:r>
              <a:rPr sz="700" lang="es">
                <a:solidFill>
                  <a:srgbClr val="252525"/>
                </a:solidFill>
                <a:latin typeface="Times New Roman"/>
                <a:ea typeface="Times New Roman"/>
                <a:cs typeface="Times New Roman"/>
                <a:sym typeface="Times New Roman"/>
              </a:rPr>
              <a:t>      </a:t>
            </a:r>
            <a:r>
              <a:rPr lang="es">
                <a:solidFill>
                  <a:srgbClr val="252525"/>
                </a:solidFill>
              </a:rPr>
              <a:t>Requiere experiencia en la identificación de riesgos lo cual necesita de especialistas altamente calificados.</a:t>
            </a:r>
          </a:p>
          <a:p>
            <a:pPr rtl="0" lvl="0" indent="-317500" marL="457200">
              <a:lnSpc>
                <a:spcPct val="200000"/>
              </a:lnSpc>
              <a:spcBef>
                <a:spcPts val="600"/>
              </a:spcBef>
              <a:spcAft>
                <a:spcPts val="600"/>
              </a:spcAft>
              <a:buClr>
                <a:srgbClr val="000000"/>
              </a:buClr>
              <a:buSzPct val="200000"/>
              <a:buFont typeface="Arial"/>
              <a:buChar char="●"/>
            </a:pPr>
            <a:r>
              <a:rPr sz="700" lang="es">
                <a:solidFill>
                  <a:srgbClr val="252525"/>
                </a:solidFill>
                <a:latin typeface="Times New Roman"/>
                <a:ea typeface="Times New Roman"/>
                <a:cs typeface="Times New Roman"/>
                <a:sym typeface="Times New Roman"/>
              </a:rPr>
              <a:t>       </a:t>
            </a:r>
            <a:r>
              <a:rPr lang="es">
                <a:solidFill>
                  <a:srgbClr val="252525"/>
                </a:solidFill>
              </a:rPr>
              <a:t>Debido a su elevada complejidad no se aconseja utilizarlo en pequeños sistemas.</a:t>
            </a:r>
          </a:p>
          <a:p>
            <a:pPr rtl="0" lvl="0" indent="-317500" marL="457200">
              <a:lnSpc>
                <a:spcPct val="200000"/>
              </a:lnSpc>
              <a:spcBef>
                <a:spcPts val="600"/>
              </a:spcBef>
              <a:spcAft>
                <a:spcPts val="600"/>
              </a:spcAft>
              <a:buClr>
                <a:srgbClr val="000000"/>
              </a:buClr>
              <a:buSzPct val="200000"/>
              <a:buFont typeface="Arial"/>
              <a:buChar char="●"/>
            </a:pPr>
            <a:r>
              <a:rPr sz="700" lang="es">
                <a:solidFill>
                  <a:srgbClr val="252525"/>
                </a:solidFill>
                <a:latin typeface="Times New Roman"/>
                <a:ea typeface="Times New Roman"/>
                <a:cs typeface="Times New Roman"/>
                <a:sym typeface="Times New Roman"/>
              </a:rPr>
              <a:t>     </a:t>
            </a:r>
            <a:r>
              <a:rPr lang="es">
                <a:solidFill>
                  <a:srgbClr val="252525"/>
                </a:solidFill>
              </a:rPr>
              <a:t>Económicamente es bastante más costoso que otras metodologías de desarrollo.</a:t>
            </a:r>
          </a:p>
          <a:p>
            <a:pPr rtl="0" lvl="0" indent="-317500" marL="457200">
              <a:lnSpc>
                <a:spcPct val="200000"/>
              </a:lnSpc>
              <a:spcBef>
                <a:spcPts val="600"/>
              </a:spcBef>
              <a:spcAft>
                <a:spcPts val="600"/>
              </a:spcAft>
              <a:buClr>
                <a:srgbClr val="000000"/>
              </a:buClr>
              <a:buSzPct val="200000"/>
              <a:buFont typeface="Arial"/>
              <a:buChar char="●"/>
            </a:pPr>
            <a:r>
              <a:rPr sz="700" lang="es">
                <a:solidFill>
                  <a:srgbClr val="252525"/>
                </a:solidFill>
                <a:latin typeface="Times New Roman"/>
                <a:ea typeface="Times New Roman"/>
                <a:cs typeface="Times New Roman"/>
                <a:sym typeface="Times New Roman"/>
              </a:rPr>
              <a:t>      </a:t>
            </a:r>
            <a:r>
              <a:rPr lang="es">
                <a:solidFill>
                  <a:srgbClr val="252525"/>
                </a:solidFill>
              </a:rPr>
              <a:t>Por la capacidad de la metodología de que el proyecto sea continuamente evaluado, es necesario que el cliente este en el proceso de manera continua.</a:t>
            </a:r>
          </a:p>
          <a:p>
            <a:pPr rtl="0" lvl="0" indent="-317500" marL="457200">
              <a:lnSpc>
                <a:spcPct val="200000"/>
              </a:lnSpc>
              <a:spcBef>
                <a:spcPts val="600"/>
              </a:spcBef>
              <a:spcAft>
                <a:spcPts val="600"/>
              </a:spcAft>
              <a:buClr>
                <a:srgbClr val="000000"/>
              </a:buClr>
              <a:buSzPct val="200000"/>
              <a:buFont typeface="Arial"/>
              <a:buChar char="●"/>
            </a:pPr>
            <a:r>
              <a:rPr sz="700" lang="es">
                <a:solidFill>
                  <a:srgbClr val="252525"/>
                </a:solidFill>
                <a:latin typeface="Times New Roman"/>
                <a:ea typeface="Times New Roman"/>
                <a:cs typeface="Times New Roman"/>
                <a:sym typeface="Times New Roman"/>
              </a:rPr>
              <a:t>        </a:t>
            </a:r>
            <a:r>
              <a:rPr lang="es">
                <a:solidFill>
                  <a:srgbClr val="252525"/>
                </a:solidFill>
              </a:rPr>
              <a:t>Resulta difícil convencer a clientes potenciales de que es posible controlar el enfoque evolutivo de una metodología que posee fases de desarrollo iterativas y dinámicas. </a:t>
            </a:r>
          </a:p>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5" name="Shape 115"/>
        <p:cNvGrpSpPr/>
        <p:nvPr/>
      </p:nvGrpSpPr>
      <p:grpSpPr>
        <a:xfrm>
          <a:off y="0" x="0"/>
          <a:ext cy="0" cx="0"/>
          <a:chOff y="0" x="0"/>
          <a:chExt cy="0" cx="0"/>
        </a:xfrm>
      </p:grpSpPr>
      <p:sp>
        <p:nvSpPr>
          <p:cNvPr id="116" name="Shape 11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17" name="Shape 11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lnSpc>
                <a:spcPct val="90000"/>
              </a:lnSpc>
              <a:spcBef>
                <a:spcPts val="1000"/>
              </a:spcBef>
              <a:buClr>
                <a:schemeClr val="dk1"/>
              </a:buClr>
              <a:buSzPct val="39285"/>
              <a:buFont typeface="Arial"/>
              <a:buNone/>
            </a:pPr>
            <a:r>
              <a:rPr sz="2800" lang="es">
                <a:solidFill>
                  <a:schemeClr val="dk1"/>
                </a:solidFill>
              </a:rPr>
              <a:t>•</a:t>
            </a:r>
            <a:r>
              <a:rPr lang="es">
                <a:solidFill>
                  <a:schemeClr val="dk1"/>
                </a:solidFill>
              </a:rPr>
              <a:t>Cognifide: mercadeo tecnológico.</a:t>
            </a:r>
          </a:p>
          <a:p>
            <a:pPr rtl="0" lvl="0">
              <a:lnSpc>
                <a:spcPct val="90000"/>
              </a:lnSpc>
              <a:spcBef>
                <a:spcPts val="1000"/>
              </a:spcBef>
              <a:buClr>
                <a:schemeClr val="dk1"/>
              </a:buClr>
              <a:buSzPct val="100000"/>
              <a:buFont typeface="Arial"/>
              <a:buNone/>
            </a:pPr>
            <a:r>
              <a:rPr lang="es">
                <a:solidFill>
                  <a:schemeClr val="dk1"/>
                </a:solidFill>
              </a:rPr>
              <a:t>•SOLIDFIRE: sistemas de almacenamiento.</a:t>
            </a:r>
          </a:p>
          <a:p>
            <a:pPr rtl="0" lvl="0">
              <a:lnSpc>
                <a:spcPct val="90000"/>
              </a:lnSpc>
              <a:spcBef>
                <a:spcPts val="1000"/>
              </a:spcBef>
              <a:buClr>
                <a:schemeClr val="dk1"/>
              </a:buClr>
              <a:buSzPct val="100000"/>
              <a:buFont typeface="Arial"/>
              <a:buNone/>
            </a:pPr>
            <a:r>
              <a:rPr lang="es">
                <a:solidFill>
                  <a:schemeClr val="dk1"/>
                </a:solidFill>
              </a:rPr>
              <a:t>•Healthland: servicios información de salud.</a:t>
            </a:r>
          </a:p>
          <a:p>
            <a:pPr rtl="0" lvl="0">
              <a:lnSpc>
                <a:spcPct val="90000"/>
              </a:lnSpc>
              <a:spcBef>
                <a:spcPts val="1000"/>
              </a:spcBef>
              <a:buClr>
                <a:schemeClr val="dk1"/>
              </a:buClr>
              <a:buSzPct val="100000"/>
              <a:buFont typeface="Arial"/>
              <a:buNone/>
            </a:pPr>
            <a:r>
              <a:rPr lang="es">
                <a:solidFill>
                  <a:schemeClr val="dk1"/>
                </a:solidFill>
              </a:rPr>
              <a:t>•Universidad de Sidney: administración de sistemas.</a:t>
            </a:r>
          </a:p>
          <a:p>
            <a:pPr rtl="0" lvl="0">
              <a:lnSpc>
                <a:spcPct val="90000"/>
              </a:lnSpc>
              <a:spcBef>
                <a:spcPts val="1000"/>
              </a:spcBef>
              <a:buClr>
                <a:schemeClr val="dk1"/>
              </a:buClr>
              <a:buSzPct val="100000"/>
              <a:buFont typeface="Arial"/>
              <a:buNone/>
            </a:pPr>
            <a:r>
              <a:rPr lang="es">
                <a:solidFill>
                  <a:schemeClr val="dk1"/>
                </a:solidFill>
              </a:rPr>
              <a:t>•eXo Platform: colaboración empresas.</a:t>
            </a:r>
          </a:p>
          <a:p>
            <a:pPr rtl="0" lvl="0">
              <a:lnSpc>
                <a:spcPct val="90000"/>
              </a:lnSpc>
              <a:spcBef>
                <a:spcPts val="1000"/>
              </a:spcBef>
              <a:buClr>
                <a:schemeClr val="dk1"/>
              </a:buClr>
              <a:buSzPct val="100000"/>
              <a:buFont typeface="Arial"/>
              <a:buNone/>
            </a:pPr>
            <a:r>
              <a:rPr lang="es">
                <a:solidFill>
                  <a:schemeClr val="dk1"/>
                </a:solidFill>
              </a:rPr>
              <a:t>•HighWire (Universidad de Stanford): administración sistemas.</a:t>
            </a:r>
          </a:p>
          <a:p>
            <a:pPr rtl="0" lvl="0">
              <a:lnSpc>
                <a:spcPct val="90000"/>
              </a:lnSpc>
              <a:spcBef>
                <a:spcPts val="1000"/>
              </a:spcBef>
              <a:buClr>
                <a:schemeClr val="dk1"/>
              </a:buClr>
              <a:buSzPct val="100000"/>
              <a:buFont typeface="Arial"/>
              <a:buNone/>
            </a:pPr>
            <a:r>
              <a:rPr lang="es">
                <a:solidFill>
                  <a:schemeClr val="dk1"/>
                </a:solidFill>
              </a:rPr>
              <a:t>•j2 Global Communications: comunicación y mensajería.</a:t>
            </a:r>
          </a:p>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1" name="Shape 121"/>
        <p:cNvGrpSpPr/>
        <p:nvPr/>
      </p:nvGrpSpPr>
      <p:grpSpPr>
        <a:xfrm>
          <a:off y="0" x="0"/>
          <a:ext cy="0" cx="0"/>
          <a:chOff y="0" x="0"/>
          <a:chExt cy="0" cx="0"/>
        </a:xfrm>
      </p:grpSpPr>
      <p:sp>
        <p:nvSpPr>
          <p:cNvPr id="122" name="Shape 12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23" name="Shape 12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8" name="Shape 128"/>
        <p:cNvGrpSpPr/>
        <p:nvPr/>
      </p:nvGrpSpPr>
      <p:grpSpPr>
        <a:xfrm>
          <a:off y="0" x="0"/>
          <a:ext cy="0" cx="0"/>
          <a:chOff y="0" x="0"/>
          <a:chExt cy="0" cx="0"/>
        </a:xfrm>
      </p:grpSpPr>
      <p:sp>
        <p:nvSpPr>
          <p:cNvPr id="129" name="Shape 12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30" name="Shape 13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5" name="Shape 135"/>
        <p:cNvGrpSpPr/>
        <p:nvPr/>
      </p:nvGrpSpPr>
      <p:grpSpPr>
        <a:xfrm>
          <a:off y="0" x="0"/>
          <a:ext cy="0" cx="0"/>
          <a:chOff y="0" x="0"/>
          <a:chExt cy="0" cx="0"/>
        </a:xfrm>
      </p:grpSpPr>
      <p:sp>
        <p:nvSpPr>
          <p:cNvPr id="136" name="Shape 13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37" name="Shape 13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2" name="Shape 142"/>
        <p:cNvGrpSpPr/>
        <p:nvPr/>
      </p:nvGrpSpPr>
      <p:grpSpPr>
        <a:xfrm>
          <a:off y="0" x="0"/>
          <a:ext cy="0" cx="0"/>
          <a:chOff y="0" x="0"/>
          <a:chExt cy="0" cx="0"/>
        </a:xfrm>
      </p:grpSpPr>
      <p:sp>
        <p:nvSpPr>
          <p:cNvPr id="143" name="Shape 14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44" name="Shape 14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9" name="Shape 149"/>
        <p:cNvGrpSpPr/>
        <p:nvPr/>
      </p:nvGrpSpPr>
      <p:grpSpPr>
        <a:xfrm>
          <a:off y="0" x="0"/>
          <a:ext cy="0" cx="0"/>
          <a:chOff y="0" x="0"/>
          <a:chExt cy="0" cx="0"/>
        </a:xfrm>
      </p:grpSpPr>
      <p:sp>
        <p:nvSpPr>
          <p:cNvPr id="150" name="Shape 15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51" name="Shape 151"/>
          <p:cNvSpPr txBox="1"/>
          <p:nvPr>
            <p:ph idx="1" type="body"/>
          </p:nvPr>
        </p:nvSpPr>
        <p:spPr>
          <a:xfrm>
            <a:off y="4343400" x="685800"/>
            <a:ext cy="4114800" cx="5486399"/>
          </a:xfrm>
          <a:prstGeom prst="rect">
            <a:avLst/>
          </a:prstGeom>
        </p:spPr>
        <p:txBody>
          <a:bodyPr bIns="91425" rIns="91425" lIns="91425" tIns="91425" anchor="t" anchorCtr="0">
            <a:noAutofit/>
          </a:bodyPr>
          <a:lstStyle/>
          <a:p>
            <a:pPr algn="just" rtl="0">
              <a:lnSpc>
                <a:spcPct val="100000"/>
              </a:lnSpc>
              <a:spcBef>
                <a:spcPts val="0"/>
              </a:spcBef>
              <a:buNone/>
            </a:pPr>
            <a:r>
              <a:rPr lang="es"/>
              <a:t>Scrum es una metodología ágil y flexible para gestionar el desarrollo de software, cuyo principal objetivo es maximizar el retorno de la inversión para su empresa. </a:t>
            </a:r>
          </a:p>
          <a:p>
            <a:pPr algn="just" rtl="0">
              <a:lnSpc>
                <a:spcPct val="100000"/>
              </a:lnSpc>
              <a:spcBef>
                <a:spcPts val="0"/>
              </a:spcBef>
              <a:buNone/>
            </a:pPr>
            <a:r>
              <a:rPr lang="es"/>
              <a:t>Está  basada en entregas parciales y regulares del producto final en base al valor que ofrecen a los clientes.</a:t>
            </a:r>
          </a:p>
          <a:p>
            <a:pPr algn="just" rtl="0" lvl="0">
              <a:lnSpc>
                <a:spcPct val="100000"/>
              </a:lnSpc>
              <a:spcBef>
                <a:spcPts val="1700"/>
              </a:spcBef>
              <a:spcAft>
                <a:spcPts val="400"/>
              </a:spcAft>
              <a:buClr>
                <a:schemeClr val="dk1"/>
              </a:buClr>
              <a:buSzPct val="100000"/>
              <a:buFont typeface="Arial"/>
              <a:buNone/>
            </a:pPr>
            <a:r>
              <a:rPr b="1" lang="es"/>
              <a:t>Sprint</a:t>
            </a:r>
          </a:p>
          <a:p>
            <a:pPr algn="just" rtl="0" lvl="0">
              <a:lnSpc>
                <a:spcPct val="100000"/>
              </a:lnSpc>
              <a:spcBef>
                <a:spcPts val="600"/>
              </a:spcBef>
              <a:spcAft>
                <a:spcPts val="600"/>
              </a:spcAft>
              <a:buClr>
                <a:schemeClr val="dk1"/>
              </a:buClr>
              <a:buSzPct val="100000"/>
              <a:buFont typeface="Arial"/>
              <a:buNone/>
            </a:pPr>
            <a:r>
              <a:rPr lang="es"/>
              <a:t>El Sprint es el período en el cual se lleva a cabo el trabajo en sí. Es recomendado que la duración de los sprints sea constante y definida por el equipo con base en su propia experiencia. Se puede comenzar con una duración de sprint en particular (2 o 3 semanas) e ir ajustandolo con base en el ritmo del equipo, aunque sin relajarlo demasiado. Al final de cada sprint, el equipo deberá presentar los avances logrados, y el resultado obtenido es un producto potencialmente entregable al cliente. Asimismo, se recomienda no agregar objetivos al sprint o </a:t>
            </a:r>
            <a:r>
              <a:rPr lang="es" i="1"/>
              <a:t>sprint backlog</a:t>
            </a:r>
            <a:r>
              <a:rPr lang="es"/>
              <a:t> a menos que la falta de estos objetivos amenace al éxito del proyecto. La constancia permite la concentración y mejora la productividad del equipo de trabajo.</a:t>
            </a:r>
          </a:p>
          <a:p>
            <a:pPr algn="just" rtl="0">
              <a:lnSpc>
                <a:spcPct val="100000"/>
              </a:lnSpc>
              <a:spcBef>
                <a:spcPts val="0"/>
              </a:spcBef>
              <a:buNone/>
            </a:pPr>
            <a:r>
              <a:rPr lang="es"/>
              <a:t>l ciclo anterior deberá repetirse hasta que todos los elementos del Blacklog hayan sido entregados. Entre los distintos Sprints no se deben dejar tiempos sin productividad.</a:t>
            </a:r>
          </a:p>
          <a:p>
            <a:pPr algn="just" rtl="0">
              <a:lnSpc>
                <a:spcPct val="100000"/>
              </a:lnSpc>
              <a:spcBef>
                <a:spcPts val="0"/>
              </a:spcBef>
              <a:buNone/>
            </a:pPr>
            <a:r>
              <a:rPr lang="es"/>
              <a:t>El </a:t>
            </a:r>
            <a:r>
              <a:rPr b="1" lang="es" i="1"/>
              <a:t>product backlog</a:t>
            </a:r>
            <a:r>
              <a:rPr lang="es"/>
              <a:t> es un documento de alto nivel para todo el proyecto. Contiene descripciones genéricas de todos los requisitos, funcionalidades deseables, etc. priorizadas según su retorno sobre la inversión . Es el </a:t>
            </a:r>
            <a:r>
              <a:rPr lang="es" i="1"/>
              <a:t>que</a:t>
            </a:r>
            <a:r>
              <a:rPr lang="es"/>
              <a:t> va a ser construido. Es abierto y solo puede ser modificado por el </a:t>
            </a:r>
            <a:r>
              <a:rPr lang="es" i="1"/>
              <a:t>product owner</a:t>
            </a:r>
            <a:r>
              <a:rPr lang="es"/>
              <a:t>. Contiene estimaciones realizadas a grandes rasgos, tanto del valor para el negocio, como del esfuerzo de desarrollo requerido. Esta estimación ayuda al </a:t>
            </a:r>
            <a:r>
              <a:rPr lang="es" i="1"/>
              <a:t>product owner</a:t>
            </a:r>
            <a:r>
              <a:rPr lang="es"/>
              <a:t> a ajustar la línea temporal(KEV) y, de manera limitada, la prioridad de las diferentes tareas. Por ejemplo, si dos características tienen el mismo valor de negocio la que requiere menor tiempo de desarrollo tendrá probablemente más prioridad, debido a que su </a:t>
            </a:r>
            <a:r>
              <a:rPr lang="es">
                <a:hlinkClick r:id="rId2"/>
              </a:rPr>
              <a:t>ROI</a:t>
            </a:r>
            <a:r>
              <a:rPr lang="es"/>
              <a:t> será más alto.</a:t>
            </a:r>
          </a:p>
          <a:p>
            <a:pPr algn="just">
              <a:spcBef>
                <a:spcPts val="0"/>
              </a:spcBef>
              <a:buNone/>
            </a:pPr>
            <a:r>
              <a:rPr lang="es"/>
              <a:t>La segunda etapa pasa por la </a:t>
            </a:r>
            <a:r>
              <a:rPr b="1" lang="es"/>
              <a:t>definición del Sprint Backlog</a:t>
            </a:r>
            <a:r>
              <a:rPr lang="es"/>
              <a:t>, documento que recoge las tareas a realizar y quién las desempeña. Es interesante asignar las horas de trabajo que va a suponer realizar cada una de ellas y asignarlas un coste. Si su volumen es muy grande, crear metas intermedias será un acierto.</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5" name="Shape 155"/>
        <p:cNvGrpSpPr/>
        <p:nvPr/>
      </p:nvGrpSpPr>
      <p:grpSpPr>
        <a:xfrm>
          <a:off y="0" x="0"/>
          <a:ext cy="0" cx="0"/>
          <a:chOff y="0" x="0"/>
          <a:chExt cy="0" cx="0"/>
        </a:xfrm>
      </p:grpSpPr>
      <p:sp>
        <p:nvSpPr>
          <p:cNvPr id="156" name="Shape 15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57" name="Shape 157"/>
          <p:cNvSpPr txBox="1"/>
          <p:nvPr>
            <p:ph idx="1" type="body"/>
          </p:nvPr>
        </p:nvSpPr>
        <p:spPr>
          <a:xfrm>
            <a:off y="4343400" x="685800"/>
            <a:ext cy="4114800" cx="5486399"/>
          </a:xfrm>
          <a:prstGeom prst="rect">
            <a:avLst/>
          </a:prstGeom>
        </p:spPr>
        <p:txBody>
          <a:bodyPr bIns="91425" rIns="91425" lIns="91425" tIns="91425" anchor="t" anchorCtr="0">
            <a:noAutofit/>
          </a:bodyPr>
          <a:lstStyle/>
          <a:p>
            <a:pPr algn="just" rtl="0" lvl="0">
              <a:lnSpc>
                <a:spcPct val="152727"/>
              </a:lnSpc>
              <a:spcBef>
                <a:spcPts val="0"/>
              </a:spcBef>
              <a:spcAft>
                <a:spcPts val="100"/>
              </a:spcAft>
              <a:buClr>
                <a:schemeClr val="dk1"/>
              </a:buClr>
              <a:buSzPct val="100000"/>
              <a:buFont typeface="Arial"/>
              <a:buNone/>
            </a:pPr>
            <a:r>
              <a:rPr b="1" lang="es">
                <a:solidFill>
                  <a:schemeClr val="dk1"/>
                </a:solidFill>
              </a:rPr>
              <a:t> ScrumMaster o facilitador: </a:t>
            </a:r>
            <a:r>
              <a:rPr lang="es">
                <a:solidFill>
                  <a:schemeClr val="dk1"/>
                </a:solidFill>
              </a:rPr>
              <a:t>El </a:t>
            </a:r>
            <a:r>
              <a:rPr lang="es" i="1">
                <a:solidFill>
                  <a:schemeClr val="dk1"/>
                </a:solidFill>
              </a:rPr>
              <a:t>Scrum</a:t>
            </a:r>
            <a:r>
              <a:rPr lang="es">
                <a:solidFill>
                  <a:schemeClr val="dk1"/>
                </a:solidFill>
              </a:rPr>
              <a:t> es facilitado por un </a:t>
            </a:r>
            <a:r>
              <a:rPr lang="es" i="1">
                <a:solidFill>
                  <a:schemeClr val="dk1"/>
                </a:solidFill>
              </a:rPr>
              <a:t>ScrumMaster</a:t>
            </a:r>
            <a:r>
              <a:rPr lang="es">
                <a:solidFill>
                  <a:schemeClr val="dk1"/>
                </a:solidFill>
              </a:rPr>
              <a:t>, cuyo trabajo primario es eliminar los obstáculos que impiden que el equipo alcance el objetivo del sprint. El </a:t>
            </a:r>
            <a:r>
              <a:rPr lang="es" i="1">
                <a:solidFill>
                  <a:schemeClr val="dk1"/>
                </a:solidFill>
              </a:rPr>
              <a:t>ScrumMaster</a:t>
            </a:r>
            <a:r>
              <a:rPr lang="es">
                <a:solidFill>
                  <a:schemeClr val="dk1"/>
                </a:solidFill>
              </a:rPr>
              <a:t> no es el líder del equipo (porque ellos se auto-organizan), sino que actúa como una protección entre el equipo y cualquier influencia que le distraiga. El ScrumMaster se asegura de que el proceso Scrum se utiliza como es debido. El ScrumMaster es el que hace que las reglas se cumplan.</a:t>
            </a:r>
          </a:p>
          <a:p>
            <a:pPr algn="just" rtl="0" lvl="0">
              <a:lnSpc>
                <a:spcPct val="152727"/>
              </a:lnSpc>
              <a:spcBef>
                <a:spcPts val="0"/>
              </a:spcBef>
              <a:spcAft>
                <a:spcPts val="100"/>
              </a:spcAft>
              <a:buNone/>
            </a:pPr>
            <a:r>
              <a:rPr b="1" lang="es">
                <a:solidFill>
                  <a:schemeClr val="dk1"/>
                </a:solidFill>
              </a:rPr>
              <a:t>Product Owner: </a:t>
            </a:r>
            <a:r>
              <a:rPr lang="es">
                <a:solidFill>
                  <a:schemeClr val="dk1"/>
                </a:solidFill>
              </a:rPr>
              <a:t>El </a:t>
            </a:r>
            <a:r>
              <a:rPr lang="es" i="1">
                <a:solidFill>
                  <a:schemeClr val="dk1"/>
                </a:solidFill>
              </a:rPr>
              <a:t>Product Owner</a:t>
            </a:r>
            <a:r>
              <a:rPr lang="es">
                <a:solidFill>
                  <a:schemeClr val="dk1"/>
                </a:solidFill>
              </a:rPr>
              <a:t> representa la voz del cliente. Se asegura de que el equipo Scrum trabaje de forma adecuada desde la perspectiva del negocio. El Product Owner escribe </a:t>
            </a:r>
            <a:r>
              <a:rPr lang="es">
                <a:solidFill>
                  <a:schemeClr val="dk1"/>
                </a:solidFill>
                <a:hlinkClick r:id="rId2"/>
              </a:rPr>
              <a:t>historias de usuario</a:t>
            </a:r>
            <a:r>
              <a:rPr lang="es">
                <a:solidFill>
                  <a:schemeClr val="dk1"/>
                </a:solidFill>
              </a:rPr>
              <a:t>, las prioriza, y las coloca en el </a:t>
            </a:r>
            <a:r>
              <a:rPr lang="es">
                <a:solidFill>
                  <a:schemeClr val="dk1"/>
                </a:solidFill>
                <a:hlinkClick r:id="rId3"/>
              </a:rPr>
              <a:t>Product Backlog</a:t>
            </a:r>
            <a:r>
              <a:rPr lang="es">
                <a:solidFill>
                  <a:schemeClr val="dk1"/>
                </a:solidFill>
              </a:rPr>
              <a:t>.</a:t>
            </a:r>
          </a:p>
          <a:p>
            <a:pPr algn="just" rtl="0" lvl="0">
              <a:lnSpc>
                <a:spcPct val="152727"/>
              </a:lnSpc>
              <a:spcBef>
                <a:spcPts val="0"/>
              </a:spcBef>
              <a:spcAft>
                <a:spcPts val="100"/>
              </a:spcAft>
              <a:buClr>
                <a:schemeClr val="dk1"/>
              </a:buClr>
              <a:buSzPct val="100000"/>
              <a:buFont typeface="Arial"/>
              <a:buNone/>
            </a:pPr>
            <a:r>
              <a:rPr lang="es"/>
              <a:t>Este perfil es el encargado de definir los objetivos del proyecto y de garantizar que el equipo trabaja del modo adecuado para alcanzar dichos objetivos.</a:t>
            </a:r>
          </a:p>
          <a:p>
            <a:pPr algn="just" rtl="0" lvl="0">
              <a:lnSpc>
                <a:spcPct val="152727"/>
              </a:lnSpc>
              <a:spcBef>
                <a:spcPts val="0"/>
              </a:spcBef>
              <a:spcAft>
                <a:spcPts val="100"/>
              </a:spcAft>
              <a:buClr>
                <a:schemeClr val="dk1"/>
              </a:buClr>
              <a:buSzPct val="100000"/>
              <a:buFont typeface="Arial"/>
              <a:buNone/>
            </a:pPr>
            <a:r>
              <a:rPr b="1" lang="es">
                <a:solidFill>
                  <a:srgbClr val="252525"/>
                </a:solidFill>
              </a:rPr>
              <a:t>Equipo de desarrollo: </a:t>
            </a:r>
            <a:r>
              <a:rPr lang="es">
                <a:solidFill>
                  <a:srgbClr val="252525"/>
                </a:solidFill>
              </a:rPr>
              <a:t>El equipo tiene la responsabilidad de entregar el producto. Un pequeño equipo de 3 a 9 personas con las habilidades transversales necesarias para realizar el trabajo (análisis, diseño, desarrollo, pruebas, documentación, etc).</a:t>
            </a:r>
          </a:p>
          <a:p>
            <a:pPr algn="just" rtl="0" lvl="0">
              <a:lnSpc>
                <a:spcPct val="152727"/>
              </a:lnSpc>
              <a:spcBef>
                <a:spcPts val="0"/>
              </a:spcBef>
              <a:spcAft>
                <a:spcPts val="100"/>
              </a:spcAft>
              <a:buClr>
                <a:schemeClr val="dk1"/>
              </a:buClr>
              <a:buSzPct val="100000"/>
              <a:buFont typeface="Arial"/>
              <a:buNone/>
            </a:pPr>
            <a:r>
              <a:rPr b="1" lang="es">
                <a:solidFill>
                  <a:srgbClr val="252525"/>
                </a:solidFill>
              </a:rPr>
              <a:t>Stakeholders (Clientes, Proveedores, Vendedores, etc): </a:t>
            </a:r>
            <a:r>
              <a:rPr lang="es">
                <a:solidFill>
                  <a:srgbClr val="252525"/>
                </a:solidFill>
              </a:rPr>
              <a:t>Se refiere a la gente que hace posible el proyecto y para quienes el proyecto producirá el beneficio acordado que justifica su producción. Sólo participan directamente durante las revisiones del sprint.</a:t>
            </a:r>
          </a:p>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1" name="Shape 161"/>
        <p:cNvGrpSpPr/>
        <p:nvPr/>
      </p:nvGrpSpPr>
      <p:grpSpPr>
        <a:xfrm>
          <a:off y="0" x="0"/>
          <a:ext cy="0" cx="0"/>
          <a:chOff y="0" x="0"/>
          <a:chExt cy="0" cx="0"/>
        </a:xfrm>
      </p:grpSpPr>
      <p:sp>
        <p:nvSpPr>
          <p:cNvPr id="162" name="Shape 16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63" name="Shape 163"/>
          <p:cNvSpPr txBox="1"/>
          <p:nvPr>
            <p:ph idx="1" type="body"/>
          </p:nvPr>
        </p:nvSpPr>
        <p:spPr>
          <a:xfrm>
            <a:off y="4343400" x="685800"/>
            <a:ext cy="4114800" cx="5486399"/>
          </a:xfrm>
          <a:prstGeom prst="rect">
            <a:avLst/>
          </a:prstGeom>
        </p:spPr>
        <p:txBody>
          <a:bodyPr bIns="91425" rIns="91425" lIns="91425" tIns="91425" anchor="t" anchorCtr="0">
            <a:noAutofit/>
          </a:bodyPr>
          <a:lstStyle/>
          <a:p>
            <a:pPr algn="just" rtl="0" lvl="0">
              <a:lnSpc>
                <a:spcPct val="160000"/>
              </a:lnSpc>
              <a:spcBef>
                <a:spcPts val="400"/>
              </a:spcBef>
              <a:buClr>
                <a:schemeClr val="dk1"/>
              </a:buClr>
              <a:buSzPct val="100000"/>
              <a:buFont typeface="Arial"/>
              <a:buNone/>
            </a:pPr>
            <a:r>
              <a:rPr b="1" lang="es">
                <a:solidFill>
                  <a:schemeClr val="dk1"/>
                </a:solidFill>
                <a:latin typeface="Trebuchet MS"/>
                <a:ea typeface="Trebuchet MS"/>
                <a:cs typeface="Trebuchet MS"/>
                <a:sym typeface="Trebuchet MS"/>
              </a:rPr>
              <a:t>Daily Scrum o Stand-up meeting</a:t>
            </a:r>
          </a:p>
          <a:p>
            <a:pPr algn="just" rtl="0" lvl="0">
              <a:lnSpc>
                <a:spcPct val="152727"/>
              </a:lnSpc>
              <a:spcBef>
                <a:spcPts val="600"/>
              </a:spcBef>
              <a:spcAft>
                <a:spcPts val="600"/>
              </a:spcAft>
              <a:buClr>
                <a:schemeClr val="dk1"/>
              </a:buClr>
              <a:buSzPct val="100000"/>
              <a:buFont typeface="Arial"/>
              <a:buNone/>
            </a:pPr>
            <a:r>
              <a:rPr lang="es">
                <a:solidFill>
                  <a:schemeClr val="dk1"/>
                </a:solidFill>
              </a:rPr>
              <a:t>Cada día de un sprint, se realiza la reunión sobre el estado de un proyecto. Esto se llama </a:t>
            </a:r>
            <a:r>
              <a:rPr lang="es" i="1">
                <a:solidFill>
                  <a:schemeClr val="dk1"/>
                </a:solidFill>
              </a:rPr>
              <a:t>daily standup</a:t>
            </a:r>
            <a:r>
              <a:rPr lang="es">
                <a:solidFill>
                  <a:schemeClr val="dk1"/>
                </a:solidFill>
              </a:rPr>
              <a:t> o </a:t>
            </a:r>
            <a:r>
              <a:rPr lang="es" i="1">
                <a:solidFill>
                  <a:schemeClr val="dk1"/>
                </a:solidFill>
              </a:rPr>
              <a:t>Stand-up meeting</a:t>
            </a:r>
            <a:r>
              <a:rPr lang="es">
                <a:solidFill>
                  <a:schemeClr val="dk1"/>
                </a:solidFill>
              </a:rPr>
              <a:t>. El scrum tiene unas guías específicas:</a:t>
            </a:r>
          </a:p>
          <a:p>
            <a:pPr algn="just" rtl="0" lvl="0" indent="-298450" marL="685800">
              <a:lnSpc>
                <a:spcPct val="150000"/>
              </a:lnSpc>
              <a:spcBef>
                <a:spcPts val="300"/>
              </a:spcBef>
              <a:spcAft>
                <a:spcPts val="100"/>
              </a:spcAft>
              <a:buClr>
                <a:schemeClr val="dk1"/>
              </a:buClr>
              <a:buSzPct val="100000"/>
              <a:buFont typeface="Arial"/>
              <a:buChar char="●"/>
            </a:pPr>
            <a:r>
              <a:rPr lang="es">
                <a:solidFill>
                  <a:schemeClr val="dk1"/>
                </a:solidFill>
              </a:rPr>
              <a:t>La reunión comienza puntualmente a su hora.</a:t>
            </a:r>
          </a:p>
          <a:p>
            <a:pPr algn="just" rtl="0" lvl="0" indent="-298450" marL="685800">
              <a:lnSpc>
                <a:spcPct val="150000"/>
              </a:lnSpc>
              <a:spcBef>
                <a:spcPts val="300"/>
              </a:spcBef>
              <a:spcAft>
                <a:spcPts val="100"/>
              </a:spcAft>
              <a:buClr>
                <a:schemeClr val="dk1"/>
              </a:buClr>
              <a:buSzPct val="100000"/>
              <a:buFont typeface="Arial"/>
              <a:buChar char="●"/>
            </a:pPr>
            <a:r>
              <a:rPr lang="es">
                <a:solidFill>
                  <a:schemeClr val="dk1"/>
                </a:solidFill>
              </a:rPr>
              <a:t>Todos son bienvenidos, pero sólo los involucrados en el proyecto pueden hablar.</a:t>
            </a:r>
          </a:p>
          <a:p>
            <a:pPr algn="just" rtl="0" lvl="0" indent="-298450" marL="685800">
              <a:lnSpc>
                <a:spcPct val="150000"/>
              </a:lnSpc>
              <a:spcBef>
                <a:spcPts val="300"/>
              </a:spcBef>
              <a:spcAft>
                <a:spcPts val="100"/>
              </a:spcAft>
              <a:buClr>
                <a:schemeClr val="dk1"/>
              </a:buClr>
              <a:buSzPct val="100000"/>
              <a:buFont typeface="Arial"/>
              <a:buChar char="●"/>
            </a:pPr>
            <a:r>
              <a:rPr lang="es">
                <a:solidFill>
                  <a:schemeClr val="dk1"/>
                </a:solidFill>
              </a:rPr>
              <a:t>La reunión tiene una duración fija de 15 minutos, de forma independiente del tamaño del equipo.</a:t>
            </a:r>
          </a:p>
          <a:p>
            <a:pPr algn="just" rtl="0" lvl="0" indent="-298450" marL="685800">
              <a:lnSpc>
                <a:spcPct val="150000"/>
              </a:lnSpc>
              <a:spcBef>
                <a:spcPts val="300"/>
              </a:spcBef>
              <a:spcAft>
                <a:spcPts val="100"/>
              </a:spcAft>
              <a:buClr>
                <a:schemeClr val="dk1"/>
              </a:buClr>
              <a:buSzPct val="100000"/>
              <a:buFont typeface="Arial"/>
              <a:buChar char="●"/>
            </a:pPr>
            <a:r>
              <a:rPr lang="es">
                <a:solidFill>
                  <a:schemeClr val="dk1"/>
                </a:solidFill>
              </a:rPr>
              <a:t>La reunión debe ocurrir en la misma ubicación y a la misma hora todos los días.</a:t>
            </a:r>
          </a:p>
          <a:p>
            <a:pPr algn="just" rtl="0">
              <a:lnSpc>
                <a:spcPct val="152727"/>
              </a:lnSpc>
              <a:spcBef>
                <a:spcPts val="600"/>
              </a:spcBef>
              <a:spcAft>
                <a:spcPts val="600"/>
              </a:spcAft>
              <a:buNone/>
            </a:pPr>
            <a:r>
              <a:rPr lang="es">
                <a:solidFill>
                  <a:schemeClr val="dk1"/>
                </a:solidFill>
              </a:rPr>
              <a:t>Durante la reunión, cada miembro del equipo contesta a tres preguntas:</a:t>
            </a:r>
            <a:r>
              <a:rPr baseline="30000" lang="es">
                <a:solidFill>
                  <a:schemeClr val="dk1"/>
                </a:solidFill>
                <a:hlinkClick r:id="rId2"/>
              </a:rPr>
              <a:t>2</a:t>
            </a:r>
          </a:p>
          <a:p>
            <a:pPr algn="just" rtl="0" lvl="0" indent="-298450" marL="685800">
              <a:lnSpc>
                <a:spcPct val="150000"/>
              </a:lnSpc>
              <a:spcBef>
                <a:spcPts val="300"/>
              </a:spcBef>
              <a:spcAft>
                <a:spcPts val="100"/>
              </a:spcAft>
              <a:buClr>
                <a:schemeClr val="dk1"/>
              </a:buClr>
              <a:buSzPct val="100000"/>
              <a:buFont typeface="Arial"/>
              <a:buChar char="●"/>
            </a:pPr>
            <a:r>
              <a:rPr lang="es">
                <a:solidFill>
                  <a:schemeClr val="dk1"/>
                </a:solidFill>
              </a:rPr>
              <a:t>¿Qué has hecho desde ayer?</a:t>
            </a:r>
          </a:p>
          <a:p>
            <a:pPr algn="just" rtl="0" lvl="0" indent="-298450" marL="685800">
              <a:lnSpc>
                <a:spcPct val="150000"/>
              </a:lnSpc>
              <a:spcBef>
                <a:spcPts val="300"/>
              </a:spcBef>
              <a:spcAft>
                <a:spcPts val="100"/>
              </a:spcAft>
              <a:buClr>
                <a:schemeClr val="dk1"/>
              </a:buClr>
              <a:buSzPct val="100000"/>
              <a:buFont typeface="Arial"/>
              <a:buChar char="●"/>
            </a:pPr>
            <a:r>
              <a:rPr lang="es">
                <a:solidFill>
                  <a:schemeClr val="dk1"/>
                </a:solidFill>
              </a:rPr>
              <a:t>¿Qué es lo que harás hasta la reunión de mañana?</a:t>
            </a:r>
          </a:p>
          <a:p>
            <a:pPr algn="just" lvl="0" indent="-298450" marL="685800">
              <a:lnSpc>
                <a:spcPct val="150000"/>
              </a:lnSpc>
              <a:spcBef>
                <a:spcPts val="300"/>
              </a:spcBef>
              <a:spcAft>
                <a:spcPts val="100"/>
              </a:spcAft>
              <a:buClr>
                <a:schemeClr val="dk1"/>
              </a:buClr>
              <a:buSzPct val="100000"/>
              <a:buFont typeface="Arial"/>
              <a:buChar char="●"/>
            </a:pPr>
            <a:r>
              <a:rPr lang="es">
                <a:solidFill>
                  <a:schemeClr val="dk1"/>
                </a:solidFill>
              </a:rPr>
              <a:t>¿Has tenido algún problema que te haya impedido alcanzar tu objetivo? (Es el papel del ScrumMaster recordar estos impedimentos).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 name="Shape 47"/>
        <p:cNvGrpSpPr/>
        <p:nvPr/>
      </p:nvGrpSpPr>
      <p:grpSpPr>
        <a:xfrm>
          <a:off y="0" x="0"/>
          <a:ext cy="0" cx="0"/>
          <a:chOff y="0" x="0"/>
          <a:chExt cy="0" cx="0"/>
        </a:xfrm>
      </p:grpSpPr>
      <p:sp>
        <p:nvSpPr>
          <p:cNvPr id="48" name="Shape 4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9" name="Shape 4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7" name="Shape 167"/>
        <p:cNvGrpSpPr/>
        <p:nvPr/>
      </p:nvGrpSpPr>
      <p:grpSpPr>
        <a:xfrm>
          <a:off y="0" x="0"/>
          <a:ext cy="0" cx="0"/>
          <a:chOff y="0" x="0"/>
          <a:chExt cy="0" cx="0"/>
        </a:xfrm>
      </p:grpSpPr>
      <p:sp>
        <p:nvSpPr>
          <p:cNvPr id="168" name="Shape 16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69" name="Shape 169"/>
          <p:cNvSpPr txBox="1"/>
          <p:nvPr>
            <p:ph idx="1" type="body"/>
          </p:nvPr>
        </p:nvSpPr>
        <p:spPr>
          <a:xfrm>
            <a:off y="4343400" x="685800"/>
            <a:ext cy="4114800" cx="5486399"/>
          </a:xfrm>
          <a:prstGeom prst="rect">
            <a:avLst/>
          </a:prstGeom>
        </p:spPr>
        <p:txBody>
          <a:bodyPr bIns="91425" rIns="91425" lIns="91425" tIns="91425" anchor="t" anchorCtr="0">
            <a:noAutofit/>
          </a:bodyPr>
          <a:lstStyle/>
          <a:p>
            <a:pPr algn="just" rtl="0" lvl="0">
              <a:lnSpc>
                <a:spcPct val="160000"/>
              </a:lnSpc>
              <a:spcBef>
                <a:spcPts val="400"/>
              </a:spcBef>
              <a:buClr>
                <a:schemeClr val="dk1"/>
              </a:buClr>
              <a:buSzPct val="91666"/>
              <a:buFont typeface="Arial"/>
              <a:buNone/>
            </a:pPr>
            <a:r>
              <a:rPr b="1" sz="1200" lang="es"/>
              <a:t>Scrum de Scrum</a:t>
            </a:r>
          </a:p>
          <a:p>
            <a:pPr algn="just" rtl="0" lvl="0">
              <a:lnSpc>
                <a:spcPct val="152727"/>
              </a:lnSpc>
              <a:spcBef>
                <a:spcPts val="600"/>
              </a:spcBef>
              <a:spcAft>
                <a:spcPts val="600"/>
              </a:spcAft>
              <a:buClr>
                <a:schemeClr val="dk1"/>
              </a:buClr>
              <a:buSzPct val="91666"/>
              <a:buFont typeface="Arial"/>
              <a:buNone/>
            </a:pPr>
            <a:r>
              <a:rPr sz="1200" lang="es"/>
              <a:t>Cada día normalmente después del “Daily Scrum”:</a:t>
            </a:r>
          </a:p>
          <a:p>
            <a:pPr algn="just" rtl="0" lvl="0" indent="-304800" marL="685800">
              <a:lnSpc>
                <a:spcPct val="150000"/>
              </a:lnSpc>
              <a:spcBef>
                <a:spcPts val="300"/>
              </a:spcBef>
              <a:spcAft>
                <a:spcPts val="100"/>
              </a:spcAft>
              <a:buClr>
                <a:srgbClr val="000000"/>
              </a:buClr>
              <a:buSzPct val="100000"/>
              <a:buFont typeface="Arial"/>
              <a:buChar char="●"/>
            </a:pPr>
            <a:r>
              <a:rPr sz="1200" lang="es"/>
              <a:t>Estas reuniones permiten a los grupos de equipos discutir su trabajo, enfocándose especialmente en áreas de solapamiento e integración.</a:t>
            </a:r>
          </a:p>
          <a:p>
            <a:pPr algn="just" rtl="0" lvl="0" indent="-304800" marL="685800">
              <a:lnSpc>
                <a:spcPct val="150000"/>
              </a:lnSpc>
              <a:spcBef>
                <a:spcPts val="300"/>
              </a:spcBef>
              <a:spcAft>
                <a:spcPts val="100"/>
              </a:spcAft>
              <a:buClr>
                <a:srgbClr val="000000"/>
              </a:buClr>
              <a:buSzPct val="100000"/>
              <a:buFont typeface="Arial"/>
              <a:buChar char="●"/>
            </a:pPr>
            <a:r>
              <a:rPr sz="1200" lang="es"/>
              <a:t>Asiste una persona asignada por cada equipo.</a:t>
            </a:r>
          </a:p>
          <a:p>
            <a:pPr algn="just" rtl="0" lvl="0">
              <a:lnSpc>
                <a:spcPct val="152727"/>
              </a:lnSpc>
              <a:spcBef>
                <a:spcPts val="600"/>
              </a:spcBef>
              <a:spcAft>
                <a:spcPts val="600"/>
              </a:spcAft>
              <a:buClr>
                <a:schemeClr val="dk1"/>
              </a:buClr>
              <a:buSzPct val="91666"/>
              <a:buFont typeface="Arial"/>
              <a:buNone/>
            </a:pPr>
            <a:r>
              <a:rPr sz="1200" lang="es"/>
              <a:t>La agenda será la misma que la del Daily Scrum, añadiendo además las siguientes cuatro preguntas:</a:t>
            </a:r>
          </a:p>
          <a:p>
            <a:pPr algn="just" rtl="0" lvl="0" indent="-304800" marL="685800">
              <a:lnSpc>
                <a:spcPct val="150000"/>
              </a:lnSpc>
              <a:spcBef>
                <a:spcPts val="300"/>
              </a:spcBef>
              <a:spcAft>
                <a:spcPts val="100"/>
              </a:spcAft>
              <a:buClr>
                <a:srgbClr val="000000"/>
              </a:buClr>
              <a:buSzPct val="100000"/>
              <a:buFont typeface="Arial"/>
              <a:buChar char="●"/>
            </a:pPr>
            <a:r>
              <a:rPr sz="1200" lang="es"/>
              <a:t>¿Qué ha hecho tu equipo desde nuestra última reunión?</a:t>
            </a:r>
          </a:p>
          <a:p>
            <a:pPr algn="just" rtl="0" lvl="0" indent="-304800" marL="685800">
              <a:lnSpc>
                <a:spcPct val="150000"/>
              </a:lnSpc>
              <a:spcBef>
                <a:spcPts val="300"/>
              </a:spcBef>
              <a:spcAft>
                <a:spcPts val="100"/>
              </a:spcAft>
              <a:buClr>
                <a:srgbClr val="000000"/>
              </a:buClr>
              <a:buSzPct val="100000"/>
              <a:buFont typeface="Arial"/>
              <a:buChar char="●"/>
            </a:pPr>
            <a:r>
              <a:rPr sz="1200" lang="es"/>
              <a:t>¿Qué hará tu equipo antes que nos volvamos a reunir?</a:t>
            </a:r>
          </a:p>
          <a:p>
            <a:pPr algn="just" rtl="0" lvl="0" indent="-304800" marL="685800">
              <a:lnSpc>
                <a:spcPct val="150000"/>
              </a:lnSpc>
              <a:spcBef>
                <a:spcPts val="300"/>
              </a:spcBef>
              <a:spcAft>
                <a:spcPts val="100"/>
              </a:spcAft>
              <a:buClr>
                <a:srgbClr val="000000"/>
              </a:buClr>
              <a:buSzPct val="100000"/>
              <a:buFont typeface="Arial"/>
              <a:buChar char="●"/>
            </a:pPr>
            <a:r>
              <a:rPr sz="1200" lang="es"/>
              <a:t>¿Hay algo que demora o estorba a tu equipo?</a:t>
            </a:r>
          </a:p>
          <a:p>
            <a:pPr algn="just" lvl="0" indent="-304800" marL="685800">
              <a:lnSpc>
                <a:spcPct val="150000"/>
              </a:lnSpc>
              <a:spcBef>
                <a:spcPts val="300"/>
              </a:spcBef>
              <a:spcAft>
                <a:spcPts val="100"/>
              </a:spcAft>
              <a:buClr>
                <a:srgbClr val="000000"/>
              </a:buClr>
              <a:buSzPct val="100000"/>
              <a:buFont typeface="Arial"/>
              <a:buChar char="●"/>
            </a:pPr>
            <a:r>
              <a:rPr sz="1200" lang="es"/>
              <a:t>¿Estás a punto de poner algo en el camino del otro equipo?</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3" name="Shape 173"/>
        <p:cNvGrpSpPr/>
        <p:nvPr/>
      </p:nvGrpSpPr>
      <p:grpSpPr>
        <a:xfrm>
          <a:off y="0" x="0"/>
          <a:ext cy="0" cx="0"/>
          <a:chOff y="0" x="0"/>
          <a:chExt cy="0" cx="0"/>
        </a:xfrm>
      </p:grpSpPr>
      <p:sp>
        <p:nvSpPr>
          <p:cNvPr id="174" name="Shape 17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75" name="Shape 175"/>
          <p:cNvSpPr txBox="1"/>
          <p:nvPr>
            <p:ph idx="1" type="body"/>
          </p:nvPr>
        </p:nvSpPr>
        <p:spPr>
          <a:xfrm>
            <a:off y="4343400" x="685800"/>
            <a:ext cy="4114800" cx="5486399"/>
          </a:xfrm>
          <a:prstGeom prst="rect">
            <a:avLst/>
          </a:prstGeom>
        </p:spPr>
        <p:txBody>
          <a:bodyPr bIns="91425" rIns="91425" lIns="91425" tIns="91425" anchor="t" anchorCtr="0">
            <a:noAutofit/>
          </a:bodyPr>
          <a:lstStyle/>
          <a:p>
            <a:pPr algn="just" rtl="0" lvl="0">
              <a:lnSpc>
                <a:spcPct val="160000"/>
              </a:lnSpc>
              <a:spcBef>
                <a:spcPts val="400"/>
              </a:spcBef>
              <a:buClr>
                <a:schemeClr val="dk1"/>
              </a:buClr>
              <a:buSzPct val="91666"/>
              <a:buFont typeface="Arial"/>
              <a:buNone/>
            </a:pPr>
            <a:r>
              <a:rPr sz="1200" lang="es">
                <a:solidFill>
                  <a:schemeClr val="dk1"/>
                </a:solidFill>
              </a:rPr>
              <a:t>Reunión de Planificación del Sprint (Sprint Planning Meeting)</a:t>
            </a:r>
          </a:p>
          <a:p>
            <a:pPr algn="just" rtl="0" lvl="0">
              <a:lnSpc>
                <a:spcPct val="152727"/>
              </a:lnSpc>
              <a:spcBef>
                <a:spcPts val="600"/>
              </a:spcBef>
              <a:spcAft>
                <a:spcPts val="600"/>
              </a:spcAft>
              <a:buClr>
                <a:schemeClr val="dk1"/>
              </a:buClr>
              <a:buSzPct val="91666"/>
              <a:buFont typeface="Arial"/>
              <a:buNone/>
            </a:pPr>
            <a:r>
              <a:rPr sz="1200" lang="es">
                <a:solidFill>
                  <a:schemeClr val="dk1"/>
                </a:solidFill>
              </a:rPr>
              <a:t>Al inicio del ciclo Sprint (cada 15 o 30 días), una “Reunión de Planificación del Sprint” se lleva a cabo.</a:t>
            </a:r>
          </a:p>
          <a:p>
            <a:pPr algn="just" rtl="0" lvl="0" indent="-304800" marL="685800">
              <a:lnSpc>
                <a:spcPct val="150000"/>
              </a:lnSpc>
              <a:spcBef>
                <a:spcPts val="300"/>
              </a:spcBef>
              <a:spcAft>
                <a:spcPts val="100"/>
              </a:spcAft>
              <a:buClr>
                <a:schemeClr val="dk1"/>
              </a:buClr>
              <a:buSzPct val="100000"/>
              <a:buFont typeface="Arial"/>
              <a:buChar char="●"/>
            </a:pPr>
            <a:r>
              <a:rPr sz="1200" lang="es">
                <a:solidFill>
                  <a:schemeClr val="dk1"/>
                </a:solidFill>
              </a:rPr>
              <a:t>Seleccionar qué trabajo se hará</a:t>
            </a:r>
          </a:p>
          <a:p>
            <a:pPr algn="just" rtl="0" lvl="0" indent="-304800" marL="685800">
              <a:lnSpc>
                <a:spcPct val="150000"/>
              </a:lnSpc>
              <a:spcBef>
                <a:spcPts val="300"/>
              </a:spcBef>
              <a:spcAft>
                <a:spcPts val="100"/>
              </a:spcAft>
              <a:buClr>
                <a:schemeClr val="dk1"/>
              </a:buClr>
              <a:buSzPct val="100000"/>
              <a:buFont typeface="Arial"/>
              <a:buChar char="●"/>
            </a:pPr>
            <a:r>
              <a:rPr sz="1200" lang="es">
                <a:solidFill>
                  <a:schemeClr val="dk1"/>
                </a:solidFill>
              </a:rPr>
              <a:t>Preparar, con el equipo completo, el Sprint Backlog que detalla el tiempo que tomará hacer el trabajo.</a:t>
            </a:r>
          </a:p>
          <a:p>
            <a:pPr algn="just" rtl="0" lvl="0" indent="-304800" marL="685800">
              <a:lnSpc>
                <a:spcPct val="150000"/>
              </a:lnSpc>
              <a:spcBef>
                <a:spcPts val="300"/>
              </a:spcBef>
              <a:spcAft>
                <a:spcPts val="100"/>
              </a:spcAft>
              <a:buClr>
                <a:schemeClr val="dk1"/>
              </a:buClr>
              <a:buSzPct val="100000"/>
              <a:buFont typeface="Arial"/>
              <a:buChar char="●"/>
            </a:pPr>
            <a:r>
              <a:rPr sz="1200" lang="es">
                <a:solidFill>
                  <a:schemeClr val="dk1"/>
                </a:solidFill>
              </a:rPr>
              <a:t>Identificar y comunicar cuánto del trabajo es probable que se realice durante el actual Sprint</a:t>
            </a:r>
          </a:p>
          <a:p>
            <a:pPr algn="just" rtl="0" lvl="0" indent="-304800" marL="685800">
              <a:lnSpc>
                <a:spcPct val="150000"/>
              </a:lnSpc>
              <a:spcBef>
                <a:spcPts val="300"/>
              </a:spcBef>
              <a:spcAft>
                <a:spcPts val="100"/>
              </a:spcAft>
              <a:buClr>
                <a:schemeClr val="dk1"/>
              </a:buClr>
              <a:buSzPct val="100000"/>
              <a:buFont typeface="Arial"/>
              <a:buChar char="●"/>
            </a:pPr>
            <a:r>
              <a:rPr sz="1200" lang="es">
                <a:solidFill>
                  <a:schemeClr val="dk1"/>
                </a:solidFill>
              </a:rPr>
              <a:t>Ocho horas como límite</a:t>
            </a:r>
          </a:p>
          <a:p>
            <a:pPr algn="just" lvl="0">
              <a:lnSpc>
                <a:spcPct val="152727"/>
              </a:lnSpc>
              <a:spcBef>
                <a:spcPts val="600"/>
              </a:spcBef>
              <a:spcAft>
                <a:spcPts val="600"/>
              </a:spcAft>
              <a:buClr>
                <a:schemeClr val="dk1"/>
              </a:buClr>
              <a:buSzPct val="91666"/>
              <a:buFont typeface="Arial"/>
              <a:buNone/>
            </a:pPr>
            <a:r>
              <a:rPr sz="1200" lang="es">
                <a:solidFill>
                  <a:schemeClr val="dk1"/>
                </a:solidFill>
              </a:rPr>
              <a:t>Al final del ciclo Sprint, dos reuniones se llevarán a cabo: la “Reunión de Revisión del Sprint” y la “Retrospectiva del Sprint”.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9" name="Shape 179"/>
        <p:cNvGrpSpPr/>
        <p:nvPr/>
      </p:nvGrpSpPr>
      <p:grpSpPr>
        <a:xfrm>
          <a:off y="0" x="0"/>
          <a:ext cy="0" cx="0"/>
          <a:chOff y="0" x="0"/>
          <a:chExt cy="0" cx="0"/>
        </a:xfrm>
      </p:grpSpPr>
      <p:sp>
        <p:nvSpPr>
          <p:cNvPr id="180" name="Shape 18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81" name="Shape 181"/>
          <p:cNvSpPr txBox="1"/>
          <p:nvPr>
            <p:ph idx="1" type="body"/>
          </p:nvPr>
        </p:nvSpPr>
        <p:spPr>
          <a:xfrm>
            <a:off y="4343400" x="685800"/>
            <a:ext cy="4114800" cx="5486399"/>
          </a:xfrm>
          <a:prstGeom prst="rect">
            <a:avLst/>
          </a:prstGeom>
        </p:spPr>
        <p:txBody>
          <a:bodyPr bIns="91425" rIns="91425" lIns="91425" tIns="91425" anchor="t" anchorCtr="0">
            <a:noAutofit/>
          </a:bodyPr>
          <a:lstStyle/>
          <a:p>
            <a:pPr algn="just" rtl="0" lvl="0">
              <a:lnSpc>
                <a:spcPct val="152727"/>
              </a:lnSpc>
              <a:spcBef>
                <a:spcPts val="600"/>
              </a:spcBef>
              <a:spcAft>
                <a:spcPts val="600"/>
              </a:spcAft>
              <a:buClr>
                <a:schemeClr val="dk1"/>
              </a:buClr>
              <a:buFont typeface="Arial"/>
              <a:buNone/>
            </a:pPr>
            <a:r>
              <a:t/>
            </a:r>
            <a:endParaRPr>
              <a:solidFill>
                <a:srgbClr val="252525"/>
              </a:solidFill>
            </a:endParaRPr>
          </a:p>
          <a:p>
            <a:pPr algn="just" rtl="0" lvl="0">
              <a:lnSpc>
                <a:spcPct val="160000"/>
              </a:lnSpc>
              <a:spcBef>
                <a:spcPts val="400"/>
              </a:spcBef>
              <a:buClr>
                <a:schemeClr val="dk1"/>
              </a:buClr>
              <a:buSzPct val="100000"/>
              <a:buFont typeface="Arial"/>
              <a:buNone/>
            </a:pPr>
            <a:r>
              <a:rPr lang="es">
                <a:solidFill>
                  <a:schemeClr val="dk1"/>
                </a:solidFill>
                <a:latin typeface="Trebuchet MS"/>
                <a:ea typeface="Trebuchet MS"/>
                <a:cs typeface="Trebuchet MS"/>
                <a:sym typeface="Trebuchet MS"/>
              </a:rPr>
              <a:t>Reunión de Revisión del Sprint (Sprint Review Meeting)</a:t>
            </a:r>
          </a:p>
          <a:p>
            <a:pPr algn="just" rtl="0" lvl="0" indent="-298450" marL="685800">
              <a:lnSpc>
                <a:spcPct val="150000"/>
              </a:lnSpc>
              <a:spcBef>
                <a:spcPts val="300"/>
              </a:spcBef>
              <a:spcAft>
                <a:spcPts val="100"/>
              </a:spcAft>
              <a:buClr>
                <a:schemeClr val="dk1"/>
              </a:buClr>
              <a:buSzPct val="100000"/>
              <a:buFont typeface="Arial"/>
              <a:buChar char="●"/>
            </a:pPr>
            <a:r>
              <a:rPr lang="es">
                <a:solidFill>
                  <a:schemeClr val="dk1"/>
                </a:solidFill>
              </a:rPr>
              <a:t>Revisar el trabajo que fue completado y no completado</a:t>
            </a:r>
          </a:p>
          <a:p>
            <a:pPr algn="just" rtl="0" lvl="0" indent="-298450" marL="685800">
              <a:lnSpc>
                <a:spcPct val="150000"/>
              </a:lnSpc>
              <a:spcBef>
                <a:spcPts val="300"/>
              </a:spcBef>
              <a:spcAft>
                <a:spcPts val="100"/>
              </a:spcAft>
              <a:buClr>
                <a:schemeClr val="dk1"/>
              </a:buClr>
              <a:buSzPct val="100000"/>
              <a:buFont typeface="Arial"/>
              <a:buChar char="●"/>
            </a:pPr>
            <a:r>
              <a:rPr lang="es">
                <a:solidFill>
                  <a:schemeClr val="dk1"/>
                </a:solidFill>
              </a:rPr>
              <a:t>Presentar el trabajo completado a los interesados (alias “demo”)</a:t>
            </a:r>
          </a:p>
          <a:p>
            <a:pPr algn="just" rtl="0" lvl="0" indent="-298450" marL="685800">
              <a:lnSpc>
                <a:spcPct val="150000"/>
              </a:lnSpc>
              <a:spcBef>
                <a:spcPts val="300"/>
              </a:spcBef>
              <a:spcAft>
                <a:spcPts val="100"/>
              </a:spcAft>
              <a:buClr>
                <a:schemeClr val="dk1"/>
              </a:buClr>
              <a:buSzPct val="100000"/>
              <a:buFont typeface="Arial"/>
              <a:buChar char="●"/>
            </a:pPr>
            <a:r>
              <a:rPr lang="es">
                <a:solidFill>
                  <a:schemeClr val="dk1"/>
                </a:solidFill>
              </a:rPr>
              <a:t>El trabajo incompleto no puede ser demostrado</a:t>
            </a:r>
          </a:p>
          <a:p>
            <a:pPr algn="just" lvl="0" indent="-298450" marL="685800">
              <a:lnSpc>
                <a:spcPct val="150000"/>
              </a:lnSpc>
              <a:spcBef>
                <a:spcPts val="300"/>
              </a:spcBef>
              <a:spcAft>
                <a:spcPts val="100"/>
              </a:spcAft>
              <a:buClr>
                <a:schemeClr val="dk1"/>
              </a:buClr>
              <a:buSzPct val="100000"/>
              <a:buFont typeface="Arial"/>
              <a:buChar char="●"/>
            </a:pPr>
            <a:r>
              <a:rPr lang="es">
                <a:solidFill>
                  <a:schemeClr val="dk1"/>
                </a:solidFill>
              </a:rPr>
              <a:t>Cuatro horas como límite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5" name="Shape 185"/>
        <p:cNvGrpSpPr/>
        <p:nvPr/>
      </p:nvGrpSpPr>
      <p:grpSpPr>
        <a:xfrm>
          <a:off y="0" x="0"/>
          <a:ext cy="0" cx="0"/>
          <a:chOff y="0" x="0"/>
          <a:chExt cy="0" cx="0"/>
        </a:xfrm>
      </p:grpSpPr>
      <p:sp>
        <p:nvSpPr>
          <p:cNvPr id="186" name="Shape 18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87" name="Shape 18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1" name="Shape 191"/>
        <p:cNvGrpSpPr/>
        <p:nvPr/>
      </p:nvGrpSpPr>
      <p:grpSpPr>
        <a:xfrm>
          <a:off y="0" x="0"/>
          <a:ext cy="0" cx="0"/>
          <a:chOff y="0" x="0"/>
          <a:chExt cy="0" cx="0"/>
        </a:xfrm>
      </p:grpSpPr>
      <p:sp>
        <p:nvSpPr>
          <p:cNvPr id="192" name="Shape 19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93" name="Shape 19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7" name="Shape 197"/>
        <p:cNvGrpSpPr/>
        <p:nvPr/>
      </p:nvGrpSpPr>
      <p:grpSpPr>
        <a:xfrm>
          <a:off y="0" x="0"/>
          <a:ext cy="0" cx="0"/>
          <a:chOff y="0" x="0"/>
          <a:chExt cy="0" cx="0"/>
        </a:xfrm>
      </p:grpSpPr>
      <p:sp>
        <p:nvSpPr>
          <p:cNvPr id="198" name="Shape 19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99" name="Shape 19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lnSpc>
                <a:spcPct val="115000"/>
              </a:lnSpc>
              <a:spcBef>
                <a:spcPts val="1000"/>
              </a:spcBef>
              <a:buClr>
                <a:schemeClr val="dk1"/>
              </a:buClr>
              <a:buSzPct val="84615"/>
              <a:buFont typeface="Arial"/>
              <a:buNone/>
            </a:pPr>
            <a:r>
              <a:rPr b="1" sz="1300" lang="es">
                <a:solidFill>
                  <a:schemeClr val="dk1"/>
                </a:solidFill>
                <a:latin typeface="Trebuchet MS"/>
                <a:ea typeface="Trebuchet MS"/>
                <a:cs typeface="Trebuchet MS"/>
                <a:sym typeface="Trebuchet MS"/>
              </a:rPr>
              <a:t>Ventajas</a:t>
            </a:r>
          </a:p>
          <a:p>
            <a:pPr rtl="0" lvl="0">
              <a:lnSpc>
                <a:spcPct val="115000"/>
              </a:lnSpc>
              <a:spcBef>
                <a:spcPts val="0"/>
              </a:spcBef>
              <a:buClr>
                <a:schemeClr val="dk1"/>
              </a:buClr>
              <a:buFont typeface="Arial"/>
              <a:buNone/>
            </a:pPr>
            <a:r>
              <a:t/>
            </a:r>
            <a:endParaRPr>
              <a:solidFill>
                <a:schemeClr val="dk1"/>
              </a:solidFill>
            </a:endParaRPr>
          </a:p>
          <a:p>
            <a:pPr rtl="0" lvl="0" indent="-298450" marL="457200">
              <a:lnSpc>
                <a:spcPct val="150000"/>
              </a:lnSpc>
              <a:spcBef>
                <a:spcPts val="0"/>
              </a:spcBef>
              <a:buClr>
                <a:schemeClr val="dk1"/>
              </a:buClr>
              <a:buSzPct val="100000"/>
              <a:buFont typeface="Arial"/>
              <a:buAutoNum type="arabicPeriod"/>
            </a:pPr>
            <a:r>
              <a:rPr b="1" lang="es">
                <a:solidFill>
                  <a:schemeClr val="dk1"/>
                </a:solidFill>
              </a:rPr>
              <a:t>Entrega de un producto funcional</a:t>
            </a:r>
            <a:r>
              <a:rPr lang="es">
                <a:solidFill>
                  <a:schemeClr val="dk1"/>
                </a:solidFill>
              </a:rPr>
              <a:t> al finalizar cada iteración, ya sea mensual, quincenal o semanal.</a:t>
            </a:r>
          </a:p>
          <a:p>
            <a:pPr rtl="0" lvl="0" indent="-298450" marL="457200">
              <a:lnSpc>
                <a:spcPct val="150000"/>
              </a:lnSpc>
              <a:spcBef>
                <a:spcPts val="0"/>
              </a:spcBef>
              <a:buClr>
                <a:schemeClr val="dk1"/>
              </a:buClr>
              <a:buSzPct val="100000"/>
              <a:buFont typeface="Arial"/>
              <a:buAutoNum type="arabicPeriod"/>
            </a:pPr>
            <a:r>
              <a:rPr b="1" lang="es">
                <a:solidFill>
                  <a:schemeClr val="dk1"/>
                </a:solidFill>
              </a:rPr>
              <a:t>Gestión regular</a:t>
            </a:r>
            <a:r>
              <a:rPr lang="es">
                <a:solidFill>
                  <a:schemeClr val="dk1"/>
                </a:solidFill>
              </a:rPr>
              <a:t> de las expectativas del cliente y basada en resultados tangibles. El cliente establece sus expectativas indicando el valor que le aporta cada requisito del proyecto y cuando espera que esté completado; y comprueba de manera regular si se van cumpliendo sus expectativas, da feedback, ya desde el inicio del proyecto puede tomar decisiones informadas a partir de resultados objetivos y dirige estos resultados del proyecto, iteración a iteración, hacia su meta.</a:t>
            </a:r>
          </a:p>
          <a:p>
            <a:pPr rtl="0" lvl="0" indent="-298450" marL="457200">
              <a:lnSpc>
                <a:spcPct val="150000"/>
              </a:lnSpc>
              <a:spcBef>
                <a:spcPts val="0"/>
              </a:spcBef>
              <a:buClr>
                <a:schemeClr val="dk1"/>
              </a:buClr>
              <a:buSzPct val="100000"/>
              <a:buFont typeface="Arial"/>
              <a:buAutoNum type="arabicPeriod"/>
            </a:pPr>
            <a:r>
              <a:rPr b="1" lang="es">
                <a:solidFill>
                  <a:schemeClr val="dk1"/>
                </a:solidFill>
              </a:rPr>
              <a:t>Resultados anticipados (time to market).</a:t>
            </a:r>
            <a:r>
              <a:rPr lang="es">
                <a:solidFill>
                  <a:schemeClr val="dk1"/>
                </a:solidFill>
              </a:rPr>
              <a:t> El cliente puede empezar a utilizar los resultados más importantes del proyecto antes de que esté finalizado por completo.</a:t>
            </a:r>
          </a:p>
          <a:p>
            <a:pPr rtl="0" lvl="0" indent="-298450" marL="457200">
              <a:lnSpc>
                <a:spcPct val="150000"/>
              </a:lnSpc>
              <a:spcBef>
                <a:spcPts val="0"/>
              </a:spcBef>
              <a:buClr>
                <a:schemeClr val="dk1"/>
              </a:buClr>
              <a:buSzPct val="100000"/>
              <a:buFont typeface="Arial"/>
              <a:buAutoNum type="arabicPeriod"/>
            </a:pPr>
            <a:r>
              <a:rPr b="1" lang="es">
                <a:solidFill>
                  <a:schemeClr val="dk1"/>
                </a:solidFill>
              </a:rPr>
              <a:t>Flexibilidad y adaptación</a:t>
            </a:r>
            <a:r>
              <a:rPr lang="es">
                <a:solidFill>
                  <a:schemeClr val="dk1"/>
                </a:solidFill>
              </a:rPr>
              <a:t> respecto a las necesidades del cliente, cambios en el mercado, etc. De manera regular el cliente redirige el proyecto en función de sus nuevas prioridades, de los cambios en el mercado, de los requisitos completados que le permiten entender mejor el producto, de la velocidad real de desarrollo, etc.</a:t>
            </a:r>
          </a:p>
          <a:p>
            <a:pPr rtl="0" lvl="0" indent="-298450" marL="457200">
              <a:lnSpc>
                <a:spcPct val="150000"/>
              </a:lnSpc>
              <a:spcBef>
                <a:spcPts val="0"/>
              </a:spcBef>
              <a:buClr>
                <a:schemeClr val="dk1"/>
              </a:buClr>
              <a:buSzPct val="100000"/>
              <a:buFont typeface="Arial"/>
              <a:buAutoNum type="arabicPeriod"/>
            </a:pPr>
            <a:r>
              <a:rPr b="1" lang="es">
                <a:solidFill>
                  <a:schemeClr val="dk1"/>
                </a:solidFill>
              </a:rPr>
              <a:t>Mitigación sistemática de los riesgos del proyecto.</a:t>
            </a:r>
            <a:r>
              <a:rPr lang="es">
                <a:solidFill>
                  <a:schemeClr val="dk1"/>
                </a:solidFill>
              </a:rPr>
              <a:t> Desde la primera iteración el equipo tiene que gestionar los problemas que pueden aparecer en una entrega del proyecto. Al hacer patentes estos riesgos, es posible iniciar su mitigación de manera anticipada. </a:t>
            </a:r>
          </a:p>
          <a:p>
            <a:pPr rtl="0" lvl="0" indent="-298450" marL="457200">
              <a:lnSpc>
                <a:spcPct val="150000"/>
              </a:lnSpc>
              <a:spcBef>
                <a:spcPts val="0"/>
              </a:spcBef>
              <a:buClr>
                <a:schemeClr val="dk1"/>
              </a:buClr>
              <a:buSzPct val="100000"/>
              <a:buFont typeface="Arial"/>
              <a:buAutoNum type="arabicPeriod"/>
            </a:pPr>
            <a:r>
              <a:rPr b="1" lang="es">
                <a:solidFill>
                  <a:schemeClr val="dk1"/>
                </a:solidFill>
              </a:rPr>
              <a:t>Productividad y calidad.</a:t>
            </a:r>
            <a:r>
              <a:rPr lang="es">
                <a:solidFill>
                  <a:schemeClr val="dk1"/>
                </a:solidFill>
              </a:rPr>
              <a:t> De manera regular el equipo va mejorando y simplificando su forma de trabajar.</a:t>
            </a:r>
          </a:p>
          <a:p>
            <a:pPr rtl="0" lvl="0" indent="-298450" marL="457200">
              <a:lnSpc>
                <a:spcPct val="150000"/>
              </a:lnSpc>
              <a:spcBef>
                <a:spcPts val="0"/>
              </a:spcBef>
              <a:buClr>
                <a:schemeClr val="dk1"/>
              </a:buClr>
              <a:buSzPct val="100000"/>
              <a:buFont typeface="Arial"/>
              <a:buAutoNum type="arabicPeriod"/>
            </a:pPr>
            <a:r>
              <a:rPr b="1" lang="es">
                <a:solidFill>
                  <a:schemeClr val="dk1"/>
                </a:solidFill>
              </a:rPr>
              <a:t>Alineamiento entre el cliente y el equipo de desarrollo.</a:t>
            </a:r>
            <a:r>
              <a:rPr lang="es">
                <a:solidFill>
                  <a:schemeClr val="dk1"/>
                </a:solidFill>
              </a:rPr>
              <a:t> Los resultados y esfuerzos del proyecto se miden en forma de objetivos y requisitos entregados al negocio. Todos los participantes en el proyecto conocen cuál es el objetivo a conseguir. El producto se enriquece con las aportaciones de todos.</a:t>
            </a:r>
          </a:p>
          <a:p>
            <a:pPr lvl="0" indent="-298450" marL="457200">
              <a:lnSpc>
                <a:spcPct val="150000"/>
              </a:lnSpc>
              <a:spcBef>
                <a:spcPts val="0"/>
              </a:spcBef>
              <a:buClr>
                <a:schemeClr val="dk1"/>
              </a:buClr>
              <a:buSzPct val="100000"/>
              <a:buFont typeface="Arial"/>
              <a:buAutoNum type="arabicPeriod"/>
            </a:pPr>
            <a:r>
              <a:rPr b="1" lang="es">
                <a:solidFill>
                  <a:schemeClr val="dk1"/>
                </a:solidFill>
              </a:rPr>
              <a:t>Equipo motivado.</a:t>
            </a:r>
            <a:r>
              <a:rPr lang="es">
                <a:solidFill>
                  <a:schemeClr val="dk1"/>
                </a:solidFill>
              </a:rPr>
              <a:t> Las personas están más motivadas cuando pueden usar su creatividad para resolver problemas y cuando pueden decidir organizar su trabajo.</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3" name="Shape 203"/>
        <p:cNvGrpSpPr/>
        <p:nvPr/>
      </p:nvGrpSpPr>
      <p:grpSpPr>
        <a:xfrm>
          <a:off y="0" x="0"/>
          <a:ext cy="0" cx="0"/>
          <a:chOff y="0" x="0"/>
          <a:chExt cy="0" cx="0"/>
        </a:xfrm>
      </p:grpSpPr>
      <p:sp>
        <p:nvSpPr>
          <p:cNvPr id="204" name="Shape 20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05" name="Shape 20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lnSpc>
                <a:spcPct val="115000"/>
              </a:lnSpc>
              <a:spcBef>
                <a:spcPts val="1000"/>
              </a:spcBef>
              <a:buSzPct val="84615"/>
              <a:buNone/>
            </a:pPr>
            <a:r>
              <a:rPr b="1" sz="1300" lang="es">
                <a:solidFill>
                  <a:schemeClr val="dk1"/>
                </a:solidFill>
                <a:latin typeface="Trebuchet MS"/>
                <a:ea typeface="Trebuchet MS"/>
                <a:cs typeface="Trebuchet MS"/>
                <a:sym typeface="Trebuchet MS"/>
              </a:rPr>
              <a:t>Desventajas</a:t>
            </a:r>
          </a:p>
          <a:p>
            <a:pPr rtl="0" lvl="0">
              <a:lnSpc>
                <a:spcPct val="115000"/>
              </a:lnSpc>
              <a:spcBef>
                <a:spcPts val="0"/>
              </a:spcBef>
              <a:buNone/>
            </a:pPr>
            <a:r>
              <a:t/>
            </a:r>
            <a:endParaRPr>
              <a:solidFill>
                <a:schemeClr val="dk1"/>
              </a:solidFill>
            </a:endParaRPr>
          </a:p>
          <a:p>
            <a:pPr rtl="0" lvl="0" indent="-298450" marL="457200">
              <a:lnSpc>
                <a:spcPct val="150000"/>
              </a:lnSpc>
              <a:spcBef>
                <a:spcPts val="0"/>
              </a:spcBef>
              <a:buClr>
                <a:schemeClr val="dk1"/>
              </a:buClr>
              <a:buSzPct val="100000"/>
              <a:buFont typeface="Arial"/>
              <a:buAutoNum type="arabicPeriod"/>
            </a:pPr>
            <a:r>
              <a:rPr lang="es">
                <a:solidFill>
                  <a:schemeClr val="dk1"/>
                </a:solidFill>
              </a:rPr>
              <a:t>Se requiere de un Scrum Master, experto en la metodología que monitorice su cumplimiento.</a:t>
            </a:r>
          </a:p>
          <a:p>
            <a:pPr rtl="0" lvl="0" indent="-298450" marL="457200">
              <a:lnSpc>
                <a:spcPct val="150000"/>
              </a:lnSpc>
              <a:spcBef>
                <a:spcPts val="0"/>
              </a:spcBef>
              <a:buClr>
                <a:schemeClr val="dk1"/>
              </a:buClr>
              <a:buSzPct val="100000"/>
              <a:buFont typeface="Arial"/>
              <a:buAutoNum type="arabicPeriod"/>
            </a:pPr>
            <a:r>
              <a:rPr lang="es">
                <a:solidFill>
                  <a:schemeClr val="dk1"/>
                </a:solidFill>
              </a:rPr>
              <a:t>A menos que exista una fecha definitiva de entrega, Scrum puede causar problemas con los alcances debido a que los administradores del proyecto se verán tentados a requerir nueva funcionalidad constantemente.</a:t>
            </a:r>
          </a:p>
          <a:p>
            <a:pPr rtl="0" lvl="0" indent="-298450" marL="457200">
              <a:lnSpc>
                <a:spcPct val="150000"/>
              </a:lnSpc>
              <a:spcBef>
                <a:spcPts val="0"/>
              </a:spcBef>
              <a:buClr>
                <a:schemeClr val="dk1"/>
              </a:buClr>
              <a:buSzPct val="100000"/>
              <a:buFont typeface="Arial"/>
              <a:buAutoNum type="arabicPeriod"/>
            </a:pPr>
            <a:r>
              <a:rPr lang="es">
                <a:solidFill>
                  <a:schemeClr val="dk1"/>
                </a:solidFill>
              </a:rPr>
              <a:t>La estimación del costo y tiempo de un proyecto se verá afectada si una tarea no se define correctamente.</a:t>
            </a:r>
          </a:p>
          <a:p>
            <a:pPr rtl="0" lvl="0" indent="-298450" marL="457200">
              <a:lnSpc>
                <a:spcPct val="150000"/>
              </a:lnSpc>
              <a:spcBef>
                <a:spcPts val="0"/>
              </a:spcBef>
              <a:buClr>
                <a:schemeClr val="dk1"/>
              </a:buClr>
              <a:buSzPct val="100000"/>
              <a:buFont typeface="Arial"/>
              <a:buAutoNum type="arabicPeriod"/>
            </a:pPr>
            <a:r>
              <a:rPr lang="es">
                <a:solidFill>
                  <a:schemeClr val="dk1"/>
                </a:solidFill>
              </a:rPr>
              <a:t>Esta metodología requiere miembros de equipo experimentados y motivados. Si el equipo consiste de personas nuevas con poca experiencia, el proyecto podría no terminarse a tiempo.</a:t>
            </a:r>
          </a:p>
          <a:p>
            <a:pPr rtl="0" lvl="0" indent="-298450" marL="457200">
              <a:lnSpc>
                <a:spcPct val="150000"/>
              </a:lnSpc>
              <a:spcBef>
                <a:spcPts val="0"/>
              </a:spcBef>
              <a:buClr>
                <a:schemeClr val="dk1"/>
              </a:buClr>
              <a:buSzPct val="100000"/>
              <a:buFont typeface="Arial"/>
              <a:buAutoNum type="arabicPeriod"/>
            </a:pPr>
            <a:r>
              <a:rPr lang="es">
                <a:solidFill>
                  <a:schemeClr val="dk1"/>
                </a:solidFill>
              </a:rPr>
              <a:t>Plantea un problema si el desarrollo está restringido por una fecha de entrega y un precio de entrega cerrados por contrato.</a:t>
            </a:r>
          </a:p>
          <a:p>
            <a:pPr lvl="0" indent="-298450" marL="457200">
              <a:lnSpc>
                <a:spcPct val="150000"/>
              </a:lnSpc>
              <a:spcBef>
                <a:spcPts val="0"/>
              </a:spcBef>
              <a:buClr>
                <a:schemeClr val="dk1"/>
              </a:buClr>
              <a:buSzPct val="100000"/>
              <a:buFont typeface="Arial"/>
              <a:buAutoNum type="arabicPeriod"/>
            </a:pPr>
            <a:r>
              <a:rPr lang="es">
                <a:solidFill>
                  <a:schemeClr val="dk1"/>
                </a:solidFill>
              </a:rPr>
              <a:t>Presupone que el cliente está muy involucrado en el desarrollo, participa de forma activa y continua, y revisa frecuentemente el avance de la funcionalidad conforme salen a la luz los sprints. Esto sin embargo no parece producirse en la mayoría de nuestros proyectos: el cliente participa, pero no hasta el punto de dedicar tiempo y recursos para revisar pequeños avances en el desarrollo.</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4" name="Shape 214"/>
        <p:cNvGrpSpPr/>
        <p:nvPr/>
      </p:nvGrpSpPr>
      <p:grpSpPr>
        <a:xfrm>
          <a:off y="0" x="0"/>
          <a:ext cy="0" cx="0"/>
          <a:chOff y="0" x="0"/>
          <a:chExt cy="0" cx="0"/>
        </a:xfrm>
      </p:grpSpPr>
      <p:sp>
        <p:nvSpPr>
          <p:cNvPr id="215" name="Shape 21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16" name="Shape 21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indent="-298450" marL="457200">
              <a:lnSpc>
                <a:spcPct val="115000"/>
              </a:lnSpc>
              <a:spcBef>
                <a:spcPts val="0"/>
              </a:spcBef>
              <a:buClr>
                <a:schemeClr val="dk1"/>
              </a:buClr>
              <a:buSzPct val="100000"/>
              <a:buFont typeface="Arial"/>
              <a:buChar char="●"/>
            </a:pPr>
            <a:r>
              <a:rPr b="1" lang="es">
                <a:solidFill>
                  <a:schemeClr val="dk1"/>
                </a:solidFill>
              </a:rPr>
              <a:t>Google</a:t>
            </a:r>
            <a:r>
              <a:rPr lang="es">
                <a:solidFill>
                  <a:schemeClr val="dk1"/>
                </a:solidFill>
              </a:rPr>
              <a:t>: practicó Agiles desde 1986 y adoptó Scrum hace 5 años. El creador de Scrum, Jeff Sutherland, ha trabajado con los equipos de Google proveyendo experiencia práctica.</a:t>
            </a:r>
          </a:p>
          <a:p>
            <a:pPr rtl="0" lvl="0" indent="-298450" marL="457200">
              <a:lnSpc>
                <a:spcPct val="115000"/>
              </a:lnSpc>
              <a:spcBef>
                <a:spcPts val="0"/>
              </a:spcBef>
              <a:buClr>
                <a:schemeClr val="dk1"/>
              </a:buClr>
              <a:buSzPct val="100000"/>
              <a:buFont typeface="Arial"/>
              <a:buChar char="●"/>
            </a:pPr>
            <a:r>
              <a:rPr b="1" lang="es">
                <a:solidFill>
                  <a:schemeClr val="dk1"/>
                </a:solidFill>
              </a:rPr>
              <a:t>Amazon.com</a:t>
            </a:r>
            <a:r>
              <a:rPr lang="es">
                <a:solidFill>
                  <a:schemeClr val="dk1"/>
                </a:solidFill>
              </a:rPr>
              <a:t>: adoptó la metodología ágil desde 1999 pero fue hasta en 2004 que la adopción de Scrum se hizo oficial.</a:t>
            </a:r>
          </a:p>
          <a:p>
            <a:pPr rtl="0" lvl="0" indent="-298450" marL="457200">
              <a:lnSpc>
                <a:spcPct val="115000"/>
              </a:lnSpc>
              <a:spcBef>
                <a:spcPts val="0"/>
              </a:spcBef>
              <a:buClr>
                <a:schemeClr val="dk1"/>
              </a:buClr>
              <a:buSzPct val="100000"/>
              <a:buFont typeface="Arial"/>
              <a:buChar char="●"/>
            </a:pPr>
            <a:r>
              <a:rPr b="1" lang="es">
                <a:solidFill>
                  <a:schemeClr val="dk1"/>
                </a:solidFill>
              </a:rPr>
              <a:t>Backcountry.com</a:t>
            </a:r>
            <a:r>
              <a:rPr lang="es">
                <a:solidFill>
                  <a:schemeClr val="dk1"/>
                </a:solidFill>
              </a:rPr>
              <a:t>: Scrum fue adoptado como metodología de desarrollo desde el año 2012 aunque ya antes se utilizaba la metodología Agile.</a:t>
            </a:r>
          </a:p>
          <a:p>
            <a:pPr rtl="0" lvl="0" indent="-298450" marL="457200">
              <a:lnSpc>
                <a:spcPct val="115000"/>
              </a:lnSpc>
              <a:spcBef>
                <a:spcPts val="0"/>
              </a:spcBef>
              <a:buClr>
                <a:schemeClr val="dk1"/>
              </a:buClr>
              <a:buSzPct val="100000"/>
              <a:buFont typeface="Arial"/>
              <a:buChar char="●"/>
            </a:pPr>
            <a:r>
              <a:rPr b="1" lang="es">
                <a:solidFill>
                  <a:schemeClr val="dk1"/>
                </a:solidFill>
              </a:rPr>
              <a:t>Intel</a:t>
            </a:r>
            <a:r>
              <a:rPr lang="es">
                <a:solidFill>
                  <a:schemeClr val="dk1"/>
                </a:solidFill>
              </a:rPr>
              <a:t>: El grupo de ingeniería de desarollo de productos decidió coordinar la adopción de Scrum, usando 50 personas como voluntarias.</a:t>
            </a:r>
          </a:p>
          <a:p>
            <a:pPr rtl="0" lvl="0" indent="-298450" marL="457200">
              <a:lnSpc>
                <a:spcPct val="115000"/>
              </a:lnSpc>
              <a:spcBef>
                <a:spcPts val="0"/>
              </a:spcBef>
              <a:buClr>
                <a:schemeClr val="dk1"/>
              </a:buClr>
              <a:buSzPct val="100000"/>
              <a:buFont typeface="Arial"/>
              <a:buChar char="●"/>
            </a:pPr>
            <a:r>
              <a:rPr b="1" lang="es">
                <a:solidFill>
                  <a:schemeClr val="dk1"/>
                </a:solidFill>
              </a:rPr>
              <a:t>Microsoft.com</a:t>
            </a:r>
            <a:r>
              <a:rPr lang="es">
                <a:solidFill>
                  <a:schemeClr val="dk1"/>
                </a:solidFill>
              </a:rPr>
              <a:t>: adoptó la metodología Scrum hace 5 años.</a:t>
            </a:r>
          </a:p>
          <a:p>
            <a:pPr rtl="0" lvl="0" indent="-298450" marL="457200">
              <a:lnSpc>
                <a:spcPct val="115000"/>
              </a:lnSpc>
              <a:spcBef>
                <a:spcPts val="0"/>
              </a:spcBef>
              <a:buClr>
                <a:schemeClr val="dk1"/>
              </a:buClr>
              <a:buSzPct val="100000"/>
              <a:buFont typeface="Arial"/>
              <a:buChar char="●"/>
            </a:pPr>
            <a:r>
              <a:rPr b="1" lang="es">
                <a:solidFill>
                  <a:schemeClr val="dk1"/>
                </a:solidFill>
              </a:rPr>
              <a:t>Yahoo!</a:t>
            </a:r>
            <a:r>
              <a:rPr lang="es">
                <a:solidFill>
                  <a:schemeClr val="dk1"/>
                </a:solidFill>
              </a:rPr>
              <a:t>: la adopción de Scrum ha ido incrementándose desde hace años y cuentan con más de 150 equipos en Estados Unidos, Europa y Asia.</a:t>
            </a:r>
          </a:p>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0" name="Shape 220"/>
        <p:cNvGrpSpPr/>
        <p:nvPr/>
      </p:nvGrpSpPr>
      <p:grpSpPr>
        <a:xfrm>
          <a:off y="0" x="0"/>
          <a:ext cy="0" cx="0"/>
          <a:chOff y="0" x="0"/>
          <a:chExt cy="0" cx="0"/>
        </a:xfrm>
      </p:grpSpPr>
      <p:sp>
        <p:nvSpPr>
          <p:cNvPr id="221" name="Shape 22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22" name="Shape 22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6" name="Shape 226"/>
        <p:cNvGrpSpPr/>
        <p:nvPr/>
      </p:nvGrpSpPr>
      <p:grpSpPr>
        <a:xfrm>
          <a:off y="0" x="0"/>
          <a:ext cy="0" cx="0"/>
          <a:chOff y="0" x="0"/>
          <a:chExt cy="0" cx="0"/>
        </a:xfrm>
      </p:grpSpPr>
      <p:sp>
        <p:nvSpPr>
          <p:cNvPr id="227" name="Shape 22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28" name="Shape 22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 name="Shape 54"/>
        <p:cNvGrpSpPr/>
        <p:nvPr/>
      </p:nvGrpSpPr>
      <p:grpSpPr>
        <a:xfrm>
          <a:off y="0" x="0"/>
          <a:ext cy="0" cx="0"/>
          <a:chOff y="0" x="0"/>
          <a:chExt cy="0" cx="0"/>
        </a:xfrm>
      </p:grpSpPr>
      <p:sp>
        <p:nvSpPr>
          <p:cNvPr id="55" name="Shape 5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6" name="Shape 5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 name="Shape 60"/>
        <p:cNvGrpSpPr/>
        <p:nvPr/>
      </p:nvGrpSpPr>
      <p:grpSpPr>
        <a:xfrm>
          <a:off y="0" x="0"/>
          <a:ext cy="0" cx="0"/>
          <a:chOff y="0" x="0"/>
          <a:chExt cy="0" cx="0"/>
        </a:xfrm>
      </p:grpSpPr>
      <p:sp>
        <p:nvSpPr>
          <p:cNvPr id="61" name="Shape 6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62" name="Shape 6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lnSpc>
                <a:spcPct val="115000"/>
              </a:lnSpc>
              <a:spcBef>
                <a:spcPts val="0"/>
              </a:spcBef>
              <a:buClr>
                <a:schemeClr val="dk1"/>
              </a:buClr>
              <a:buSzPct val="91666"/>
              <a:buFont typeface="Arial"/>
              <a:buNone/>
            </a:pPr>
            <a:r>
              <a:rPr sz="1200" lang="es">
                <a:solidFill>
                  <a:schemeClr val="dk1"/>
                </a:solidFill>
                <a:latin typeface="Calibri"/>
                <a:ea typeface="Calibri"/>
                <a:cs typeface="Calibri"/>
                <a:sym typeface="Calibri"/>
              </a:rPr>
              <a:t>http://procesosoftware.wikispaces.com/Modelo+Espiral</a:t>
            </a:r>
          </a:p>
          <a:p>
            <a:pPr rtl="0" lvl="0">
              <a:lnSpc>
                <a:spcPct val="115000"/>
              </a:lnSpc>
              <a:spcBef>
                <a:spcPts val="0"/>
              </a:spcBef>
              <a:buClr>
                <a:schemeClr val="dk1"/>
              </a:buClr>
              <a:buSzPct val="91666"/>
              <a:buFont typeface="Arial"/>
              <a:buNone/>
            </a:pPr>
            <a:r>
              <a:rPr sz="1200" lang="es">
                <a:solidFill>
                  <a:schemeClr val="dk1"/>
                </a:solidFill>
                <a:latin typeface="Calibri"/>
                <a:ea typeface="Calibri"/>
                <a:cs typeface="Calibri"/>
                <a:sym typeface="Calibri"/>
              </a:rPr>
              <a:t>Es un modelo de proceso de software el cual tiene una naturaleza iterativa del desarrollo y combina actividades de desarrollo con gestión de riesgo, para minimizar y controlar el riesgo a la hora de desarrollar software.</a:t>
            </a:r>
          </a:p>
          <a:p>
            <a:pPr rtl="0" lvl="0">
              <a:lnSpc>
                <a:spcPct val="115000"/>
              </a:lnSpc>
              <a:spcBef>
                <a:spcPts val="0"/>
              </a:spcBef>
              <a:buClr>
                <a:schemeClr val="dk1"/>
              </a:buClr>
              <a:buSzPct val="91666"/>
              <a:buFont typeface="Arial"/>
              <a:buNone/>
            </a:pPr>
            <a:r>
              <a:rPr sz="1200" lang="es">
                <a:solidFill>
                  <a:schemeClr val="dk1"/>
                </a:solidFill>
                <a:latin typeface="Calibri"/>
                <a:ea typeface="Calibri"/>
                <a:cs typeface="Calibri"/>
                <a:sym typeface="Calibri"/>
              </a:rPr>
              <a:t>Es utilizada especialmente en la ingenieria del software</a:t>
            </a:r>
          </a:p>
          <a:p>
            <a:pPr rtl="0" lvl="0">
              <a:lnSpc>
                <a:spcPct val="115000"/>
              </a:lnSpc>
              <a:spcBef>
                <a:spcPts val="0"/>
              </a:spcBef>
              <a:buNone/>
            </a:pPr>
            <a:r>
              <a:rPr sz="1200" lang="es">
                <a:solidFill>
                  <a:schemeClr val="dk1"/>
                </a:solidFill>
                <a:latin typeface="Calibri"/>
                <a:ea typeface="Calibri"/>
                <a:cs typeface="Calibri"/>
                <a:sym typeface="Calibri"/>
              </a:rPr>
              <a:t>Se comienza mirando las posibles alternativas de desarrollo, se opta por la de riesgo más asumible y se hace un ciclo de la espiral.</a:t>
            </a:r>
          </a:p>
          <a:p>
            <a:pPr rtl="0" lvl="0">
              <a:lnSpc>
                <a:spcPct val="115000"/>
              </a:lnSpc>
              <a:spcBef>
                <a:spcPts val="0"/>
              </a:spcBef>
              <a:buNone/>
            </a:pPr>
            <a:r>
              <a:t/>
            </a:r>
            <a:endParaRPr sz="1200">
              <a:solidFill>
                <a:schemeClr val="dk1"/>
              </a:solidFill>
              <a:latin typeface="Calibri"/>
              <a:ea typeface="Calibri"/>
              <a:cs typeface="Calibri"/>
              <a:sym typeface="Calibri"/>
            </a:endParaRPr>
          </a:p>
          <a:p>
            <a:pPr rtl="0" lvl="0">
              <a:lnSpc>
                <a:spcPct val="115000"/>
              </a:lnSpc>
              <a:spcBef>
                <a:spcPts val="0"/>
              </a:spcBef>
              <a:buNone/>
            </a:pPr>
            <a:r>
              <a:rPr sz="1200" lang="es">
                <a:solidFill>
                  <a:schemeClr val="dk1"/>
                </a:solidFill>
                <a:latin typeface="Calibri"/>
                <a:ea typeface="Calibri"/>
                <a:cs typeface="Calibri"/>
                <a:sym typeface="Calibri"/>
              </a:rPr>
              <a:t>Si el cliente quiere seguir haciendo mejoras en el software, se vuelve a evaluar las distintas nuevas alternativas y riesgos y se realiza otra vuelta de la espiral, así hasta que llegue un momento en el que el producto software desarrollado sea aceptado y no necesite seguir mejorándose con otro nuevo ciclo.</a:t>
            </a:r>
          </a:p>
          <a:p>
            <a:pPr rtl="0" lvl="0">
              <a:lnSpc>
                <a:spcPct val="115000"/>
              </a:lnSpc>
              <a:spcBef>
                <a:spcPts val="0"/>
              </a:spcBef>
              <a:buNone/>
            </a:pPr>
            <a:r>
              <a:rPr sz="1200" lang="es">
                <a:solidFill>
                  <a:schemeClr val="dk1"/>
                </a:solidFill>
                <a:latin typeface="Calibri"/>
                <a:ea typeface="Calibri"/>
                <a:cs typeface="Calibri"/>
                <a:sym typeface="Calibri"/>
              </a:rPr>
              <a:t>En cada vuelta o iteración hay que tener en cuenta:</a:t>
            </a:r>
          </a:p>
          <a:p>
            <a:pPr rtl="0" lvl="0">
              <a:lnSpc>
                <a:spcPct val="115000"/>
              </a:lnSpc>
              <a:spcBef>
                <a:spcPts val="0"/>
              </a:spcBef>
              <a:buNone/>
            </a:pPr>
            <a:r>
              <a:rPr b="1" sz="1200" lang="es">
                <a:solidFill>
                  <a:schemeClr val="dk1"/>
                </a:solidFill>
                <a:latin typeface="Calibri"/>
                <a:ea typeface="Calibri"/>
                <a:cs typeface="Calibri"/>
                <a:sym typeface="Calibri"/>
              </a:rPr>
              <a:t>Los Objetivos:</a:t>
            </a:r>
            <a:r>
              <a:rPr sz="1200" lang="es">
                <a:solidFill>
                  <a:schemeClr val="dk1"/>
                </a:solidFill>
                <a:latin typeface="Calibri"/>
                <a:ea typeface="Calibri"/>
                <a:cs typeface="Calibri"/>
                <a:sym typeface="Calibri"/>
              </a:rPr>
              <a:t> qué necesidad debe cubrir el producto.</a:t>
            </a:r>
          </a:p>
          <a:p>
            <a:pPr rtl="0" lvl="0">
              <a:lnSpc>
                <a:spcPct val="115000"/>
              </a:lnSpc>
              <a:spcBef>
                <a:spcPts val="0"/>
              </a:spcBef>
              <a:buNone/>
            </a:pPr>
            <a:r>
              <a:rPr b="1" sz="1200" lang="es">
                <a:solidFill>
                  <a:schemeClr val="dk1"/>
                </a:solidFill>
                <a:latin typeface="Calibri"/>
                <a:ea typeface="Calibri"/>
                <a:cs typeface="Calibri"/>
                <a:sym typeface="Calibri"/>
              </a:rPr>
              <a:t>Alternativas:</a:t>
            </a:r>
            <a:r>
              <a:rPr sz="1200" lang="es">
                <a:solidFill>
                  <a:schemeClr val="dk1"/>
                </a:solidFill>
                <a:latin typeface="Calibri"/>
                <a:ea typeface="Calibri"/>
                <a:cs typeface="Calibri"/>
                <a:sym typeface="Calibri"/>
              </a:rPr>
              <a:t> las diferentes formas de conseguir los objetivos de forma exitosa, desde diferentes puntos de vista como pueden ser:</a:t>
            </a:r>
          </a:p>
          <a:p>
            <a:pPr rtl="0" lvl="0">
              <a:lnSpc>
                <a:spcPct val="115000"/>
              </a:lnSpc>
              <a:spcBef>
                <a:spcPts val="0"/>
              </a:spcBef>
              <a:buNone/>
            </a:pPr>
            <a:r>
              <a:rPr b="1" sz="1200" lang="es">
                <a:solidFill>
                  <a:schemeClr val="dk1"/>
                </a:solidFill>
                <a:latin typeface="Calibri"/>
                <a:ea typeface="Calibri"/>
                <a:cs typeface="Calibri"/>
                <a:sym typeface="Calibri"/>
              </a:rPr>
              <a:t>  Características:</a:t>
            </a:r>
            <a:r>
              <a:rPr sz="1200" lang="es">
                <a:solidFill>
                  <a:schemeClr val="dk1"/>
                </a:solidFill>
                <a:latin typeface="Calibri"/>
                <a:ea typeface="Calibri"/>
                <a:cs typeface="Calibri"/>
                <a:sym typeface="Calibri"/>
              </a:rPr>
              <a:t> experiencia del personal, requisitos a cumplir, etc.</a:t>
            </a:r>
          </a:p>
          <a:p>
            <a:pPr rtl="0" lvl="0">
              <a:lnSpc>
                <a:spcPct val="115000"/>
              </a:lnSpc>
              <a:spcBef>
                <a:spcPts val="0"/>
              </a:spcBef>
              <a:buNone/>
            </a:pPr>
            <a:r>
              <a:rPr b="1" sz="1200" lang="es">
                <a:solidFill>
                  <a:schemeClr val="dk1"/>
                </a:solidFill>
                <a:latin typeface="Calibri"/>
                <a:ea typeface="Calibri"/>
                <a:cs typeface="Calibri"/>
                <a:sym typeface="Calibri"/>
              </a:rPr>
              <a:t>  Formas de gestión del sistema</a:t>
            </a:r>
            <a:r>
              <a:rPr sz="1200" lang="es">
                <a:solidFill>
                  <a:schemeClr val="dk1"/>
                </a:solidFill>
                <a:latin typeface="Calibri"/>
                <a:ea typeface="Calibri"/>
                <a:cs typeface="Calibri"/>
                <a:sym typeface="Calibri"/>
              </a:rPr>
              <a:t>.</a:t>
            </a:r>
          </a:p>
          <a:p>
            <a:pPr rtl="0" lvl="0">
              <a:lnSpc>
                <a:spcPct val="115000"/>
              </a:lnSpc>
              <a:spcBef>
                <a:spcPts val="0"/>
              </a:spcBef>
              <a:buNone/>
            </a:pPr>
            <a:r>
              <a:rPr b="1" sz="1200" lang="es">
                <a:solidFill>
                  <a:schemeClr val="dk1"/>
                </a:solidFill>
                <a:latin typeface="Calibri"/>
                <a:ea typeface="Calibri"/>
                <a:cs typeface="Calibri"/>
                <a:sym typeface="Calibri"/>
              </a:rPr>
              <a:t>  Riesgo asumido con cada alternativa</a:t>
            </a:r>
            <a:r>
              <a:rPr sz="1200" lang="es">
                <a:solidFill>
                  <a:schemeClr val="dk1"/>
                </a:solidFill>
                <a:latin typeface="Calibri"/>
                <a:ea typeface="Calibri"/>
                <a:cs typeface="Calibri"/>
                <a:sym typeface="Calibri"/>
              </a:rPr>
              <a:t>.</a:t>
            </a:r>
          </a:p>
          <a:p>
            <a:pPr rtl="0" lvl="0">
              <a:lnSpc>
                <a:spcPct val="115000"/>
              </a:lnSpc>
              <a:spcBef>
                <a:spcPts val="0"/>
              </a:spcBef>
              <a:buNone/>
            </a:pPr>
            <a:r>
              <a:rPr b="1" sz="1200" lang="es">
                <a:solidFill>
                  <a:schemeClr val="dk1"/>
                </a:solidFill>
                <a:latin typeface="Calibri"/>
                <a:ea typeface="Calibri"/>
                <a:cs typeface="Calibri"/>
                <a:sym typeface="Calibri"/>
              </a:rPr>
              <a:t>Desarrollar y Verificar:</a:t>
            </a:r>
            <a:r>
              <a:rPr sz="1200" lang="es">
                <a:solidFill>
                  <a:schemeClr val="dk1"/>
                </a:solidFill>
                <a:latin typeface="Calibri"/>
                <a:ea typeface="Calibri"/>
                <a:cs typeface="Calibri"/>
                <a:sym typeface="Calibri"/>
              </a:rPr>
              <a:t> Programar y probar el software.</a:t>
            </a:r>
          </a:p>
          <a:p>
            <a:pPr rtl="0" lvl="0">
              <a:lnSpc>
                <a:spcPct val="115000"/>
              </a:lnSpc>
              <a:spcBef>
                <a:spcPts val="0"/>
              </a:spcBef>
              <a:buNone/>
            </a:pPr>
            <a:r>
              <a:rPr sz="1200" lang="es">
                <a:solidFill>
                  <a:schemeClr val="dk1"/>
                </a:solidFill>
                <a:latin typeface="Calibri"/>
                <a:ea typeface="Calibri"/>
                <a:cs typeface="Calibri"/>
                <a:sym typeface="Calibri"/>
              </a:rPr>
              <a:t>Si el resultado no es el adecuado o se necesita implementar mejoras o funcionalidades:</a:t>
            </a:r>
          </a:p>
          <a:p>
            <a:pPr rtl="0" lvl="0">
              <a:lnSpc>
                <a:spcPct val="115000"/>
              </a:lnSpc>
              <a:spcBef>
                <a:spcPts val="0"/>
              </a:spcBef>
              <a:buNone/>
            </a:pPr>
            <a:r>
              <a:rPr sz="1200" lang="es">
                <a:solidFill>
                  <a:schemeClr val="dk1"/>
                </a:solidFill>
                <a:latin typeface="Calibri"/>
                <a:ea typeface="Calibri"/>
                <a:cs typeface="Calibri"/>
                <a:sym typeface="Calibri"/>
              </a:rPr>
              <a:t>Se planificaran los siguientes pasos y se comienza un nuevo ciclo de la espiral. La espiral tiene una forma de </a:t>
            </a:r>
            <a:r>
              <a:rPr u="sng" sz="1200" lang="es">
                <a:solidFill>
                  <a:schemeClr val="hlink"/>
                </a:solidFill>
                <a:latin typeface="Calibri"/>
                <a:ea typeface="Calibri"/>
                <a:cs typeface="Calibri"/>
                <a:sym typeface="Calibri"/>
                <a:hlinkClick r:id="rId2"/>
              </a:rPr>
              <a:t>caracola</a:t>
            </a:r>
            <a:r>
              <a:rPr sz="1200" lang="es">
                <a:solidFill>
                  <a:schemeClr val="dk1"/>
                </a:solidFill>
                <a:latin typeface="Calibri"/>
                <a:ea typeface="Calibri"/>
                <a:cs typeface="Calibri"/>
                <a:sym typeface="Calibri"/>
              </a:rPr>
              <a:t> y se dice que mantiene dos dimensiones, la radial y la angular:</a:t>
            </a:r>
          </a:p>
          <a:p>
            <a:pPr rtl="0" lvl="0">
              <a:lnSpc>
                <a:spcPct val="115000"/>
              </a:lnSpc>
              <a:spcBef>
                <a:spcPts val="0"/>
              </a:spcBef>
              <a:buNone/>
            </a:pPr>
            <a:r>
              <a:rPr b="1" sz="1200" lang="es">
                <a:solidFill>
                  <a:schemeClr val="dk1"/>
                </a:solidFill>
                <a:latin typeface="Calibri"/>
                <a:ea typeface="Calibri"/>
                <a:cs typeface="Calibri"/>
                <a:sym typeface="Calibri"/>
              </a:rPr>
              <a:t>  Angular:</a:t>
            </a:r>
            <a:r>
              <a:rPr sz="1200" lang="es">
                <a:solidFill>
                  <a:schemeClr val="dk1"/>
                </a:solidFill>
                <a:latin typeface="Calibri"/>
                <a:ea typeface="Calibri"/>
                <a:cs typeface="Calibri"/>
                <a:sym typeface="Calibri"/>
              </a:rPr>
              <a:t> Indica el avance del proyecto del software dentro de un ciclo.</a:t>
            </a:r>
          </a:p>
          <a:p>
            <a:pPr rtl="0" lvl="0">
              <a:lnSpc>
                <a:spcPct val="115000"/>
              </a:lnSpc>
              <a:spcBef>
                <a:spcPts val="0"/>
              </a:spcBef>
              <a:buNone/>
            </a:pPr>
            <a:r>
              <a:rPr b="1" sz="1200" lang="es">
                <a:solidFill>
                  <a:schemeClr val="dk1"/>
                </a:solidFill>
                <a:latin typeface="Calibri"/>
                <a:ea typeface="Calibri"/>
                <a:cs typeface="Calibri"/>
                <a:sym typeface="Calibri"/>
              </a:rPr>
              <a:t>  Radial:</a:t>
            </a:r>
            <a:r>
              <a:rPr sz="1200" lang="es">
                <a:solidFill>
                  <a:schemeClr val="dk1"/>
                </a:solidFill>
                <a:latin typeface="Calibri"/>
                <a:ea typeface="Calibri"/>
                <a:cs typeface="Calibri"/>
                <a:sym typeface="Calibri"/>
              </a:rPr>
              <a:t> Indica el aumento del coste del proyecto, ya que con cada nueva iteración se pasa más tiempo desarrollando.</a:t>
            </a:r>
          </a:p>
          <a:p>
            <a:pPr rtl="0" lvl="0">
              <a:lnSpc>
                <a:spcPct val="115000"/>
              </a:lnSpc>
              <a:spcBef>
                <a:spcPts val="0"/>
              </a:spcBef>
              <a:buNone/>
            </a:pPr>
            <a:r>
              <a:rPr sz="1200" lang="es">
                <a:solidFill>
                  <a:schemeClr val="dk1"/>
                </a:solidFill>
                <a:latin typeface="Calibri"/>
                <a:ea typeface="Calibri"/>
                <a:cs typeface="Calibri"/>
                <a:sym typeface="Calibri"/>
              </a:rPr>
              <a:t>Este sistema es muy utilizado en proyectos grandes y complejos como puede ser, por ejemplo, la creación de un Sistema Operativo.</a:t>
            </a:r>
          </a:p>
          <a:p>
            <a:pPr rtl="0" lvl="0">
              <a:lnSpc>
                <a:spcPct val="115000"/>
              </a:lnSpc>
              <a:spcBef>
                <a:spcPts val="0"/>
              </a:spcBef>
              <a:buClr>
                <a:schemeClr val="dk1"/>
              </a:buClr>
              <a:buFont typeface="Arial"/>
              <a:buNone/>
            </a:pPr>
            <a:r>
              <a:t/>
            </a:r>
            <a:endParaRPr sz="1200">
              <a:solidFill>
                <a:schemeClr val="dk1"/>
              </a:solidFill>
              <a:latin typeface="Calibri"/>
              <a:ea typeface="Calibri"/>
              <a:cs typeface="Calibri"/>
              <a:sym typeface="Calibri"/>
            </a:endParaRPr>
          </a:p>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 name="Shape 67"/>
        <p:cNvGrpSpPr/>
        <p:nvPr/>
      </p:nvGrpSpPr>
      <p:grpSpPr>
        <a:xfrm>
          <a:off y="0" x="0"/>
          <a:ext cy="0" cx="0"/>
          <a:chOff y="0" x="0"/>
          <a:chExt cy="0" cx="0"/>
        </a:xfrm>
      </p:grpSpPr>
      <p:sp>
        <p:nvSpPr>
          <p:cNvPr id="68" name="Shape 6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69" name="Shape 6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lnSpc>
                <a:spcPct val="115000"/>
              </a:lnSpc>
              <a:spcBef>
                <a:spcPts val="0"/>
              </a:spcBef>
              <a:buClr>
                <a:schemeClr val="dk1"/>
              </a:buClr>
              <a:buSzPct val="91666"/>
              <a:buFont typeface="Arial"/>
              <a:buNone/>
            </a:pPr>
            <a:r>
              <a:rPr sz="1200" lang="es">
                <a:solidFill>
                  <a:schemeClr val="dk1"/>
                </a:solidFill>
                <a:latin typeface="Calibri"/>
                <a:ea typeface="Calibri"/>
                <a:cs typeface="Calibri"/>
                <a:sym typeface="Calibri"/>
              </a:rPr>
              <a:t>En el modelo espiral, el software se desarrolla en una serie de versiones incrementales. Durante las primeras iteraciones la versión incremental podría ser un modelo en papel o un prototipo, durante las últimas iteraciones se producen versiones cada vez más completas del sistema diseñado.</a:t>
            </a:r>
          </a:p>
          <a:p>
            <a:pPr rtl="0" lvl="0">
              <a:lnSpc>
                <a:spcPct val="115000"/>
              </a:lnSpc>
              <a:spcBef>
                <a:spcPts val="0"/>
              </a:spcBef>
              <a:buClr>
                <a:schemeClr val="dk1"/>
              </a:buClr>
              <a:buFont typeface="Arial"/>
              <a:buNone/>
            </a:pPr>
            <a:r>
              <a:t/>
            </a:r>
            <a:endParaRPr sz="1200">
              <a:solidFill>
                <a:schemeClr val="dk1"/>
              </a:solidFill>
              <a:latin typeface="Calibri"/>
              <a:ea typeface="Calibri"/>
              <a:cs typeface="Calibri"/>
              <a:sym typeface="Calibri"/>
            </a:endParaRPr>
          </a:p>
          <a:p>
            <a:pPr rtl="0" lvl="0">
              <a:lnSpc>
                <a:spcPct val="115000"/>
              </a:lnSpc>
              <a:spcBef>
                <a:spcPts val="0"/>
              </a:spcBef>
              <a:buClr>
                <a:schemeClr val="dk1"/>
              </a:buClr>
              <a:buSzPct val="91666"/>
              <a:buFont typeface="Arial"/>
              <a:buNone/>
            </a:pPr>
            <a:r>
              <a:rPr sz="1200" lang="es">
                <a:solidFill>
                  <a:schemeClr val="dk1"/>
                </a:solidFill>
                <a:latin typeface="Calibri"/>
                <a:ea typeface="Calibri"/>
                <a:cs typeface="Calibri"/>
                <a:sym typeface="Calibri"/>
              </a:rPr>
              <a:t>EL modelo en espiral se divide en un número de actividades de marco de trabajo, también llamadas REGIONES DE TAREAS , Cada una de las regiones están compuestas por un conjunto de tareas del trabajo llamado CONJUNTO DE TAREAS que se adaptan a las características del proyecto que va a emprenderse en todos los casos se aplican actividades de protección.</a:t>
            </a:r>
          </a:p>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3" name="Shape 73"/>
        <p:cNvGrpSpPr/>
        <p:nvPr/>
      </p:nvGrpSpPr>
      <p:grpSpPr>
        <a:xfrm>
          <a:off y="0" x="0"/>
          <a:ext cy="0" cx="0"/>
          <a:chOff y="0" x="0"/>
          <a:chExt cy="0" cx="0"/>
        </a:xfrm>
      </p:grpSpPr>
      <p:sp>
        <p:nvSpPr>
          <p:cNvPr id="74" name="Shape 7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75" name="Shape 7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9" name="Shape 79"/>
        <p:cNvGrpSpPr/>
        <p:nvPr/>
      </p:nvGrpSpPr>
      <p:grpSpPr>
        <a:xfrm>
          <a:off y="0" x="0"/>
          <a:ext cy="0" cx="0"/>
          <a:chOff y="0" x="0"/>
          <a:chExt cy="0" cx="0"/>
        </a:xfrm>
      </p:grpSpPr>
      <p:sp>
        <p:nvSpPr>
          <p:cNvPr id="80" name="Shape 8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81" name="Shape 8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sz="1400" lang="es"/>
              <a:t>V &amp; V del diseño: Validación y verificación del diseño.</a:t>
            </a:r>
          </a:p>
          <a:p>
            <a:pPr rtl="0" lvl="0">
              <a:spcBef>
                <a:spcPts val="0"/>
              </a:spcBef>
              <a:buNone/>
            </a:pPr>
            <a:r>
              <a:t/>
            </a:r>
            <a:endParaRPr sz="1400"/>
          </a:p>
          <a:p>
            <a:pPr rtl="0" lvl="0" indent="-317500" marL="457200">
              <a:spcBef>
                <a:spcPts val="0"/>
              </a:spcBef>
              <a:buClr>
                <a:srgbClr val="000000"/>
              </a:buClr>
              <a:buSzPct val="100000"/>
              <a:buFont typeface="Arial"/>
              <a:buAutoNum type="arabicPeriod"/>
            </a:pPr>
            <a:r>
              <a:rPr sz="1400" lang="es"/>
              <a:t>La dimensión radial mide el costo del proyecto.</a:t>
            </a:r>
          </a:p>
          <a:p>
            <a:pPr rtl="0" lvl="0" indent="-317500" marL="457200">
              <a:spcBef>
                <a:spcPts val="0"/>
              </a:spcBef>
              <a:buClr>
                <a:srgbClr val="000000"/>
              </a:buClr>
              <a:buSzPct val="100000"/>
              <a:buFont typeface="Arial"/>
              <a:buAutoNum type="arabicPeriod"/>
            </a:pPr>
            <a:r>
              <a:rPr sz="1400" lang="es"/>
              <a:t>La dimensión angular mide el grado de avance del proyecto.</a:t>
            </a:r>
          </a:p>
          <a:p>
            <a:pPr lvl="0" indent="-317500" marL="457200">
              <a:spcBef>
                <a:spcPts val="0"/>
              </a:spcBef>
              <a:buClr>
                <a:srgbClr val="000000"/>
              </a:buClr>
              <a:buSzPct val="100000"/>
              <a:buFont typeface="Arial"/>
              <a:buAutoNum type="arabicPeriod"/>
            </a:pPr>
            <a:r>
              <a:rPr sz="1400" lang="es"/>
              <a:t>Una vuelta en la espiral es un ciclo. Cada ciclo o iteración representa un conjunto de actividades.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5" name="Shape 85"/>
        <p:cNvGrpSpPr/>
        <p:nvPr/>
      </p:nvGrpSpPr>
      <p:grpSpPr>
        <a:xfrm>
          <a:off y="0" x="0"/>
          <a:ext cy="0" cx="0"/>
          <a:chOff y="0" x="0"/>
          <a:chExt cy="0" cx="0"/>
        </a:xfrm>
      </p:grpSpPr>
      <p:sp>
        <p:nvSpPr>
          <p:cNvPr id="86" name="Shape 8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87" name="Shape 8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sz="1400" lang="es"/>
              <a:t>El modelo se adapta y se aplica a lo largo de la vida del software, contrario al modelo clásico que finaliza al entregar el software.</a:t>
            </a:r>
          </a:p>
          <a:p>
            <a:pPr rtl="0">
              <a:spcBef>
                <a:spcPts val="0"/>
              </a:spcBef>
              <a:buNone/>
            </a:pPr>
            <a:r>
              <a:t/>
            </a:r>
            <a:endParaRPr sz="1400"/>
          </a:p>
          <a:p>
            <a:pPr rtl="0" lvl="0" indent="-317500" marL="457200">
              <a:lnSpc>
                <a:spcPct val="152727"/>
              </a:lnSpc>
              <a:spcBef>
                <a:spcPts val="600"/>
              </a:spcBef>
              <a:spcAft>
                <a:spcPts val="600"/>
              </a:spcAft>
              <a:buClr>
                <a:srgbClr val="252525"/>
              </a:buClr>
              <a:buSzPct val="100000"/>
              <a:buFont typeface="Arial"/>
              <a:buChar char="●"/>
            </a:pPr>
            <a:r>
              <a:rPr sz="1400" lang="es">
                <a:solidFill>
                  <a:srgbClr val="252525"/>
                </a:solidFill>
              </a:rPr>
              <a:t>Comunicación con el cliente: Establecer un canal de comunicación entre el desarrollador y el cliente.</a:t>
            </a:r>
          </a:p>
          <a:p>
            <a:pPr rtl="0" lvl="0" indent="-317500" marL="457200">
              <a:lnSpc>
                <a:spcPct val="152727"/>
              </a:lnSpc>
              <a:spcBef>
                <a:spcPts val="600"/>
              </a:spcBef>
              <a:spcAft>
                <a:spcPts val="600"/>
              </a:spcAft>
              <a:buClr>
                <a:srgbClr val="252525"/>
              </a:buClr>
              <a:buSzPct val="100000"/>
              <a:buFont typeface="Arial"/>
              <a:buChar char="●"/>
            </a:pPr>
            <a:r>
              <a:rPr sz="1400" lang="es">
                <a:solidFill>
                  <a:srgbClr val="252525"/>
                </a:solidFill>
              </a:rPr>
              <a:t>Planificación: Se definen todos los requerimientos.</a:t>
            </a:r>
          </a:p>
          <a:p>
            <a:pPr rtl="0" lvl="0" indent="-317500" marL="457200">
              <a:lnSpc>
                <a:spcPct val="152727"/>
              </a:lnSpc>
              <a:spcBef>
                <a:spcPts val="600"/>
              </a:spcBef>
              <a:spcAft>
                <a:spcPts val="600"/>
              </a:spcAft>
              <a:buClr>
                <a:srgbClr val="252525"/>
              </a:buClr>
              <a:buSzPct val="100000"/>
              <a:buFont typeface="Arial"/>
              <a:buChar char="●"/>
            </a:pPr>
            <a:r>
              <a:rPr sz="1400" lang="es">
                <a:solidFill>
                  <a:srgbClr val="252525"/>
                </a:solidFill>
              </a:rPr>
              <a:t>Análisis de riesgos: Se determinan las acciones concretas para evaluar riesgos relacionados con el proyecto. </a:t>
            </a:r>
          </a:p>
          <a:p>
            <a:pPr rtl="0" lvl="0" indent="-317500" marL="457200">
              <a:lnSpc>
                <a:spcPct val="152727"/>
              </a:lnSpc>
              <a:spcBef>
                <a:spcPts val="600"/>
              </a:spcBef>
              <a:spcAft>
                <a:spcPts val="600"/>
              </a:spcAft>
              <a:buClr>
                <a:srgbClr val="252525"/>
              </a:buClr>
              <a:buSzPct val="100000"/>
              <a:buFont typeface="Arial"/>
              <a:buChar char="●"/>
            </a:pPr>
            <a:r>
              <a:rPr sz="1400" lang="es">
                <a:solidFill>
                  <a:srgbClr val="252525"/>
                </a:solidFill>
              </a:rPr>
              <a:t>Ingeniería: Se detallan las tareas necesarias para construir representaciones de la aplicación.</a:t>
            </a:r>
          </a:p>
          <a:p>
            <a:pPr rtl="0" lvl="0" indent="-317500" marL="457200">
              <a:lnSpc>
                <a:spcPct val="152727"/>
              </a:lnSpc>
              <a:spcBef>
                <a:spcPts val="600"/>
              </a:spcBef>
              <a:spcAft>
                <a:spcPts val="600"/>
              </a:spcAft>
              <a:buClr>
                <a:srgbClr val="252525"/>
              </a:buClr>
              <a:buSzPct val="100000"/>
              <a:buFont typeface="Arial"/>
              <a:buChar char="●"/>
            </a:pPr>
            <a:r>
              <a:rPr sz="1400" lang="es">
                <a:solidFill>
                  <a:srgbClr val="252525"/>
                </a:solidFill>
              </a:rPr>
              <a:t>Construcción y adaptación: Se realizan las pruebas y instalaciones necesarias para brindar soporte al usuario.  </a:t>
            </a:r>
          </a:p>
          <a:p>
            <a:pPr lvl="0" indent="-317500" marL="457200">
              <a:lnSpc>
                <a:spcPct val="152727"/>
              </a:lnSpc>
              <a:spcBef>
                <a:spcPts val="600"/>
              </a:spcBef>
              <a:spcAft>
                <a:spcPts val="600"/>
              </a:spcAft>
              <a:buClr>
                <a:srgbClr val="252525"/>
              </a:buClr>
              <a:buSzPct val="100000"/>
              <a:buFont typeface="Arial"/>
              <a:buChar char="●"/>
            </a:pPr>
            <a:r>
              <a:rPr sz="1400" lang="es">
                <a:solidFill>
                  <a:srgbClr val="252525"/>
                </a:solidFill>
              </a:rPr>
              <a:t>Evaluación del cliente: Se definen las tareas requeridas para obtener la reacción del cliente conforme a las representaciones del software creadas.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1" name="Shape 91"/>
        <p:cNvGrpSpPr/>
        <p:nvPr/>
      </p:nvGrpSpPr>
      <p:grpSpPr>
        <a:xfrm>
          <a:off y="0" x="0"/>
          <a:ext cy="0" cx="0"/>
          <a:chOff y="0" x="0"/>
          <a:chExt cy="0" cx="0"/>
        </a:xfrm>
      </p:grpSpPr>
      <p:sp>
        <p:nvSpPr>
          <p:cNvPr id="92" name="Shape 9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93" name="Shape 9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sz="1400" lang="es">
                <a:solidFill>
                  <a:schemeClr val="dk1"/>
                </a:solidFill>
              </a:rPr>
              <a:t>Directivo: </a:t>
            </a:r>
            <a:r>
              <a:rPr sz="1400" lang="es">
                <a:solidFill>
                  <a:srgbClr val="252525"/>
                </a:solidFill>
              </a:rPr>
              <a:t>Cliente escogido con interés directo en el producto, que puede ser premiado por la organización si tiene éxito o criticado si no.</a:t>
            </a:r>
          </a:p>
          <a:p>
            <a:pPr rtl="0">
              <a:spcBef>
                <a:spcPts val="0"/>
              </a:spcBef>
              <a:buNone/>
            </a:pPr>
            <a:r>
              <a:t/>
            </a:r>
            <a:endParaRPr sz="1400">
              <a:solidFill>
                <a:srgbClr val="252525"/>
              </a:solidFill>
            </a:endParaRPr>
          </a:p>
          <a:p>
            <a:pPr rtl="0" lvl="0" indent="-317500" marL="457200">
              <a:spcBef>
                <a:spcPts val="0"/>
              </a:spcBef>
              <a:buClr>
                <a:srgbClr val="000000"/>
              </a:buClr>
              <a:buSzPct val="100000"/>
              <a:buFont typeface="Arial"/>
              <a:buChar char="●"/>
            </a:pPr>
            <a:r>
              <a:rPr sz="1400" lang="es">
                <a:solidFill>
                  <a:schemeClr val="dk1"/>
                </a:solidFill>
              </a:rPr>
              <a:t>Es otra variante del modelo espiral en donde se hace un énfasis en la participación del cliente en el proceso de desarrollo de un producto de software.</a:t>
            </a:r>
          </a:p>
          <a:p>
            <a:pPr rtl="0" lvl="0" indent="-317500" marL="457200">
              <a:spcBef>
                <a:spcPts val="0"/>
              </a:spcBef>
              <a:buClr>
                <a:srgbClr val="000000"/>
              </a:buClr>
              <a:buSzPct val="100000"/>
              <a:buFont typeface="Arial"/>
              <a:buChar char="●"/>
            </a:pPr>
            <a:r>
              <a:rPr sz="1400" lang="es">
                <a:solidFill>
                  <a:srgbClr val="252525"/>
                </a:solidFill>
              </a:rPr>
              <a:t>Se negocia coste frente a funcionalidad, rendimiento, calidad, etc.</a:t>
            </a:r>
          </a:p>
          <a:p>
            <a:pPr rtl="0" lvl="0" indent="-317500" marL="457200">
              <a:spcBef>
                <a:spcPts val="0"/>
              </a:spcBef>
              <a:buClr>
                <a:srgbClr val="252525"/>
              </a:buClr>
              <a:buSzPct val="100000"/>
              <a:buFont typeface="Arial"/>
              <a:buChar char="●"/>
            </a:pPr>
            <a:r>
              <a:rPr sz="1400" lang="es">
                <a:solidFill>
                  <a:srgbClr val="222222"/>
                </a:solidFill>
              </a:rPr>
              <a:t>El modeloWin-Win define un conjunto de actividades de negociación al principio de cada paso alrededor de la espiral</a:t>
            </a:r>
          </a:p>
          <a:p>
            <a:pPr rtl="0" lvl="0" indent="-317500" marL="457200">
              <a:lnSpc>
                <a:spcPct val="115000"/>
              </a:lnSpc>
              <a:spcBef>
                <a:spcPts val="0"/>
              </a:spcBef>
              <a:buClr>
                <a:srgbClr val="000000"/>
              </a:buClr>
              <a:buSzPct val="100000"/>
              <a:buFont typeface="Arial"/>
              <a:buChar char="●"/>
            </a:pPr>
            <a:r>
              <a:rPr sz="1400" lang="es">
                <a:solidFill>
                  <a:schemeClr val="dk1"/>
                </a:solidFill>
              </a:rPr>
              <a:t>Se establecen negociaciones para que el producto satisfazga ampliamente las necesidades del cliente y su vez el desarrollador alcanza presupuesto y fechas de entrega razonables.</a:t>
            </a:r>
          </a:p>
          <a:p>
            <a:pPr>
              <a:spcBef>
                <a:spcPts val="0"/>
              </a:spcBef>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rot="10800000" flipH="1">
            <a:off y="2984999" x="0"/>
            <a:ext cy="2158500"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9" name="Shape 9"/>
          <p:cNvSpPr/>
          <p:nvPr/>
        </p:nvSpPr>
        <p:spPr>
          <a:xfrm>
            <a:off y="2393175" x="0"/>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10" name="Shape 10"/>
          <p:cNvSpPr/>
          <p:nvPr/>
        </p:nvSpPr>
        <p:spPr>
          <a:xfrm rot="10800000" flipH="1">
            <a:off y="2983958" x="0"/>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
        <p:nvSpPr>
          <p:cNvPr id="11" name="Shape 11"/>
          <p:cNvSpPr txBox="1"/>
          <p:nvPr>
            <p:ph type="ctrTitle"/>
          </p:nvPr>
        </p:nvSpPr>
        <p:spPr>
          <a:xfrm>
            <a:off y="1746892" x="685800"/>
            <a:ext cy="1238099" cx="7772400"/>
          </a:xfrm>
          <a:prstGeom prst="rect">
            <a:avLst/>
          </a:prstGeom>
        </p:spPr>
        <p:txBody>
          <a:bodyPr bIns="91425" rIns="91425" lIns="91425" tIns="91425" anchor="b" anchorCtr="0"/>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12" name="Shape 12"/>
          <p:cNvSpPr txBox="1"/>
          <p:nvPr>
            <p:ph idx="1" type="subTitle"/>
          </p:nvPr>
        </p:nvSpPr>
        <p:spPr>
          <a:xfrm>
            <a:off y="3093357" x="685800"/>
            <a:ext cy="666600" cx="7772400"/>
          </a:xfrm>
          <a:prstGeom prst="rect">
            <a:avLst/>
          </a:prstGeom>
        </p:spPr>
        <p:txBody>
          <a:bodyPr bIns="91425" rIns="91425" lIns="91425" tIns="91425" anchor="t" anchorCtr="0"/>
          <a:lstStyle>
            <a:lvl1pPr algn="ctr">
              <a:spcBef>
                <a:spcPts val="0"/>
              </a:spcBef>
              <a:buClr>
                <a:schemeClr val="dk2"/>
              </a:buClr>
              <a:buSzPct val="100000"/>
              <a:buNone/>
              <a:defRPr sz="2400" i="1">
                <a:solidFill>
                  <a:schemeClr val="dk2"/>
                </a:solidFill>
              </a:defRPr>
            </a:lvl1pPr>
            <a:lvl2pPr algn="ctr">
              <a:spcBef>
                <a:spcPts val="0"/>
              </a:spcBef>
              <a:buClr>
                <a:schemeClr val="dk2"/>
              </a:buClr>
              <a:buNone/>
              <a:defRPr i="1">
                <a:solidFill>
                  <a:schemeClr val="dk2"/>
                </a:solidFill>
              </a:defRPr>
            </a:lvl2pPr>
            <a:lvl3pPr algn="ctr">
              <a:spcBef>
                <a:spcPts val="0"/>
              </a:spcBef>
              <a:buClr>
                <a:schemeClr val="dk2"/>
              </a:buClr>
              <a:buNone/>
              <a:defRPr i="1">
                <a:solidFill>
                  <a:schemeClr val="dk2"/>
                </a:solidFill>
              </a:defRPr>
            </a:lvl3pPr>
            <a:lvl4pPr algn="ctr">
              <a:spcBef>
                <a:spcPts val="0"/>
              </a:spcBef>
              <a:buClr>
                <a:schemeClr val="dk2"/>
              </a:buClr>
              <a:buSzPct val="100000"/>
              <a:buNone/>
              <a:defRPr sz="2400" i="1">
                <a:solidFill>
                  <a:schemeClr val="dk2"/>
                </a:solidFill>
              </a:defRPr>
            </a:lvl4pPr>
            <a:lvl5pPr algn="ctr">
              <a:spcBef>
                <a:spcPts val="0"/>
              </a:spcBef>
              <a:buClr>
                <a:schemeClr val="dk2"/>
              </a:buClr>
              <a:buSzPct val="100000"/>
              <a:buNone/>
              <a:defRPr sz="2400" i="1">
                <a:solidFill>
                  <a:schemeClr val="dk2"/>
                </a:solidFill>
              </a:defRPr>
            </a:lvl5pPr>
            <a:lvl6pPr algn="ctr">
              <a:spcBef>
                <a:spcPts val="0"/>
              </a:spcBef>
              <a:buClr>
                <a:schemeClr val="dk2"/>
              </a:buClr>
              <a:buSzPct val="100000"/>
              <a:buNone/>
              <a:defRPr sz="2400" i="1">
                <a:solidFill>
                  <a:schemeClr val="dk2"/>
                </a:solidFill>
              </a:defRPr>
            </a:lvl6pPr>
            <a:lvl7pPr algn="ctr">
              <a:spcBef>
                <a:spcPts val="0"/>
              </a:spcBef>
              <a:buClr>
                <a:schemeClr val="dk2"/>
              </a:buClr>
              <a:buSzPct val="100000"/>
              <a:buNone/>
              <a:defRPr sz="2400" i="1">
                <a:solidFill>
                  <a:schemeClr val="dk2"/>
                </a:solidFill>
              </a:defRPr>
            </a:lvl7pPr>
            <a:lvl8pPr algn="ctr">
              <a:spcBef>
                <a:spcPts val="0"/>
              </a:spcBef>
              <a:buClr>
                <a:schemeClr val="dk2"/>
              </a:buClr>
              <a:buSzPct val="100000"/>
              <a:buNone/>
              <a:defRPr sz="2400" i="1">
                <a:solidFill>
                  <a:schemeClr val="dk2"/>
                </a:solidFill>
              </a:defRPr>
            </a:lvl8pPr>
            <a:lvl9pPr algn="ctr">
              <a:spcBef>
                <a:spcPts val="0"/>
              </a:spcBef>
              <a:buClr>
                <a:schemeClr val="dk2"/>
              </a:buClr>
              <a:buSzPct val="100000"/>
              <a:buNone/>
              <a:defRPr sz="2400" i="1">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y="0" x="0"/>
          <a:ext cy="0" cx="0"/>
          <a:chOff y="0" x="0"/>
          <a:chExt cy="0" cx="0"/>
        </a:xfrm>
      </p:grpSpPr>
      <p:sp>
        <p:nvSpPr>
          <p:cNvPr id="14" name="Shape 14"/>
          <p:cNvSpPr/>
          <p:nvPr/>
        </p:nvSpPr>
        <p:spPr>
          <a:xfrm rot="10800000" flipH="1">
            <a:off y="1163100" x="0"/>
            <a:ext cy="3980399"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15" name="Shape 15"/>
          <p:cNvSpPr/>
          <p:nvPr/>
        </p:nvSpPr>
        <p:spPr>
          <a:xfrm flipH="1">
            <a:off y="571349" x="4526627"/>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16" name="Shape 16"/>
          <p:cNvSpPr/>
          <p:nvPr/>
        </p:nvSpPr>
        <p:spPr>
          <a:xfrm rot="10800000">
            <a:off y="1162132" x="4526627"/>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
        <p:nvSpPr>
          <p:cNvPr id="17" name="Shape 17"/>
          <p:cNvSpPr txBox="1"/>
          <p:nvPr>
            <p:ph type="title"/>
          </p:nvPr>
        </p:nvSpPr>
        <p:spPr>
          <a:xfrm>
            <a:off y="205978" x="457200"/>
            <a:ext cy="857400" cx="8229600"/>
          </a:xfrm>
          <a:prstGeom prst="rect">
            <a:avLst/>
          </a:prstGeom>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9" name="Shape 19"/>
        <p:cNvGrpSpPr/>
        <p:nvPr/>
      </p:nvGrpSpPr>
      <p:grpSpPr>
        <a:xfrm>
          <a:off y="0" x="0"/>
          <a:ext cy="0" cx="0"/>
          <a:chOff y="0" x="0"/>
          <a:chExt cy="0" cx="0"/>
        </a:xfrm>
      </p:grpSpPr>
      <p:sp>
        <p:nvSpPr>
          <p:cNvPr id="20" name="Shape 20"/>
          <p:cNvSpPr/>
          <p:nvPr/>
        </p:nvSpPr>
        <p:spPr>
          <a:xfrm rot="10800000" flipH="1">
            <a:off y="1163100" x="0"/>
            <a:ext cy="3980399"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21" name="Shape 21"/>
          <p:cNvSpPr/>
          <p:nvPr/>
        </p:nvSpPr>
        <p:spPr>
          <a:xfrm rot="10800000">
            <a:off y="1162132" x="4526627"/>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
        <p:nvSpPr>
          <p:cNvPr id="22" name="Shape 22"/>
          <p:cNvSpPr txBox="1"/>
          <p:nvPr>
            <p:ph type="title"/>
          </p:nvPr>
        </p:nvSpPr>
        <p:spPr>
          <a:xfrm>
            <a:off y="205978" x="457200"/>
            <a:ext cy="857400" cx="8229600"/>
          </a:xfrm>
          <a:prstGeom prst="rect">
            <a:avLst/>
          </a:prstGeom>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 type="body"/>
          </p:nvPr>
        </p:nvSpPr>
        <p:spPr>
          <a:xfrm>
            <a:off y="1200150" x="457200"/>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p:nvPr/>
        </p:nvSpPr>
        <p:spPr>
          <a:xfrm flipH="1">
            <a:off y="571349" x="4526627"/>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25" name="Shape 25"/>
          <p:cNvSpPr txBox="1"/>
          <p:nvPr>
            <p:ph idx="2" type="body"/>
          </p:nvPr>
        </p:nvSpPr>
        <p:spPr>
          <a:xfrm>
            <a:off y="1200150" x="4692273"/>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y="0" x="0"/>
          <a:ext cy="0" cx="0"/>
          <a:chOff y="0" x="0"/>
          <a:chExt cy="0" cx="0"/>
        </a:xfrm>
      </p:grpSpPr>
      <p:sp>
        <p:nvSpPr>
          <p:cNvPr id="27" name="Shape 27"/>
          <p:cNvSpPr/>
          <p:nvPr/>
        </p:nvSpPr>
        <p:spPr>
          <a:xfrm rot="10800000" flipH="1">
            <a:off y="1163100" x="0"/>
            <a:ext cy="3980399"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28" name="Shape 28"/>
          <p:cNvSpPr/>
          <p:nvPr/>
        </p:nvSpPr>
        <p:spPr>
          <a:xfrm flipH="1">
            <a:off y="571349" x="4526627"/>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29" name="Shape 29"/>
          <p:cNvSpPr txBox="1"/>
          <p:nvPr>
            <p:ph type="title"/>
          </p:nvPr>
        </p:nvSpPr>
        <p:spPr>
          <a:xfrm>
            <a:off y="205978" x="457200"/>
            <a:ext cy="857400" cx="8229600"/>
          </a:xfrm>
          <a:prstGeom prst="rect">
            <a:avLst/>
          </a:prstGeom>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0" name="Shape 30"/>
          <p:cNvSpPr/>
          <p:nvPr/>
        </p:nvSpPr>
        <p:spPr>
          <a:xfrm rot="10800000">
            <a:off y="1162132" x="4526627"/>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1" name="Shape 31"/>
        <p:cNvGrpSpPr/>
        <p:nvPr/>
      </p:nvGrpSpPr>
      <p:grpSpPr>
        <a:xfrm>
          <a:off y="0" x="0"/>
          <a:ext cy="0" cx="0"/>
          <a:chOff y="0" x="0"/>
          <a:chExt cy="0" cx="0"/>
        </a:xfrm>
      </p:grpSpPr>
      <p:sp>
        <p:nvSpPr>
          <p:cNvPr id="32" name="Shape 32"/>
          <p:cNvSpPr/>
          <p:nvPr/>
        </p:nvSpPr>
        <p:spPr>
          <a:xfrm rot="10800000" flipH="1">
            <a:off y="4412699" x="0"/>
            <a:ext cy="730799"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33" name="Shape 33"/>
          <p:cNvSpPr/>
          <p:nvPr/>
        </p:nvSpPr>
        <p:spPr>
          <a:xfrm flipH="1">
            <a:off y="3820834" x="4526627"/>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34" name="Shape 34"/>
          <p:cNvSpPr/>
          <p:nvPr/>
        </p:nvSpPr>
        <p:spPr>
          <a:xfrm rot="10800000">
            <a:off y="4411617" x="4526627"/>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
        <p:nvSpPr>
          <p:cNvPr id="35" name="Shape 35"/>
          <p:cNvSpPr txBox="1"/>
          <p:nvPr>
            <p:ph idx="1" type="body"/>
          </p:nvPr>
        </p:nvSpPr>
        <p:spPr>
          <a:xfrm>
            <a:off y="4421726" x="457200"/>
            <a:ext cy="505200" cx="8229600"/>
          </a:xfrm>
          <a:prstGeom prst="rect">
            <a:avLst/>
          </a:prstGeom>
        </p:spPr>
        <p:txBody>
          <a:bodyPr bIns="91425" rIns="91425" lIns="91425" tIns="91425" anchor="ctr" anchorCtr="0"/>
          <a:lstStyle>
            <a:lvl1pPr>
              <a:spcBef>
                <a:spcPts val="0"/>
              </a:spcBef>
              <a:buClr>
                <a:schemeClr val="dk2"/>
              </a:buClr>
              <a:buSzPct val="100000"/>
              <a:buNone/>
              <a:defRPr sz="2400" i="1">
                <a:solidFill>
                  <a:schemeClr val="dk2"/>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6" name="Shape 36"/>
        <p:cNvGrpSpPr/>
        <p:nvPr/>
      </p:nvGrpSpPr>
      <p:grpSpPr>
        <a:xfrm>
          <a:off y="0" x="0"/>
          <a:ext cy="0" cx="0"/>
          <a:chOff y="0" x="0"/>
          <a:chExt cy="0" cx="0"/>
        </a:xfrm>
      </p:grpSpPr>
      <p:sp>
        <p:nvSpPr>
          <p:cNvPr id="37" name="Shape 37"/>
          <p:cNvSpPr/>
          <p:nvPr/>
        </p:nvSpPr>
        <p:spPr>
          <a:xfrm>
            <a:off y="76256" x="6676"/>
            <a:ext cy="5054792" cx="9134130"/>
          </a:xfrm>
          <a:custGeom>
            <a:pathLst>
              <a:path w="9157023" extrusionOk="0" h="6739723">
                <a:moveTo>
                  <a:pt y="0" x="1629"/>
                </a:moveTo>
                <a:lnTo>
                  <a:pt y="4340980" x="9157023"/>
                </a:lnTo>
                <a:lnTo>
                  <a:pt y="6739723" x="1593"/>
                </a:lnTo>
                <a:cubicBezTo>
                  <a:pt y="5123960" x="-3941"/>
                  <a:pt y="1615763" x="7163"/>
                  <a:pt y="0" x="162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accent1"/>
            </a:gs>
            <a:gs pos="100000">
              <a:schemeClr val="dk2"/>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p:spPr>
        <p:txBody>
          <a:bodyPr bIns="91425" rIns="91425" lIns="91425" tIns="91425" anchor="ctr" anchorCtr="0"/>
          <a:lstStyle>
            <a:lvl1pPr>
              <a:spcBef>
                <a:spcPts val="0"/>
              </a:spcBef>
              <a:buClr>
                <a:schemeClr val="lt1"/>
              </a:buClr>
              <a:buSzPct val="100000"/>
              <a:buFont typeface="Georgia"/>
              <a:buNone/>
              <a:defRPr sz="4800">
                <a:solidFill>
                  <a:schemeClr val="lt1"/>
                </a:solidFill>
                <a:latin typeface="Georgia"/>
                <a:ea typeface="Georgia"/>
                <a:cs typeface="Georgia"/>
                <a:sym typeface="Georgia"/>
              </a:defRPr>
            </a:lvl1pPr>
            <a:lvl2pPr>
              <a:spcBef>
                <a:spcPts val="0"/>
              </a:spcBef>
              <a:buClr>
                <a:schemeClr val="lt1"/>
              </a:buClr>
              <a:buSzPct val="100000"/>
              <a:buFont typeface="Georgia"/>
              <a:buNone/>
              <a:defRPr sz="4800">
                <a:solidFill>
                  <a:schemeClr val="lt1"/>
                </a:solidFill>
                <a:latin typeface="Georgia"/>
                <a:ea typeface="Georgia"/>
                <a:cs typeface="Georgia"/>
                <a:sym typeface="Georgia"/>
              </a:defRPr>
            </a:lvl2pPr>
            <a:lvl3pPr>
              <a:spcBef>
                <a:spcPts val="0"/>
              </a:spcBef>
              <a:buClr>
                <a:schemeClr val="lt1"/>
              </a:buClr>
              <a:buSzPct val="100000"/>
              <a:buFont typeface="Georgia"/>
              <a:buNone/>
              <a:defRPr sz="4800">
                <a:solidFill>
                  <a:schemeClr val="lt1"/>
                </a:solidFill>
                <a:latin typeface="Georgia"/>
                <a:ea typeface="Georgia"/>
                <a:cs typeface="Georgia"/>
                <a:sym typeface="Georgia"/>
              </a:defRPr>
            </a:lvl3pPr>
            <a:lvl4pPr>
              <a:spcBef>
                <a:spcPts val="0"/>
              </a:spcBef>
              <a:buClr>
                <a:schemeClr val="lt1"/>
              </a:buClr>
              <a:buSzPct val="100000"/>
              <a:buFont typeface="Georgia"/>
              <a:buNone/>
              <a:defRPr sz="4800">
                <a:solidFill>
                  <a:schemeClr val="lt1"/>
                </a:solidFill>
                <a:latin typeface="Georgia"/>
                <a:ea typeface="Georgia"/>
                <a:cs typeface="Georgia"/>
                <a:sym typeface="Georgia"/>
              </a:defRPr>
            </a:lvl4pPr>
            <a:lvl5pPr>
              <a:spcBef>
                <a:spcPts val="0"/>
              </a:spcBef>
              <a:buClr>
                <a:schemeClr val="lt1"/>
              </a:buClr>
              <a:buSzPct val="100000"/>
              <a:buFont typeface="Georgia"/>
              <a:buNone/>
              <a:defRPr sz="4800">
                <a:solidFill>
                  <a:schemeClr val="lt1"/>
                </a:solidFill>
                <a:latin typeface="Georgia"/>
                <a:ea typeface="Georgia"/>
                <a:cs typeface="Georgia"/>
                <a:sym typeface="Georgia"/>
              </a:defRPr>
            </a:lvl5pPr>
            <a:lvl6pPr>
              <a:spcBef>
                <a:spcPts val="0"/>
              </a:spcBef>
              <a:buClr>
                <a:schemeClr val="lt1"/>
              </a:buClr>
              <a:buSzPct val="100000"/>
              <a:buFont typeface="Georgia"/>
              <a:buNone/>
              <a:defRPr sz="4800">
                <a:solidFill>
                  <a:schemeClr val="lt1"/>
                </a:solidFill>
                <a:latin typeface="Georgia"/>
                <a:ea typeface="Georgia"/>
                <a:cs typeface="Georgia"/>
                <a:sym typeface="Georgia"/>
              </a:defRPr>
            </a:lvl6pPr>
            <a:lvl7pPr>
              <a:spcBef>
                <a:spcPts val="0"/>
              </a:spcBef>
              <a:buClr>
                <a:schemeClr val="lt1"/>
              </a:buClr>
              <a:buSzPct val="100000"/>
              <a:buFont typeface="Georgia"/>
              <a:buNone/>
              <a:defRPr sz="4800">
                <a:solidFill>
                  <a:schemeClr val="lt1"/>
                </a:solidFill>
                <a:latin typeface="Georgia"/>
                <a:ea typeface="Georgia"/>
                <a:cs typeface="Georgia"/>
                <a:sym typeface="Georgia"/>
              </a:defRPr>
            </a:lvl7pPr>
            <a:lvl8pPr>
              <a:spcBef>
                <a:spcPts val="0"/>
              </a:spcBef>
              <a:buClr>
                <a:schemeClr val="lt1"/>
              </a:buClr>
              <a:buSzPct val="100000"/>
              <a:buFont typeface="Georgia"/>
              <a:buNone/>
              <a:defRPr sz="4800">
                <a:solidFill>
                  <a:schemeClr val="lt1"/>
                </a:solidFill>
                <a:latin typeface="Georgia"/>
                <a:ea typeface="Georgia"/>
                <a:cs typeface="Georgia"/>
                <a:sym typeface="Georgia"/>
              </a:defRPr>
            </a:lvl8pPr>
            <a:lvl9pPr>
              <a:spcBef>
                <a:spcPts val="0"/>
              </a:spcBef>
              <a:buClr>
                <a:schemeClr val="lt1"/>
              </a:buClr>
              <a:buSzPct val="100000"/>
              <a:buFont typeface="Georgia"/>
              <a:buNone/>
              <a:defRPr sz="4800">
                <a:solidFill>
                  <a:schemeClr val="lt1"/>
                </a:solidFill>
                <a:latin typeface="Georgia"/>
                <a:ea typeface="Georgia"/>
                <a:cs typeface="Georgia"/>
                <a:sym typeface="Georgia"/>
              </a:defRPr>
            </a:lvl9pPr>
          </a:lstStyle>
          <a:p/>
        </p:txBody>
      </p:sp>
      <p:sp>
        <p:nvSpPr>
          <p:cNvPr id="6" name="Shape 6"/>
          <p:cNvSpPr txBox="1"/>
          <p:nvPr>
            <p:ph idx="1" type="body"/>
          </p:nvPr>
        </p:nvSpPr>
        <p:spPr>
          <a:xfrm>
            <a:off y="1200150" x="457200"/>
            <a:ext cy="3725699" cx="8229600"/>
          </a:xfrm>
          <a:prstGeom prst="rect">
            <a:avLst/>
          </a:prstGeom>
        </p:spPr>
        <p:txBody>
          <a:bodyPr bIns="91425" rIns="91425" lIns="91425" tIns="91425" anchor="t" anchorCtr="0"/>
          <a:lstStyle>
            <a:lvl1pPr>
              <a:spcBef>
                <a:spcPts val="600"/>
              </a:spcBef>
              <a:buClr>
                <a:schemeClr val="dk1"/>
              </a:buClr>
              <a:buSzPct val="100000"/>
              <a:buFont typeface="Georgia"/>
              <a:defRPr sz="3000">
                <a:solidFill>
                  <a:schemeClr val="dk1"/>
                </a:solidFill>
                <a:latin typeface="Georgia"/>
                <a:ea typeface="Georgia"/>
                <a:cs typeface="Georgia"/>
                <a:sym typeface="Georgia"/>
              </a:defRPr>
            </a:lvl1pPr>
            <a:lvl2pPr>
              <a:spcBef>
                <a:spcPts val="480"/>
              </a:spcBef>
              <a:buClr>
                <a:schemeClr val="dk1"/>
              </a:buClr>
              <a:buSzPct val="100000"/>
              <a:buFont typeface="Georgia"/>
              <a:defRPr sz="2400">
                <a:solidFill>
                  <a:schemeClr val="dk1"/>
                </a:solidFill>
                <a:latin typeface="Georgia"/>
                <a:ea typeface="Georgia"/>
                <a:cs typeface="Georgia"/>
                <a:sym typeface="Georgia"/>
              </a:defRPr>
            </a:lvl2pPr>
            <a:lvl3pPr>
              <a:spcBef>
                <a:spcPts val="480"/>
              </a:spcBef>
              <a:buClr>
                <a:schemeClr val="dk1"/>
              </a:buClr>
              <a:buSzPct val="100000"/>
              <a:buFont typeface="Georgia"/>
              <a:defRPr sz="2400">
                <a:solidFill>
                  <a:schemeClr val="dk1"/>
                </a:solidFill>
                <a:latin typeface="Georgia"/>
                <a:ea typeface="Georgia"/>
                <a:cs typeface="Georgia"/>
                <a:sym typeface="Georgia"/>
              </a:defRPr>
            </a:lvl3pPr>
            <a:lvl4pPr>
              <a:spcBef>
                <a:spcPts val="360"/>
              </a:spcBef>
              <a:buClr>
                <a:schemeClr val="dk1"/>
              </a:buClr>
              <a:buSzPct val="100000"/>
              <a:buFont typeface="Georgia"/>
              <a:defRPr sz="1800">
                <a:solidFill>
                  <a:schemeClr val="dk1"/>
                </a:solidFill>
                <a:latin typeface="Georgia"/>
                <a:ea typeface="Georgia"/>
                <a:cs typeface="Georgia"/>
                <a:sym typeface="Georgia"/>
              </a:defRPr>
            </a:lvl4pPr>
            <a:lvl5pPr>
              <a:spcBef>
                <a:spcPts val="360"/>
              </a:spcBef>
              <a:buClr>
                <a:schemeClr val="dk1"/>
              </a:buClr>
              <a:buSzPct val="100000"/>
              <a:buFont typeface="Georgia"/>
              <a:defRPr sz="1800">
                <a:solidFill>
                  <a:schemeClr val="dk1"/>
                </a:solidFill>
                <a:latin typeface="Georgia"/>
                <a:ea typeface="Georgia"/>
                <a:cs typeface="Georgia"/>
                <a:sym typeface="Georgia"/>
              </a:defRPr>
            </a:lvl5pPr>
            <a:lvl6pPr>
              <a:spcBef>
                <a:spcPts val="360"/>
              </a:spcBef>
              <a:buClr>
                <a:schemeClr val="dk1"/>
              </a:buClr>
              <a:buSzPct val="100000"/>
              <a:buFont typeface="Georgia"/>
              <a:defRPr sz="1800">
                <a:solidFill>
                  <a:schemeClr val="dk1"/>
                </a:solidFill>
                <a:latin typeface="Georgia"/>
                <a:ea typeface="Georgia"/>
                <a:cs typeface="Georgia"/>
                <a:sym typeface="Georgia"/>
              </a:defRPr>
            </a:lvl6pPr>
            <a:lvl7pPr>
              <a:spcBef>
                <a:spcPts val="360"/>
              </a:spcBef>
              <a:buClr>
                <a:schemeClr val="dk1"/>
              </a:buClr>
              <a:buSzPct val="100000"/>
              <a:buFont typeface="Georgia"/>
              <a:defRPr sz="1800">
                <a:solidFill>
                  <a:schemeClr val="dk1"/>
                </a:solidFill>
                <a:latin typeface="Georgia"/>
                <a:ea typeface="Georgia"/>
                <a:cs typeface="Georgia"/>
                <a:sym typeface="Georgia"/>
              </a:defRPr>
            </a:lvl7pPr>
            <a:lvl8pPr>
              <a:spcBef>
                <a:spcPts val="360"/>
              </a:spcBef>
              <a:buClr>
                <a:schemeClr val="dk1"/>
              </a:buClr>
              <a:buSzPct val="100000"/>
              <a:buFont typeface="Georgia"/>
              <a:defRPr sz="1800">
                <a:solidFill>
                  <a:schemeClr val="dk1"/>
                </a:solidFill>
                <a:latin typeface="Georgia"/>
                <a:ea typeface="Georgia"/>
                <a:cs typeface="Georgia"/>
                <a:sym typeface="Georgia"/>
              </a:defRPr>
            </a:lvl8pPr>
            <a:lvl9pPr>
              <a:spcBef>
                <a:spcPts val="360"/>
              </a:spcBef>
              <a:buClr>
                <a:schemeClr val="dk1"/>
              </a:buClr>
              <a:buSzPct val="100000"/>
              <a:buFont typeface="Georgia"/>
              <a:defRPr sz="1800">
                <a:solidFill>
                  <a:schemeClr val="dk1"/>
                </a:solidFill>
                <a:latin typeface="Georgia"/>
                <a:ea typeface="Georgia"/>
                <a:cs typeface="Georgia"/>
                <a:sym typeface="Georgia"/>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6.xml" Type="http://schemas.openxmlformats.org/officeDocument/2006/relationships/slideLayout" Id="rId1"/><Relationship Target="../comments/comment1.xml" Type="http://schemas.openxmlformats.org/officeDocument/2006/relationships/comments" Id="rId3"/></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 Target="../media/image09.jpg" Type="http://schemas.openxmlformats.org/officeDocument/2006/relationships/image" Id="rId4"/><Relationship Target="../media/image04.jpg" Type="http://schemas.openxmlformats.org/officeDocument/2006/relationships/image" Id="rId3"/><Relationship Target="../media/image16.jpg" Type="http://schemas.openxmlformats.org/officeDocument/2006/relationships/image" Id="rId9"/><Relationship Target="../media/image05.jpg" Type="http://schemas.openxmlformats.org/officeDocument/2006/relationships/image" Id="rId6"/><Relationship Target="../media/image03.jpg" Type="http://schemas.openxmlformats.org/officeDocument/2006/relationships/image" Id="rId5"/><Relationship Target="../media/image22.jpg" Type="http://schemas.openxmlformats.org/officeDocument/2006/relationships/image" Id="rId8"/><Relationship Target="../media/image08.jpg" Type="http://schemas.openxmlformats.org/officeDocument/2006/relationships/image" Id="rId7"/></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1.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 Target="../media/image06.jpg"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 Target="../media/image10.gif"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 Target="../media/image13.jpg" Type="http://schemas.openxmlformats.org/officeDocument/2006/relationships/image" Id="rId4"/><Relationship Target="http://www.controlchaos.com/" Type="http://schemas.openxmlformats.org/officeDocument/2006/relationships/hyperlink" TargetMode="External"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 Target="../media/image14.jpg" Type="http://schemas.openxmlformats.org/officeDocument/2006/relationships/image" Id="rId3"/></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4.xml" Type="http://schemas.openxmlformats.org/officeDocument/2006/relationships/slideLayout" Id="rId1"/><Relationship Target="../media/image24.png" Type="http://schemas.openxmlformats.org/officeDocument/2006/relationships/image" Id="rId3"/></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1.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4.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4.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 Target="../media/image19.jpg" Type="http://schemas.openxmlformats.org/officeDocument/2006/relationships/image" Id="rId3"/></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xml" Type="http://schemas.openxmlformats.org/officeDocument/2006/relationships/slideLayout" Id="rId1"/></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xml" Type="http://schemas.openxmlformats.org/officeDocument/2006/relationships/slideLayout" Id="rId1"/><Relationship Target="../media/image12.png" Type="http://schemas.openxmlformats.org/officeDocument/2006/relationships/image" Id="rId4"/><Relationship Target="../media/image17.png" Type="http://schemas.openxmlformats.org/officeDocument/2006/relationships/image" Id="rId3"/><Relationship Target="../media/image18.png" Type="http://schemas.openxmlformats.org/officeDocument/2006/relationships/image" Id="rId6"/><Relationship Target="../media/image15.png" Type="http://schemas.openxmlformats.org/officeDocument/2006/relationships/image" Id="rId5"/><Relationship Target="../media/image23.png" Type="http://schemas.openxmlformats.org/officeDocument/2006/relationships/image" Id="rId8"/><Relationship Target="../media/image20.png" Type="http://schemas.openxmlformats.org/officeDocument/2006/relationships/image" Id="rId7"/></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2.xml" Type="http://schemas.openxmlformats.org/officeDocument/2006/relationships/slideLayout" Id="rId1"/><Relationship Target="http://www.slideshare.net/sayazyi/una-experiencia-prctica-de-scrum-a-travs-del-aprendizaje-basado-en-proyectos-mediado-por-tic-en-un-equipo-distribuido" Type="http://schemas.openxmlformats.org/officeDocument/2006/relationships/hyperlink" TargetMode="External" Id="rId3"/></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media/image02.jp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11.gif"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4.xml" Type="http://schemas.openxmlformats.org/officeDocument/2006/relationships/slideLayout" Id="rId1"/><Relationship Target="../media/image07.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4.xml" Type="http://schemas.openxmlformats.org/officeDocument/2006/relationships/slideLayout" Id="rId1"/><Relationship Target="../media/image21.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4.xml" Type="http://schemas.openxmlformats.org/officeDocument/2006/relationships/slideLayout" Id="rId1"/><Relationship Target="../media/image01.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4.xml" Type="http://schemas.openxmlformats.org/officeDocument/2006/relationships/slideLayout" Id="rId1"/><Relationship Target="../media/image00.jp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 name="Shape 38"/>
        <p:cNvGrpSpPr/>
        <p:nvPr/>
      </p:nvGrpSpPr>
      <p:grpSpPr>
        <a:xfrm>
          <a:off y="0" x="0"/>
          <a:ext cy="0" cx="0"/>
          <a:chOff y="0" x="0"/>
          <a:chExt cy="0" cx="0"/>
        </a:xfrm>
      </p:grpSpPr>
      <p:sp>
        <p:nvSpPr>
          <p:cNvPr id="39" name="Shape 39"/>
          <p:cNvSpPr txBox="1"/>
          <p:nvPr>
            <p:ph type="ctrTitle"/>
          </p:nvPr>
        </p:nvSpPr>
        <p:spPr>
          <a:xfrm rot="-14121">
            <a:off y="1387455" x="877843"/>
            <a:ext cy="1987139" cx="7449062"/>
          </a:xfrm>
          <a:prstGeom prst="rect">
            <a:avLst/>
          </a:prstGeom>
        </p:spPr>
        <p:txBody>
          <a:bodyPr bIns="91425" rIns="91425" lIns="91425" tIns="91425" anchor="ctr" anchorCtr="0">
            <a:noAutofit/>
          </a:bodyPr>
          <a:lstStyle/>
          <a:p>
            <a:pPr algn="ctr" rtl="0">
              <a:spcBef>
                <a:spcPts val="0"/>
              </a:spcBef>
              <a:buNone/>
            </a:pPr>
            <a:r>
              <a:rPr sz="3000" lang="es">
                <a:latin typeface="Trebuchet MS"/>
                <a:ea typeface="Trebuchet MS"/>
                <a:cs typeface="Trebuchet MS"/>
                <a:sym typeface="Trebuchet MS"/>
              </a:rPr>
              <a:t>Metodologías de Desarrollo de Software</a:t>
            </a:r>
          </a:p>
          <a:p>
            <a:pPr algn="ctr" rtl="0" lvl="0">
              <a:spcBef>
                <a:spcPts val="0"/>
              </a:spcBef>
              <a:buNone/>
            </a:pPr>
            <a:r>
              <a:rPr b="1" sz="6000" lang="es">
                <a:latin typeface="Trebuchet MS"/>
                <a:ea typeface="Trebuchet MS"/>
                <a:cs typeface="Trebuchet MS"/>
                <a:sym typeface="Trebuchet MS"/>
              </a:rPr>
              <a:t>ESPIRAL - SCRUM</a:t>
            </a:r>
          </a:p>
        </p:txBody>
      </p:sp>
      <p:sp>
        <p:nvSpPr>
          <p:cNvPr id="40" name="Shape 40"/>
          <p:cNvSpPr txBox="1"/>
          <p:nvPr>
            <p:ph idx="2" type="ctrTitle"/>
          </p:nvPr>
        </p:nvSpPr>
        <p:spPr>
          <a:xfrm rot="-14121">
            <a:off y="3564936" x="847468"/>
            <a:ext cy="1391626" cx="7449062"/>
          </a:xfrm>
          <a:prstGeom prst="rect">
            <a:avLst/>
          </a:prstGeom>
        </p:spPr>
        <p:txBody>
          <a:bodyPr bIns="91425" rIns="91425" lIns="91425" tIns="91425" anchor="ctr" anchorCtr="0">
            <a:noAutofit/>
          </a:bodyPr>
          <a:lstStyle/>
          <a:p>
            <a:pPr algn="ctr" rtl="0">
              <a:spcBef>
                <a:spcPts val="0"/>
              </a:spcBef>
              <a:buNone/>
            </a:pPr>
            <a:r>
              <a:rPr sz="1800" lang="es">
                <a:latin typeface="Trebuchet MS"/>
                <a:ea typeface="Trebuchet MS"/>
                <a:cs typeface="Trebuchet MS"/>
                <a:sym typeface="Trebuchet MS"/>
              </a:rPr>
              <a:t>Javier Barboza - Diego Barillas - Jose Cerdas</a:t>
            </a:r>
          </a:p>
          <a:p>
            <a:pPr algn="ctr" rtl="0" lvl="0">
              <a:spcBef>
                <a:spcPts val="0"/>
              </a:spcBef>
              <a:buNone/>
            </a:pPr>
            <a:r>
              <a:rPr sz="1800" lang="es">
                <a:latin typeface="Trebuchet MS"/>
                <a:ea typeface="Trebuchet MS"/>
                <a:cs typeface="Trebuchet MS"/>
                <a:sym typeface="Trebuchet MS"/>
              </a:rPr>
              <a:t>Miguel Coto - Oscar Santamaría - Elizabeth Villalobos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y="0" x="0"/>
          <a:ext cy="0" cx="0"/>
          <a:chOff y="0" x="0"/>
          <a:chExt cy="0" cx="0"/>
        </a:xfrm>
      </p:grpSpPr>
      <p:sp>
        <p:nvSpPr>
          <p:cNvPr id="95" name="Shape 95"/>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lang="es">
                <a:latin typeface="Trebuchet MS"/>
                <a:ea typeface="Trebuchet MS"/>
                <a:cs typeface="Trebuchet MS"/>
                <a:sym typeface="Trebuchet MS"/>
              </a:rPr>
              <a:t>Ventajas</a:t>
            </a:r>
          </a:p>
        </p:txBody>
      </p:sp>
      <p:sp>
        <p:nvSpPr>
          <p:cNvPr id="96" name="Shape 9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lnSpc>
                <a:spcPct val="115000"/>
              </a:lnSpc>
              <a:spcBef>
                <a:spcPts val="1000"/>
              </a:spcBef>
              <a:buClr>
                <a:schemeClr val="dk1"/>
              </a:buClr>
              <a:buSzPct val="100000"/>
              <a:buFont typeface="Arial"/>
              <a:buChar char="●"/>
            </a:pPr>
            <a:r>
              <a:rPr sz="2400" lang="es">
                <a:latin typeface="Arial"/>
                <a:ea typeface="Arial"/>
                <a:cs typeface="Arial"/>
                <a:sym typeface="Arial"/>
              </a:rPr>
              <a:t>Flexibilidad.</a:t>
            </a:r>
          </a:p>
          <a:p>
            <a:pPr rtl="0" lvl="0" indent="-381000" marL="457200">
              <a:lnSpc>
                <a:spcPct val="115000"/>
              </a:lnSpc>
              <a:spcBef>
                <a:spcPts val="1000"/>
              </a:spcBef>
              <a:buClr>
                <a:schemeClr val="dk1"/>
              </a:buClr>
              <a:buSzPct val="100000"/>
              <a:buFont typeface="Arial"/>
              <a:buChar char="●"/>
            </a:pPr>
            <a:r>
              <a:rPr sz="2400" lang="es">
                <a:latin typeface="Arial"/>
                <a:ea typeface="Arial"/>
                <a:cs typeface="Arial"/>
                <a:sym typeface="Arial"/>
              </a:rPr>
              <a:t>Minimización de riesgos.</a:t>
            </a:r>
          </a:p>
          <a:p>
            <a:pPr rtl="0" lvl="0" indent="-381000" marL="457200">
              <a:lnSpc>
                <a:spcPct val="115000"/>
              </a:lnSpc>
              <a:spcBef>
                <a:spcPts val="1000"/>
              </a:spcBef>
              <a:buClr>
                <a:schemeClr val="dk1"/>
              </a:buClr>
              <a:buSzPct val="100000"/>
              <a:buFont typeface="Arial"/>
              <a:buChar char="●"/>
            </a:pPr>
            <a:r>
              <a:rPr sz="2400" lang="es">
                <a:latin typeface="Arial"/>
                <a:ea typeface="Arial"/>
                <a:cs typeface="Arial"/>
                <a:sym typeface="Arial"/>
              </a:rPr>
              <a:t>Requerimientos no estáticos.</a:t>
            </a:r>
          </a:p>
          <a:p>
            <a:pPr rtl="0" lvl="0" indent="-381000" marL="457200">
              <a:lnSpc>
                <a:spcPct val="115000"/>
              </a:lnSpc>
              <a:spcBef>
                <a:spcPts val="1000"/>
              </a:spcBef>
              <a:buClr>
                <a:schemeClr val="dk1"/>
              </a:buClr>
              <a:buSzPct val="100000"/>
              <a:buFont typeface="Arial"/>
              <a:buChar char="●"/>
            </a:pPr>
            <a:r>
              <a:rPr sz="2400" lang="es">
                <a:latin typeface="Arial"/>
                <a:ea typeface="Arial"/>
                <a:cs typeface="Arial"/>
                <a:sym typeface="Arial"/>
              </a:rPr>
              <a:t>Prototipos en cualquier etapa.</a:t>
            </a:r>
          </a:p>
          <a:p>
            <a:pPr rtl="0" lvl="0">
              <a:lnSpc>
                <a:spcPct val="115000"/>
              </a:lnSpc>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y="0" x="0"/>
          <a:ext cy="0" cx="0"/>
          <a:chOff y="0" x="0"/>
          <a:chExt cy="0" cx="0"/>
        </a:xfrm>
      </p:grpSpPr>
      <p:sp>
        <p:nvSpPr>
          <p:cNvPr id="101" name="Shape 101"/>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lang="es">
                <a:latin typeface="Trebuchet MS"/>
                <a:ea typeface="Trebuchet MS"/>
                <a:cs typeface="Trebuchet MS"/>
                <a:sym typeface="Trebuchet MS"/>
              </a:rPr>
              <a:t>Desventajas</a:t>
            </a:r>
          </a:p>
        </p:txBody>
      </p:sp>
      <p:sp>
        <p:nvSpPr>
          <p:cNvPr id="102" name="Shape 102"/>
          <p:cNvSpPr txBox="1"/>
          <p:nvPr>
            <p:ph idx="1" type="body"/>
          </p:nvPr>
        </p:nvSpPr>
        <p:spPr>
          <a:xfrm>
            <a:off y="1444950" x="457200"/>
            <a:ext cy="3480900" cx="8229600"/>
          </a:xfrm>
          <a:prstGeom prst="rect">
            <a:avLst/>
          </a:prstGeom>
        </p:spPr>
        <p:txBody>
          <a:bodyPr bIns="91425" rIns="91425" lIns="91425" tIns="91425" anchor="t" anchorCtr="0">
            <a:noAutofit/>
          </a:bodyPr>
          <a:lstStyle/>
          <a:p>
            <a:pPr rtl="0" lvl="0" indent="-381000" marL="457200">
              <a:lnSpc>
                <a:spcPct val="115000"/>
              </a:lnSpc>
              <a:spcBef>
                <a:spcPts val="1000"/>
              </a:spcBef>
              <a:buClr>
                <a:schemeClr val="dk1"/>
              </a:buClr>
              <a:buSzPct val="100000"/>
              <a:buFont typeface="Arial"/>
              <a:buChar char="●"/>
            </a:pPr>
            <a:r>
              <a:rPr sz="2400" lang="es">
                <a:latin typeface="Arial"/>
                <a:ea typeface="Arial"/>
                <a:cs typeface="Arial"/>
                <a:sym typeface="Arial"/>
              </a:rPr>
              <a:t>Genera mucho tiempo en el desarrollo del sistema.</a:t>
            </a:r>
          </a:p>
          <a:p>
            <a:pPr rtl="0" lvl="0" indent="-381000" marL="457200">
              <a:lnSpc>
                <a:spcPct val="115000"/>
              </a:lnSpc>
              <a:spcBef>
                <a:spcPts val="1000"/>
              </a:spcBef>
              <a:buClr>
                <a:schemeClr val="dk1"/>
              </a:buClr>
              <a:buSzPct val="100000"/>
              <a:buFont typeface="Arial"/>
              <a:buChar char="●"/>
            </a:pPr>
            <a:r>
              <a:rPr sz="2400" lang="es">
                <a:latin typeface="Arial"/>
                <a:ea typeface="Arial"/>
                <a:cs typeface="Arial"/>
                <a:sym typeface="Arial"/>
              </a:rPr>
              <a:t>Requiere experiencia en la identificación de riesgos.</a:t>
            </a:r>
          </a:p>
          <a:p>
            <a:pPr rtl="0" lvl="0" indent="-381000" marL="457200">
              <a:lnSpc>
                <a:spcPct val="115000"/>
              </a:lnSpc>
              <a:spcBef>
                <a:spcPts val="1000"/>
              </a:spcBef>
              <a:buClr>
                <a:schemeClr val="dk1"/>
              </a:buClr>
              <a:buSzPct val="100000"/>
              <a:buFont typeface="Arial"/>
              <a:buChar char="●"/>
            </a:pPr>
            <a:r>
              <a:rPr sz="2400" lang="es">
                <a:latin typeface="Arial"/>
                <a:ea typeface="Arial"/>
                <a:cs typeface="Arial"/>
                <a:sym typeface="Arial"/>
              </a:rPr>
              <a:t>No se aconseja utilizarlo en pequeños sistemas.</a:t>
            </a:r>
          </a:p>
          <a:p>
            <a:pPr rtl="0" lvl="0" indent="-381000" marL="457200">
              <a:lnSpc>
                <a:spcPct val="115000"/>
              </a:lnSpc>
              <a:spcBef>
                <a:spcPts val="1000"/>
              </a:spcBef>
              <a:buClr>
                <a:schemeClr val="dk1"/>
              </a:buClr>
              <a:buSzPct val="100000"/>
              <a:buFont typeface="Arial"/>
              <a:buChar char="●"/>
            </a:pPr>
            <a:r>
              <a:rPr sz="2400" lang="es">
                <a:latin typeface="Arial"/>
                <a:ea typeface="Arial"/>
                <a:cs typeface="Arial"/>
                <a:sym typeface="Arial"/>
              </a:rPr>
              <a:t>Más costoso que otras metodologías de desarrollo.</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y="0" x="0"/>
          <a:ext cy="0" cx="0"/>
          <a:chOff y="0" x="0"/>
          <a:chExt cy="0" cx="0"/>
        </a:xfrm>
      </p:grpSpPr>
      <p:sp>
        <p:nvSpPr>
          <p:cNvPr id="107" name="Shape 107"/>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sz="4000" lang="es">
                <a:latin typeface="Trebuchet MS"/>
                <a:ea typeface="Trebuchet MS"/>
                <a:cs typeface="Trebuchet MS"/>
                <a:sym typeface="Trebuchet MS"/>
              </a:rPr>
              <a:t>Empresas que lo han adoptado</a:t>
            </a:r>
          </a:p>
        </p:txBody>
      </p:sp>
      <p:pic>
        <p:nvPicPr>
          <p:cNvPr id="108" name="Shape 108"/>
          <p:cNvPicPr preferRelativeResize="0"/>
          <p:nvPr/>
        </p:nvPicPr>
        <p:blipFill>
          <a:blip r:embed="rId3"/>
          <a:stretch>
            <a:fillRect/>
          </a:stretch>
        </p:blipFill>
        <p:spPr>
          <a:xfrm>
            <a:off y="1398843" x="610650"/>
            <a:ext cy="795224" cx="2036949"/>
          </a:xfrm>
          <a:prstGeom prst="rect">
            <a:avLst/>
          </a:prstGeom>
          <a:noFill/>
          <a:ln>
            <a:noFill/>
          </a:ln>
        </p:spPr>
      </p:pic>
      <p:pic>
        <p:nvPicPr>
          <p:cNvPr id="109" name="Shape 109"/>
          <p:cNvPicPr preferRelativeResize="0"/>
          <p:nvPr/>
        </p:nvPicPr>
        <p:blipFill>
          <a:blip r:embed="rId4"/>
          <a:stretch>
            <a:fillRect/>
          </a:stretch>
        </p:blipFill>
        <p:spPr>
          <a:xfrm>
            <a:off y="1367762" x="3297625"/>
            <a:ext cy="857400" cx="1742019"/>
          </a:xfrm>
          <a:prstGeom prst="rect">
            <a:avLst/>
          </a:prstGeom>
          <a:noFill/>
          <a:ln>
            <a:noFill/>
          </a:ln>
        </p:spPr>
      </p:pic>
      <p:pic>
        <p:nvPicPr>
          <p:cNvPr id="110" name="Shape 110"/>
          <p:cNvPicPr preferRelativeResize="0"/>
          <p:nvPr/>
        </p:nvPicPr>
        <p:blipFill>
          <a:blip r:embed="rId5"/>
          <a:stretch>
            <a:fillRect/>
          </a:stretch>
        </p:blipFill>
        <p:spPr>
          <a:xfrm>
            <a:off y="2682000" x="844437"/>
            <a:ext cy="762000" cx="3152775"/>
          </a:xfrm>
          <a:prstGeom prst="rect">
            <a:avLst/>
          </a:prstGeom>
          <a:noFill/>
          <a:ln>
            <a:noFill/>
          </a:ln>
        </p:spPr>
      </p:pic>
      <p:pic>
        <p:nvPicPr>
          <p:cNvPr id="111" name="Shape 111"/>
          <p:cNvPicPr preferRelativeResize="0"/>
          <p:nvPr/>
        </p:nvPicPr>
        <p:blipFill>
          <a:blip r:embed="rId6"/>
          <a:stretch>
            <a:fillRect/>
          </a:stretch>
        </p:blipFill>
        <p:spPr>
          <a:xfrm>
            <a:off y="1483796" x="6135046"/>
            <a:ext cy="625349" cx="2551749"/>
          </a:xfrm>
          <a:prstGeom prst="rect">
            <a:avLst/>
          </a:prstGeom>
          <a:noFill/>
          <a:ln>
            <a:noFill/>
          </a:ln>
        </p:spPr>
      </p:pic>
      <p:pic>
        <p:nvPicPr>
          <p:cNvPr id="112" name="Shape 112"/>
          <p:cNvPicPr preferRelativeResize="0"/>
          <p:nvPr/>
        </p:nvPicPr>
        <p:blipFill>
          <a:blip r:embed="rId7"/>
          <a:stretch>
            <a:fillRect/>
          </a:stretch>
        </p:blipFill>
        <p:spPr>
          <a:xfrm>
            <a:off y="3785375" x="1078222"/>
            <a:ext cy="795224" cx="2219400"/>
          </a:xfrm>
          <a:prstGeom prst="rect">
            <a:avLst/>
          </a:prstGeom>
          <a:noFill/>
          <a:ln>
            <a:noFill/>
          </a:ln>
        </p:spPr>
      </p:pic>
      <p:pic>
        <p:nvPicPr>
          <p:cNvPr id="113" name="Shape 113"/>
          <p:cNvPicPr preferRelativeResize="0"/>
          <p:nvPr/>
        </p:nvPicPr>
        <p:blipFill>
          <a:blip r:embed="rId8"/>
          <a:stretch>
            <a:fillRect/>
          </a:stretch>
        </p:blipFill>
        <p:spPr>
          <a:xfrm>
            <a:off y="3801987" x="4964272"/>
            <a:ext cy="761999" cx="2630365"/>
          </a:xfrm>
          <a:prstGeom prst="rect">
            <a:avLst/>
          </a:prstGeom>
          <a:noFill/>
          <a:ln>
            <a:noFill/>
          </a:ln>
        </p:spPr>
      </p:pic>
      <p:pic>
        <p:nvPicPr>
          <p:cNvPr id="114" name="Shape 114"/>
          <p:cNvPicPr preferRelativeResize="0"/>
          <p:nvPr/>
        </p:nvPicPr>
        <p:blipFill>
          <a:blip r:embed="rId9"/>
          <a:stretch>
            <a:fillRect/>
          </a:stretch>
        </p:blipFill>
        <p:spPr>
          <a:xfrm>
            <a:off y="2643887" x="4964262"/>
            <a:ext cy="838200" cx="3076575"/>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y="0" x="0"/>
          <a:ext cy="0" cx="0"/>
          <a:chOff y="0" x="0"/>
          <a:chExt cy="0" cx="0"/>
        </a:xfrm>
      </p:grpSpPr>
      <p:sp>
        <p:nvSpPr>
          <p:cNvPr id="119" name="Shape 119"/>
          <p:cNvSpPr txBox="1"/>
          <p:nvPr>
            <p:ph type="ctrTitle"/>
          </p:nvPr>
        </p:nvSpPr>
        <p:spPr>
          <a:xfrm rot="-13971">
            <a:off y="900904" x="295524"/>
            <a:ext cy="1067892" cx="8710271"/>
          </a:xfrm>
          <a:prstGeom prst="rect">
            <a:avLst/>
          </a:prstGeom>
        </p:spPr>
        <p:txBody>
          <a:bodyPr bIns="91425" rIns="91425" lIns="91425" tIns="91425" anchor="b" anchorCtr="0">
            <a:noAutofit/>
          </a:bodyPr>
          <a:lstStyle/>
          <a:p>
            <a:pPr>
              <a:spcBef>
                <a:spcPts val="0"/>
              </a:spcBef>
              <a:buNone/>
            </a:pPr>
            <a:r>
              <a:rPr lang="es">
                <a:latin typeface="Trebuchet MS"/>
                <a:ea typeface="Trebuchet MS"/>
                <a:cs typeface="Trebuchet MS"/>
                <a:sym typeface="Trebuchet MS"/>
              </a:rPr>
              <a:t>Metodología ágil de desarrollo</a:t>
            </a:r>
          </a:p>
        </p:txBody>
      </p:sp>
      <p:sp>
        <p:nvSpPr>
          <p:cNvPr id="120" name="Shape 120"/>
          <p:cNvSpPr txBox="1"/>
          <p:nvPr>
            <p:ph idx="1" type="subTitle"/>
          </p:nvPr>
        </p:nvSpPr>
        <p:spPr>
          <a:xfrm rot="-27497">
            <a:off y="3281961" x="2357913"/>
            <a:ext cy="1367656" cx="7576442"/>
          </a:xfrm>
          <a:prstGeom prst="rect">
            <a:avLst/>
          </a:prstGeom>
        </p:spPr>
        <p:txBody>
          <a:bodyPr bIns="91425" rIns="91425" lIns="91425" tIns="91425" anchor="t" anchorCtr="0">
            <a:noAutofit/>
          </a:bodyPr>
          <a:lstStyle/>
          <a:p>
            <a:pPr>
              <a:spcBef>
                <a:spcPts val="0"/>
              </a:spcBef>
              <a:buNone/>
            </a:pPr>
            <a:r>
              <a:rPr sz="9600" lang="es">
                <a:latin typeface="Trebuchet MS"/>
                <a:ea typeface="Trebuchet MS"/>
                <a:cs typeface="Trebuchet MS"/>
                <a:sym typeface="Trebuchet MS"/>
              </a:rPr>
              <a:t>SCRUM</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y="0" x="0"/>
          <a:ext cy="0" cx="0"/>
          <a:chOff y="0" x="0"/>
          <a:chExt cy="0" cx="0"/>
        </a:xfrm>
      </p:grpSpPr>
      <p:sp>
        <p:nvSpPr>
          <p:cNvPr id="125" name="Shape 125"/>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s">
                <a:latin typeface="Trebuchet MS"/>
                <a:ea typeface="Trebuchet MS"/>
                <a:cs typeface="Trebuchet MS"/>
                <a:sym typeface="Trebuchet MS"/>
              </a:rPr>
              <a:t>Historia</a:t>
            </a:r>
          </a:p>
        </p:txBody>
      </p:sp>
      <p:sp>
        <p:nvSpPr>
          <p:cNvPr id="126" name="Shape 12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s">
                <a:latin typeface="Arial"/>
                <a:ea typeface="Arial"/>
                <a:cs typeface="Arial"/>
                <a:sym typeface="Arial"/>
              </a:rPr>
              <a:t>Identificado y definido por Ikujiro Nonaka e Hirotaka Takeuchi a principios de los 80.</a:t>
            </a:r>
          </a:p>
          <a:p>
            <a:pPr rtl="0" lvl="0">
              <a:spcBef>
                <a:spcPts val="0"/>
              </a:spcBef>
              <a:buNone/>
            </a:pPr>
            <a:r>
              <a:t/>
            </a:r>
            <a:endParaRPr sz="2400">
              <a:latin typeface="Arial"/>
              <a:ea typeface="Arial"/>
              <a:cs typeface="Arial"/>
              <a:sym typeface="Arial"/>
            </a:endParaRPr>
          </a:p>
          <a:p>
            <a:pPr rtl="0" lvl="0" indent="-381000" marL="457200">
              <a:spcBef>
                <a:spcPts val="0"/>
              </a:spcBef>
              <a:buClr>
                <a:schemeClr val="dk1"/>
              </a:buClr>
              <a:buSzPct val="100000"/>
              <a:buFont typeface="Arial"/>
              <a:buChar char="●"/>
            </a:pPr>
            <a:r>
              <a:rPr sz="2400" lang="es">
                <a:latin typeface="Arial"/>
                <a:ea typeface="Arial"/>
                <a:cs typeface="Arial"/>
                <a:sym typeface="Arial"/>
              </a:rPr>
              <a:t>Basado en cómo desarrollaban los nuevos productos empresas como: Fuji-Xerox, Canon, Honda, Nec, Epson, Brother, 3M y Hewlett-Packard.</a:t>
            </a:r>
          </a:p>
          <a:p>
            <a:pPr rtl="0" lvl="0">
              <a:spcBef>
                <a:spcPts val="0"/>
              </a:spcBef>
              <a:buNone/>
            </a:pPr>
            <a:r>
              <a:t/>
            </a:r>
            <a:endParaRPr sz="1800">
              <a:latin typeface="Arial"/>
              <a:ea typeface="Arial"/>
              <a:cs typeface="Arial"/>
              <a:sym typeface="Arial"/>
            </a:endParaRPr>
          </a:p>
          <a:p>
            <a:pPr rtl="0" lvl="0">
              <a:spcBef>
                <a:spcPts val="0"/>
              </a:spcBef>
              <a:buNone/>
            </a:pPr>
            <a:r>
              <a:t/>
            </a:r>
            <a:endParaRPr sz="1800">
              <a:latin typeface="Arial"/>
              <a:ea typeface="Arial"/>
              <a:cs typeface="Arial"/>
              <a:sym typeface="Arial"/>
            </a:endParaRPr>
          </a:p>
          <a:p>
            <a:pPr rtl="0" lvl="0">
              <a:spcBef>
                <a:spcPts val="0"/>
              </a:spcBef>
              <a:buNone/>
            </a:pPr>
            <a:r>
              <a:t/>
            </a:r>
            <a:endParaRPr sz="1800">
              <a:latin typeface="Arial"/>
              <a:ea typeface="Arial"/>
              <a:cs typeface="Arial"/>
              <a:sym typeface="Arial"/>
            </a:endParaRPr>
          </a:p>
          <a:p>
            <a:pPr lvl="0">
              <a:spcBef>
                <a:spcPts val="0"/>
              </a:spcBef>
              <a:buNone/>
            </a:pPr>
            <a:r>
              <a:t/>
            </a:r>
            <a:endParaRPr sz="2400"/>
          </a:p>
        </p:txBody>
      </p:sp>
      <p:pic>
        <p:nvPicPr>
          <p:cNvPr id="127" name="Shape 127"/>
          <p:cNvPicPr preferRelativeResize="0"/>
          <p:nvPr/>
        </p:nvPicPr>
        <p:blipFill>
          <a:blip r:embed="rId3"/>
          <a:stretch>
            <a:fillRect/>
          </a:stretch>
        </p:blipFill>
        <p:spPr>
          <a:xfrm>
            <a:off y="3099049" x="6772275"/>
            <a:ext cy="2044450" cx="2143125"/>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y="0" x="0"/>
          <a:ext cy="0" cx="0"/>
          <a:chOff y="0" x="0"/>
          <a:chExt cy="0" cx="0"/>
        </a:xfrm>
      </p:grpSpPr>
      <p:sp>
        <p:nvSpPr>
          <p:cNvPr id="132" name="Shape 132"/>
          <p:cNvSpPr txBox="1"/>
          <p:nvPr>
            <p:ph idx="1" type="body"/>
          </p:nvPr>
        </p:nvSpPr>
        <p:spPr>
          <a:xfrm>
            <a:off y="1200150" x="457200"/>
            <a:ext cy="3725699" cx="41088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s">
                <a:latin typeface="Arial"/>
                <a:ea typeface="Arial"/>
                <a:cs typeface="Arial"/>
                <a:sym typeface="Arial"/>
              </a:rPr>
              <a:t>Nonaka y Takeuchi compararon la nueva forma de trabajo en equipo, con el avance en formación de scrum de los jugadores de Rugby, de ahí se acuñó el término “scrum”.</a:t>
            </a:r>
          </a:p>
          <a:p>
            <a:pPr lvl="0">
              <a:spcBef>
                <a:spcPts val="0"/>
              </a:spcBef>
              <a:buNone/>
            </a:pPr>
            <a:r>
              <a:t/>
            </a:r>
            <a:endParaRPr sz="2400">
              <a:latin typeface="Arial"/>
              <a:ea typeface="Arial"/>
              <a:cs typeface="Arial"/>
              <a:sym typeface="Arial"/>
            </a:endParaRPr>
          </a:p>
        </p:txBody>
      </p:sp>
      <p:pic>
        <p:nvPicPr>
          <p:cNvPr id="133" name="Shape 133"/>
          <p:cNvPicPr preferRelativeResize="0"/>
          <p:nvPr/>
        </p:nvPicPr>
        <p:blipFill>
          <a:blip r:embed="rId3"/>
          <a:stretch>
            <a:fillRect/>
          </a:stretch>
        </p:blipFill>
        <p:spPr>
          <a:xfrm>
            <a:off y="1137587" x="4987296"/>
            <a:ext cy="3982213" cx="4041546"/>
          </a:xfrm>
          <a:prstGeom prst="rect">
            <a:avLst/>
          </a:prstGeom>
          <a:noFill/>
          <a:ln>
            <a:noFill/>
          </a:ln>
        </p:spPr>
      </p:pic>
      <p:sp>
        <p:nvSpPr>
          <p:cNvPr id="134" name="Shape 134"/>
          <p:cNvSpPr txBox="1"/>
          <p:nvPr>
            <p:ph type="title"/>
          </p:nvPr>
        </p:nvSpPr>
        <p:spPr>
          <a:xfrm>
            <a:off y="276550" x="176525"/>
            <a:ext cy="769199" cx="5330999"/>
          </a:xfrm>
          <a:prstGeom prst="rect">
            <a:avLst/>
          </a:prstGeom>
        </p:spPr>
        <p:txBody>
          <a:bodyPr bIns="91425" rIns="91425" lIns="91425" tIns="91425" anchor="ctr" anchorCtr="0">
            <a:noAutofit/>
          </a:bodyPr>
          <a:lstStyle/>
          <a:p>
            <a:pPr algn="l" rtl="0" lvl="0" marR="0" indent="0" marL="0">
              <a:lnSpc>
                <a:spcPct val="100000"/>
              </a:lnSpc>
              <a:spcBef>
                <a:spcPts val="0"/>
              </a:spcBef>
              <a:spcAft>
                <a:spcPts val="0"/>
              </a:spcAft>
              <a:buNone/>
            </a:pPr>
            <a:r>
              <a:rPr lang="es">
                <a:latin typeface="Trebuchet MS"/>
                <a:ea typeface="Trebuchet MS"/>
                <a:cs typeface="Trebuchet MS"/>
                <a:sym typeface="Trebuchet MS"/>
              </a:rPr>
              <a:t>Historia</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y="0" x="0"/>
          <a:ext cy="0" cx="0"/>
          <a:chOff y="0" x="0"/>
          <a:chExt cy="0" cx="0"/>
        </a:xfrm>
      </p:grpSpPr>
      <p:sp>
        <p:nvSpPr>
          <p:cNvPr id="139" name="Shape 139"/>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s">
                <a:latin typeface="Trebuchet MS"/>
                <a:ea typeface="Trebuchet MS"/>
                <a:cs typeface="Trebuchet MS"/>
                <a:sym typeface="Trebuchet MS"/>
              </a:rPr>
              <a:t>Historia</a:t>
            </a:r>
          </a:p>
        </p:txBody>
      </p:sp>
      <p:sp>
        <p:nvSpPr>
          <p:cNvPr id="140" name="Shape 140"/>
          <p:cNvSpPr txBox="1"/>
          <p:nvPr>
            <p:ph idx="1" type="body"/>
          </p:nvPr>
        </p:nvSpPr>
        <p:spPr>
          <a:xfrm>
            <a:off y="1200150" x="363050"/>
            <a:ext cy="3725699" cx="4913099"/>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s">
                <a:latin typeface="Arial"/>
                <a:ea typeface="Arial"/>
                <a:cs typeface="Arial"/>
                <a:sym typeface="Arial"/>
              </a:rPr>
              <a:t>En 1995 </a:t>
            </a:r>
            <a:r>
              <a:rPr sz="2400" lang="es">
                <a:latin typeface="Arial"/>
                <a:ea typeface="Arial"/>
                <a:cs typeface="Arial"/>
                <a:sym typeface="Arial"/>
                <a:hlinkClick r:id="rId3"/>
              </a:rPr>
              <a:t>Ken Schwaber</a:t>
            </a:r>
            <a:r>
              <a:rPr sz="2400" lang="es">
                <a:latin typeface="Arial"/>
                <a:ea typeface="Arial"/>
                <a:cs typeface="Arial"/>
                <a:sym typeface="Arial"/>
              </a:rPr>
              <a:t> formalizó el proceso para la industria de desarrollo de software en OOPSLA 95 (Object-Oriented Programming Systems &amp; Applications conference) basado en los principios de Scrum.</a:t>
            </a:r>
          </a:p>
        </p:txBody>
      </p:sp>
      <p:pic>
        <p:nvPicPr>
          <p:cNvPr id="141" name="Shape 141"/>
          <p:cNvPicPr preferRelativeResize="0"/>
          <p:nvPr/>
        </p:nvPicPr>
        <p:blipFill>
          <a:blip r:embed="rId4"/>
          <a:stretch>
            <a:fillRect/>
          </a:stretch>
        </p:blipFill>
        <p:spPr>
          <a:xfrm>
            <a:off y="1594325" x="5115625"/>
            <a:ext cy="2937349" cx="4028374"/>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y="0" x="0"/>
          <a:ext cy="0" cx="0"/>
          <a:chOff y="0" x="0"/>
          <a:chExt cy="0" cx="0"/>
        </a:xfrm>
      </p:grpSpPr>
      <p:sp>
        <p:nvSpPr>
          <p:cNvPr id="146" name="Shape 146"/>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lang="es">
                <a:latin typeface="Trebuchet MS"/>
                <a:ea typeface="Trebuchet MS"/>
                <a:cs typeface="Trebuchet MS"/>
                <a:sym typeface="Trebuchet MS"/>
              </a:rPr>
              <a:t>¿Qué es Scrum?</a:t>
            </a:r>
          </a:p>
        </p:txBody>
      </p:sp>
      <p:sp>
        <p:nvSpPr>
          <p:cNvPr id="147" name="Shape 147"/>
          <p:cNvSpPr txBox="1"/>
          <p:nvPr>
            <p:ph idx="1" type="body"/>
          </p:nvPr>
        </p:nvSpPr>
        <p:spPr>
          <a:xfrm>
            <a:off y="1935450" x="560600"/>
            <a:ext cy="2982900" cx="8229600"/>
          </a:xfrm>
          <a:prstGeom prst="rect">
            <a:avLst/>
          </a:prstGeom>
        </p:spPr>
        <p:txBody>
          <a:bodyPr bIns="91425" rIns="91425" lIns="91425" tIns="91425" anchor="t" anchorCtr="0">
            <a:noAutofit/>
          </a:bodyPr>
          <a:lstStyle/>
          <a:p>
            <a:pPr rtl="0">
              <a:spcBef>
                <a:spcPts val="0"/>
              </a:spcBef>
              <a:buNone/>
            </a:pPr>
            <a:r>
              <a:rPr sz="2400" lang="es">
                <a:latin typeface="Arial"/>
                <a:ea typeface="Arial"/>
                <a:cs typeface="Arial"/>
                <a:sym typeface="Arial"/>
              </a:rPr>
              <a:t>Sprints</a:t>
            </a:r>
          </a:p>
          <a:p>
            <a:pPr rtl="0">
              <a:spcBef>
                <a:spcPts val="0"/>
              </a:spcBef>
              <a:buNone/>
            </a:pPr>
            <a:r>
              <a:rPr sz="2400" lang="es">
                <a:latin typeface="Arial"/>
                <a:ea typeface="Arial"/>
                <a:cs typeface="Arial"/>
                <a:sym typeface="Arial"/>
              </a:rPr>
              <a:t>Product Backlog</a:t>
            </a:r>
          </a:p>
          <a:p>
            <a:pPr rtl="0" lvl="0">
              <a:spcBef>
                <a:spcPts val="0"/>
              </a:spcBef>
              <a:buNone/>
            </a:pPr>
            <a:r>
              <a:rPr sz="2400" lang="es">
                <a:latin typeface="Arial"/>
                <a:ea typeface="Arial"/>
                <a:cs typeface="Arial"/>
                <a:sym typeface="Arial"/>
              </a:rPr>
              <a:t>Sprint Backlog</a:t>
            </a:r>
          </a:p>
        </p:txBody>
      </p:sp>
      <p:pic>
        <p:nvPicPr>
          <p:cNvPr id="148" name="Shape 148"/>
          <p:cNvPicPr preferRelativeResize="0"/>
          <p:nvPr/>
        </p:nvPicPr>
        <p:blipFill>
          <a:blip r:embed="rId3"/>
          <a:stretch>
            <a:fillRect/>
          </a:stretch>
        </p:blipFill>
        <p:spPr>
          <a:xfrm>
            <a:off y="1536937" x="4089187"/>
            <a:ext cy="3381375" cx="3667125"/>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y="0" x="0"/>
          <a:ext cy="0" cx="0"/>
          <a:chOff y="0" x="0"/>
          <a:chExt cy="0" cx="0"/>
        </a:xfrm>
      </p:grpSpPr>
      <p:sp>
        <p:nvSpPr>
          <p:cNvPr id="153" name="Shape 153"/>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s">
                <a:latin typeface="Trebuchet MS"/>
                <a:ea typeface="Trebuchet MS"/>
                <a:cs typeface="Trebuchet MS"/>
                <a:sym typeface="Trebuchet MS"/>
              </a:rPr>
              <a:t>Roles</a:t>
            </a:r>
          </a:p>
        </p:txBody>
      </p:sp>
      <p:pic>
        <p:nvPicPr>
          <p:cNvPr id="154" name="Shape 154"/>
          <p:cNvPicPr preferRelativeResize="0"/>
          <p:nvPr/>
        </p:nvPicPr>
        <p:blipFill>
          <a:blip r:embed="rId3"/>
          <a:stretch>
            <a:fillRect/>
          </a:stretch>
        </p:blipFill>
        <p:spPr>
          <a:xfrm>
            <a:off y="1162600" x="1590350"/>
            <a:ext cy="3980899" cx="5971324"/>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y="0" x="0"/>
          <a:ext cy="0" cx="0"/>
          <a:chOff y="0" x="0"/>
          <a:chExt cy="0" cx="0"/>
        </a:xfrm>
      </p:grpSpPr>
      <p:sp>
        <p:nvSpPr>
          <p:cNvPr id="159" name="Shape 159"/>
          <p:cNvSpPr txBox="1"/>
          <p:nvPr>
            <p:ph type="title"/>
          </p:nvPr>
        </p:nvSpPr>
        <p:spPr>
          <a:xfrm>
            <a:off y="205978" x="457200"/>
            <a:ext cy="857400" cx="8229600"/>
          </a:xfrm>
          <a:prstGeom prst="rect">
            <a:avLst/>
          </a:prstGeom>
        </p:spPr>
        <p:txBody>
          <a:bodyPr bIns="91425" rIns="91425" lIns="91425" tIns="91425" anchor="ctr" anchorCtr="0">
            <a:noAutofit/>
          </a:bodyPr>
          <a:lstStyle/>
          <a:p>
            <a:pPr lvl="0">
              <a:spcBef>
                <a:spcPts val="0"/>
              </a:spcBef>
              <a:buNone/>
            </a:pPr>
            <a:r>
              <a:rPr sz="3600" lang="es">
                <a:solidFill>
                  <a:srgbClr val="EFEFEF"/>
                </a:solidFill>
                <a:latin typeface="Trebuchet MS"/>
                <a:ea typeface="Trebuchet MS"/>
                <a:cs typeface="Trebuchet MS"/>
                <a:sym typeface="Trebuchet MS"/>
              </a:rPr>
              <a:t>Reuniones Scrum: Daily Scrum </a:t>
            </a:r>
          </a:p>
        </p:txBody>
      </p:sp>
      <p:sp>
        <p:nvSpPr>
          <p:cNvPr id="160" name="Shape 160"/>
          <p:cNvSpPr txBox="1"/>
          <p:nvPr>
            <p:ph idx="1" type="body"/>
          </p:nvPr>
        </p:nvSpPr>
        <p:spPr>
          <a:xfrm>
            <a:off y="1329375" x="457200"/>
            <a:ext cy="3725699" cx="8229600"/>
          </a:xfrm>
          <a:prstGeom prst="rect">
            <a:avLst/>
          </a:prstGeom>
        </p:spPr>
        <p:txBody>
          <a:bodyPr bIns="91425" rIns="91425" lIns="91425" tIns="91425" anchor="t" anchorCtr="0">
            <a:noAutofit/>
          </a:bodyPr>
          <a:lstStyle/>
          <a:p>
            <a:pPr algn="just" rtl="0" lvl="0" indent="-381000" marL="685800">
              <a:lnSpc>
                <a:spcPct val="150000"/>
              </a:lnSpc>
              <a:spcBef>
                <a:spcPts val="300"/>
              </a:spcBef>
              <a:spcAft>
                <a:spcPts val="100"/>
              </a:spcAft>
              <a:buClr>
                <a:schemeClr val="dk1"/>
              </a:buClr>
              <a:buSzPct val="100000"/>
              <a:buFont typeface="Arial"/>
              <a:buChar char="●"/>
            </a:pPr>
            <a:r>
              <a:rPr sz="2400" lang="es">
                <a:latin typeface="Arial"/>
                <a:ea typeface="Arial"/>
                <a:cs typeface="Arial"/>
                <a:sym typeface="Arial"/>
              </a:rPr>
              <a:t>¿Qué has hecho desde ayer?</a:t>
            </a:r>
          </a:p>
          <a:p>
            <a:pPr algn="just" rtl="0" lvl="0" indent="-381000" marL="685800">
              <a:lnSpc>
                <a:spcPct val="150000"/>
              </a:lnSpc>
              <a:spcBef>
                <a:spcPts val="300"/>
              </a:spcBef>
              <a:spcAft>
                <a:spcPts val="100"/>
              </a:spcAft>
              <a:buClr>
                <a:schemeClr val="dk1"/>
              </a:buClr>
              <a:buSzPct val="100000"/>
              <a:buFont typeface="Arial"/>
              <a:buChar char="●"/>
            </a:pPr>
            <a:r>
              <a:rPr sz="2400" lang="es">
                <a:latin typeface="Arial"/>
                <a:ea typeface="Arial"/>
                <a:cs typeface="Arial"/>
                <a:sym typeface="Arial"/>
              </a:rPr>
              <a:t>¿Qué es lo que harás hasta la reunión de mañana?</a:t>
            </a:r>
          </a:p>
          <a:p>
            <a:pPr algn="just" rtl="0" lvl="0" indent="-381000" marL="685800">
              <a:lnSpc>
                <a:spcPct val="150000"/>
              </a:lnSpc>
              <a:spcBef>
                <a:spcPts val="300"/>
              </a:spcBef>
              <a:spcAft>
                <a:spcPts val="100"/>
              </a:spcAft>
              <a:buClr>
                <a:schemeClr val="dk1"/>
              </a:buClr>
              <a:buSzPct val="100000"/>
              <a:buFont typeface="Arial"/>
              <a:buChar char="●"/>
            </a:pPr>
            <a:r>
              <a:rPr sz="2400" lang="es">
                <a:latin typeface="Arial"/>
                <a:ea typeface="Arial"/>
                <a:cs typeface="Arial"/>
                <a:sym typeface="Arial"/>
              </a:rPr>
              <a:t>¿Has tenido algún problema que te haya impedido alcanzar tu objetivo?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 name="Shape 44"/>
        <p:cNvGrpSpPr/>
        <p:nvPr/>
      </p:nvGrpSpPr>
      <p:grpSpPr>
        <a:xfrm>
          <a:off y="0" x="0"/>
          <a:ext cy="0" cx="0"/>
          <a:chOff y="0" x="0"/>
          <a:chExt cy="0" cx="0"/>
        </a:xfrm>
      </p:grpSpPr>
      <p:sp>
        <p:nvSpPr>
          <p:cNvPr id="45" name="Shape 45"/>
          <p:cNvSpPr txBox="1"/>
          <p:nvPr>
            <p:ph type="ctrTitle"/>
          </p:nvPr>
        </p:nvSpPr>
        <p:spPr>
          <a:xfrm rot="-13971">
            <a:off y="463846" x="279788"/>
            <a:ext cy="1764305" cx="8710271"/>
          </a:xfrm>
          <a:prstGeom prst="rect">
            <a:avLst/>
          </a:prstGeom>
        </p:spPr>
        <p:txBody>
          <a:bodyPr bIns="91425" rIns="91425" lIns="91425" tIns="91425" anchor="b" anchorCtr="0">
            <a:noAutofit/>
          </a:bodyPr>
          <a:lstStyle/>
          <a:p>
            <a:pPr rtl="0" lvl="0">
              <a:spcBef>
                <a:spcPts val="0"/>
              </a:spcBef>
              <a:buNone/>
            </a:pPr>
            <a:r>
              <a:rPr lang="es">
                <a:latin typeface="Trebuchet MS"/>
                <a:ea typeface="Trebuchet MS"/>
                <a:cs typeface="Trebuchet MS"/>
                <a:sym typeface="Trebuchet MS"/>
              </a:rPr>
              <a:t>Metodología tradicional de desarrollo</a:t>
            </a:r>
          </a:p>
        </p:txBody>
      </p:sp>
      <p:sp>
        <p:nvSpPr>
          <p:cNvPr id="46" name="Shape 46"/>
          <p:cNvSpPr txBox="1"/>
          <p:nvPr>
            <p:ph idx="1" type="subTitle"/>
          </p:nvPr>
        </p:nvSpPr>
        <p:spPr>
          <a:xfrm rot="-27497">
            <a:off y="3281961" x="2357913"/>
            <a:ext cy="1367656" cx="7576442"/>
          </a:xfrm>
          <a:prstGeom prst="rect">
            <a:avLst/>
          </a:prstGeom>
        </p:spPr>
        <p:txBody>
          <a:bodyPr bIns="91425" rIns="91425" lIns="91425" tIns="91425" anchor="t" anchorCtr="0">
            <a:noAutofit/>
          </a:bodyPr>
          <a:lstStyle/>
          <a:p>
            <a:pPr rtl="0" lvl="0">
              <a:spcBef>
                <a:spcPts val="0"/>
              </a:spcBef>
              <a:buNone/>
            </a:pPr>
            <a:r>
              <a:rPr sz="9600" lang="es">
                <a:latin typeface="Trebuchet MS"/>
                <a:ea typeface="Trebuchet MS"/>
                <a:cs typeface="Trebuchet MS"/>
                <a:sym typeface="Trebuchet MS"/>
              </a:rPr>
              <a:t>ESPIRAL</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y="0" x="0"/>
          <a:ext cy="0" cx="0"/>
          <a:chOff y="0" x="0"/>
          <a:chExt cy="0" cx="0"/>
        </a:xfrm>
      </p:grpSpPr>
      <p:sp>
        <p:nvSpPr>
          <p:cNvPr id="165" name="Shape 165"/>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sz="3600" lang="es">
                <a:solidFill>
                  <a:srgbClr val="EFEFEF"/>
                </a:solidFill>
                <a:latin typeface="Trebuchet MS"/>
                <a:ea typeface="Trebuchet MS"/>
                <a:cs typeface="Trebuchet MS"/>
                <a:sym typeface="Trebuchet MS"/>
              </a:rPr>
              <a:t>Reuniones Scrum: Scrum de Scrum </a:t>
            </a:r>
          </a:p>
        </p:txBody>
      </p:sp>
      <p:sp>
        <p:nvSpPr>
          <p:cNvPr id="166" name="Shape 166"/>
          <p:cNvSpPr txBox="1"/>
          <p:nvPr>
            <p:ph idx="1" type="body"/>
          </p:nvPr>
        </p:nvSpPr>
        <p:spPr>
          <a:xfrm>
            <a:off y="1417800" x="250425"/>
            <a:ext cy="3725699" cx="8229600"/>
          </a:xfrm>
          <a:prstGeom prst="rect">
            <a:avLst/>
          </a:prstGeom>
        </p:spPr>
        <p:txBody>
          <a:bodyPr bIns="91425" rIns="91425" lIns="91425" tIns="91425" anchor="t" anchorCtr="0">
            <a:noAutofit/>
          </a:bodyPr>
          <a:lstStyle/>
          <a:p>
            <a:pPr rtl="0" lvl="0" indent="-381000" marL="457200">
              <a:lnSpc>
                <a:spcPct val="150000"/>
              </a:lnSpc>
              <a:spcBef>
                <a:spcPts val="300"/>
              </a:spcBef>
              <a:spcAft>
                <a:spcPts val="100"/>
              </a:spcAft>
              <a:buClr>
                <a:schemeClr val="dk1"/>
              </a:buClr>
              <a:buSzPct val="100000"/>
              <a:buFont typeface="Arial"/>
              <a:buChar char="●"/>
            </a:pPr>
            <a:r>
              <a:rPr sz="2400" lang="es">
                <a:latin typeface="Arial"/>
                <a:ea typeface="Arial"/>
                <a:cs typeface="Arial"/>
                <a:sym typeface="Arial"/>
              </a:rPr>
              <a:t>¿Qué ha hecho tu equipo desde nuestra última reunión?</a:t>
            </a:r>
          </a:p>
          <a:p>
            <a:pPr rtl="0" lvl="0" indent="-381000" marL="457200">
              <a:lnSpc>
                <a:spcPct val="150000"/>
              </a:lnSpc>
              <a:spcBef>
                <a:spcPts val="300"/>
              </a:spcBef>
              <a:spcAft>
                <a:spcPts val="100"/>
              </a:spcAft>
              <a:buClr>
                <a:schemeClr val="dk1"/>
              </a:buClr>
              <a:buSzPct val="100000"/>
              <a:buFont typeface="Arial"/>
              <a:buChar char="●"/>
            </a:pPr>
            <a:r>
              <a:rPr sz="2400" lang="es">
                <a:latin typeface="Arial"/>
                <a:ea typeface="Arial"/>
                <a:cs typeface="Arial"/>
                <a:sym typeface="Arial"/>
              </a:rPr>
              <a:t>¿Qué hará tu equipo antes que nos volvamos a reunir?</a:t>
            </a:r>
          </a:p>
          <a:p>
            <a:pPr rtl="0" lvl="0" indent="-381000" marL="457200">
              <a:lnSpc>
                <a:spcPct val="150000"/>
              </a:lnSpc>
              <a:spcBef>
                <a:spcPts val="300"/>
              </a:spcBef>
              <a:spcAft>
                <a:spcPts val="100"/>
              </a:spcAft>
              <a:buClr>
                <a:schemeClr val="dk1"/>
              </a:buClr>
              <a:buSzPct val="100000"/>
              <a:buFont typeface="Arial"/>
              <a:buChar char="●"/>
            </a:pPr>
            <a:r>
              <a:rPr sz="2400" lang="es">
                <a:latin typeface="Arial"/>
                <a:ea typeface="Arial"/>
                <a:cs typeface="Arial"/>
                <a:sym typeface="Arial"/>
              </a:rPr>
              <a:t>¿Hay algo que demora o estorba a tu equipo?</a:t>
            </a:r>
          </a:p>
          <a:p>
            <a:pPr lvl="0" indent="-381000" marL="457200">
              <a:lnSpc>
                <a:spcPct val="150000"/>
              </a:lnSpc>
              <a:spcBef>
                <a:spcPts val="300"/>
              </a:spcBef>
              <a:spcAft>
                <a:spcPts val="100"/>
              </a:spcAft>
              <a:buClr>
                <a:schemeClr val="dk1"/>
              </a:buClr>
              <a:buSzPct val="100000"/>
              <a:buFont typeface="Arial"/>
              <a:buChar char="●"/>
            </a:pPr>
            <a:r>
              <a:rPr sz="2400" lang="es">
                <a:latin typeface="Arial"/>
                <a:ea typeface="Arial"/>
                <a:cs typeface="Arial"/>
                <a:sym typeface="Arial"/>
              </a:rPr>
              <a:t>¿Estás a punto de poner algo en el camino del otro equipo?</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y="0" x="0"/>
          <a:ext cy="0" cx="0"/>
          <a:chOff y="0" x="0"/>
          <a:chExt cy="0" cx="0"/>
        </a:xfrm>
      </p:grpSpPr>
      <p:sp>
        <p:nvSpPr>
          <p:cNvPr id="171" name="Shape 171"/>
          <p:cNvSpPr txBox="1"/>
          <p:nvPr>
            <p:ph type="title"/>
          </p:nvPr>
        </p:nvSpPr>
        <p:spPr>
          <a:xfrm>
            <a:off y="205978" x="457200"/>
            <a:ext cy="857400" cx="8229600"/>
          </a:xfrm>
          <a:prstGeom prst="rect">
            <a:avLst/>
          </a:prstGeom>
        </p:spPr>
        <p:txBody>
          <a:bodyPr bIns="91425" rIns="91425" lIns="91425" tIns="91425" anchor="ctr" anchorCtr="0">
            <a:noAutofit/>
          </a:bodyPr>
          <a:lstStyle/>
          <a:p>
            <a:pPr algn="just" lvl="0">
              <a:spcBef>
                <a:spcPts val="400"/>
              </a:spcBef>
              <a:buClr>
                <a:schemeClr val="dk1"/>
              </a:buClr>
              <a:buSzPct val="33333"/>
              <a:buFont typeface="Arial"/>
              <a:buNone/>
            </a:pPr>
            <a:r>
              <a:rPr sz="3300" lang="es">
                <a:solidFill>
                  <a:srgbClr val="EFEFEF"/>
                </a:solidFill>
                <a:latin typeface="Trebuchet MS"/>
                <a:ea typeface="Trebuchet MS"/>
                <a:cs typeface="Trebuchet MS"/>
                <a:sym typeface="Trebuchet MS"/>
              </a:rPr>
              <a:t>Reuniones Scrum: Sprint Planning Meeting</a:t>
            </a:r>
          </a:p>
        </p:txBody>
      </p:sp>
      <p:sp>
        <p:nvSpPr>
          <p:cNvPr id="172" name="Shape 172"/>
          <p:cNvSpPr txBox="1"/>
          <p:nvPr/>
        </p:nvSpPr>
        <p:spPr>
          <a:xfrm>
            <a:off y="1264300" x="0"/>
            <a:ext cy="3306600" cx="8511300"/>
          </a:xfrm>
          <a:prstGeom prst="rect">
            <a:avLst/>
          </a:prstGeom>
        </p:spPr>
        <p:txBody>
          <a:bodyPr bIns="91425" rIns="91425" lIns="91425" tIns="91425" anchor="ctr" anchorCtr="0">
            <a:noAutofit/>
          </a:bodyPr>
          <a:lstStyle/>
          <a:p>
            <a:pPr algn="just" rtl="0" lvl="0" indent="-381000" marL="685800">
              <a:lnSpc>
                <a:spcPct val="150000"/>
              </a:lnSpc>
              <a:spcBef>
                <a:spcPts val="300"/>
              </a:spcBef>
              <a:spcAft>
                <a:spcPts val="100"/>
              </a:spcAft>
              <a:buClr>
                <a:schemeClr val="dk1"/>
              </a:buClr>
              <a:buSzPct val="100000"/>
              <a:buFont typeface="Arial"/>
              <a:buChar char="●"/>
            </a:pPr>
            <a:r>
              <a:rPr sz="2400" lang="es">
                <a:solidFill>
                  <a:schemeClr val="dk1"/>
                </a:solidFill>
              </a:rPr>
              <a:t>Seleccionar qué trabajo se hará.</a:t>
            </a:r>
          </a:p>
          <a:p>
            <a:pPr algn="just" rtl="0" lvl="0" indent="-381000" marL="685800">
              <a:lnSpc>
                <a:spcPct val="150000"/>
              </a:lnSpc>
              <a:spcBef>
                <a:spcPts val="300"/>
              </a:spcBef>
              <a:spcAft>
                <a:spcPts val="100"/>
              </a:spcAft>
              <a:buClr>
                <a:schemeClr val="dk1"/>
              </a:buClr>
              <a:buSzPct val="100000"/>
              <a:buFont typeface="Arial"/>
              <a:buChar char="●"/>
            </a:pPr>
            <a:r>
              <a:rPr sz="2400" lang="es">
                <a:solidFill>
                  <a:schemeClr val="dk1"/>
                </a:solidFill>
              </a:rPr>
              <a:t>Preparar el Sprint Backlog que detalla el tiempo que tomará hacer el trabajo.</a:t>
            </a:r>
          </a:p>
          <a:p>
            <a:pPr algn="just" rtl="0" lvl="0" indent="-381000" marL="685800">
              <a:lnSpc>
                <a:spcPct val="150000"/>
              </a:lnSpc>
              <a:spcBef>
                <a:spcPts val="300"/>
              </a:spcBef>
              <a:spcAft>
                <a:spcPts val="100"/>
              </a:spcAft>
              <a:buClr>
                <a:schemeClr val="dk1"/>
              </a:buClr>
              <a:buSzPct val="100000"/>
              <a:buFont typeface="Arial"/>
              <a:buChar char="●"/>
            </a:pPr>
            <a:r>
              <a:rPr sz="2400" lang="es">
                <a:solidFill>
                  <a:schemeClr val="dk1"/>
                </a:solidFill>
              </a:rPr>
              <a:t>Identificar y comunicar cuánto del trabajo es probable que se realice durante el actual Sprint.</a:t>
            </a:r>
          </a:p>
          <a:p>
            <a:pPr algn="just" rtl="0" lvl="0" indent="-381000" marL="685800">
              <a:lnSpc>
                <a:spcPct val="150000"/>
              </a:lnSpc>
              <a:spcBef>
                <a:spcPts val="300"/>
              </a:spcBef>
              <a:spcAft>
                <a:spcPts val="100"/>
              </a:spcAft>
              <a:buClr>
                <a:schemeClr val="dk1"/>
              </a:buClr>
              <a:buSzPct val="100000"/>
              <a:buFont typeface="Arial"/>
              <a:buChar char="●"/>
            </a:pPr>
            <a:r>
              <a:rPr sz="2400" lang="es">
                <a:solidFill>
                  <a:schemeClr val="dk1"/>
                </a:solidFill>
              </a:rPr>
              <a:t>Ocho horas como límite.</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y="0" x="0"/>
          <a:ext cy="0" cx="0"/>
          <a:chOff y="0" x="0"/>
          <a:chExt cy="0" cx="0"/>
        </a:xfrm>
      </p:grpSpPr>
      <p:sp>
        <p:nvSpPr>
          <p:cNvPr id="177" name="Shape 177"/>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s">
                <a:solidFill>
                  <a:srgbClr val="F3F3F3"/>
                </a:solidFill>
                <a:latin typeface="Trebuchet MS"/>
                <a:ea typeface="Trebuchet MS"/>
                <a:cs typeface="Trebuchet MS"/>
                <a:sym typeface="Trebuchet MS"/>
              </a:rPr>
              <a:t>Sprint Review Meeting</a:t>
            </a:r>
          </a:p>
        </p:txBody>
      </p:sp>
      <p:sp>
        <p:nvSpPr>
          <p:cNvPr id="178" name="Shape 178"/>
          <p:cNvSpPr txBox="1"/>
          <p:nvPr/>
        </p:nvSpPr>
        <p:spPr>
          <a:xfrm>
            <a:off y="1130750" x="283900"/>
            <a:ext cy="3222900" cx="8312400"/>
          </a:xfrm>
          <a:prstGeom prst="rect">
            <a:avLst/>
          </a:prstGeom>
        </p:spPr>
        <p:txBody>
          <a:bodyPr bIns="91425" rIns="91425" lIns="91425" tIns="91425" anchor="ctr" anchorCtr="0">
            <a:noAutofit/>
          </a:bodyPr>
          <a:lstStyle/>
          <a:p>
            <a:pPr algn="just" rtl="0" lvl="0">
              <a:lnSpc>
                <a:spcPct val="160000"/>
              </a:lnSpc>
              <a:spcBef>
                <a:spcPts val="400"/>
              </a:spcBef>
              <a:buNone/>
            </a:pPr>
            <a:r>
              <a:t/>
            </a:r>
            <a:endParaRPr sz="2400">
              <a:solidFill>
                <a:schemeClr val="dk1"/>
              </a:solidFill>
            </a:endParaRPr>
          </a:p>
          <a:p>
            <a:pPr algn="l" rtl="0" lvl="0" marR="0" indent="-381000" marL="457200">
              <a:lnSpc>
                <a:spcPct val="150000"/>
              </a:lnSpc>
              <a:spcBef>
                <a:spcPts val="0"/>
              </a:spcBef>
              <a:spcAft>
                <a:spcPts val="0"/>
              </a:spcAft>
              <a:buClr>
                <a:srgbClr val="000000"/>
              </a:buClr>
              <a:buSzPct val="100000"/>
              <a:buFont typeface="Arial"/>
              <a:buChar char="●"/>
            </a:pPr>
            <a:r>
              <a:rPr sz="2400" lang="es"/>
              <a:t>Revisar </a:t>
            </a:r>
            <a:r>
              <a:rPr sz="2400" lang="es">
                <a:solidFill>
                  <a:schemeClr val="dk1"/>
                </a:solidFill>
              </a:rPr>
              <a:t>el trabajo que fue completado y no completado.</a:t>
            </a:r>
          </a:p>
          <a:p>
            <a:pPr algn="l" rtl="0" lvl="0" marR="0" indent="-381000" marL="457200">
              <a:lnSpc>
                <a:spcPct val="150000"/>
              </a:lnSpc>
              <a:spcBef>
                <a:spcPts val="0"/>
              </a:spcBef>
              <a:spcAft>
                <a:spcPts val="0"/>
              </a:spcAft>
              <a:buClr>
                <a:srgbClr val="000000"/>
              </a:buClr>
              <a:buSzPct val="100000"/>
              <a:buFont typeface="Arial"/>
              <a:buChar char="●"/>
            </a:pPr>
            <a:r>
              <a:rPr sz="2400" lang="es"/>
              <a:t>Presentar </a:t>
            </a:r>
            <a:r>
              <a:rPr sz="2400" lang="es">
                <a:solidFill>
                  <a:schemeClr val="dk1"/>
                </a:solidFill>
              </a:rPr>
              <a:t>el trabajo completado a los interesados (alias “demo”).</a:t>
            </a:r>
          </a:p>
          <a:p>
            <a:pPr algn="l" rtl="0" lvl="0" marR="0" indent="-381000" marL="457200">
              <a:lnSpc>
                <a:spcPct val="150000"/>
              </a:lnSpc>
              <a:spcBef>
                <a:spcPts val="0"/>
              </a:spcBef>
              <a:spcAft>
                <a:spcPts val="0"/>
              </a:spcAft>
              <a:buClr>
                <a:srgbClr val="000000"/>
              </a:buClr>
              <a:buSzPct val="100000"/>
              <a:buFont typeface="Arial"/>
              <a:buChar char="●"/>
            </a:pPr>
            <a:r>
              <a:rPr sz="2400" lang="es">
                <a:solidFill>
                  <a:schemeClr val="dk1"/>
                </a:solidFill>
              </a:rPr>
              <a:t>El trabajo incompleto no puede ser demostrado.</a:t>
            </a:r>
          </a:p>
          <a:p>
            <a:pPr algn="l" rtl="0" lvl="0" marR="0" indent="-381000" marL="457200">
              <a:lnSpc>
                <a:spcPct val="150000"/>
              </a:lnSpc>
              <a:spcBef>
                <a:spcPts val="0"/>
              </a:spcBef>
              <a:spcAft>
                <a:spcPts val="0"/>
              </a:spcAft>
              <a:buClr>
                <a:srgbClr val="000000"/>
              </a:buClr>
              <a:buSzPct val="100000"/>
              <a:buFont typeface="Arial"/>
              <a:buChar char="●"/>
            </a:pPr>
            <a:r>
              <a:rPr sz="2400" lang="es">
                <a:solidFill>
                  <a:schemeClr val="dk1"/>
                </a:solidFill>
              </a:rPr>
              <a:t>Cuatro horas como límite.</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y="0" x="0"/>
          <a:ext cy="0" cx="0"/>
          <a:chOff y="0" x="0"/>
          <a:chExt cy="0" cx="0"/>
        </a:xfrm>
      </p:grpSpPr>
      <p:sp>
        <p:nvSpPr>
          <p:cNvPr id="183" name="Shape 183"/>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lang="es">
                <a:latin typeface="Trebuchet MS"/>
                <a:ea typeface="Trebuchet MS"/>
                <a:cs typeface="Trebuchet MS"/>
                <a:sym typeface="Trebuchet MS"/>
              </a:rPr>
              <a:t>Características de Scrum</a:t>
            </a:r>
          </a:p>
        </p:txBody>
      </p:sp>
      <p:sp>
        <p:nvSpPr>
          <p:cNvPr id="184" name="Shape 184"/>
          <p:cNvSpPr txBox="1"/>
          <p:nvPr/>
        </p:nvSpPr>
        <p:spPr>
          <a:xfrm>
            <a:off y="1524950" x="400600"/>
            <a:ext cy="2390699" cx="7534199"/>
          </a:xfrm>
          <a:prstGeom prst="rect">
            <a:avLst/>
          </a:prstGeom>
        </p:spPr>
        <p:txBody>
          <a:bodyPr bIns="91425" rIns="91425" lIns="91425" tIns="91425" anchor="t" anchorCtr="0">
            <a:noAutofit/>
          </a:bodyPr>
          <a:lstStyle/>
          <a:p>
            <a:pPr rtl="0" lvl="0" indent="-381000" marL="457200">
              <a:lnSpc>
                <a:spcPct val="150000"/>
              </a:lnSpc>
              <a:spcBef>
                <a:spcPts val="0"/>
              </a:spcBef>
              <a:buClr>
                <a:srgbClr val="000000"/>
              </a:buClr>
              <a:buSzPct val="100000"/>
              <a:buFont typeface="Arial"/>
              <a:buChar char="●"/>
            </a:pPr>
            <a:r>
              <a:rPr sz="2400" lang="es"/>
              <a:t>Compatible con cualquier metodología. </a:t>
            </a:r>
          </a:p>
          <a:p>
            <a:pPr rtl="0" lvl="0" indent="-381000" marL="457200">
              <a:lnSpc>
                <a:spcPct val="150000"/>
              </a:lnSpc>
              <a:spcBef>
                <a:spcPts val="0"/>
              </a:spcBef>
              <a:buClr>
                <a:srgbClr val="000000"/>
              </a:buClr>
              <a:buSzPct val="100000"/>
              <a:buFont typeface="Arial"/>
              <a:buChar char="●"/>
            </a:pPr>
            <a:r>
              <a:rPr sz="2400" lang="es"/>
              <a:t>Orientado a la entrega de valor.</a:t>
            </a:r>
          </a:p>
          <a:p>
            <a:pPr rtl="0" lvl="0" indent="-381000" marL="457200">
              <a:lnSpc>
                <a:spcPct val="150000"/>
              </a:lnSpc>
              <a:spcBef>
                <a:spcPts val="0"/>
              </a:spcBef>
              <a:buClr>
                <a:srgbClr val="000000"/>
              </a:buClr>
              <a:buSzPct val="100000"/>
              <a:buFont typeface="Arial"/>
              <a:buChar char="●"/>
            </a:pPr>
            <a:r>
              <a:rPr sz="2400" lang="es"/>
              <a:t>Facilitador en entornos cambiantes.</a:t>
            </a:r>
          </a:p>
          <a:p>
            <a:pPr rtl="0" lvl="0" indent="-381000" marL="457200">
              <a:lnSpc>
                <a:spcPct val="150000"/>
              </a:lnSpc>
              <a:spcBef>
                <a:spcPts val="0"/>
              </a:spcBef>
              <a:buClr>
                <a:srgbClr val="000000"/>
              </a:buClr>
              <a:buSzPct val="100000"/>
              <a:buFont typeface="Arial"/>
              <a:buChar char="●"/>
            </a:pPr>
            <a:r>
              <a:rPr sz="2400" lang="es"/>
              <a:t>Centrado en el equipo, las personas y su interacción.</a:t>
            </a:r>
          </a:p>
          <a:p>
            <a:pPr>
              <a:spcBef>
                <a:spcPts val="0"/>
              </a:spcBef>
              <a:buNone/>
            </a:pPr>
            <a:r>
              <a:t/>
            </a:r>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y="0" x="0"/>
          <a:ext cy="0" cx="0"/>
          <a:chOff y="0" x="0"/>
          <a:chExt cy="0" cx="0"/>
        </a:xfrm>
      </p:grpSpPr>
      <p:sp>
        <p:nvSpPr>
          <p:cNvPr id="189" name="Shape 189"/>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sz="3600" lang="es">
                <a:latin typeface="Trebuchet MS"/>
                <a:ea typeface="Trebuchet MS"/>
                <a:cs typeface="Trebuchet MS"/>
                <a:sym typeface="Trebuchet MS"/>
              </a:rPr>
              <a:t>Ciclo de vida de un proyecto en Scrum</a:t>
            </a:r>
          </a:p>
        </p:txBody>
      </p:sp>
      <p:pic>
        <p:nvPicPr>
          <p:cNvPr id="190" name="Shape 190"/>
          <p:cNvPicPr preferRelativeResize="0"/>
          <p:nvPr/>
        </p:nvPicPr>
        <p:blipFill>
          <a:blip r:embed="rId3"/>
          <a:stretch>
            <a:fillRect/>
          </a:stretch>
        </p:blipFill>
        <p:spPr>
          <a:xfrm>
            <a:off y="1186823" x="1092562"/>
            <a:ext cy="3905674" cx="6958873"/>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y="0" x="0"/>
          <a:ext cy="0" cx="0"/>
          <a:chOff y="0" x="0"/>
          <a:chExt cy="0" cx="0"/>
        </a:xfrm>
      </p:grpSpPr>
      <p:sp>
        <p:nvSpPr>
          <p:cNvPr id="195" name="Shape 195"/>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lang="es">
                <a:latin typeface="Trebuchet MS"/>
                <a:ea typeface="Trebuchet MS"/>
                <a:cs typeface="Trebuchet MS"/>
                <a:sym typeface="Trebuchet MS"/>
              </a:rPr>
              <a:t>Ventajas</a:t>
            </a:r>
          </a:p>
        </p:txBody>
      </p:sp>
      <p:sp>
        <p:nvSpPr>
          <p:cNvPr id="196" name="Shape 19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lnSpc>
                <a:spcPct val="115000"/>
              </a:lnSpc>
              <a:spcBef>
                <a:spcPts val="0"/>
              </a:spcBef>
              <a:buClr>
                <a:schemeClr val="dk1"/>
              </a:buClr>
              <a:buSzPct val="100000"/>
              <a:buFont typeface="Arial"/>
              <a:buChar char="●"/>
            </a:pPr>
            <a:r>
              <a:rPr sz="2400" lang="es">
                <a:latin typeface="Arial"/>
                <a:ea typeface="Arial"/>
                <a:cs typeface="Arial"/>
                <a:sym typeface="Arial"/>
              </a:rPr>
              <a:t>Producto funcional en cada iteración.</a:t>
            </a:r>
          </a:p>
          <a:p>
            <a:pPr rtl="0" lvl="0" indent="-381000" marL="457200">
              <a:lnSpc>
                <a:spcPct val="115000"/>
              </a:lnSpc>
              <a:spcBef>
                <a:spcPts val="0"/>
              </a:spcBef>
              <a:buClr>
                <a:schemeClr val="dk1"/>
              </a:buClr>
              <a:buSzPct val="100000"/>
              <a:buFont typeface="Arial"/>
              <a:buChar char="●"/>
            </a:pPr>
            <a:r>
              <a:rPr sz="2400" lang="es">
                <a:latin typeface="Arial"/>
                <a:ea typeface="Arial"/>
                <a:cs typeface="Arial"/>
                <a:sym typeface="Arial"/>
              </a:rPr>
              <a:t>Expectativas y resultados tangibles.</a:t>
            </a:r>
          </a:p>
          <a:p>
            <a:pPr rtl="0" lvl="0" indent="-381000" marL="457200">
              <a:lnSpc>
                <a:spcPct val="115000"/>
              </a:lnSpc>
              <a:spcBef>
                <a:spcPts val="0"/>
              </a:spcBef>
              <a:buClr>
                <a:schemeClr val="dk1"/>
              </a:buClr>
              <a:buSzPct val="100000"/>
              <a:buFont typeface="Arial"/>
              <a:buChar char="●"/>
            </a:pPr>
            <a:r>
              <a:rPr sz="2400" lang="es">
                <a:latin typeface="Arial"/>
                <a:ea typeface="Arial"/>
                <a:cs typeface="Arial"/>
                <a:sym typeface="Arial"/>
              </a:rPr>
              <a:t>Resultados anticipados.</a:t>
            </a:r>
          </a:p>
          <a:p>
            <a:pPr rtl="0" lvl="0" indent="-381000" marL="457200">
              <a:lnSpc>
                <a:spcPct val="115000"/>
              </a:lnSpc>
              <a:spcBef>
                <a:spcPts val="0"/>
              </a:spcBef>
              <a:buClr>
                <a:schemeClr val="dk1"/>
              </a:buClr>
              <a:buSzPct val="100000"/>
              <a:buFont typeface="Arial"/>
              <a:buChar char="●"/>
            </a:pPr>
            <a:r>
              <a:rPr sz="2400" lang="es">
                <a:latin typeface="Arial"/>
                <a:ea typeface="Arial"/>
                <a:cs typeface="Arial"/>
                <a:sym typeface="Arial"/>
              </a:rPr>
              <a:t>Flexibilidad y adaptación.</a:t>
            </a:r>
          </a:p>
          <a:p>
            <a:pPr rtl="0" lvl="0" indent="-381000" marL="457200">
              <a:lnSpc>
                <a:spcPct val="115000"/>
              </a:lnSpc>
              <a:spcBef>
                <a:spcPts val="0"/>
              </a:spcBef>
              <a:buClr>
                <a:schemeClr val="dk1"/>
              </a:buClr>
              <a:buSzPct val="100000"/>
              <a:buFont typeface="Arial"/>
              <a:buChar char="●"/>
            </a:pPr>
            <a:r>
              <a:rPr sz="2400" lang="es">
                <a:latin typeface="Arial"/>
                <a:ea typeface="Arial"/>
                <a:cs typeface="Arial"/>
                <a:sym typeface="Arial"/>
              </a:rPr>
              <a:t>Mitigación de riesgos.</a:t>
            </a:r>
          </a:p>
          <a:p>
            <a:pPr rtl="0" lvl="0" indent="-381000" marL="457200">
              <a:lnSpc>
                <a:spcPct val="115000"/>
              </a:lnSpc>
              <a:spcBef>
                <a:spcPts val="0"/>
              </a:spcBef>
              <a:buClr>
                <a:schemeClr val="dk1"/>
              </a:buClr>
              <a:buSzPct val="100000"/>
              <a:buFont typeface="Arial"/>
              <a:buChar char="●"/>
            </a:pPr>
            <a:r>
              <a:rPr sz="2400" lang="es">
                <a:latin typeface="Arial"/>
                <a:ea typeface="Arial"/>
                <a:cs typeface="Arial"/>
                <a:sym typeface="Arial"/>
              </a:rPr>
              <a:t>Productividad y calidad.</a:t>
            </a:r>
          </a:p>
          <a:p>
            <a:pPr rtl="0" lvl="0" indent="-381000" marL="457200">
              <a:lnSpc>
                <a:spcPct val="115000"/>
              </a:lnSpc>
              <a:spcBef>
                <a:spcPts val="0"/>
              </a:spcBef>
              <a:buClr>
                <a:schemeClr val="dk1"/>
              </a:buClr>
              <a:buSzPct val="100000"/>
              <a:buFont typeface="Arial"/>
              <a:buChar char="●"/>
            </a:pPr>
            <a:r>
              <a:rPr sz="2400" lang="es">
                <a:latin typeface="Arial"/>
                <a:ea typeface="Arial"/>
                <a:cs typeface="Arial"/>
                <a:sym typeface="Arial"/>
              </a:rPr>
              <a:t>Alineamiento cliente-desarrollo.</a:t>
            </a:r>
          </a:p>
          <a:p>
            <a:pPr rtl="0" lvl="0" indent="-381000" marL="457200">
              <a:lnSpc>
                <a:spcPct val="115000"/>
              </a:lnSpc>
              <a:spcBef>
                <a:spcPts val="0"/>
              </a:spcBef>
              <a:buClr>
                <a:schemeClr val="dk1"/>
              </a:buClr>
              <a:buSzPct val="100000"/>
              <a:buFont typeface="Arial"/>
              <a:buChar char="●"/>
            </a:pPr>
            <a:r>
              <a:rPr sz="2400" lang="es">
                <a:latin typeface="Arial"/>
                <a:ea typeface="Arial"/>
                <a:cs typeface="Arial"/>
                <a:sym typeface="Arial"/>
              </a:rPr>
              <a:t>Equipo motivado.</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y="0" x="0"/>
          <a:ext cy="0" cx="0"/>
          <a:chOff y="0" x="0"/>
          <a:chExt cy="0" cx="0"/>
        </a:xfrm>
      </p:grpSpPr>
      <p:sp>
        <p:nvSpPr>
          <p:cNvPr id="201" name="Shape 201"/>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lang="es">
                <a:latin typeface="Trebuchet MS"/>
                <a:ea typeface="Trebuchet MS"/>
                <a:cs typeface="Trebuchet MS"/>
                <a:sym typeface="Trebuchet MS"/>
              </a:rPr>
              <a:t>Desventajas</a:t>
            </a:r>
          </a:p>
        </p:txBody>
      </p:sp>
      <p:sp>
        <p:nvSpPr>
          <p:cNvPr id="202" name="Shape 20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lnSpc>
                <a:spcPct val="115000"/>
              </a:lnSpc>
              <a:spcBef>
                <a:spcPts val="0"/>
              </a:spcBef>
              <a:buClr>
                <a:schemeClr val="dk1"/>
              </a:buClr>
              <a:buSzPct val="100000"/>
              <a:buFont typeface="Arial"/>
              <a:buChar char="●"/>
            </a:pPr>
            <a:r>
              <a:rPr sz="2400" lang="es">
                <a:latin typeface="Arial"/>
                <a:ea typeface="Arial"/>
                <a:cs typeface="Arial"/>
                <a:sym typeface="Arial"/>
              </a:rPr>
              <a:t>Se requiere Scrum Master.</a:t>
            </a:r>
          </a:p>
          <a:p>
            <a:pPr rtl="0" lvl="0" indent="-381000" marL="457200">
              <a:lnSpc>
                <a:spcPct val="115000"/>
              </a:lnSpc>
              <a:spcBef>
                <a:spcPts val="0"/>
              </a:spcBef>
              <a:buClr>
                <a:schemeClr val="dk1"/>
              </a:buClr>
              <a:buSzPct val="100000"/>
              <a:buFont typeface="Arial"/>
              <a:buChar char="●"/>
            </a:pPr>
            <a:r>
              <a:rPr sz="2400" lang="es">
                <a:latin typeface="Arial"/>
                <a:ea typeface="Arial"/>
                <a:cs typeface="Arial"/>
                <a:sym typeface="Arial"/>
              </a:rPr>
              <a:t>Riesgo de cambios frecuentes a funcionalidad.</a:t>
            </a:r>
          </a:p>
          <a:p>
            <a:pPr rtl="0" lvl="0" indent="-381000" marL="457200">
              <a:lnSpc>
                <a:spcPct val="115000"/>
              </a:lnSpc>
              <a:spcBef>
                <a:spcPts val="0"/>
              </a:spcBef>
              <a:buClr>
                <a:schemeClr val="dk1"/>
              </a:buClr>
              <a:buSzPct val="100000"/>
              <a:buFont typeface="Arial"/>
              <a:buChar char="●"/>
            </a:pPr>
            <a:r>
              <a:rPr sz="2400" lang="es">
                <a:latin typeface="Arial"/>
                <a:ea typeface="Arial"/>
                <a:cs typeface="Arial"/>
                <a:sym typeface="Arial"/>
              </a:rPr>
              <a:t>Estimación costo-trabajo afectada por tareas definidas correctamente.</a:t>
            </a:r>
          </a:p>
          <a:p>
            <a:pPr rtl="0" lvl="0" indent="-381000" marL="457200">
              <a:lnSpc>
                <a:spcPct val="115000"/>
              </a:lnSpc>
              <a:spcBef>
                <a:spcPts val="0"/>
              </a:spcBef>
              <a:buClr>
                <a:schemeClr val="dk1"/>
              </a:buClr>
              <a:buSzPct val="100000"/>
              <a:buFont typeface="Arial"/>
              <a:buChar char="●"/>
            </a:pPr>
            <a:r>
              <a:rPr sz="2400" lang="es">
                <a:latin typeface="Arial"/>
                <a:ea typeface="Arial"/>
                <a:cs typeface="Arial"/>
                <a:sym typeface="Arial"/>
              </a:rPr>
              <a:t>Problemas si fecha y precio de entrega están cerrados en contrato.</a:t>
            </a:r>
          </a:p>
          <a:p>
            <a:pPr rtl="0" lvl="0" indent="-381000" marL="457200">
              <a:lnSpc>
                <a:spcPct val="115000"/>
              </a:lnSpc>
              <a:spcBef>
                <a:spcPts val="0"/>
              </a:spcBef>
              <a:buClr>
                <a:schemeClr val="dk1"/>
              </a:buClr>
              <a:buSzPct val="100000"/>
              <a:buFont typeface="Arial"/>
              <a:buChar char="●"/>
            </a:pPr>
            <a:r>
              <a:rPr sz="2400" lang="es">
                <a:latin typeface="Arial"/>
                <a:ea typeface="Arial"/>
                <a:cs typeface="Arial"/>
                <a:sym typeface="Arial"/>
              </a:rPr>
              <a:t>Cliente debe estar muy involucrado.</a:t>
            </a:r>
          </a:p>
          <a:p>
            <a:pPr rtl="0">
              <a:lnSpc>
                <a:spcPct val="115000"/>
              </a:lnSpc>
              <a:spcBef>
                <a:spcPts val="0"/>
              </a:spcBef>
              <a:buNone/>
            </a:pPr>
            <a:r>
              <a:t/>
            </a:r>
            <a:endParaRPr/>
          </a:p>
          <a:p>
            <a:pPr rtl="0" lvl="0">
              <a:lnSpc>
                <a:spcPct val="115000"/>
              </a:lnSpc>
              <a:spcBef>
                <a:spcPts val="0"/>
              </a:spcBef>
              <a:buNone/>
            </a:pPr>
            <a:r>
              <a:t/>
            </a:r>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y="0" x="0"/>
          <a:ext cy="0" cx="0"/>
          <a:chOff y="0" x="0"/>
          <a:chExt cy="0" cx="0"/>
        </a:xfrm>
      </p:grpSpPr>
      <p:sp>
        <p:nvSpPr>
          <p:cNvPr id="207" name="Shape 207"/>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sz="4000" lang="es">
                <a:latin typeface="Trebuchet MS"/>
                <a:ea typeface="Trebuchet MS"/>
                <a:cs typeface="Trebuchet MS"/>
                <a:sym typeface="Trebuchet MS"/>
              </a:rPr>
              <a:t>Empresas que lo han adoptado</a:t>
            </a:r>
          </a:p>
        </p:txBody>
      </p:sp>
      <p:pic>
        <p:nvPicPr>
          <p:cNvPr id="208" name="Shape 208"/>
          <p:cNvPicPr preferRelativeResize="0"/>
          <p:nvPr/>
        </p:nvPicPr>
        <p:blipFill rotWithShape="1">
          <a:blip r:embed="rId3"/>
          <a:srcRect t="28778" b="30367" r="0" l="0"/>
          <a:stretch/>
        </p:blipFill>
        <p:spPr>
          <a:xfrm>
            <a:off y="1456950" x="1485575"/>
            <a:ext cy="972850" cx="2381250"/>
          </a:xfrm>
          <a:prstGeom prst="rect">
            <a:avLst/>
          </a:prstGeom>
        </p:spPr>
      </p:pic>
      <p:pic>
        <p:nvPicPr>
          <p:cNvPr id="209" name="Shape 209"/>
          <p:cNvPicPr preferRelativeResize="0"/>
          <p:nvPr/>
        </p:nvPicPr>
        <p:blipFill>
          <a:blip r:embed="rId4"/>
          <a:stretch>
            <a:fillRect/>
          </a:stretch>
        </p:blipFill>
        <p:spPr>
          <a:xfrm>
            <a:off y="1700487" x="5485050"/>
            <a:ext cy="485775" cx="2114550"/>
          </a:xfrm>
          <a:prstGeom prst="rect">
            <a:avLst/>
          </a:prstGeom>
        </p:spPr>
      </p:pic>
      <p:pic>
        <p:nvPicPr>
          <p:cNvPr id="210" name="Shape 210"/>
          <p:cNvPicPr preferRelativeResize="0"/>
          <p:nvPr/>
        </p:nvPicPr>
        <p:blipFill>
          <a:blip r:embed="rId5"/>
          <a:stretch>
            <a:fillRect/>
          </a:stretch>
        </p:blipFill>
        <p:spPr>
          <a:xfrm>
            <a:off y="2621927" x="1939124"/>
            <a:ext cy="857399" cx="1474162"/>
          </a:xfrm>
          <a:prstGeom prst="rect">
            <a:avLst/>
          </a:prstGeom>
        </p:spPr>
      </p:pic>
      <p:pic>
        <p:nvPicPr>
          <p:cNvPr id="211" name="Shape 211"/>
          <p:cNvPicPr preferRelativeResize="0"/>
          <p:nvPr/>
        </p:nvPicPr>
        <p:blipFill>
          <a:blip r:embed="rId6"/>
          <a:stretch>
            <a:fillRect/>
          </a:stretch>
        </p:blipFill>
        <p:spPr>
          <a:xfrm>
            <a:off y="2888700" x="5780325"/>
            <a:ext cy="323850" cx="1524000"/>
          </a:xfrm>
          <a:prstGeom prst="rect">
            <a:avLst/>
          </a:prstGeom>
        </p:spPr>
      </p:pic>
      <p:pic>
        <p:nvPicPr>
          <p:cNvPr id="212" name="Shape 212"/>
          <p:cNvPicPr preferRelativeResize="0"/>
          <p:nvPr/>
        </p:nvPicPr>
        <p:blipFill>
          <a:blip r:embed="rId7"/>
          <a:stretch>
            <a:fillRect/>
          </a:stretch>
        </p:blipFill>
        <p:spPr>
          <a:xfrm>
            <a:off y="3732950" x="1766470"/>
            <a:ext cy="1022300" cx="1819450"/>
          </a:xfrm>
          <a:prstGeom prst="rect">
            <a:avLst/>
          </a:prstGeom>
        </p:spPr>
      </p:pic>
      <p:pic>
        <p:nvPicPr>
          <p:cNvPr id="213" name="Shape 213"/>
          <p:cNvPicPr preferRelativeResize="0"/>
          <p:nvPr/>
        </p:nvPicPr>
        <p:blipFill>
          <a:blip r:embed="rId8"/>
          <a:stretch>
            <a:fillRect/>
          </a:stretch>
        </p:blipFill>
        <p:spPr>
          <a:xfrm>
            <a:off y="3815400" x="5298437"/>
            <a:ext cy="857400" cx="2487768"/>
          </a:xfrm>
          <a:prstGeom prst="rect">
            <a:avLst/>
          </a:prstGeom>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y="0" x="0"/>
          <a:ext cy="0" cx="0"/>
          <a:chOff y="0" x="0"/>
          <a:chExt cy="0" cx="0"/>
        </a:xfrm>
      </p:grpSpPr>
      <p:sp>
        <p:nvSpPr>
          <p:cNvPr id="218" name="Shape 218"/>
          <p:cNvSpPr txBox="1"/>
          <p:nvPr>
            <p:ph type="title"/>
          </p:nvPr>
        </p:nvSpPr>
        <p:spPr>
          <a:xfrm>
            <a:off y="131428" x="457200"/>
            <a:ext cy="857400" cx="8229600"/>
          </a:xfrm>
          <a:prstGeom prst="rect">
            <a:avLst/>
          </a:prstGeom>
        </p:spPr>
        <p:txBody>
          <a:bodyPr bIns="91425" rIns="91425" lIns="91425" tIns="91425" anchor="ctr" anchorCtr="0">
            <a:noAutofit/>
          </a:bodyPr>
          <a:lstStyle/>
          <a:p>
            <a:pPr>
              <a:spcBef>
                <a:spcPts val="0"/>
              </a:spcBef>
              <a:buNone/>
            </a:pPr>
            <a:r>
              <a:rPr lang="es">
                <a:latin typeface="Trebuchet MS"/>
                <a:ea typeface="Trebuchet MS"/>
                <a:cs typeface="Trebuchet MS"/>
                <a:sym typeface="Trebuchet MS"/>
              </a:rPr>
              <a:t>Referencias</a:t>
            </a:r>
          </a:p>
        </p:txBody>
      </p:sp>
      <p:sp>
        <p:nvSpPr>
          <p:cNvPr id="219" name="Shape 219"/>
          <p:cNvSpPr txBox="1"/>
          <p:nvPr>
            <p:ph idx="1" type="body"/>
          </p:nvPr>
        </p:nvSpPr>
        <p:spPr>
          <a:xfrm>
            <a:off y="1378675" x="457200"/>
            <a:ext cy="3547199" cx="8229600"/>
          </a:xfrm>
          <a:prstGeom prst="rect">
            <a:avLst/>
          </a:prstGeom>
        </p:spPr>
        <p:txBody>
          <a:bodyPr bIns="91425" rIns="91425" lIns="91425" tIns="91425" anchor="t" anchorCtr="0">
            <a:noAutofit/>
          </a:bodyPr>
          <a:lstStyle/>
          <a:p>
            <a:pPr rtl="0" lvl="0" indent="-298450" marL="457200">
              <a:lnSpc>
                <a:spcPct val="100000"/>
              </a:lnSpc>
              <a:spcBef>
                <a:spcPts val="0"/>
              </a:spcBef>
              <a:buClr>
                <a:schemeClr val="dk1"/>
              </a:buClr>
              <a:buSzPct val="100000"/>
              <a:buFont typeface="Arial"/>
              <a:buChar char="●"/>
            </a:pPr>
            <a:r>
              <a:rPr sz="1100" lang="es">
                <a:latin typeface="Arial"/>
                <a:ea typeface="Arial"/>
                <a:cs typeface="Arial"/>
                <a:sym typeface="Arial"/>
              </a:rPr>
              <a:t>Slideshare.(2014).Una experiencia práctica de Scrum a través del aprendizaje basado en proyectos mediado por TIC en un </a:t>
            </a:r>
            <a:r>
              <a:rPr sz="1100" lang="es" i="1">
                <a:latin typeface="Arial"/>
                <a:ea typeface="Arial"/>
                <a:cs typeface="Arial"/>
                <a:sym typeface="Arial"/>
              </a:rPr>
              <a:t>equipodistribuido--</a:t>
            </a:r>
            <a:r>
              <a:rPr sz="1100" lang="es" i="1">
                <a:latin typeface="Arial"/>
                <a:ea typeface="Arial"/>
                <a:cs typeface="Arial"/>
                <a:sym typeface="Arial"/>
                <a:hlinkClick r:id="rId3"/>
              </a:rPr>
              <a:t>http://www.slideshare.net/sayazyi/una-experiencia-prctica-de-scrum-a-travs-del-aprendizaje-basado-en-proyectos-mediado-por-tic-en-un-equipo-distribuido</a:t>
            </a:r>
            <a:r>
              <a:rPr sz="1100" lang="es" i="1">
                <a:latin typeface="Arial"/>
                <a:ea typeface="Arial"/>
                <a:cs typeface="Arial"/>
                <a:sym typeface="Arial"/>
              </a:rPr>
              <a:t>.</a:t>
            </a:r>
          </a:p>
          <a:p>
            <a:pPr rtl="0">
              <a:lnSpc>
                <a:spcPct val="100000"/>
              </a:lnSpc>
              <a:spcBef>
                <a:spcPts val="0"/>
              </a:spcBef>
              <a:buNone/>
            </a:pPr>
            <a:r>
              <a:t/>
            </a:r>
            <a:endParaRPr sz="1100">
              <a:latin typeface="Arial"/>
              <a:ea typeface="Arial"/>
              <a:cs typeface="Arial"/>
              <a:sym typeface="Arial"/>
            </a:endParaRPr>
          </a:p>
          <a:p>
            <a:pPr rtl="0" lvl="0" indent="-298450" marL="457200">
              <a:lnSpc>
                <a:spcPct val="200000"/>
              </a:lnSpc>
              <a:spcBef>
                <a:spcPts val="0"/>
              </a:spcBef>
              <a:buClr>
                <a:schemeClr val="dk1"/>
              </a:buClr>
              <a:buSzPct val="100000"/>
              <a:buFont typeface="Arial"/>
              <a:buChar char="●"/>
            </a:pPr>
            <a:r>
              <a:rPr sz="1100" lang="es">
                <a:latin typeface="Arial"/>
                <a:ea typeface="Arial"/>
                <a:cs typeface="Arial"/>
                <a:sym typeface="Arial"/>
              </a:rPr>
              <a:t>Acerta Software. (2014). </a:t>
            </a:r>
            <a:r>
              <a:rPr sz="1100" lang="es" i="1">
                <a:latin typeface="Arial"/>
                <a:ea typeface="Arial"/>
                <a:cs typeface="Arial"/>
                <a:sym typeface="Arial"/>
              </a:rPr>
              <a:t>Metodología de desarrollo en espiral</a:t>
            </a:r>
            <a:r>
              <a:rPr sz="1100" lang="es">
                <a:latin typeface="Arial"/>
                <a:ea typeface="Arial"/>
                <a:cs typeface="Arial"/>
                <a:sym typeface="Arial"/>
              </a:rPr>
              <a:t>. Obtenido de http://www.acertasoftware.com/mspiral.html</a:t>
            </a:r>
          </a:p>
          <a:p>
            <a:pPr rtl="0" lvl="0" indent="-298450" marL="457200">
              <a:lnSpc>
                <a:spcPct val="200000"/>
              </a:lnSpc>
              <a:spcBef>
                <a:spcPts val="0"/>
              </a:spcBef>
              <a:buClr>
                <a:schemeClr val="dk1"/>
              </a:buClr>
              <a:buSzPct val="100000"/>
              <a:buFont typeface="Arial"/>
              <a:buChar char="●"/>
            </a:pPr>
            <a:r>
              <a:rPr sz="1100" lang="es">
                <a:latin typeface="Arial"/>
                <a:ea typeface="Arial"/>
                <a:cs typeface="Arial"/>
                <a:sym typeface="Arial"/>
              </a:rPr>
              <a:t>Alarcos. (2014). </a:t>
            </a:r>
            <a:r>
              <a:rPr sz="1100" lang="es" i="1">
                <a:latin typeface="Arial"/>
                <a:ea typeface="Arial"/>
                <a:cs typeface="Arial"/>
                <a:sym typeface="Arial"/>
              </a:rPr>
              <a:t>CICLO DE VIDA DEL SOFTWARE.</a:t>
            </a:r>
            <a:r>
              <a:rPr sz="1100" lang="es">
                <a:latin typeface="Arial"/>
                <a:ea typeface="Arial"/>
                <a:cs typeface="Arial"/>
                <a:sym typeface="Arial"/>
              </a:rPr>
              <a:t> Obtenido de http://alarcos.inf-cr.uclm.es/doc/ISOFTWAREI/Tema03.pdf</a:t>
            </a:r>
          </a:p>
          <a:p>
            <a:pPr rtl="0" lvl="0" indent="-298450" marL="457200">
              <a:lnSpc>
                <a:spcPct val="200000"/>
              </a:lnSpc>
              <a:spcBef>
                <a:spcPts val="0"/>
              </a:spcBef>
              <a:buClr>
                <a:schemeClr val="dk1"/>
              </a:buClr>
              <a:buSzPct val="100000"/>
              <a:buFont typeface="Arial"/>
              <a:buChar char="●"/>
            </a:pPr>
            <a:r>
              <a:rPr sz="1100" lang="es">
                <a:latin typeface="Arial"/>
                <a:ea typeface="Arial"/>
                <a:cs typeface="Arial"/>
                <a:sym typeface="Arial"/>
              </a:rPr>
              <a:t>Fariño, G. (2011). </a:t>
            </a:r>
            <a:r>
              <a:rPr sz="1100" lang="es" i="1">
                <a:latin typeface="Arial"/>
                <a:ea typeface="Arial"/>
                <a:cs typeface="Arial"/>
                <a:sym typeface="Arial"/>
              </a:rPr>
              <a:t>Modelo Espiral de un proyecto de desarrollo de software.</a:t>
            </a:r>
            <a:r>
              <a:rPr sz="1100" lang="es">
                <a:latin typeface="Arial"/>
                <a:ea typeface="Arial"/>
                <a:cs typeface="Arial"/>
                <a:sym typeface="Arial"/>
              </a:rPr>
              <a:t> Obtenido de http://www.ojovisual.net/galofarino/modeloespiral.pdf</a:t>
            </a:r>
          </a:p>
          <a:p>
            <a:pPr rtl="0" lvl="0" indent="-298450" marL="457200">
              <a:lnSpc>
                <a:spcPct val="200000"/>
              </a:lnSpc>
              <a:spcBef>
                <a:spcPts val="0"/>
              </a:spcBef>
              <a:buClr>
                <a:schemeClr val="dk1"/>
              </a:buClr>
              <a:buSzPct val="100000"/>
              <a:buFont typeface="Arial"/>
              <a:buChar char="●"/>
            </a:pPr>
            <a:r>
              <a:rPr sz="1100" lang="es">
                <a:latin typeface="Arial"/>
                <a:ea typeface="Arial"/>
                <a:cs typeface="Arial"/>
                <a:sym typeface="Arial"/>
              </a:rPr>
              <a:t>QMETRY. (2014). </a:t>
            </a:r>
            <a:r>
              <a:rPr sz="1100" lang="es" i="1">
                <a:latin typeface="Arial"/>
                <a:ea typeface="Arial"/>
                <a:cs typeface="Arial"/>
                <a:sym typeface="Arial"/>
              </a:rPr>
              <a:t>Featured Case Studies.</a:t>
            </a:r>
            <a:r>
              <a:rPr sz="1100" lang="es">
                <a:latin typeface="Arial"/>
                <a:ea typeface="Arial"/>
                <a:cs typeface="Arial"/>
                <a:sym typeface="Arial"/>
              </a:rPr>
              <a:t> Obtenido de http://www.qmetry.com/customers</a:t>
            </a:r>
          </a:p>
          <a:p>
            <a:pPr rtl="0" lvl="0" indent="-298450" marL="457200">
              <a:lnSpc>
                <a:spcPct val="200000"/>
              </a:lnSpc>
              <a:spcBef>
                <a:spcPts val="0"/>
              </a:spcBef>
              <a:buClr>
                <a:schemeClr val="dk1"/>
              </a:buClr>
              <a:buSzPct val="100000"/>
              <a:buFont typeface="Arial"/>
              <a:buChar char="●"/>
            </a:pPr>
            <a:r>
              <a:rPr sz="1100" lang="es">
                <a:latin typeface="Arial"/>
                <a:ea typeface="Arial"/>
                <a:cs typeface="Arial"/>
                <a:sym typeface="Arial"/>
              </a:rPr>
              <a:t>Universidad de Oriente. (2012). </a:t>
            </a:r>
            <a:r>
              <a:rPr sz="1100" lang="es" i="1">
                <a:latin typeface="Arial"/>
                <a:ea typeface="Arial"/>
                <a:cs typeface="Arial"/>
                <a:sym typeface="Arial"/>
              </a:rPr>
              <a:t>Metodologías para el desarrollo de software.</a:t>
            </a:r>
            <a:r>
              <a:rPr sz="1100" lang="es">
                <a:latin typeface="Arial"/>
                <a:ea typeface="Arial"/>
                <a:cs typeface="Arial"/>
                <a:sym typeface="Arial"/>
              </a:rPr>
              <a:t> Obtenido de http://wiki.monagas.udo.edu.ve/index.php/Metodolog%C3%ADas_para_el_desarrollo_de_software</a:t>
            </a:r>
          </a:p>
          <a:p>
            <a:pPr rtl="0" lvl="0">
              <a:lnSpc>
                <a:spcPct val="100000"/>
              </a:lnSpc>
              <a:spcBef>
                <a:spcPts val="0"/>
              </a:spcBef>
              <a:buNone/>
            </a:pPr>
            <a:r>
              <a:t/>
            </a:r>
            <a:endParaRPr sz="1400">
              <a:latin typeface="Arial"/>
              <a:ea typeface="Arial"/>
              <a:cs typeface="Arial"/>
              <a:sym typeface="Arial"/>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y="0" x="0"/>
          <a:ext cy="0" cx="0"/>
          <a:chOff y="0" x="0"/>
          <a:chExt cy="0" cx="0"/>
        </a:xfrm>
      </p:grpSpPr>
      <p:sp>
        <p:nvSpPr>
          <p:cNvPr id="224" name="Shape 224"/>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lang="es">
                <a:latin typeface="Trebuchet MS"/>
                <a:ea typeface="Trebuchet MS"/>
                <a:cs typeface="Trebuchet MS"/>
                <a:sym typeface="Trebuchet MS"/>
              </a:rPr>
              <a:t>Referencias</a:t>
            </a:r>
          </a:p>
        </p:txBody>
      </p:sp>
      <p:sp>
        <p:nvSpPr>
          <p:cNvPr id="225" name="Shape 225"/>
          <p:cNvSpPr txBox="1"/>
          <p:nvPr>
            <p:ph idx="1" type="body"/>
          </p:nvPr>
        </p:nvSpPr>
        <p:spPr>
          <a:xfrm>
            <a:off y="1352150" x="457200"/>
            <a:ext cy="3573600" cx="8229600"/>
          </a:xfrm>
          <a:prstGeom prst="rect">
            <a:avLst/>
          </a:prstGeom>
        </p:spPr>
        <p:txBody>
          <a:bodyPr bIns="91425" rIns="91425" lIns="91425" tIns="91425" anchor="t" anchorCtr="0">
            <a:noAutofit/>
          </a:bodyPr>
          <a:lstStyle/>
          <a:p>
            <a:pPr rtl="0" lvl="0" indent="-298450" marL="457200">
              <a:lnSpc>
                <a:spcPct val="200000"/>
              </a:lnSpc>
              <a:spcBef>
                <a:spcPts val="0"/>
              </a:spcBef>
              <a:buClr>
                <a:schemeClr val="dk1"/>
              </a:buClr>
              <a:buSzPct val="100000"/>
              <a:buFont typeface="Arial"/>
              <a:buChar char="●"/>
            </a:pPr>
            <a:r>
              <a:rPr sz="1100" lang="es">
                <a:latin typeface="Arial"/>
                <a:ea typeface="Arial"/>
                <a:cs typeface="Arial"/>
                <a:sym typeface="Arial"/>
              </a:rPr>
              <a:t>Wikipedia. (2014). </a:t>
            </a:r>
            <a:r>
              <a:rPr sz="1100" lang="es" i="1">
                <a:latin typeface="Arial"/>
                <a:ea typeface="Arial"/>
                <a:cs typeface="Arial"/>
                <a:sym typeface="Arial"/>
              </a:rPr>
              <a:t>Desarrollo en espiral</a:t>
            </a:r>
            <a:r>
              <a:rPr sz="1100" lang="es">
                <a:latin typeface="Arial"/>
                <a:ea typeface="Arial"/>
                <a:cs typeface="Arial"/>
                <a:sym typeface="Arial"/>
              </a:rPr>
              <a:t>. Obtenido de http://es.wikipedia.org/wiki/Desarrollo_en_espiral</a:t>
            </a:r>
          </a:p>
          <a:p>
            <a:pPr rtl="0" lvl="0" indent="-298450" marL="457200">
              <a:lnSpc>
                <a:spcPct val="200000"/>
              </a:lnSpc>
              <a:spcBef>
                <a:spcPts val="0"/>
              </a:spcBef>
              <a:buClr>
                <a:schemeClr val="dk1"/>
              </a:buClr>
              <a:buSzPct val="100000"/>
              <a:buFont typeface="Arial"/>
              <a:buChar char="●"/>
            </a:pPr>
            <a:r>
              <a:rPr sz="1100" lang="es">
                <a:latin typeface="Arial"/>
                <a:ea typeface="Arial"/>
                <a:cs typeface="Arial"/>
                <a:sym typeface="Arial"/>
              </a:rPr>
              <a:t>Wikipedia. (2014). </a:t>
            </a:r>
            <a:r>
              <a:rPr sz="1100" lang="es" i="1">
                <a:latin typeface="Arial"/>
                <a:ea typeface="Arial"/>
                <a:cs typeface="Arial"/>
                <a:sym typeface="Arial"/>
              </a:rPr>
              <a:t>Software.</a:t>
            </a:r>
            <a:r>
              <a:rPr sz="1100" lang="es">
                <a:latin typeface="Arial"/>
                <a:ea typeface="Arial"/>
                <a:cs typeface="Arial"/>
                <a:sym typeface="Arial"/>
              </a:rPr>
              <a:t> Obtenido de Proceso de creación del software: http://es.wikipedia.org/wiki/Software#Proceso_de_creaci.C3.B3n_del_software</a:t>
            </a:r>
          </a:p>
          <a:p>
            <a:pPr rtl="0" lvl="0" indent="-298450" marL="457200">
              <a:lnSpc>
                <a:spcPct val="100000"/>
              </a:lnSpc>
              <a:spcBef>
                <a:spcPts val="0"/>
              </a:spcBef>
              <a:buClr>
                <a:schemeClr val="dk1"/>
              </a:buClr>
              <a:buSzPct val="100000"/>
              <a:buFont typeface="Arial"/>
              <a:buChar char="●"/>
            </a:pPr>
            <a:r>
              <a:rPr sz="1100" lang="es">
                <a:latin typeface="Arial"/>
                <a:ea typeface="Arial"/>
                <a:cs typeface="Arial"/>
                <a:sym typeface="Arial"/>
              </a:rPr>
              <a:t>slideplayer(2014).Calidad del software y factores para su aseguramiento Gabriel G. Barrios Martínez Ingeniero de Sistemas – Universidad del Magdalena Auditor Interno </a:t>
            </a:r>
          </a:p>
          <a:p>
            <a:pPr rtl="0" lvl="0">
              <a:lnSpc>
                <a:spcPct val="200000"/>
              </a:lnSpc>
              <a:spcBef>
                <a:spcPts val="0"/>
              </a:spcBef>
              <a:buNone/>
            </a:pPr>
            <a:r>
              <a:rPr sz="1100" lang="es">
                <a:latin typeface="Arial"/>
                <a:ea typeface="Arial"/>
                <a:cs typeface="Arial"/>
                <a:sym typeface="Arial"/>
              </a:rPr>
              <a:t>             http://slideplayer.es/slide/1100627/</a:t>
            </a:r>
          </a:p>
          <a:p>
            <a:pPr rtl="0" lvl="0">
              <a:lnSpc>
                <a:spcPct val="200000"/>
              </a:lnSpc>
              <a:spcBef>
                <a:spcPts val="0"/>
              </a:spcBef>
              <a:buClr>
                <a:schemeClr val="dk1"/>
              </a:buClr>
              <a:buSzPct val="100000"/>
              <a:buFont typeface="Arial"/>
              <a:buNone/>
            </a:pPr>
            <a:r>
              <a:rPr sz="1100" lang="es">
                <a:latin typeface="Arial"/>
                <a:ea typeface="Arial"/>
                <a:cs typeface="Arial"/>
                <a:sym typeface="Arial"/>
              </a:rPr>
              <a:t> </a:t>
            </a:r>
          </a:p>
          <a:p>
            <a:pPr rtl="0" lvl="0">
              <a:spcBef>
                <a:spcPts val="0"/>
              </a:spcBef>
              <a:buClr>
                <a:schemeClr val="dk1"/>
              </a:buClr>
              <a:buFont typeface="Arial"/>
              <a:buNone/>
            </a:pPr>
            <a:r>
              <a:t/>
            </a:r>
            <a:endParaRPr sz="1400">
              <a:latin typeface="Arial"/>
              <a:ea typeface="Arial"/>
              <a:cs typeface="Arial"/>
              <a:sym typeface="Arial"/>
            </a:endParaRPr>
          </a:p>
          <a:p>
            <a:pPr rtl="0" lvl="0">
              <a:lnSpc>
                <a:spcPct val="100000"/>
              </a:lnSpc>
              <a:spcBef>
                <a:spcPts val="0"/>
              </a:spcBef>
              <a:buNone/>
            </a:pPr>
            <a:r>
              <a:t/>
            </a:r>
            <a:endParaRPr sz="1400">
              <a:latin typeface="Arial"/>
              <a:ea typeface="Arial"/>
              <a:cs typeface="Arial"/>
              <a:sym typeface="A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y="0" x="0"/>
          <a:ext cy="0" cx="0"/>
          <a:chOff y="0" x="0"/>
          <a:chExt cy="0" cx="0"/>
        </a:xfrm>
      </p:grpSpPr>
      <p:sp>
        <p:nvSpPr>
          <p:cNvPr id="51" name="Shape 51"/>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lang="es">
                <a:latin typeface="Trebuchet MS"/>
                <a:ea typeface="Trebuchet MS"/>
                <a:cs typeface="Trebuchet MS"/>
                <a:sym typeface="Trebuchet MS"/>
              </a:rPr>
              <a:t>Historia</a:t>
            </a:r>
          </a:p>
        </p:txBody>
      </p:sp>
      <p:sp>
        <p:nvSpPr>
          <p:cNvPr id="52" name="Shape 52"/>
          <p:cNvSpPr txBox="1"/>
          <p:nvPr>
            <p:ph idx="1" type="body"/>
          </p:nvPr>
        </p:nvSpPr>
        <p:spPr>
          <a:xfrm>
            <a:off y="1352150" x="457200"/>
            <a:ext cy="3573600" cx="8229600"/>
          </a:xfrm>
          <a:prstGeom prst="rect">
            <a:avLst/>
          </a:prstGeom>
        </p:spPr>
        <p:txBody>
          <a:bodyPr bIns="91425" rIns="91425" lIns="91425" tIns="91425" anchor="t" anchorCtr="0">
            <a:noAutofit/>
          </a:bodyPr>
          <a:lstStyle/>
          <a:p>
            <a:pPr rtl="0" lvl="0" indent="-381000" marL="457200">
              <a:lnSpc>
                <a:spcPct val="115000"/>
              </a:lnSpc>
              <a:spcBef>
                <a:spcPts val="0"/>
              </a:spcBef>
              <a:buClr>
                <a:schemeClr val="dk1"/>
              </a:buClr>
              <a:buSzPct val="100000"/>
              <a:buFont typeface="Arial"/>
              <a:buChar char="●"/>
            </a:pPr>
            <a:r>
              <a:rPr sz="2400" lang="es">
                <a:latin typeface="Arial"/>
                <a:ea typeface="Arial"/>
                <a:cs typeface="Arial"/>
                <a:sym typeface="Arial"/>
              </a:rPr>
              <a:t>Creado por Barry Boehm en 1988.</a:t>
            </a:r>
          </a:p>
          <a:p>
            <a:pPr rtl="0" lvl="0" indent="-381000" marL="457200">
              <a:lnSpc>
                <a:spcPct val="115000"/>
              </a:lnSpc>
              <a:spcBef>
                <a:spcPts val="0"/>
              </a:spcBef>
              <a:buClr>
                <a:schemeClr val="dk1"/>
              </a:buClr>
              <a:buSzPct val="100000"/>
              <a:buFont typeface="Arial"/>
              <a:buChar char="●"/>
            </a:pPr>
            <a:r>
              <a:rPr sz="2400" lang="es">
                <a:latin typeface="Arial"/>
                <a:ea typeface="Arial"/>
                <a:cs typeface="Arial"/>
                <a:sym typeface="Arial"/>
              </a:rPr>
              <a:t>Modelo Evolutivo Espiral.</a:t>
            </a:r>
          </a:p>
          <a:p>
            <a:pPr rtl="0" lvl="0" indent="-381000" marL="457200">
              <a:lnSpc>
                <a:spcPct val="115000"/>
              </a:lnSpc>
              <a:spcBef>
                <a:spcPts val="0"/>
              </a:spcBef>
              <a:buClr>
                <a:schemeClr val="dk1"/>
              </a:buClr>
              <a:buSzPct val="100000"/>
              <a:buFont typeface="Arial"/>
              <a:buChar char="●"/>
            </a:pPr>
            <a:r>
              <a:rPr sz="2400" lang="es">
                <a:latin typeface="Arial"/>
                <a:ea typeface="Arial"/>
                <a:cs typeface="Arial"/>
                <a:sym typeface="Arial"/>
              </a:rPr>
              <a:t>Primer modelo en analizar la relación entre las iteraciones y los riesgos del proyecto.</a:t>
            </a:r>
          </a:p>
          <a:p>
            <a:pPr rtl="0" lvl="0" indent="-381000" marL="457200">
              <a:lnSpc>
                <a:spcPct val="115000"/>
              </a:lnSpc>
              <a:spcBef>
                <a:spcPts val="0"/>
              </a:spcBef>
              <a:buClr>
                <a:schemeClr val="dk1"/>
              </a:buClr>
              <a:buSzPct val="100000"/>
              <a:buFont typeface="Arial"/>
              <a:buChar char="●"/>
            </a:pPr>
            <a:r>
              <a:rPr sz="2400" lang="es">
                <a:latin typeface="Arial"/>
                <a:ea typeface="Arial"/>
                <a:cs typeface="Arial"/>
                <a:sym typeface="Arial"/>
              </a:rPr>
              <a:t>El modelo original tenía cuatro regiones.</a:t>
            </a:r>
          </a:p>
          <a:p>
            <a:pPr rtl="0" lvl="0" indent="-381000" marL="457200">
              <a:lnSpc>
                <a:spcPct val="115000"/>
              </a:lnSpc>
              <a:spcBef>
                <a:spcPts val="0"/>
              </a:spcBef>
              <a:buClr>
                <a:schemeClr val="dk1"/>
              </a:buClr>
              <a:buSzPct val="100000"/>
              <a:buFont typeface="Arial"/>
              <a:buChar char="●"/>
            </a:pPr>
            <a:r>
              <a:rPr sz="2400" lang="es">
                <a:latin typeface="Arial"/>
                <a:ea typeface="Arial"/>
                <a:cs typeface="Arial"/>
                <a:sym typeface="Arial"/>
              </a:rPr>
              <a:t>Variantes: </a:t>
            </a:r>
          </a:p>
          <a:p>
            <a:pPr rtl="0" lvl="1" indent="-381000" marL="914400">
              <a:lnSpc>
                <a:spcPct val="115000"/>
              </a:lnSpc>
              <a:spcBef>
                <a:spcPts val="0"/>
              </a:spcBef>
              <a:buClr>
                <a:schemeClr val="dk1"/>
              </a:buClr>
              <a:buSzPct val="100000"/>
              <a:buFont typeface="Courier New"/>
              <a:buChar char="o"/>
            </a:pPr>
            <a:r>
              <a:rPr sz="2400" lang="es">
                <a:latin typeface="Arial"/>
                <a:ea typeface="Arial"/>
                <a:cs typeface="Arial"/>
                <a:sym typeface="Arial"/>
              </a:rPr>
              <a:t>Adaptado. </a:t>
            </a:r>
          </a:p>
          <a:p>
            <a:pPr rtl="0" lvl="1" indent="-381000" marL="914400">
              <a:lnSpc>
                <a:spcPct val="115000"/>
              </a:lnSpc>
              <a:spcBef>
                <a:spcPts val="0"/>
              </a:spcBef>
              <a:buClr>
                <a:schemeClr val="dk1"/>
              </a:buClr>
              <a:buSzPct val="100000"/>
              <a:buFont typeface="Courier New"/>
              <a:buChar char="o"/>
            </a:pPr>
            <a:r>
              <a:rPr sz="2400" lang="es">
                <a:latin typeface="Arial"/>
                <a:ea typeface="Arial"/>
                <a:cs typeface="Arial"/>
                <a:sym typeface="Arial"/>
              </a:rPr>
              <a:t>WinWin.</a:t>
            </a:r>
          </a:p>
        </p:txBody>
      </p:sp>
      <p:pic>
        <p:nvPicPr>
          <p:cNvPr id="53" name="Shape 53"/>
          <p:cNvPicPr preferRelativeResize="0"/>
          <p:nvPr/>
        </p:nvPicPr>
        <p:blipFill>
          <a:blip r:embed="rId3"/>
          <a:stretch>
            <a:fillRect/>
          </a:stretch>
        </p:blipFill>
        <p:spPr>
          <a:xfrm>
            <a:off y="3012779" x="7175798"/>
            <a:ext cy="2130719" cx="1699399"/>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y="0" x="0"/>
          <a:ext cy="0" cx="0"/>
          <a:chOff y="0" x="0"/>
          <a:chExt cy="0" cx="0"/>
        </a:xfrm>
      </p:grpSpPr>
      <p:sp>
        <p:nvSpPr>
          <p:cNvPr id="58" name="Shape 58"/>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lang="es">
                <a:latin typeface="Trebuchet MS"/>
                <a:ea typeface="Trebuchet MS"/>
                <a:cs typeface="Trebuchet MS"/>
                <a:sym typeface="Trebuchet MS"/>
              </a:rPr>
              <a:t>Características</a:t>
            </a:r>
          </a:p>
        </p:txBody>
      </p:sp>
      <p:sp>
        <p:nvSpPr>
          <p:cNvPr id="59" name="Shape 59"/>
          <p:cNvSpPr txBox="1"/>
          <p:nvPr>
            <p:ph idx="1" type="body"/>
          </p:nvPr>
        </p:nvSpPr>
        <p:spPr>
          <a:xfrm>
            <a:off y="1418450" x="457200"/>
            <a:ext cy="3507300" cx="8229600"/>
          </a:xfrm>
          <a:prstGeom prst="rect">
            <a:avLst/>
          </a:prstGeom>
        </p:spPr>
        <p:txBody>
          <a:bodyPr bIns="91425" rIns="91425" lIns="91425" tIns="91425" anchor="t" anchorCtr="0">
            <a:noAutofit/>
          </a:bodyPr>
          <a:lstStyle/>
          <a:p>
            <a:pPr rtl="0" lvl="0" indent="-381000" marL="457200">
              <a:lnSpc>
                <a:spcPct val="115000"/>
              </a:lnSpc>
              <a:spcBef>
                <a:spcPts val="0"/>
              </a:spcBef>
              <a:buClr>
                <a:schemeClr val="dk1"/>
              </a:buClr>
              <a:buSzPct val="100000"/>
              <a:buFont typeface="Arial"/>
              <a:buChar char="●"/>
            </a:pPr>
            <a:r>
              <a:rPr sz="2400" lang="es">
                <a:latin typeface="Arial"/>
                <a:ea typeface="Arial"/>
                <a:cs typeface="Arial"/>
                <a:sym typeface="Arial"/>
              </a:rPr>
              <a:t>Proceso de software evolutivo.</a:t>
            </a:r>
          </a:p>
          <a:p>
            <a:pPr rtl="0" lvl="0" indent="-381000" marL="457200">
              <a:lnSpc>
                <a:spcPct val="115000"/>
              </a:lnSpc>
              <a:spcBef>
                <a:spcPts val="0"/>
              </a:spcBef>
              <a:buClr>
                <a:schemeClr val="dk1"/>
              </a:buClr>
              <a:buSzPct val="100000"/>
              <a:buFont typeface="Arial"/>
              <a:buChar char="●"/>
            </a:pPr>
            <a:r>
              <a:rPr sz="2400" lang="es">
                <a:latin typeface="Arial"/>
                <a:ea typeface="Arial"/>
                <a:cs typeface="Arial"/>
                <a:sym typeface="Arial"/>
              </a:rPr>
              <a:t>Minimizar y controlar el riesgo.</a:t>
            </a:r>
          </a:p>
          <a:p>
            <a:pPr rtl="0" lvl="0" indent="-381000" marL="457200">
              <a:lnSpc>
                <a:spcPct val="115000"/>
              </a:lnSpc>
              <a:spcBef>
                <a:spcPts val="0"/>
              </a:spcBef>
              <a:buClr>
                <a:schemeClr val="dk1"/>
              </a:buClr>
              <a:buSzPct val="100000"/>
              <a:buFont typeface="Arial"/>
              <a:buChar char="●"/>
            </a:pPr>
            <a:r>
              <a:rPr sz="2400" lang="es">
                <a:latin typeface="Arial"/>
                <a:ea typeface="Arial"/>
                <a:cs typeface="Arial"/>
                <a:sym typeface="Arial"/>
              </a:rPr>
              <a:t>Se buscan posibles alternativas.</a:t>
            </a:r>
          </a:p>
          <a:p>
            <a:pPr rtl="0" lvl="0" indent="-381000" marL="457200">
              <a:lnSpc>
                <a:spcPct val="115000"/>
              </a:lnSpc>
              <a:spcBef>
                <a:spcPts val="0"/>
              </a:spcBef>
              <a:buClr>
                <a:schemeClr val="dk1"/>
              </a:buClr>
              <a:buSzPct val="100000"/>
              <a:buFont typeface="Arial"/>
              <a:buChar char="●"/>
            </a:pPr>
            <a:r>
              <a:rPr sz="2400" lang="es">
                <a:latin typeface="Arial"/>
                <a:ea typeface="Arial"/>
                <a:cs typeface="Arial"/>
                <a:sym typeface="Arial"/>
              </a:rPr>
              <a:t>Iteraciones:</a:t>
            </a:r>
          </a:p>
          <a:p>
            <a:pPr rtl="0" lvl="1" indent="-381000" marL="914400">
              <a:lnSpc>
                <a:spcPct val="115000"/>
              </a:lnSpc>
              <a:spcBef>
                <a:spcPts val="0"/>
              </a:spcBef>
              <a:buClr>
                <a:schemeClr val="dk1"/>
              </a:buClr>
              <a:buSzPct val="100000"/>
              <a:buFont typeface="Courier New"/>
              <a:buChar char="o"/>
            </a:pPr>
            <a:r>
              <a:rPr sz="2400" lang="es">
                <a:latin typeface="Arial"/>
                <a:ea typeface="Arial"/>
                <a:cs typeface="Arial"/>
                <a:sym typeface="Arial"/>
              </a:rPr>
              <a:t>Objetivos.</a:t>
            </a:r>
          </a:p>
          <a:p>
            <a:pPr rtl="0" lvl="1" indent="-381000" marL="914400">
              <a:lnSpc>
                <a:spcPct val="115000"/>
              </a:lnSpc>
              <a:spcBef>
                <a:spcPts val="0"/>
              </a:spcBef>
              <a:buClr>
                <a:schemeClr val="dk1"/>
              </a:buClr>
              <a:buSzPct val="100000"/>
              <a:buFont typeface="Courier New"/>
              <a:buChar char="o"/>
            </a:pPr>
            <a:r>
              <a:rPr sz="2400" lang="es">
                <a:latin typeface="Arial"/>
                <a:ea typeface="Arial"/>
                <a:cs typeface="Arial"/>
                <a:sym typeface="Arial"/>
              </a:rPr>
              <a:t>Alternativas.</a:t>
            </a:r>
          </a:p>
          <a:p>
            <a:pPr rtl="0" lvl="1" indent="-381000" marL="914400">
              <a:lnSpc>
                <a:spcPct val="115000"/>
              </a:lnSpc>
              <a:spcBef>
                <a:spcPts val="0"/>
              </a:spcBef>
              <a:buClr>
                <a:schemeClr val="dk1"/>
              </a:buClr>
              <a:buSzPct val="100000"/>
              <a:buFont typeface="Courier New"/>
              <a:buChar char="o"/>
            </a:pPr>
            <a:r>
              <a:rPr sz="2400" lang="es">
                <a:latin typeface="Arial"/>
                <a:ea typeface="Arial"/>
                <a:cs typeface="Arial"/>
                <a:sym typeface="Arial"/>
              </a:rPr>
              <a:t>Desarrollar y Verificar.</a:t>
            </a:r>
          </a:p>
          <a:p>
            <a:pPr rtl="0" lvl="0">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y="0" x="0"/>
          <a:ext cy="0" cx="0"/>
          <a:chOff y="0" x="0"/>
          <a:chExt cy="0" cx="0"/>
        </a:xfrm>
      </p:grpSpPr>
      <p:sp>
        <p:nvSpPr>
          <p:cNvPr id="64" name="Shape 64"/>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s">
                <a:latin typeface="Trebuchet MS"/>
                <a:ea typeface="Trebuchet MS"/>
                <a:cs typeface="Trebuchet MS"/>
                <a:sym typeface="Trebuchet MS"/>
              </a:rPr>
              <a:t>Características</a:t>
            </a:r>
          </a:p>
        </p:txBody>
      </p:sp>
      <p:sp>
        <p:nvSpPr>
          <p:cNvPr id="65" name="Shape 65"/>
          <p:cNvSpPr txBox="1"/>
          <p:nvPr>
            <p:ph idx="1" type="body"/>
          </p:nvPr>
        </p:nvSpPr>
        <p:spPr>
          <a:xfrm>
            <a:off y="2022825" x="457200"/>
            <a:ext cy="2750699" cx="8229600"/>
          </a:xfrm>
          <a:prstGeom prst="rect">
            <a:avLst/>
          </a:prstGeom>
        </p:spPr>
        <p:txBody>
          <a:bodyPr bIns="91425" rIns="91425" lIns="91425" tIns="91425" anchor="t" anchorCtr="0">
            <a:noAutofit/>
          </a:bodyPr>
          <a:lstStyle/>
          <a:p>
            <a:pPr rtl="0" lvl="0" indent="-381000" marL="457200">
              <a:lnSpc>
                <a:spcPct val="115000"/>
              </a:lnSpc>
              <a:spcBef>
                <a:spcPts val="0"/>
              </a:spcBef>
              <a:buClr>
                <a:schemeClr val="dk1"/>
              </a:buClr>
              <a:buSzPct val="100000"/>
              <a:buFont typeface="Arial"/>
              <a:buChar char="●"/>
            </a:pPr>
            <a:r>
              <a:rPr sz="2400" lang="es">
                <a:latin typeface="Arial"/>
                <a:ea typeface="Arial"/>
                <a:cs typeface="Arial"/>
                <a:sym typeface="Arial"/>
              </a:rPr>
              <a:t>Desarrollo rápido de versiones.</a:t>
            </a:r>
          </a:p>
          <a:p>
            <a:pPr rtl="0" lvl="0" indent="-381000" marL="457200">
              <a:lnSpc>
                <a:spcPct val="115000"/>
              </a:lnSpc>
              <a:spcBef>
                <a:spcPts val="0"/>
              </a:spcBef>
              <a:buClr>
                <a:schemeClr val="dk1"/>
              </a:buClr>
              <a:buSzPct val="100000"/>
              <a:buFont typeface="Arial"/>
              <a:buChar char="●"/>
            </a:pPr>
            <a:r>
              <a:rPr sz="2400" lang="es">
                <a:latin typeface="Arial"/>
                <a:ea typeface="Arial"/>
                <a:cs typeface="Arial"/>
                <a:sym typeface="Arial"/>
              </a:rPr>
              <a:t>Primeras versiones: prototipo.</a:t>
            </a:r>
          </a:p>
          <a:p>
            <a:pPr lvl="0" indent="-381000" marL="457200">
              <a:lnSpc>
                <a:spcPct val="115000"/>
              </a:lnSpc>
              <a:spcBef>
                <a:spcPts val="0"/>
              </a:spcBef>
              <a:buClr>
                <a:schemeClr val="dk1"/>
              </a:buClr>
              <a:buSzPct val="100000"/>
              <a:buFont typeface="Arial"/>
              <a:buChar char="●"/>
            </a:pPr>
            <a:r>
              <a:rPr sz="2400" lang="es">
                <a:latin typeface="Arial"/>
                <a:ea typeface="Arial"/>
                <a:cs typeface="Arial"/>
                <a:sym typeface="Arial"/>
              </a:rPr>
              <a:t>Últimas versiones: complejas.</a:t>
            </a:r>
          </a:p>
        </p:txBody>
      </p:sp>
      <p:pic>
        <p:nvPicPr>
          <p:cNvPr id="66" name="Shape 66"/>
          <p:cNvPicPr preferRelativeResize="0"/>
          <p:nvPr/>
        </p:nvPicPr>
        <p:blipFill>
          <a:blip r:embed="rId3"/>
          <a:stretch>
            <a:fillRect/>
          </a:stretch>
        </p:blipFill>
        <p:spPr>
          <a:xfrm>
            <a:off y="1687638" x="5855724"/>
            <a:ext cy="2750724" cx="2596849"/>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y="0" x="0"/>
          <a:ext cy="0" cx="0"/>
          <a:chOff y="0" x="0"/>
          <a:chExt cy="0" cx="0"/>
        </a:xfrm>
      </p:grpSpPr>
      <p:sp>
        <p:nvSpPr>
          <p:cNvPr id="71" name="Shape 71"/>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s"/>
              <a:t>Modelo Espiral Clásico</a:t>
            </a:r>
          </a:p>
        </p:txBody>
      </p:sp>
      <p:pic>
        <p:nvPicPr>
          <p:cNvPr id="72" name="Shape 72"/>
          <p:cNvPicPr preferRelativeResize="0"/>
          <p:nvPr/>
        </p:nvPicPr>
        <p:blipFill>
          <a:blip r:embed="rId3"/>
          <a:stretch>
            <a:fillRect/>
          </a:stretch>
        </p:blipFill>
        <p:spPr>
          <a:xfrm>
            <a:off y="1394400" x="1184475"/>
            <a:ext cy="3503274" cx="6368249"/>
          </a:xfrm>
          <a:prstGeom prst="rect">
            <a:avLst/>
          </a:prstGeom>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y="0" x="0"/>
          <a:ext cy="0" cx="0"/>
          <a:chOff y="0" x="0"/>
          <a:chExt cy="0" cx="0"/>
        </a:xfrm>
      </p:grpSpPr>
      <p:sp>
        <p:nvSpPr>
          <p:cNvPr id="77" name="Shape 77"/>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sz="3600" lang="es">
                <a:latin typeface="Trebuchet MS"/>
                <a:ea typeface="Trebuchet MS"/>
                <a:cs typeface="Trebuchet MS"/>
                <a:sym typeface="Trebuchet MS"/>
              </a:rPr>
              <a:t>Ciclo de vida de un proyecto en Espiral</a:t>
            </a:r>
          </a:p>
        </p:txBody>
      </p:sp>
      <p:pic>
        <p:nvPicPr>
          <p:cNvPr id="78" name="Shape 78"/>
          <p:cNvPicPr preferRelativeResize="0"/>
          <p:nvPr/>
        </p:nvPicPr>
        <p:blipFill>
          <a:blip r:embed="rId3"/>
          <a:stretch>
            <a:fillRect/>
          </a:stretch>
        </p:blipFill>
        <p:spPr>
          <a:xfrm>
            <a:off y="1452975" x="1914087"/>
            <a:ext cy="3564599" cx="5315824"/>
          </a:xfrm>
          <a:prstGeom prst="rect">
            <a:avLst/>
          </a:prstGeom>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y="0" x="0"/>
          <a:ext cy="0" cx="0"/>
          <a:chOff y="0" x="0"/>
          <a:chExt cy="0" cx="0"/>
        </a:xfrm>
      </p:grpSpPr>
      <p:sp>
        <p:nvSpPr>
          <p:cNvPr id="83" name="Shape 83"/>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s">
                <a:latin typeface="Trebuchet MS"/>
                <a:ea typeface="Trebuchet MS"/>
                <a:cs typeface="Trebuchet MS"/>
                <a:sym typeface="Trebuchet MS"/>
              </a:rPr>
              <a:t>Modelo Espiral Adaptado</a:t>
            </a:r>
          </a:p>
        </p:txBody>
      </p:sp>
      <p:pic>
        <p:nvPicPr>
          <p:cNvPr id="84" name="Shape 84"/>
          <p:cNvPicPr preferRelativeResize="0"/>
          <p:nvPr/>
        </p:nvPicPr>
        <p:blipFill>
          <a:blip r:embed="rId3"/>
          <a:stretch>
            <a:fillRect/>
          </a:stretch>
        </p:blipFill>
        <p:spPr>
          <a:xfrm>
            <a:off y="1433150" x="2499775"/>
            <a:ext cy="3710349" cx="3813000"/>
          </a:xfrm>
          <a:prstGeom prst="rect">
            <a:avLst/>
          </a:prstGeom>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y="0" x="0"/>
          <a:ext cy="0" cx="0"/>
          <a:chOff y="0" x="0"/>
          <a:chExt cy="0" cx="0"/>
        </a:xfrm>
      </p:grpSpPr>
      <p:sp>
        <p:nvSpPr>
          <p:cNvPr id="89" name="Shape 89"/>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s">
                <a:latin typeface="Trebuchet MS"/>
                <a:ea typeface="Trebuchet MS"/>
                <a:cs typeface="Trebuchet MS"/>
                <a:sym typeface="Trebuchet MS"/>
              </a:rPr>
              <a:t>Modelo Espiral WinWin</a:t>
            </a:r>
          </a:p>
        </p:txBody>
      </p:sp>
      <p:pic>
        <p:nvPicPr>
          <p:cNvPr id="90" name="Shape 90"/>
          <p:cNvPicPr preferRelativeResize="0"/>
          <p:nvPr/>
        </p:nvPicPr>
        <p:blipFill>
          <a:blip r:embed="rId3"/>
          <a:stretch>
            <a:fillRect/>
          </a:stretch>
        </p:blipFill>
        <p:spPr>
          <a:xfrm>
            <a:off y="1290225" x="1761962"/>
            <a:ext cy="3458500" cx="5620074"/>
          </a:xfrm>
          <a:prstGeom prst="rect">
            <a:avLst/>
          </a:prstGeom>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paper-plane">
  <a:themeElements>
    <a:clrScheme name="Custom 354">
      <a:dk1>
        <a:srgbClr val="000000"/>
      </a:dk1>
      <a:lt1>
        <a:srgbClr val="FFFFFF"/>
      </a:lt1>
      <a:dk2>
        <a:srgbClr val="30182B"/>
      </a:dk2>
      <a:lt2>
        <a:srgbClr val="DFDFDF"/>
      </a:lt2>
      <a:accent1>
        <a:srgbClr val="592D50"/>
      </a:accent1>
      <a:accent2>
        <a:srgbClr val="D3A67A"/>
      </a:accent2>
      <a:accent3>
        <a:srgbClr val="45485F"/>
      </a:accent3>
      <a:accent4>
        <a:srgbClr val="6B9756"/>
      </a:accent4>
      <a:accent5>
        <a:srgbClr val="7D576E"/>
      </a:accent5>
      <a:accent6>
        <a:srgbClr val="4C1A23"/>
      </a:accent6>
      <a:hlink>
        <a:srgbClr val="511E3E"/>
      </a:hlink>
      <a:folHlink>
        <a:srgbClr val="9EA0A2"/>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