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Merriweather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erriweatherSans-regular.fntdata"/><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erriweatherSans-italic.fntdata"/><Relationship Id="rId25" Type="http://schemas.openxmlformats.org/officeDocument/2006/relationships/font" Target="fonts/MerriweatherSans-bold.fntdata"/><Relationship Id="rId27" Type="http://schemas.openxmlformats.org/officeDocument/2006/relationships/font" Target="fonts/Merriweather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5fb292069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5fb29206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[Elizabeth] Hello everyone, hope everyone is doing well in whatever time zone you are in! My </a:t>
            </a:r>
            <a:r>
              <a:rPr lang="en">
                <a:solidFill>
                  <a:schemeClr val="dk1"/>
                </a:solidFill>
              </a:rPr>
              <a:t>colleagues Nathan, Simone, Kelly</a:t>
            </a:r>
            <a:r>
              <a:rPr lang="en">
                <a:solidFill>
                  <a:schemeClr val="dk1"/>
                </a:solidFill>
              </a:rPr>
              <a:t>, and myself are going to present today about a machine learning model on COVID-19 Radiography images.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5ddab3a86_3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5ddab3a8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[Simone] </a:t>
            </a:r>
            <a:r>
              <a:rPr lang="en"/>
              <a:t>To provide a little more context on how we were able to build up to our multi-class model, we first started off building a binary classifier. We split our labels into 0 and 1 for Not-Covid and COVID. We then built our model with 11 layers and once we were able to verify that this worked, we changed into into a multi-class. We wanted to also see if this would fare better results versus classifying them into our four labels.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baseline models, we decided to run two models, the </a:t>
            </a:r>
            <a:r>
              <a:rPr lang="en"/>
              <a:t>only</a:t>
            </a:r>
            <a:r>
              <a:rPr lang="en"/>
              <a:t> change is that one was with the Adam optimizer and the other is with SGD optimizer. We utilized sparse categorical cross entropy as our loss function because of our four different categories of image types. After running both the Adam and SGD model optimizers, we saw that the Adam optimizer outperformed SGD on the test dataset, so we </a:t>
            </a:r>
            <a:r>
              <a:rPr lang="en"/>
              <a:t>deemed</a:t>
            </a:r>
            <a:r>
              <a:rPr lang="en"/>
              <a:t> this our baseline.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c6506db33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c6506db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[Simone] </a:t>
            </a:r>
            <a:r>
              <a:rPr lang="en"/>
              <a:t>In order to test </a:t>
            </a:r>
            <a:r>
              <a:rPr lang="en"/>
              <a:t>different</a:t>
            </a:r>
            <a:r>
              <a:rPr lang="en"/>
              <a:t> variations compared to our baseline model, we decided on changing up kernel size, pool size, and the optimizer. We wanted to increase kernel size because we had more parameters because our </a:t>
            </a:r>
            <a:r>
              <a:rPr lang="en"/>
              <a:t>classification</a:t>
            </a:r>
            <a:r>
              <a:rPr lang="en"/>
              <a:t> labels </a:t>
            </a:r>
            <a:r>
              <a:rPr lang="en"/>
              <a:t>creates</a:t>
            </a:r>
            <a:r>
              <a:rPr lang="en"/>
              <a:t> four groups instead of just two. We also wanted to changed the pooling size that way it would be more or less resistant to noise because increasing the pool size could help with the object detection and in this case there is some slight differences in normal lung </a:t>
            </a:r>
            <a:r>
              <a:rPr lang="en"/>
              <a:t>images</a:t>
            </a:r>
            <a:r>
              <a:rPr lang="en"/>
              <a:t> vs lung images with illnesses. After </a:t>
            </a:r>
            <a:r>
              <a:rPr lang="en"/>
              <a:t>running</a:t>
            </a:r>
            <a:r>
              <a:rPr lang="en"/>
              <a:t> our data through all these models, we found that our best model was when we used a kernel size of (3,3), pool size of (3,3) and the Adam optimizer. I will now pass it to Nathan who will be discussing the results of our models and our final chosen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3a57e6a5c_0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3a57e6a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 Looking at the first four models after changing one variable at a time, we can see that our accuracy varies a lot. For reference, our baseline model is model 0, which starts with </a:t>
            </a:r>
            <a:r>
              <a:rPr lang="en"/>
              <a:t>parameters</a:t>
            </a:r>
            <a:r>
              <a:rPr lang="en"/>
              <a:t> of kernel size (3,3), pool size (2,2) and Adam optimizer. Our first model we changed our optimizer to SGD, which we also considered as another baseline model as explain in the slide 2 previous. This </a:t>
            </a:r>
            <a:r>
              <a:rPr lang="en"/>
              <a:t>accuracy</a:t>
            </a:r>
            <a:r>
              <a:rPr lang="en"/>
              <a:t> was </a:t>
            </a:r>
            <a:r>
              <a:rPr lang="en"/>
              <a:t>significantly</a:t>
            </a:r>
            <a:r>
              <a:rPr lang="en"/>
              <a:t> lower, so even though we kept testing SGD optimizer when changing other parameters, we knew that this might not yield the best results. Model 2 and 3 we changed the pool sizes between the two optimizers. Model 3 in the bottom right corner, you can see there are no gradual curves, which is not what we are looking for in this metric.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3a57e6a5c_2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3a57e6a5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[Nathan] We can see the results of our next three models. Again looking at the top two, the accuracies are showing a bit of a plateau which is not ideal because it could mean that our model is starting to overfit.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5ddab3a86_3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5ddab3a86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[Nathan] </a:t>
            </a:r>
            <a:r>
              <a:rPr lang="en"/>
              <a:t>Looking at our best model, we can looking at our training loss and </a:t>
            </a:r>
            <a:r>
              <a:rPr lang="en"/>
              <a:t>accuracy</a:t>
            </a:r>
            <a:r>
              <a:rPr lang="en"/>
              <a:t> compared to our </a:t>
            </a:r>
            <a:r>
              <a:rPr lang="en"/>
              <a:t>validation</a:t>
            </a:r>
            <a:r>
              <a:rPr lang="en"/>
              <a:t> loss and </a:t>
            </a:r>
            <a:r>
              <a:rPr lang="en"/>
              <a:t>accuracy</a:t>
            </a:r>
            <a:r>
              <a:rPr lang="en"/>
              <a:t>. Seeing our loss gradually decrease over time and our </a:t>
            </a:r>
            <a:r>
              <a:rPr lang="en"/>
              <a:t>accuracy</a:t>
            </a:r>
            <a:r>
              <a:rPr lang="en"/>
              <a:t> increase over time is the shape we are looking for. It means that our model is still learning and hasn't hit the point where it is overfitting on the data. Especially since our losses aren’t near flattening out yet, this gives us a better idea that our model is still in good condition to still learn from the training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3a57e6a5c_0_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3a57e6a5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3a57e6a5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3a57e6a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[Nathan] </a:t>
            </a:r>
            <a:r>
              <a:rPr lang="en"/>
              <a:t>Here is the link to our github repo with our EDA code in one file and our model and experiments in another file.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3a57e6a5c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3a57e6a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[Nathan] We also have a small list of contributions from each team member along each step of the process.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3a57e6a5c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3a57e6a5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[Nathan] Thank you and are there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c6506db33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c6506db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500"/>
              </a:spcAft>
              <a:buNone/>
            </a:pPr>
            <a:r>
              <a:rPr lang="en">
                <a:solidFill>
                  <a:schemeClr val="dk1"/>
                </a:solidFill>
              </a:rPr>
              <a:t>[Elizabeth] For our agenda today, we are going to be going over our motivation for our research, some basic EDA steps and charts, our suggested model including chosen parameters, and conclude with results of our baseline as well as improved model.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3a57e6a5c_0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3a57e6a5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[Elizabeth] With the impact of COVID-19 that is still affecting everyone to this day, we wanted to take a look at it on a global scale. We also wanted to incorporate a project that was more computer-vision oriented and utilized images inside its dataset. With this in mind, we did some searching on Kaggle and sourced a COVID-19 imaging dataset from Malaysia that met this criteria. Our overall approach involves cleaning and condensing our image dataset, building a model that will be able to intake an x-ray image and classify it with it’s appropriate illness label, train that model with the data from our found dataset, and then review our results to find the best accuracy and loss metrics in order to determine best parameters for our classification model. Our results yielded a 85.58% training accuracy, 86.53% validation accuracy and 86.79 test accuracy.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5ddab3a86_2_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5ddab3a86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[Elizabeth] Our main source of data, our Kaggle dataset was a combination of multiple sources condensed into one dataset. Utilizing glob, we created an array of paths that could be used by imread to process the images and masks. You can see that in the “image” column imread has turned the image into an array to be further processed when we access it later. </a:t>
            </a:r>
            <a:r>
              <a:rPr lang="en">
                <a:solidFill>
                  <a:schemeClr val="dk1"/>
                </a:solidFill>
              </a:rPr>
              <a:t>I wll not pass i</a:t>
            </a:r>
            <a:r>
              <a:rPr lang="en">
                <a:solidFill>
                  <a:schemeClr val="dk1"/>
                </a:solidFill>
              </a:rPr>
              <a:t>t to Kelly who will be talking more about our EDA process.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3a57e6a5c_0_7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3a57e6a5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[Kelly] According to the Kaggle description of our dataset: </a:t>
            </a:r>
            <a:r>
              <a:rPr lang="en" sz="1050">
                <a:solidFill>
                  <a:srgbClr val="3C4043"/>
                </a:solidFill>
                <a:highlight>
                  <a:srgbClr val="FFFFFF"/>
                </a:highlight>
              </a:rPr>
              <a:t>A team of researchers from Doha, Qatar, and Bangladesh along with their collaborators from Pakistan and Malaysia in collaboration with medical doctors have created the data set.  </a:t>
            </a:r>
            <a:r>
              <a:rPr lang="en"/>
              <a:t>We additionally wanted to look at the information on the </a:t>
            </a:r>
            <a:r>
              <a:rPr lang="en"/>
              <a:t>sourced images and where they come from to glean further insights, you can see the various URL links in the charts on this slide.  </a:t>
            </a:r>
            <a:r>
              <a:rPr lang="en">
                <a:solidFill>
                  <a:schemeClr val="dk1"/>
                </a:solidFill>
              </a:rPr>
              <a:t>Most of the other sources for Normal, Lung Opacity, and Viral Pneumonia come from this kaggle data set which was compiled</a:t>
            </a:r>
            <a:r>
              <a:rPr lang="en"/>
              <a:t>.  </a:t>
            </a:r>
            <a:r>
              <a:rPr lang="en"/>
              <a:t>The largest COVID source is actually the Medical Imaging Databank of the Valencia Region but also comes from the European Society of Radiology and the </a:t>
            </a:r>
            <a:r>
              <a:rPr lang="en" sz="900">
                <a:solidFill>
                  <a:schemeClr val="dk1"/>
                </a:solidFill>
                <a:latin typeface="Merriweather Sans"/>
                <a:ea typeface="Merriweather Sans"/>
                <a:cs typeface="Merriweather Sans"/>
                <a:sym typeface="Merriweather Sans"/>
              </a:rPr>
              <a:t>Italian Society of Radiology</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5ddab3a86_2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5ddab3a8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[Kelly] </a:t>
            </a:r>
            <a:r>
              <a:rPr lang="en"/>
              <a:t>Just a recap of what our classification type distribution looked like, we had around half of our x-ray photos as normal lung photos, around a quarter as lung_opacity, and then 17% covid and the last 6% viral pneumonia.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5ddab3a86_3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5ddab3a86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[Kelly] </a:t>
            </a:r>
            <a:r>
              <a:rPr lang="en"/>
              <a:t>Another visual of the data that we are working with, we had both the images and masks for each picture. While our original plan was to utilize the mask in order to tell the model where to look on the x-ray image, we figured that it should still look holistically at the entire image and that because the x-rays didn’t have background noise or anything to differentiate that without or without masks would yield similar results.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42e16cdad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42e16cd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[Kelly] </a:t>
            </a:r>
            <a:r>
              <a:rPr lang="en"/>
              <a:t>We manually inspected images of the different lung types present within the dataset and compared these to the provided mask images from the </a:t>
            </a:r>
            <a:r>
              <a:rPr lang="en"/>
              <a:t>database</a:t>
            </a:r>
            <a:r>
              <a:rPr lang="en"/>
              <a:t>. We also inspected the original sources of the images within the dataset. Finally, we split this dataset into three dataframes comprising of Train/Test/Validation.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F</a:t>
            </a:r>
            <a:r>
              <a:rPr lang="en">
                <a:solidFill>
                  <a:schemeClr val="dk1"/>
                </a:solidFill>
              </a:rPr>
              <a:t>or our train, test, and validation sets, we are creating arrays of these images, not their paths. So it will look like what is here at the bottom, where the images are inside the array in a randomly selected and random order. I will now pass it to Simone who will talk about our model creation.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5ddab3a86_2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5ddab3a8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[Simone] When beginning to implement the model, we initially explored leveraging the package albumentations to create various transformations of the training </a:t>
            </a:r>
            <a:r>
              <a:rPr lang="en"/>
              <a:t>dataset. </a:t>
            </a:r>
            <a:r>
              <a:rPr lang="en">
                <a:solidFill>
                  <a:schemeClr val="dk1"/>
                </a:solidFill>
              </a:rPr>
              <a:t>Although we did test albumentation in order to expose the model to more variations, but kept running into kernel crashes since the albumentations transformations pipeline is picky about which transformations come after what. So, in order to simplify this step, we resized the images to be smaller and finally began to select a model.  </a:t>
            </a:r>
            <a:r>
              <a:rPr lang="en"/>
              <a:t>What we noticed in some sample cases was that because most of example images that needed a lot of processing were unique (such as a picture of a cat in a field), as opposed to x-ray images which is already in black and white and already focused on one area, we didn’t necessarily need to utilize albumentation because our images already were very uniform. We did just make them smaller in order for the model to not take as long to run.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on a CNN and constructed 11 layers in total. Because there are multiple labels for these images, we selected a multi-class as opposed to binary selection.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685800" y="291695"/>
            <a:ext cx="6813900" cy="1639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a:solidFill>
                  <a:srgbClr val="C2822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4"/>
          <p:cNvSpPr txBox="1"/>
          <p:nvPr>
            <p:ph idx="1" type="subTitle"/>
          </p:nvPr>
        </p:nvSpPr>
        <p:spPr>
          <a:xfrm>
            <a:off x="685800" y="2575258"/>
            <a:ext cx="6400800" cy="1113600"/>
          </a:xfrm>
          <a:prstGeom prst="rect">
            <a:avLst/>
          </a:prstGeom>
          <a:noFill/>
          <a:ln>
            <a:noFill/>
          </a:ln>
        </p:spPr>
        <p:txBody>
          <a:bodyPr anchorCtr="0" anchor="t" bIns="45700" lIns="91425" spcFirstLastPara="1" rIns="91425" wrap="square" tIns="45700">
            <a:noAutofit/>
          </a:bodyPr>
          <a:lstStyle>
            <a:lvl1pPr lvl="0" rtl="0" algn="l">
              <a:spcBef>
                <a:spcPts val="440"/>
              </a:spcBef>
              <a:spcAft>
                <a:spcPts val="0"/>
              </a:spcAft>
              <a:buClr>
                <a:srgbClr val="2D637F"/>
              </a:buClr>
              <a:buSzPts val="2200"/>
              <a:buNone/>
              <a:defRPr>
                <a:solidFill>
                  <a:srgbClr val="2D637F"/>
                </a:solidFill>
              </a:defRPr>
            </a:lvl1pPr>
            <a:lvl2pPr lvl="1" rtl="0" algn="ctr">
              <a:spcBef>
                <a:spcPts val="400"/>
              </a:spcBef>
              <a:spcAft>
                <a:spcPts val="0"/>
              </a:spcAft>
              <a:buClr>
                <a:srgbClr val="888888"/>
              </a:buClr>
              <a:buSzPts val="2000"/>
              <a:buNone/>
              <a:defRPr>
                <a:solidFill>
                  <a:srgbClr val="888888"/>
                </a:solidFill>
              </a:defRPr>
            </a:lvl2pPr>
            <a:lvl3pPr lvl="2" rtl="0" algn="ctr">
              <a:spcBef>
                <a:spcPts val="360"/>
              </a:spcBef>
              <a:spcAft>
                <a:spcPts val="0"/>
              </a:spcAft>
              <a:buClr>
                <a:srgbClr val="888888"/>
              </a:buClr>
              <a:buSzPts val="1800"/>
              <a:buNone/>
              <a:defRPr>
                <a:solidFill>
                  <a:srgbClr val="888888"/>
                </a:solidFill>
              </a:defRPr>
            </a:lvl3pPr>
            <a:lvl4pPr lvl="3" rtl="0" algn="ctr">
              <a:spcBef>
                <a:spcPts val="320"/>
              </a:spcBef>
              <a:spcAft>
                <a:spcPts val="0"/>
              </a:spcAft>
              <a:buClr>
                <a:srgbClr val="888888"/>
              </a:buClr>
              <a:buSzPts val="1600"/>
              <a:buNone/>
              <a:defRPr>
                <a:solidFill>
                  <a:srgbClr val="888888"/>
                </a:solidFill>
              </a:defRPr>
            </a:lvl4pPr>
            <a:lvl5pPr lvl="4" rtl="0" algn="ctr">
              <a:spcBef>
                <a:spcPts val="280"/>
              </a:spcBef>
              <a:spcAft>
                <a:spcPts val="0"/>
              </a:spcAft>
              <a:buClr>
                <a:srgbClr val="888888"/>
              </a:buClr>
              <a:buSzPts val="14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sp>
        <p:nvSpPr>
          <p:cNvPr id="62" name="Google Shape;62;p15"/>
          <p:cNvSpPr txBox="1"/>
          <p:nvPr>
            <p:ph type="title"/>
          </p:nvPr>
        </p:nvSpPr>
        <p:spPr>
          <a:xfrm>
            <a:off x="457201" y="281762"/>
            <a:ext cx="7464300" cy="1143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5"/>
          <p:cNvSpPr txBox="1"/>
          <p:nvPr>
            <p:ph idx="1" type="body"/>
          </p:nvPr>
        </p:nvSpPr>
        <p:spPr>
          <a:xfrm>
            <a:off x="457201" y="1837778"/>
            <a:ext cx="3717900" cy="37113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lvl1pPr>
            <a:lvl2pPr indent="-317500" lvl="1" marL="914400" rtl="0" algn="l">
              <a:spcBef>
                <a:spcPts val="400"/>
              </a:spcBef>
              <a:spcAft>
                <a:spcPts val="0"/>
              </a:spcAft>
              <a:buClr>
                <a:srgbClr val="2D637F"/>
              </a:buClr>
              <a:buSzPts val="1400"/>
              <a:buChar char="–"/>
              <a:defRPr sz="1400"/>
            </a:lvl2pPr>
            <a:lvl3pPr indent="-317500" lvl="2" marL="1371600" rtl="0" algn="l">
              <a:spcBef>
                <a:spcPts val="360"/>
              </a:spcBef>
              <a:spcAft>
                <a:spcPts val="0"/>
              </a:spcAft>
              <a:buClr>
                <a:srgbClr val="2D637F"/>
              </a:buClr>
              <a:buSzPts val="1400"/>
              <a:buChar char="•"/>
              <a:defRPr sz="1400"/>
            </a:lvl3pPr>
            <a:lvl4pPr indent="-317500" lvl="3" marL="1828800" rtl="0" algn="l">
              <a:spcBef>
                <a:spcPts val="320"/>
              </a:spcBef>
              <a:spcAft>
                <a:spcPts val="0"/>
              </a:spcAft>
              <a:buClr>
                <a:srgbClr val="2D637F"/>
              </a:buClr>
              <a:buSzPts val="1400"/>
              <a:buChar char="–"/>
              <a:defRPr sz="1400"/>
            </a:lvl4pPr>
            <a:lvl5pPr indent="-317500" lvl="4" marL="2286000" rtl="0" algn="l">
              <a:spcBef>
                <a:spcPts val="280"/>
              </a:spcBef>
              <a:spcAft>
                <a:spcPts val="0"/>
              </a:spcAft>
              <a:buClr>
                <a:srgbClr val="2D637F"/>
              </a:buClr>
              <a:buSzPts val="1400"/>
              <a:buChar char="»"/>
              <a:defRPr/>
            </a:lvl5pPr>
            <a:lvl6pPr indent="-317500" lvl="5" marL="2743200" rtl="0" algn="l">
              <a:spcBef>
                <a:spcPts val="360"/>
              </a:spcBef>
              <a:spcAft>
                <a:spcPts val="0"/>
              </a:spcAft>
              <a:buClr>
                <a:schemeClr val="dk1"/>
              </a:buClr>
              <a:buSzPts val="1400"/>
              <a:buChar char="•"/>
              <a:defRPr sz="1400"/>
            </a:lvl6pPr>
            <a:lvl7pPr indent="-317500" lvl="6" marL="3200400" rtl="0" algn="l">
              <a:spcBef>
                <a:spcPts val="360"/>
              </a:spcBef>
              <a:spcAft>
                <a:spcPts val="0"/>
              </a:spcAft>
              <a:buClr>
                <a:schemeClr val="dk1"/>
              </a:buClr>
              <a:buSzPts val="1400"/>
              <a:buChar char="•"/>
              <a:defRPr sz="1400"/>
            </a:lvl7pPr>
            <a:lvl8pPr indent="-317500" lvl="7" marL="3657600" rtl="0" algn="l">
              <a:spcBef>
                <a:spcPts val="360"/>
              </a:spcBef>
              <a:spcAft>
                <a:spcPts val="0"/>
              </a:spcAft>
              <a:buClr>
                <a:schemeClr val="dk1"/>
              </a:buClr>
              <a:buSzPts val="1400"/>
              <a:buChar char="•"/>
              <a:defRPr sz="1400"/>
            </a:lvl8pPr>
            <a:lvl9pPr indent="-317500" lvl="8" marL="4114800" rtl="0" algn="l">
              <a:spcBef>
                <a:spcPts val="360"/>
              </a:spcBef>
              <a:spcAft>
                <a:spcPts val="0"/>
              </a:spcAft>
              <a:buClr>
                <a:schemeClr val="dk1"/>
              </a:buClr>
              <a:buSzPts val="1400"/>
              <a:buChar char="•"/>
              <a:defRPr sz="1400"/>
            </a:lvl9pPr>
          </a:lstStyle>
          <a:p/>
        </p:txBody>
      </p:sp>
      <p:sp>
        <p:nvSpPr>
          <p:cNvPr id="64" name="Google Shape;64;p15"/>
          <p:cNvSpPr txBox="1"/>
          <p:nvPr>
            <p:ph idx="2" type="body"/>
          </p:nvPr>
        </p:nvSpPr>
        <p:spPr>
          <a:xfrm>
            <a:off x="4175125" y="1837778"/>
            <a:ext cx="3746400" cy="37113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solidFill>
                  <a:srgbClr val="2D637F"/>
                </a:solidFill>
              </a:defRPr>
            </a:lvl1pPr>
            <a:lvl2pPr indent="-317500" lvl="1" marL="914400" rtl="0" algn="l">
              <a:spcBef>
                <a:spcPts val="400"/>
              </a:spcBef>
              <a:spcAft>
                <a:spcPts val="0"/>
              </a:spcAft>
              <a:buClr>
                <a:srgbClr val="2D637F"/>
              </a:buClr>
              <a:buSzPts val="1400"/>
              <a:buChar char="–"/>
              <a:defRPr sz="1400">
                <a:solidFill>
                  <a:srgbClr val="2D637F"/>
                </a:solidFill>
              </a:defRPr>
            </a:lvl2pPr>
            <a:lvl3pPr indent="-317500" lvl="2" marL="1371600" rtl="0" algn="l">
              <a:spcBef>
                <a:spcPts val="360"/>
              </a:spcBef>
              <a:spcAft>
                <a:spcPts val="0"/>
              </a:spcAft>
              <a:buClr>
                <a:srgbClr val="2D637F"/>
              </a:buClr>
              <a:buSzPts val="1400"/>
              <a:buChar char="•"/>
              <a:defRPr sz="1400">
                <a:solidFill>
                  <a:srgbClr val="2D637F"/>
                </a:solidFill>
              </a:defRPr>
            </a:lvl3pPr>
            <a:lvl4pPr indent="-317500" lvl="3" marL="1828800" rtl="0" algn="l">
              <a:spcBef>
                <a:spcPts val="320"/>
              </a:spcBef>
              <a:spcAft>
                <a:spcPts val="0"/>
              </a:spcAft>
              <a:buClr>
                <a:srgbClr val="2D637F"/>
              </a:buClr>
              <a:buSzPts val="1400"/>
              <a:buChar char="–"/>
              <a:defRPr sz="1400">
                <a:solidFill>
                  <a:srgbClr val="2D637F"/>
                </a:solidFill>
              </a:defRPr>
            </a:lvl4pPr>
            <a:lvl5pPr indent="-317500" lvl="4" marL="2286000" rtl="0" algn="l">
              <a:spcBef>
                <a:spcPts val="280"/>
              </a:spcBef>
              <a:spcAft>
                <a:spcPts val="0"/>
              </a:spcAft>
              <a:buClr>
                <a:srgbClr val="2D637F"/>
              </a:buClr>
              <a:buSzPts val="1400"/>
              <a:buChar char="»"/>
              <a:defRPr>
                <a:solidFill>
                  <a:srgbClr val="2D637F"/>
                </a:solidFill>
              </a:defRPr>
            </a:lvl5pPr>
            <a:lvl6pPr indent="-317500" lvl="5" marL="2743200" rtl="0" algn="l">
              <a:spcBef>
                <a:spcPts val="360"/>
              </a:spcBef>
              <a:spcAft>
                <a:spcPts val="0"/>
              </a:spcAft>
              <a:buClr>
                <a:schemeClr val="dk1"/>
              </a:buClr>
              <a:buSzPts val="1400"/>
              <a:buChar char="•"/>
              <a:defRPr sz="1400"/>
            </a:lvl6pPr>
            <a:lvl7pPr indent="-317500" lvl="6" marL="3200400" rtl="0" algn="l">
              <a:spcBef>
                <a:spcPts val="360"/>
              </a:spcBef>
              <a:spcAft>
                <a:spcPts val="0"/>
              </a:spcAft>
              <a:buClr>
                <a:schemeClr val="dk1"/>
              </a:buClr>
              <a:buSzPts val="1400"/>
              <a:buChar char="•"/>
              <a:defRPr sz="1400"/>
            </a:lvl7pPr>
            <a:lvl8pPr indent="-317500" lvl="7" marL="3657600" rtl="0" algn="l">
              <a:spcBef>
                <a:spcPts val="360"/>
              </a:spcBef>
              <a:spcAft>
                <a:spcPts val="0"/>
              </a:spcAft>
              <a:buClr>
                <a:schemeClr val="dk1"/>
              </a:buClr>
              <a:buSzPts val="1400"/>
              <a:buChar char="•"/>
              <a:defRPr sz="1400"/>
            </a:lvl8pPr>
            <a:lvl9pPr indent="-317500" lvl="8" marL="4114800" rtl="0" algn="l">
              <a:spcBef>
                <a:spcPts val="360"/>
              </a:spcBef>
              <a:spcAft>
                <a:spcPts val="0"/>
              </a:spcAft>
              <a:buClr>
                <a:schemeClr val="dk1"/>
              </a:buClr>
              <a:buSzPts val="1400"/>
              <a:buChar char="•"/>
              <a:defRPr sz="1400"/>
            </a:lvl9pPr>
          </a:lstStyle>
          <a:p/>
        </p:txBody>
      </p:sp>
      <p:sp>
        <p:nvSpPr>
          <p:cNvPr id="65" name="Google Shape;65;p1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p16"/>
          <p:cNvSpPr txBox="1"/>
          <p:nvPr>
            <p:ph type="title"/>
          </p:nvPr>
        </p:nvSpPr>
        <p:spPr>
          <a:xfrm>
            <a:off x="457200" y="308737"/>
            <a:ext cx="7766100" cy="1150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6"/>
          <p:cNvSpPr txBox="1"/>
          <p:nvPr>
            <p:ph idx="1" type="body"/>
          </p:nvPr>
        </p:nvSpPr>
        <p:spPr>
          <a:xfrm>
            <a:off x="457200" y="2016925"/>
            <a:ext cx="7740600" cy="3290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D637F"/>
              </a:buClr>
              <a:buSzPts val="1800"/>
              <a:buChar char="•"/>
              <a:defRPr/>
            </a:lvl1pPr>
            <a:lvl2pPr indent="-342900" lvl="1" marL="914400" rtl="0" algn="l">
              <a:spcBef>
                <a:spcPts val="360"/>
              </a:spcBef>
              <a:spcAft>
                <a:spcPts val="0"/>
              </a:spcAft>
              <a:buClr>
                <a:srgbClr val="2D637F"/>
              </a:buClr>
              <a:buSzPts val="1800"/>
              <a:buChar char="–"/>
              <a:defRPr/>
            </a:lvl2pPr>
            <a:lvl3pPr indent="-342900" lvl="2" marL="1371600" rtl="0" algn="l">
              <a:spcBef>
                <a:spcPts val="360"/>
              </a:spcBef>
              <a:spcAft>
                <a:spcPts val="0"/>
              </a:spcAft>
              <a:buClr>
                <a:srgbClr val="2D637F"/>
              </a:buClr>
              <a:buSzPts val="1800"/>
              <a:buChar char="•"/>
              <a:defRPr/>
            </a:lvl3pPr>
            <a:lvl4pPr indent="-342900" lvl="3" marL="1828800" rtl="0" algn="l">
              <a:spcBef>
                <a:spcPts val="360"/>
              </a:spcBef>
              <a:spcAft>
                <a:spcPts val="0"/>
              </a:spcAft>
              <a:buClr>
                <a:srgbClr val="2D637F"/>
              </a:buClr>
              <a:buSzPts val="1800"/>
              <a:buChar char="–"/>
              <a:defRPr/>
            </a:lvl4pPr>
            <a:lvl5pPr indent="-342900" lvl="4" marL="2286000" rtl="0" algn="l">
              <a:spcBef>
                <a:spcPts val="360"/>
              </a:spcBef>
              <a:spcAft>
                <a:spcPts val="0"/>
              </a:spcAft>
              <a:buClr>
                <a:srgbClr val="2D637F"/>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9" name="Google Shape;69;p1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0" name="Shape 70"/>
        <p:cNvGrpSpPr/>
        <p:nvPr/>
      </p:nvGrpSpPr>
      <p:grpSpPr>
        <a:xfrm>
          <a:off x="0" y="0"/>
          <a:ext cx="0" cy="0"/>
          <a:chOff x="0" y="0"/>
          <a:chExt cx="0" cy="0"/>
        </a:xfrm>
      </p:grpSpPr>
      <p:sp>
        <p:nvSpPr>
          <p:cNvPr id="71" name="Google Shape;71;p17"/>
          <p:cNvSpPr txBox="1"/>
          <p:nvPr>
            <p:ph type="title"/>
          </p:nvPr>
        </p:nvSpPr>
        <p:spPr>
          <a:xfrm>
            <a:off x="568325" y="2017296"/>
            <a:ext cx="7772400" cy="1996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C28220"/>
              </a:buClr>
              <a:buSzPts val="4200"/>
              <a:buFont typeface="Georgia"/>
              <a:buNone/>
              <a:defRPr b="0" sz="42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7"/>
          <p:cNvSpPr txBox="1"/>
          <p:nvPr>
            <p:ph idx="1" type="body"/>
          </p:nvPr>
        </p:nvSpPr>
        <p:spPr>
          <a:xfrm>
            <a:off x="568325" y="1019342"/>
            <a:ext cx="7772400" cy="895500"/>
          </a:xfrm>
          <a:prstGeom prst="rect">
            <a:avLst/>
          </a:prstGeom>
          <a:noFill/>
          <a:ln>
            <a:noFill/>
          </a:ln>
        </p:spPr>
        <p:txBody>
          <a:bodyPr anchorCtr="0" anchor="b" bIns="45700" lIns="91425" spcFirstLastPara="1" rIns="91425" wrap="square" tIns="45700">
            <a:noAutofit/>
          </a:bodyPr>
          <a:lstStyle>
            <a:lvl1pPr indent="-228600" lvl="0" marL="457200" rtl="0" algn="l">
              <a:spcBef>
                <a:spcPts val="440"/>
              </a:spcBef>
              <a:spcAft>
                <a:spcPts val="0"/>
              </a:spcAft>
              <a:buClr>
                <a:srgbClr val="2D637F"/>
              </a:buClr>
              <a:buSzPts val="2200"/>
              <a:buNone/>
              <a:defRPr sz="2200">
                <a:solidFill>
                  <a:srgbClr val="2D637F"/>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73" name="Google Shape;73;p1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8"/>
          <p:cNvSpPr txBox="1"/>
          <p:nvPr>
            <p:ph type="title"/>
          </p:nvPr>
        </p:nvSpPr>
        <p:spPr>
          <a:xfrm>
            <a:off x="381000" y="3729789"/>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C28220"/>
              </a:buClr>
              <a:buSzPts val="2000"/>
              <a:buFont typeface="Georgia"/>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8"/>
          <p:cNvSpPr/>
          <p:nvPr>
            <p:ph idx="2" type="pic"/>
          </p:nvPr>
        </p:nvSpPr>
        <p:spPr>
          <a:xfrm>
            <a:off x="381000" y="358775"/>
            <a:ext cx="5486400" cy="3371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2D637F"/>
              </a:buClr>
              <a:buSzPts val="3200"/>
              <a:buFont typeface="Arial"/>
              <a:buNone/>
              <a:defRPr b="0" i="0" sz="3200" u="none" cap="none" strike="noStrike">
                <a:solidFill>
                  <a:srgbClr val="2D637F"/>
                </a:solidFill>
                <a:latin typeface="Merriweather Sans"/>
                <a:ea typeface="Merriweather Sans"/>
                <a:cs typeface="Merriweather Sans"/>
                <a:sym typeface="Merriweather Sans"/>
              </a:defRPr>
            </a:lvl1pPr>
            <a:lvl2pPr lvl="1" marR="0" rtl="0" algn="l">
              <a:spcBef>
                <a:spcPts val="560"/>
              </a:spcBef>
              <a:spcAft>
                <a:spcPts val="0"/>
              </a:spcAft>
              <a:buClr>
                <a:srgbClr val="2D637F"/>
              </a:buClr>
              <a:buSzPts val="2800"/>
              <a:buFont typeface="Arial"/>
              <a:buNone/>
              <a:defRPr b="0" i="0" sz="2800" u="none" cap="none" strike="noStrike">
                <a:solidFill>
                  <a:srgbClr val="2D637F"/>
                </a:solidFill>
                <a:latin typeface="Merriweather Sans"/>
                <a:ea typeface="Merriweather Sans"/>
                <a:cs typeface="Merriweather Sans"/>
                <a:sym typeface="Merriweather Sans"/>
              </a:defRPr>
            </a:lvl2pPr>
            <a:lvl3pPr lvl="2" marR="0" rtl="0" algn="l">
              <a:spcBef>
                <a:spcPts val="480"/>
              </a:spcBef>
              <a:spcAft>
                <a:spcPts val="0"/>
              </a:spcAft>
              <a:buClr>
                <a:srgbClr val="2D637F"/>
              </a:buClr>
              <a:buSzPts val="2400"/>
              <a:buFont typeface="Arial"/>
              <a:buNone/>
              <a:defRPr b="0" i="0" sz="2400" u="none" cap="none" strike="noStrike">
                <a:solidFill>
                  <a:srgbClr val="2D637F"/>
                </a:solidFill>
                <a:latin typeface="Merriweather Sans"/>
                <a:ea typeface="Merriweather Sans"/>
                <a:cs typeface="Merriweather Sans"/>
                <a:sym typeface="Merriweather Sans"/>
              </a:defRPr>
            </a:lvl3pPr>
            <a:lvl4pPr lvl="3" marR="0" rtl="0" algn="l">
              <a:spcBef>
                <a:spcPts val="400"/>
              </a:spcBef>
              <a:spcAft>
                <a:spcPts val="0"/>
              </a:spcAft>
              <a:buClr>
                <a:srgbClr val="2D637F"/>
              </a:buClr>
              <a:buSzPts val="2000"/>
              <a:buFont typeface="Arial"/>
              <a:buNone/>
              <a:defRPr b="0" i="0" sz="2000" u="none" cap="none" strike="noStrike">
                <a:solidFill>
                  <a:srgbClr val="2D637F"/>
                </a:solidFill>
                <a:latin typeface="Merriweather Sans"/>
                <a:ea typeface="Merriweather Sans"/>
                <a:cs typeface="Merriweather Sans"/>
                <a:sym typeface="Merriweather Sans"/>
              </a:defRPr>
            </a:lvl4pPr>
            <a:lvl5pPr lvl="4" marR="0" rtl="0" algn="l">
              <a:spcBef>
                <a:spcPts val="400"/>
              </a:spcBef>
              <a:spcAft>
                <a:spcPts val="0"/>
              </a:spcAft>
              <a:buClr>
                <a:srgbClr val="2D637F"/>
              </a:buClr>
              <a:buSzPts val="2000"/>
              <a:buFont typeface="Arial"/>
              <a:buNone/>
              <a:defRPr b="0" i="0" sz="2000" u="none" cap="none" strike="noStrike">
                <a:solidFill>
                  <a:srgbClr val="2D637F"/>
                </a:solidFill>
                <a:latin typeface="Merriweather Sans"/>
                <a:ea typeface="Merriweather Sans"/>
                <a:cs typeface="Merriweather Sans"/>
                <a:sym typeface="Merriweather San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7" name="Google Shape;77;p18"/>
          <p:cNvSpPr txBox="1"/>
          <p:nvPr>
            <p:ph idx="1" type="body"/>
          </p:nvPr>
        </p:nvSpPr>
        <p:spPr>
          <a:xfrm>
            <a:off x="381000" y="4296527"/>
            <a:ext cx="5486400" cy="4773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rgbClr val="2D637F"/>
              </a:buClr>
              <a:buSzPts val="1400"/>
              <a:buNone/>
              <a:defRPr sz="1400"/>
            </a:lvl1pPr>
            <a:lvl2pPr indent="-228600" lvl="1" marL="914400" rtl="0" algn="l">
              <a:spcBef>
                <a:spcPts val="240"/>
              </a:spcBef>
              <a:spcAft>
                <a:spcPts val="0"/>
              </a:spcAft>
              <a:buClr>
                <a:srgbClr val="2D637F"/>
              </a:buClr>
              <a:buSzPts val="1200"/>
              <a:buNone/>
              <a:defRPr sz="1200"/>
            </a:lvl2pPr>
            <a:lvl3pPr indent="-228600" lvl="2" marL="1371600" rtl="0" algn="l">
              <a:spcBef>
                <a:spcPts val="200"/>
              </a:spcBef>
              <a:spcAft>
                <a:spcPts val="0"/>
              </a:spcAft>
              <a:buClr>
                <a:srgbClr val="2D637F"/>
              </a:buClr>
              <a:buSzPts val="1000"/>
              <a:buNone/>
              <a:defRPr sz="1000"/>
            </a:lvl3pPr>
            <a:lvl4pPr indent="-228600" lvl="3" marL="1828800" rtl="0" algn="l">
              <a:spcBef>
                <a:spcPts val="180"/>
              </a:spcBef>
              <a:spcAft>
                <a:spcPts val="0"/>
              </a:spcAft>
              <a:buClr>
                <a:srgbClr val="2D637F"/>
              </a:buClr>
              <a:buSzPts val="900"/>
              <a:buNone/>
              <a:defRPr sz="900"/>
            </a:lvl4pPr>
            <a:lvl5pPr indent="-228600" lvl="4" marL="2286000" rtl="0" algn="l">
              <a:spcBef>
                <a:spcPts val="180"/>
              </a:spcBef>
              <a:spcAft>
                <a:spcPts val="0"/>
              </a:spcAft>
              <a:buClr>
                <a:srgbClr val="2D637F"/>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78" name="Google Shape;78;p1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79" name="Shape 79"/>
        <p:cNvGrpSpPr/>
        <p:nvPr/>
      </p:nvGrpSpPr>
      <p:grpSpPr>
        <a:xfrm>
          <a:off x="0" y="0"/>
          <a:ext cx="0" cy="0"/>
          <a:chOff x="0" y="0"/>
          <a:chExt cx="0" cy="0"/>
        </a:xfrm>
      </p:grpSpPr>
      <p:sp>
        <p:nvSpPr>
          <p:cNvPr id="80" name="Google Shape;80;p19"/>
          <p:cNvSpPr txBox="1"/>
          <p:nvPr>
            <p:ph type="title"/>
          </p:nvPr>
        </p:nvSpPr>
        <p:spPr>
          <a:xfrm>
            <a:off x="457201" y="1041995"/>
            <a:ext cx="3008400" cy="404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C28220"/>
              </a:buClr>
              <a:buSzPts val="2000"/>
              <a:buFont typeface="Georgia"/>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9"/>
          <p:cNvSpPr txBox="1"/>
          <p:nvPr>
            <p:ph idx="1" type="body"/>
          </p:nvPr>
        </p:nvSpPr>
        <p:spPr>
          <a:xfrm>
            <a:off x="3575050" y="1041996"/>
            <a:ext cx="4537200" cy="3657300"/>
          </a:xfrm>
          <a:prstGeom prst="rect">
            <a:avLst/>
          </a:prstGeom>
          <a:noFill/>
          <a:ln>
            <a:noFill/>
          </a:ln>
        </p:spPr>
        <p:txBody>
          <a:bodyPr anchorCtr="0" anchor="t" bIns="45700" lIns="91425" spcFirstLastPara="1" rIns="91425" wrap="square" tIns="45700">
            <a:noAutofit/>
          </a:bodyPr>
          <a:lstStyle>
            <a:lvl1pPr indent="-355600" lvl="0" marL="457200" rtl="0" algn="l">
              <a:spcBef>
                <a:spcPts val="400"/>
              </a:spcBef>
              <a:spcAft>
                <a:spcPts val="0"/>
              </a:spcAft>
              <a:buClr>
                <a:srgbClr val="2D637F"/>
              </a:buClr>
              <a:buSzPts val="2000"/>
              <a:buChar char="•"/>
              <a:defRPr sz="2000"/>
            </a:lvl1pPr>
            <a:lvl2pPr indent="-342900" lvl="1" marL="914400" rtl="0" algn="l">
              <a:spcBef>
                <a:spcPts val="360"/>
              </a:spcBef>
              <a:spcAft>
                <a:spcPts val="0"/>
              </a:spcAft>
              <a:buClr>
                <a:srgbClr val="2D637F"/>
              </a:buClr>
              <a:buSzPts val="1800"/>
              <a:buChar char="–"/>
              <a:defRPr sz="1800"/>
            </a:lvl2pPr>
            <a:lvl3pPr indent="-342900" lvl="2" marL="1371600" rtl="0" algn="l">
              <a:spcBef>
                <a:spcPts val="360"/>
              </a:spcBef>
              <a:spcAft>
                <a:spcPts val="0"/>
              </a:spcAft>
              <a:buClr>
                <a:srgbClr val="2D637F"/>
              </a:buClr>
              <a:buSzPts val="1800"/>
              <a:buChar char="•"/>
              <a:defRPr sz="1800"/>
            </a:lvl3pPr>
            <a:lvl4pPr indent="-330200" lvl="3" marL="1828800" rtl="0" algn="l">
              <a:spcBef>
                <a:spcPts val="320"/>
              </a:spcBef>
              <a:spcAft>
                <a:spcPts val="0"/>
              </a:spcAft>
              <a:buClr>
                <a:srgbClr val="2D637F"/>
              </a:buClr>
              <a:buSzPts val="1600"/>
              <a:buChar char="–"/>
              <a:defRPr sz="1600"/>
            </a:lvl4pPr>
            <a:lvl5pPr indent="-317500" lvl="4" marL="2286000" rtl="0" algn="l">
              <a:spcBef>
                <a:spcPts val="280"/>
              </a:spcBef>
              <a:spcAft>
                <a:spcPts val="0"/>
              </a:spcAft>
              <a:buClr>
                <a:srgbClr val="2D637F"/>
              </a:buClr>
              <a:buSzPts val="1400"/>
              <a:buChar char="»"/>
              <a:defRPr sz="14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82" name="Google Shape;82;p19"/>
          <p:cNvSpPr txBox="1"/>
          <p:nvPr>
            <p:ph idx="2" type="body"/>
          </p:nvPr>
        </p:nvSpPr>
        <p:spPr>
          <a:xfrm>
            <a:off x="457201" y="1531652"/>
            <a:ext cx="3008400" cy="3167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rgbClr val="2D637F"/>
              </a:buClr>
              <a:buSzPts val="1400"/>
              <a:buNone/>
              <a:defRPr sz="1400"/>
            </a:lvl1pPr>
            <a:lvl2pPr indent="-228600" lvl="1" marL="914400" rtl="0" algn="l">
              <a:spcBef>
                <a:spcPts val="240"/>
              </a:spcBef>
              <a:spcAft>
                <a:spcPts val="0"/>
              </a:spcAft>
              <a:buClr>
                <a:srgbClr val="2D637F"/>
              </a:buClr>
              <a:buSzPts val="1200"/>
              <a:buNone/>
              <a:defRPr sz="1200"/>
            </a:lvl2pPr>
            <a:lvl3pPr indent="-228600" lvl="2" marL="1371600" rtl="0" algn="l">
              <a:spcBef>
                <a:spcPts val="200"/>
              </a:spcBef>
              <a:spcAft>
                <a:spcPts val="0"/>
              </a:spcAft>
              <a:buClr>
                <a:srgbClr val="2D637F"/>
              </a:buClr>
              <a:buSzPts val="1000"/>
              <a:buNone/>
              <a:defRPr sz="1000"/>
            </a:lvl3pPr>
            <a:lvl4pPr indent="-228600" lvl="3" marL="1828800" rtl="0" algn="l">
              <a:spcBef>
                <a:spcPts val="180"/>
              </a:spcBef>
              <a:spcAft>
                <a:spcPts val="0"/>
              </a:spcAft>
              <a:buClr>
                <a:srgbClr val="2D637F"/>
              </a:buClr>
              <a:buSzPts val="900"/>
              <a:buNone/>
              <a:defRPr sz="900"/>
            </a:lvl4pPr>
            <a:lvl5pPr indent="-228600" lvl="4" marL="2286000" rtl="0" algn="l">
              <a:spcBef>
                <a:spcPts val="180"/>
              </a:spcBef>
              <a:spcAft>
                <a:spcPts val="0"/>
              </a:spcAft>
              <a:buClr>
                <a:srgbClr val="2D637F"/>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83" name="Google Shape;83;p1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20"/>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20"/>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lvl1pPr indent="-317500" lvl="0" marL="457200" rtl="0">
              <a:spcBef>
                <a:spcPts val="440"/>
              </a:spcBef>
              <a:spcAft>
                <a:spcPts val="0"/>
              </a:spcAft>
              <a:buSzPts val="1400"/>
              <a:buChar char="•"/>
              <a:defRPr/>
            </a:lvl1pPr>
            <a:lvl2pPr indent="-317500" lvl="1" marL="914400" rtl="0">
              <a:spcBef>
                <a:spcPts val="400"/>
              </a:spcBef>
              <a:spcAft>
                <a:spcPts val="0"/>
              </a:spcAft>
              <a:buSzPts val="1400"/>
              <a:buChar char="–"/>
              <a:defRPr/>
            </a:lvl2pPr>
            <a:lvl3pPr indent="-317500" lvl="2" marL="1371600" rtl="0">
              <a:spcBef>
                <a:spcPts val="36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7" name="Google Shape;87;p20"/>
          <p:cNvSpPr txBox="1"/>
          <p:nvPr>
            <p:ph idx="12" type="sldNum"/>
          </p:nvPr>
        </p:nvSpPr>
        <p:spPr>
          <a:xfrm>
            <a:off x="8472458" y="6217622"/>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9.png"/><Relationship Id="rId3" Type="http://schemas.openxmlformats.org/officeDocument/2006/relationships/image" Target="../media/image3.png"/><Relationship Id="rId4"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18.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nvSpPr>
        <p:spPr>
          <a:xfrm>
            <a:off x="267368" y="5307263"/>
            <a:ext cx="138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3"/>
          <p:cNvSpPr txBox="1"/>
          <p:nvPr>
            <p:ph type="title"/>
          </p:nvPr>
        </p:nvSpPr>
        <p:spPr>
          <a:xfrm>
            <a:off x="457200" y="525956"/>
            <a:ext cx="8229600" cy="11433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C28220"/>
              </a:buClr>
              <a:buSzPts val="3000"/>
              <a:buFont typeface="Georgia"/>
              <a:buNone/>
              <a:defRPr b="0" i="0" sz="3000" u="none" cap="none" strike="noStrik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3" name="Google Shape;53;p13"/>
          <p:cNvSpPr txBox="1"/>
          <p:nvPr>
            <p:ph idx="1" type="body"/>
          </p:nvPr>
        </p:nvSpPr>
        <p:spPr>
          <a:xfrm>
            <a:off x="457200" y="1808079"/>
            <a:ext cx="8229600" cy="252630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44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1pPr>
            <a:lvl2pPr indent="-317500" lvl="1" marL="914400" marR="0" rtl="0" algn="l">
              <a:spcBef>
                <a:spcPts val="40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2pPr>
            <a:lvl3pPr indent="-317500" lvl="2" marL="1371600" marR="0" rtl="0" algn="l">
              <a:spcBef>
                <a:spcPts val="36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3pPr>
            <a:lvl4pPr indent="-317500" lvl="3" marL="1828800" marR="0" rtl="0" algn="l">
              <a:spcBef>
                <a:spcPts val="32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4pPr>
            <a:lvl5pPr indent="-317500" lvl="4" marL="2286000" marR="0" rtl="0" algn="l">
              <a:spcBef>
                <a:spcPts val="28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5pPr>
            <a:lvl6pPr indent="-317500" lvl="5" marL="27432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6pPr>
            <a:lvl7pPr indent="-317500" lvl="6" marL="32004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7pPr>
            <a:lvl8pPr indent="-317500" lvl="7" marL="36576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8pPr>
            <a:lvl9pPr indent="-317500" lvl="8" marL="41148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9pPr>
          </a:lstStyle>
          <a:p/>
        </p:txBody>
      </p:sp>
      <p:pic>
        <p:nvPicPr>
          <p:cNvPr id="54" name="Google Shape;54;p13"/>
          <p:cNvPicPr preferRelativeResize="0"/>
          <p:nvPr/>
        </p:nvPicPr>
        <p:blipFill rotWithShape="1">
          <a:blip r:embed="rId1">
            <a:alphaModFix/>
          </a:blip>
          <a:srcRect b="0" l="0" r="0" t="0"/>
          <a:stretch/>
        </p:blipFill>
        <p:spPr>
          <a:xfrm>
            <a:off x="6274508" y="1"/>
            <a:ext cx="2152119" cy="1338513"/>
          </a:xfrm>
          <a:prstGeom prst="rect">
            <a:avLst/>
          </a:prstGeom>
          <a:noFill/>
          <a:ln>
            <a:noFill/>
          </a:ln>
        </p:spPr>
      </p:pic>
      <p:pic>
        <p:nvPicPr>
          <p:cNvPr id="55" name="Google Shape;55;p13"/>
          <p:cNvPicPr preferRelativeResize="0"/>
          <p:nvPr/>
        </p:nvPicPr>
        <p:blipFill rotWithShape="1">
          <a:blip r:embed="rId2">
            <a:alphaModFix/>
          </a:blip>
          <a:srcRect b="0" l="0" r="0" t="0"/>
          <a:stretch/>
        </p:blipFill>
        <p:spPr>
          <a:xfrm>
            <a:off x="0" y="5598567"/>
            <a:ext cx="9144000" cy="997534"/>
          </a:xfrm>
          <a:prstGeom prst="rect">
            <a:avLst/>
          </a:prstGeom>
          <a:noFill/>
          <a:ln>
            <a:noFill/>
          </a:ln>
        </p:spPr>
      </p:pic>
      <p:pic>
        <p:nvPicPr>
          <p:cNvPr id="56" name="Google Shape;56;p13"/>
          <p:cNvPicPr preferRelativeResize="0"/>
          <p:nvPr/>
        </p:nvPicPr>
        <p:blipFill rotWithShape="1">
          <a:blip r:embed="rId3">
            <a:alphaModFix/>
          </a:blip>
          <a:srcRect b="0" l="0" r="0" t="0"/>
          <a:stretch/>
        </p:blipFill>
        <p:spPr>
          <a:xfrm>
            <a:off x="369049" y="6019295"/>
            <a:ext cx="1256177" cy="300037"/>
          </a:xfrm>
          <a:prstGeom prst="rect">
            <a:avLst/>
          </a:prstGeom>
          <a:noFill/>
          <a:ln>
            <a:noFill/>
          </a:ln>
        </p:spPr>
      </p:pic>
      <p:sp>
        <p:nvSpPr>
          <p:cNvPr id="57" name="Google Shape;57;p13"/>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sz="1300">
                <a:solidFill>
                  <a:srgbClr val="2D637F"/>
                </a:solidFill>
                <a:latin typeface="Merriweather Sans"/>
                <a:ea typeface="Merriweather Sans"/>
                <a:cs typeface="Merriweather Sans"/>
                <a:sym typeface="Merriweather Sans"/>
              </a:defRPr>
            </a:lvl1pPr>
            <a:lvl2pPr lvl="1" rtl="0" algn="r">
              <a:buNone/>
              <a:defRPr sz="1300">
                <a:solidFill>
                  <a:srgbClr val="2D637F"/>
                </a:solidFill>
                <a:latin typeface="Merriweather Sans"/>
                <a:ea typeface="Merriweather Sans"/>
                <a:cs typeface="Merriweather Sans"/>
                <a:sym typeface="Merriweather Sans"/>
              </a:defRPr>
            </a:lvl2pPr>
            <a:lvl3pPr lvl="2" rtl="0" algn="r">
              <a:buNone/>
              <a:defRPr sz="1300">
                <a:solidFill>
                  <a:srgbClr val="2D637F"/>
                </a:solidFill>
                <a:latin typeface="Merriweather Sans"/>
                <a:ea typeface="Merriweather Sans"/>
                <a:cs typeface="Merriweather Sans"/>
                <a:sym typeface="Merriweather Sans"/>
              </a:defRPr>
            </a:lvl3pPr>
            <a:lvl4pPr lvl="3" rtl="0" algn="r">
              <a:buNone/>
              <a:defRPr sz="1300">
                <a:solidFill>
                  <a:srgbClr val="2D637F"/>
                </a:solidFill>
                <a:latin typeface="Merriweather Sans"/>
                <a:ea typeface="Merriweather Sans"/>
                <a:cs typeface="Merriweather Sans"/>
                <a:sym typeface="Merriweather Sans"/>
              </a:defRPr>
            </a:lvl4pPr>
            <a:lvl5pPr lvl="4" rtl="0" algn="r">
              <a:buNone/>
              <a:defRPr sz="1300">
                <a:solidFill>
                  <a:srgbClr val="2D637F"/>
                </a:solidFill>
                <a:latin typeface="Merriweather Sans"/>
                <a:ea typeface="Merriweather Sans"/>
                <a:cs typeface="Merriweather Sans"/>
                <a:sym typeface="Merriweather Sans"/>
              </a:defRPr>
            </a:lvl5pPr>
            <a:lvl6pPr lvl="5" rtl="0" algn="r">
              <a:buNone/>
              <a:defRPr sz="1300">
                <a:solidFill>
                  <a:srgbClr val="2D637F"/>
                </a:solidFill>
                <a:latin typeface="Merriweather Sans"/>
                <a:ea typeface="Merriweather Sans"/>
                <a:cs typeface="Merriweather Sans"/>
                <a:sym typeface="Merriweather Sans"/>
              </a:defRPr>
            </a:lvl6pPr>
            <a:lvl7pPr lvl="6" rtl="0" algn="r">
              <a:buNone/>
              <a:defRPr sz="1300">
                <a:solidFill>
                  <a:srgbClr val="2D637F"/>
                </a:solidFill>
                <a:latin typeface="Merriweather Sans"/>
                <a:ea typeface="Merriweather Sans"/>
                <a:cs typeface="Merriweather Sans"/>
                <a:sym typeface="Merriweather Sans"/>
              </a:defRPr>
            </a:lvl7pPr>
            <a:lvl8pPr lvl="7" rtl="0" algn="r">
              <a:buNone/>
              <a:defRPr sz="1300">
                <a:solidFill>
                  <a:srgbClr val="2D637F"/>
                </a:solidFill>
                <a:latin typeface="Merriweather Sans"/>
                <a:ea typeface="Merriweather Sans"/>
                <a:cs typeface="Merriweather Sans"/>
                <a:sym typeface="Merriweather Sans"/>
              </a:defRPr>
            </a:lvl8pPr>
            <a:lvl9pPr lvl="8" rtl="0" algn="r">
              <a:buNone/>
              <a:defRPr sz="1300">
                <a:solidFill>
                  <a:srgbClr val="2D637F"/>
                </a:solidFill>
                <a:latin typeface="Merriweather Sans"/>
                <a:ea typeface="Merriweather Sans"/>
                <a:cs typeface="Merriweather Sans"/>
                <a:sym typeface="Merriweather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png"/><Relationship Id="rId10" Type="http://schemas.openxmlformats.org/officeDocument/2006/relationships/image" Target="../media/image25.png"/><Relationship Id="rId9" Type="http://schemas.openxmlformats.org/officeDocument/2006/relationships/image" Target="../media/image4.png"/><Relationship Id="rId5" Type="http://schemas.openxmlformats.org/officeDocument/2006/relationships/image" Target="../media/image21.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png"/><Relationship Id="rId5" Type="http://schemas.openxmlformats.org/officeDocument/2006/relationships/image" Target="../media/image21.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1"/>
          <p:cNvSpPr txBox="1"/>
          <p:nvPr>
            <p:ph type="ctrTitle"/>
          </p:nvPr>
        </p:nvSpPr>
        <p:spPr>
          <a:xfrm>
            <a:off x="685800" y="291695"/>
            <a:ext cx="6813900" cy="163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COVID-19 Radiography</a:t>
            </a:r>
            <a:endParaRPr/>
          </a:p>
        </p:txBody>
      </p:sp>
      <p:sp>
        <p:nvSpPr>
          <p:cNvPr id="93" name="Google Shape;93;p21"/>
          <p:cNvSpPr txBox="1"/>
          <p:nvPr>
            <p:ph idx="1" type="subTitle"/>
          </p:nvPr>
        </p:nvSpPr>
        <p:spPr>
          <a:xfrm>
            <a:off x="685800" y="2575258"/>
            <a:ext cx="6400800" cy="11136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rPr lang="en" sz="1600">
                <a:solidFill>
                  <a:srgbClr val="000000"/>
                </a:solidFill>
              </a:rPr>
              <a:t>Nathan Choi, Simone Ong, Kelly Short, Elizabeth Willard</a:t>
            </a:r>
            <a:endParaRPr sz="1600">
              <a:solidFill>
                <a:srgbClr val="000000"/>
              </a:solidFill>
            </a:endParaRPr>
          </a:p>
          <a:p>
            <a:pPr indent="0" lvl="0" marL="0" rtl="0" algn="l">
              <a:spcBef>
                <a:spcPts val="440"/>
              </a:spcBef>
              <a:spcAft>
                <a:spcPts val="0"/>
              </a:spcAft>
              <a:buNone/>
            </a:pPr>
            <a:r>
              <a:t/>
            </a:r>
            <a:endParaRPr sz="1600">
              <a:solidFill>
                <a:srgbClr val="000000"/>
              </a:solidFill>
            </a:endParaRPr>
          </a:p>
          <a:p>
            <a:pPr indent="0" lvl="0" marL="0" rtl="0" algn="l">
              <a:spcBef>
                <a:spcPts val="440"/>
              </a:spcBef>
              <a:spcAft>
                <a:spcPts val="0"/>
              </a:spcAft>
              <a:buNone/>
            </a:pPr>
            <a:r>
              <a:rPr lang="en" sz="1600">
                <a:solidFill>
                  <a:srgbClr val="000000"/>
                </a:solidFill>
              </a:rPr>
              <a:t>December 12th, 2023</a:t>
            </a:r>
            <a:endParaRPr sz="1600">
              <a:solidFill>
                <a:srgbClr val="000000"/>
              </a:solidFill>
            </a:endParaRPr>
          </a:p>
          <a:p>
            <a:pPr indent="0" lvl="0" marL="0" rtl="0" algn="l">
              <a:spcBef>
                <a:spcPts val="440"/>
              </a:spcBef>
              <a:spcAft>
                <a:spcPts val="0"/>
              </a:spcAft>
              <a:buNone/>
            </a:pPr>
            <a:r>
              <a:t/>
            </a:r>
            <a:endParaRPr sz="16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Baseline Models</a:t>
            </a:r>
            <a:endParaRPr/>
          </a:p>
        </p:txBody>
      </p:sp>
      <p:sp>
        <p:nvSpPr>
          <p:cNvPr id="170" name="Google Shape;170;p30"/>
          <p:cNvSpPr txBox="1"/>
          <p:nvPr>
            <p:ph idx="1" type="body"/>
          </p:nvPr>
        </p:nvSpPr>
        <p:spPr>
          <a:xfrm>
            <a:off x="469950" y="1268975"/>
            <a:ext cx="7740600" cy="3290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CNN Approach was applied</a:t>
            </a:r>
            <a:endParaRPr/>
          </a:p>
          <a:p>
            <a:pPr indent="-342900" lvl="1" marL="914400" rtl="0" algn="l">
              <a:spcBef>
                <a:spcPts val="0"/>
              </a:spcBef>
              <a:spcAft>
                <a:spcPts val="0"/>
              </a:spcAft>
              <a:buSzPts val="1800"/>
              <a:buChar char="○"/>
            </a:pPr>
            <a:r>
              <a:rPr lang="en"/>
              <a:t>Sparse Categorical Loss because of our different categories ( 4 categories ) </a:t>
            </a:r>
            <a:endParaRPr/>
          </a:p>
          <a:p>
            <a:pPr indent="-342900" lvl="1" marL="914400" rtl="0" algn="l">
              <a:spcBef>
                <a:spcPts val="0"/>
              </a:spcBef>
              <a:spcAft>
                <a:spcPts val="0"/>
              </a:spcAft>
              <a:buSzPts val="1800"/>
              <a:buChar char="○"/>
            </a:pPr>
            <a:r>
              <a:rPr lang="en"/>
              <a:t>Relu activation for our layers</a:t>
            </a:r>
            <a:endParaRPr/>
          </a:p>
          <a:p>
            <a:pPr indent="-342900" lvl="1" marL="914400" rtl="0" algn="l">
              <a:spcBef>
                <a:spcPts val="0"/>
              </a:spcBef>
              <a:spcAft>
                <a:spcPts val="0"/>
              </a:spcAft>
              <a:buSzPts val="1800"/>
              <a:buChar char="○"/>
            </a:pPr>
            <a:r>
              <a:rPr lang="en"/>
              <a:t>We decided to initially run both Adam and SGD model optimizers as a baseline</a:t>
            </a:r>
            <a:endParaRPr/>
          </a:p>
          <a:p>
            <a:pPr indent="-342900" lvl="2" marL="1371600" rtl="0" algn="l">
              <a:spcBef>
                <a:spcPts val="0"/>
              </a:spcBef>
              <a:spcAft>
                <a:spcPts val="0"/>
              </a:spcAft>
              <a:buSzPts val="1800"/>
              <a:buChar char="■"/>
            </a:pPr>
            <a:r>
              <a:rPr lang="en"/>
              <a:t>Adam performed with an accuracy of 86.74% on test dataset</a:t>
            </a:r>
            <a:endParaRPr/>
          </a:p>
          <a:p>
            <a:pPr indent="-342900" lvl="2" marL="1371600" rtl="0" algn="l">
              <a:spcBef>
                <a:spcPts val="0"/>
              </a:spcBef>
              <a:spcAft>
                <a:spcPts val="0"/>
              </a:spcAft>
              <a:buSzPts val="1800"/>
              <a:buChar char="■"/>
            </a:pPr>
            <a:r>
              <a:rPr lang="en"/>
              <a:t>SGD performed with an accuracy of 69.73% on test dataset</a:t>
            </a:r>
            <a:endParaRPr/>
          </a:p>
          <a:p>
            <a:pPr indent="-342900" lvl="0" marL="457200" rtl="0" algn="l">
              <a:spcBef>
                <a:spcPts val="0"/>
              </a:spcBef>
              <a:spcAft>
                <a:spcPts val="0"/>
              </a:spcAft>
              <a:buSzPts val="1800"/>
              <a:buChar char="●"/>
            </a:pPr>
            <a:r>
              <a:rPr lang="en"/>
              <a:t>Below are the model.summary() parameters that were used:</a:t>
            </a:r>
            <a:endParaRPr/>
          </a:p>
        </p:txBody>
      </p:sp>
      <p:pic>
        <p:nvPicPr>
          <p:cNvPr id="171" name="Google Shape;171;p30"/>
          <p:cNvPicPr preferRelativeResize="0"/>
          <p:nvPr/>
        </p:nvPicPr>
        <p:blipFill>
          <a:blip r:embed="rId3">
            <a:alphaModFix/>
          </a:blip>
          <a:stretch>
            <a:fillRect/>
          </a:stretch>
        </p:blipFill>
        <p:spPr>
          <a:xfrm>
            <a:off x="2706688" y="3111400"/>
            <a:ext cx="3267125" cy="325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Modeling Experimentation</a:t>
            </a:r>
            <a:endParaRPr/>
          </a:p>
        </p:txBody>
      </p:sp>
      <p:sp>
        <p:nvSpPr>
          <p:cNvPr id="177" name="Google Shape;177;p31"/>
          <p:cNvSpPr txBox="1"/>
          <p:nvPr>
            <p:ph idx="1" type="body"/>
          </p:nvPr>
        </p:nvSpPr>
        <p:spPr>
          <a:xfrm>
            <a:off x="457200" y="1459225"/>
            <a:ext cx="7740600" cy="38478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We then created a dataframe to iterate through other hyperparameters</a:t>
            </a:r>
            <a:endParaRPr/>
          </a:p>
          <a:p>
            <a:pPr indent="-342900" lvl="0" marL="457200" rtl="0" algn="l">
              <a:spcBef>
                <a:spcPts val="0"/>
              </a:spcBef>
              <a:spcAft>
                <a:spcPts val="0"/>
              </a:spcAft>
              <a:buSzPts val="1800"/>
              <a:buChar char="•"/>
            </a:pPr>
            <a:r>
              <a:rPr lang="en"/>
              <a:t>The output of our results looked as follows: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pic>
        <p:nvPicPr>
          <p:cNvPr id="178" name="Google Shape;178;p31"/>
          <p:cNvPicPr preferRelativeResize="0"/>
          <p:nvPr/>
        </p:nvPicPr>
        <p:blipFill>
          <a:blip r:embed="rId3">
            <a:alphaModFix/>
          </a:blip>
          <a:stretch>
            <a:fillRect/>
          </a:stretch>
        </p:blipFill>
        <p:spPr>
          <a:xfrm>
            <a:off x="1654200" y="2287750"/>
            <a:ext cx="5372100" cy="2190750"/>
          </a:xfrm>
          <a:prstGeom prst="rect">
            <a:avLst/>
          </a:prstGeom>
          <a:noFill/>
          <a:ln>
            <a:noFill/>
          </a:ln>
        </p:spPr>
      </p:pic>
      <p:sp>
        <p:nvSpPr>
          <p:cNvPr id="179" name="Google Shape;179;p31"/>
          <p:cNvSpPr txBox="1"/>
          <p:nvPr/>
        </p:nvSpPr>
        <p:spPr>
          <a:xfrm>
            <a:off x="1220975" y="3092325"/>
            <a:ext cx="7533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latin typeface="Merriweather Sans"/>
                <a:ea typeface="Merriweather Sans"/>
                <a:cs typeface="Merriweather Sans"/>
                <a:sym typeface="Merriweather Sans"/>
              </a:rPr>
              <a:t>Best</a:t>
            </a:r>
            <a:endParaRPr>
              <a:solidFill>
                <a:srgbClr val="FF9900"/>
              </a:solidFill>
              <a:latin typeface="Merriweather Sans"/>
              <a:ea typeface="Merriweather Sans"/>
              <a:cs typeface="Merriweather Sans"/>
              <a:sym typeface="Merriweather Sans"/>
            </a:endParaRPr>
          </a:p>
        </p:txBody>
      </p:sp>
      <p:sp>
        <p:nvSpPr>
          <p:cNvPr id="180" name="Google Shape;180;p31"/>
          <p:cNvSpPr/>
          <p:nvPr/>
        </p:nvSpPr>
        <p:spPr>
          <a:xfrm>
            <a:off x="1824175" y="3175000"/>
            <a:ext cx="4882800" cy="2559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2"/>
          <p:cNvPicPr preferRelativeResize="0"/>
          <p:nvPr/>
        </p:nvPicPr>
        <p:blipFill rotWithShape="1">
          <a:blip r:embed="rId3">
            <a:alphaModFix/>
          </a:blip>
          <a:srcRect b="81350" l="0" r="0" t="0"/>
          <a:stretch/>
        </p:blipFill>
        <p:spPr>
          <a:xfrm>
            <a:off x="4899425" y="3660100"/>
            <a:ext cx="4244575" cy="322800"/>
          </a:xfrm>
          <a:prstGeom prst="rect">
            <a:avLst/>
          </a:prstGeom>
          <a:noFill/>
          <a:ln>
            <a:noFill/>
          </a:ln>
        </p:spPr>
      </p:pic>
      <p:pic>
        <p:nvPicPr>
          <p:cNvPr id="186" name="Google Shape;186;p32"/>
          <p:cNvPicPr preferRelativeResize="0"/>
          <p:nvPr/>
        </p:nvPicPr>
        <p:blipFill rotWithShape="1">
          <a:blip r:embed="rId3">
            <a:alphaModFix/>
          </a:blip>
          <a:srcRect b="81350" l="0" r="0" t="0"/>
          <a:stretch/>
        </p:blipFill>
        <p:spPr>
          <a:xfrm>
            <a:off x="413700" y="3636950"/>
            <a:ext cx="4244575" cy="322800"/>
          </a:xfrm>
          <a:prstGeom prst="rect">
            <a:avLst/>
          </a:prstGeom>
          <a:noFill/>
          <a:ln>
            <a:noFill/>
          </a:ln>
        </p:spPr>
      </p:pic>
      <p:sp>
        <p:nvSpPr>
          <p:cNvPr id="187" name="Google Shape;187;p32"/>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Modeling Experimentation Results</a:t>
            </a:r>
            <a:endParaRPr/>
          </a:p>
        </p:txBody>
      </p:sp>
      <p:pic>
        <p:nvPicPr>
          <p:cNvPr id="188" name="Google Shape;188;p32"/>
          <p:cNvPicPr preferRelativeResize="0"/>
          <p:nvPr/>
        </p:nvPicPr>
        <p:blipFill>
          <a:blip r:embed="rId4">
            <a:alphaModFix/>
          </a:blip>
          <a:stretch>
            <a:fillRect/>
          </a:stretch>
        </p:blipFill>
        <p:spPr>
          <a:xfrm>
            <a:off x="774250" y="1696450"/>
            <a:ext cx="2780775" cy="2039850"/>
          </a:xfrm>
          <a:prstGeom prst="rect">
            <a:avLst/>
          </a:prstGeom>
          <a:noFill/>
          <a:ln>
            <a:noFill/>
          </a:ln>
        </p:spPr>
      </p:pic>
      <p:pic>
        <p:nvPicPr>
          <p:cNvPr id="189" name="Google Shape;189;p32"/>
          <p:cNvPicPr preferRelativeResize="0"/>
          <p:nvPr/>
        </p:nvPicPr>
        <p:blipFill>
          <a:blip r:embed="rId5">
            <a:alphaModFix/>
          </a:blip>
          <a:stretch>
            <a:fillRect/>
          </a:stretch>
        </p:blipFill>
        <p:spPr>
          <a:xfrm>
            <a:off x="5373625" y="1670632"/>
            <a:ext cx="2780775" cy="2091493"/>
          </a:xfrm>
          <a:prstGeom prst="rect">
            <a:avLst/>
          </a:prstGeom>
          <a:noFill/>
          <a:ln>
            <a:noFill/>
          </a:ln>
        </p:spPr>
      </p:pic>
      <p:pic>
        <p:nvPicPr>
          <p:cNvPr id="190" name="Google Shape;190;p32"/>
          <p:cNvPicPr preferRelativeResize="0"/>
          <p:nvPr/>
        </p:nvPicPr>
        <p:blipFill>
          <a:blip r:embed="rId6">
            <a:alphaModFix/>
          </a:blip>
          <a:stretch>
            <a:fillRect/>
          </a:stretch>
        </p:blipFill>
        <p:spPr>
          <a:xfrm>
            <a:off x="5634068" y="4287918"/>
            <a:ext cx="2476050" cy="1935375"/>
          </a:xfrm>
          <a:prstGeom prst="rect">
            <a:avLst/>
          </a:prstGeom>
          <a:noFill/>
          <a:ln>
            <a:noFill/>
          </a:ln>
        </p:spPr>
      </p:pic>
      <p:pic>
        <p:nvPicPr>
          <p:cNvPr id="191" name="Google Shape;191;p32"/>
          <p:cNvPicPr preferRelativeResize="0"/>
          <p:nvPr/>
        </p:nvPicPr>
        <p:blipFill rotWithShape="1">
          <a:blip r:embed="rId3">
            <a:alphaModFix/>
          </a:blip>
          <a:srcRect b="71034" l="0" r="0" t="17081"/>
          <a:stretch/>
        </p:blipFill>
        <p:spPr>
          <a:xfrm>
            <a:off x="118050" y="1430199"/>
            <a:ext cx="4391225" cy="212806"/>
          </a:xfrm>
          <a:prstGeom prst="rect">
            <a:avLst/>
          </a:prstGeom>
          <a:noFill/>
          <a:ln>
            <a:noFill/>
          </a:ln>
        </p:spPr>
      </p:pic>
      <p:pic>
        <p:nvPicPr>
          <p:cNvPr id="192" name="Google Shape;192;p32"/>
          <p:cNvPicPr preferRelativeResize="0"/>
          <p:nvPr/>
        </p:nvPicPr>
        <p:blipFill>
          <a:blip r:embed="rId7">
            <a:alphaModFix/>
          </a:blip>
          <a:stretch>
            <a:fillRect/>
          </a:stretch>
        </p:blipFill>
        <p:spPr>
          <a:xfrm>
            <a:off x="1052500" y="4319125"/>
            <a:ext cx="2476051" cy="1872970"/>
          </a:xfrm>
          <a:prstGeom prst="rect">
            <a:avLst/>
          </a:prstGeom>
          <a:noFill/>
          <a:ln>
            <a:noFill/>
          </a:ln>
        </p:spPr>
      </p:pic>
      <p:pic>
        <p:nvPicPr>
          <p:cNvPr id="193" name="Google Shape;193;p32"/>
          <p:cNvPicPr preferRelativeResize="0"/>
          <p:nvPr/>
        </p:nvPicPr>
        <p:blipFill rotWithShape="1">
          <a:blip r:embed="rId3">
            <a:alphaModFix/>
          </a:blip>
          <a:srcRect b="61352" l="0" r="0" t="28515"/>
          <a:stretch/>
        </p:blipFill>
        <p:spPr>
          <a:xfrm>
            <a:off x="4558400" y="1430188"/>
            <a:ext cx="4391229" cy="181425"/>
          </a:xfrm>
          <a:prstGeom prst="rect">
            <a:avLst/>
          </a:prstGeom>
          <a:noFill/>
          <a:ln>
            <a:noFill/>
          </a:ln>
        </p:spPr>
      </p:pic>
      <p:pic>
        <p:nvPicPr>
          <p:cNvPr id="194" name="Google Shape;194;p32"/>
          <p:cNvPicPr preferRelativeResize="0"/>
          <p:nvPr/>
        </p:nvPicPr>
        <p:blipFill rotWithShape="1">
          <a:blip r:embed="rId3">
            <a:alphaModFix/>
          </a:blip>
          <a:srcRect b="48807" l="0" r="0" t="40818"/>
          <a:stretch/>
        </p:blipFill>
        <p:spPr>
          <a:xfrm>
            <a:off x="297132" y="3959749"/>
            <a:ext cx="4288343" cy="181425"/>
          </a:xfrm>
          <a:prstGeom prst="rect">
            <a:avLst/>
          </a:prstGeom>
          <a:noFill/>
          <a:ln>
            <a:noFill/>
          </a:ln>
        </p:spPr>
      </p:pic>
      <p:pic>
        <p:nvPicPr>
          <p:cNvPr id="195" name="Google Shape;195;p32"/>
          <p:cNvPicPr preferRelativeResize="0"/>
          <p:nvPr/>
        </p:nvPicPr>
        <p:blipFill rotWithShape="1">
          <a:blip r:embed="rId3">
            <a:alphaModFix/>
          </a:blip>
          <a:srcRect b="39095" l="0" r="0" t="51190"/>
          <a:stretch/>
        </p:blipFill>
        <p:spPr>
          <a:xfrm>
            <a:off x="4658275" y="3965800"/>
            <a:ext cx="4580044" cy="181425"/>
          </a:xfrm>
          <a:prstGeom prst="rect">
            <a:avLst/>
          </a:prstGeom>
          <a:noFill/>
          <a:ln>
            <a:noFill/>
          </a:ln>
        </p:spPr>
      </p:pic>
      <p:pic>
        <p:nvPicPr>
          <p:cNvPr id="196" name="Google Shape;196;p32"/>
          <p:cNvPicPr preferRelativeResize="0"/>
          <p:nvPr/>
        </p:nvPicPr>
        <p:blipFill rotWithShape="1">
          <a:blip r:embed="rId3">
            <a:alphaModFix/>
          </a:blip>
          <a:srcRect b="81350" l="0" r="0" t="0"/>
          <a:stretch/>
        </p:blipFill>
        <p:spPr>
          <a:xfrm>
            <a:off x="267575" y="1150200"/>
            <a:ext cx="4244575" cy="322800"/>
          </a:xfrm>
          <a:prstGeom prst="rect">
            <a:avLst/>
          </a:prstGeom>
          <a:noFill/>
          <a:ln>
            <a:noFill/>
          </a:ln>
        </p:spPr>
      </p:pic>
      <p:pic>
        <p:nvPicPr>
          <p:cNvPr id="197" name="Google Shape;197;p32"/>
          <p:cNvPicPr preferRelativeResize="0"/>
          <p:nvPr/>
        </p:nvPicPr>
        <p:blipFill rotWithShape="1">
          <a:blip r:embed="rId3">
            <a:alphaModFix/>
          </a:blip>
          <a:srcRect b="81350" l="0" r="0" t="0"/>
          <a:stretch/>
        </p:blipFill>
        <p:spPr>
          <a:xfrm>
            <a:off x="4673613" y="1135675"/>
            <a:ext cx="4244575" cy="32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Modeling Experimentation Results cont.</a:t>
            </a:r>
            <a:endParaRPr/>
          </a:p>
        </p:txBody>
      </p:sp>
      <p:sp>
        <p:nvSpPr>
          <p:cNvPr id="203" name="Google Shape;203;p33"/>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204" name="Google Shape;204;p33"/>
          <p:cNvPicPr preferRelativeResize="0"/>
          <p:nvPr/>
        </p:nvPicPr>
        <p:blipFill>
          <a:blip r:embed="rId3">
            <a:alphaModFix/>
          </a:blip>
          <a:stretch>
            <a:fillRect/>
          </a:stretch>
        </p:blipFill>
        <p:spPr>
          <a:xfrm>
            <a:off x="724800" y="1786619"/>
            <a:ext cx="2798875" cy="2113550"/>
          </a:xfrm>
          <a:prstGeom prst="rect">
            <a:avLst/>
          </a:prstGeom>
          <a:noFill/>
          <a:ln>
            <a:noFill/>
          </a:ln>
        </p:spPr>
      </p:pic>
      <p:pic>
        <p:nvPicPr>
          <p:cNvPr id="205" name="Google Shape;205;p33"/>
          <p:cNvPicPr preferRelativeResize="0"/>
          <p:nvPr/>
        </p:nvPicPr>
        <p:blipFill>
          <a:blip r:embed="rId4">
            <a:alphaModFix/>
          </a:blip>
          <a:stretch>
            <a:fillRect/>
          </a:stretch>
        </p:blipFill>
        <p:spPr>
          <a:xfrm>
            <a:off x="5576700" y="1751100"/>
            <a:ext cx="2798876" cy="2127713"/>
          </a:xfrm>
          <a:prstGeom prst="rect">
            <a:avLst/>
          </a:prstGeom>
          <a:noFill/>
          <a:ln>
            <a:noFill/>
          </a:ln>
        </p:spPr>
      </p:pic>
      <p:pic>
        <p:nvPicPr>
          <p:cNvPr id="206" name="Google Shape;206;p33"/>
          <p:cNvPicPr preferRelativeResize="0"/>
          <p:nvPr/>
        </p:nvPicPr>
        <p:blipFill>
          <a:blip r:embed="rId5">
            <a:alphaModFix/>
          </a:blip>
          <a:stretch>
            <a:fillRect/>
          </a:stretch>
        </p:blipFill>
        <p:spPr>
          <a:xfrm>
            <a:off x="3219100" y="4379968"/>
            <a:ext cx="2500475" cy="1934600"/>
          </a:xfrm>
          <a:prstGeom prst="rect">
            <a:avLst/>
          </a:prstGeom>
          <a:noFill/>
          <a:ln>
            <a:noFill/>
          </a:ln>
        </p:spPr>
      </p:pic>
      <p:pic>
        <p:nvPicPr>
          <p:cNvPr id="207" name="Google Shape;207;p33"/>
          <p:cNvPicPr preferRelativeResize="0"/>
          <p:nvPr/>
        </p:nvPicPr>
        <p:blipFill rotWithShape="1">
          <a:blip r:embed="rId6">
            <a:alphaModFix/>
          </a:blip>
          <a:srcRect b="25182" l="0" r="0" t="62410"/>
          <a:stretch/>
        </p:blipFill>
        <p:spPr>
          <a:xfrm>
            <a:off x="148275" y="1381075"/>
            <a:ext cx="4484860" cy="226910"/>
          </a:xfrm>
          <a:prstGeom prst="rect">
            <a:avLst/>
          </a:prstGeom>
          <a:noFill/>
          <a:ln>
            <a:noFill/>
          </a:ln>
        </p:spPr>
      </p:pic>
      <p:pic>
        <p:nvPicPr>
          <p:cNvPr id="208" name="Google Shape;208;p33"/>
          <p:cNvPicPr preferRelativeResize="0"/>
          <p:nvPr/>
        </p:nvPicPr>
        <p:blipFill rotWithShape="1">
          <a:blip r:embed="rId6">
            <a:alphaModFix/>
          </a:blip>
          <a:srcRect b="12270" l="0" r="0" t="73501"/>
          <a:stretch/>
        </p:blipFill>
        <p:spPr>
          <a:xfrm>
            <a:off x="4733705" y="1364413"/>
            <a:ext cx="4484860" cy="260220"/>
          </a:xfrm>
          <a:prstGeom prst="rect">
            <a:avLst/>
          </a:prstGeom>
          <a:noFill/>
          <a:ln>
            <a:noFill/>
          </a:ln>
        </p:spPr>
      </p:pic>
      <p:pic>
        <p:nvPicPr>
          <p:cNvPr id="209" name="Google Shape;209;p33"/>
          <p:cNvPicPr preferRelativeResize="0"/>
          <p:nvPr/>
        </p:nvPicPr>
        <p:blipFill rotWithShape="1">
          <a:blip r:embed="rId6">
            <a:alphaModFix/>
          </a:blip>
          <a:srcRect b="1823" l="0" r="0" t="85769"/>
          <a:stretch/>
        </p:blipFill>
        <p:spPr>
          <a:xfrm>
            <a:off x="2410965" y="4081490"/>
            <a:ext cx="4484860" cy="226910"/>
          </a:xfrm>
          <a:prstGeom prst="rect">
            <a:avLst/>
          </a:prstGeom>
          <a:noFill/>
          <a:ln>
            <a:noFill/>
          </a:ln>
        </p:spPr>
      </p:pic>
      <p:pic>
        <p:nvPicPr>
          <p:cNvPr id="210" name="Google Shape;210;p33"/>
          <p:cNvPicPr preferRelativeResize="0"/>
          <p:nvPr/>
        </p:nvPicPr>
        <p:blipFill rotWithShape="1">
          <a:blip r:embed="rId6">
            <a:alphaModFix/>
          </a:blip>
          <a:srcRect b="81350" l="0" r="0" t="0"/>
          <a:stretch/>
        </p:blipFill>
        <p:spPr>
          <a:xfrm>
            <a:off x="2561700" y="3758700"/>
            <a:ext cx="4244575" cy="322800"/>
          </a:xfrm>
          <a:prstGeom prst="rect">
            <a:avLst/>
          </a:prstGeom>
          <a:noFill/>
          <a:ln>
            <a:noFill/>
          </a:ln>
        </p:spPr>
      </p:pic>
      <p:pic>
        <p:nvPicPr>
          <p:cNvPr id="211" name="Google Shape;211;p33"/>
          <p:cNvPicPr preferRelativeResize="0"/>
          <p:nvPr/>
        </p:nvPicPr>
        <p:blipFill rotWithShape="1">
          <a:blip r:embed="rId6">
            <a:alphaModFix/>
          </a:blip>
          <a:srcRect b="81350" l="0" r="0" t="0"/>
          <a:stretch/>
        </p:blipFill>
        <p:spPr>
          <a:xfrm>
            <a:off x="4930050" y="1041625"/>
            <a:ext cx="4244575" cy="322800"/>
          </a:xfrm>
          <a:prstGeom prst="rect">
            <a:avLst/>
          </a:prstGeom>
          <a:noFill/>
          <a:ln>
            <a:noFill/>
          </a:ln>
        </p:spPr>
      </p:pic>
      <p:pic>
        <p:nvPicPr>
          <p:cNvPr id="212" name="Google Shape;212;p33"/>
          <p:cNvPicPr preferRelativeResize="0"/>
          <p:nvPr/>
        </p:nvPicPr>
        <p:blipFill rotWithShape="1">
          <a:blip r:embed="rId6">
            <a:alphaModFix/>
          </a:blip>
          <a:srcRect b="81350" l="0" r="0" t="0"/>
          <a:stretch/>
        </p:blipFill>
        <p:spPr>
          <a:xfrm>
            <a:off x="376875" y="1041625"/>
            <a:ext cx="4244575" cy="32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Best Performing Model Training Plot</a:t>
            </a:r>
            <a:endParaRPr/>
          </a:p>
        </p:txBody>
      </p:sp>
      <p:pic>
        <p:nvPicPr>
          <p:cNvPr id="218" name="Google Shape;218;p34"/>
          <p:cNvPicPr preferRelativeResize="0"/>
          <p:nvPr/>
        </p:nvPicPr>
        <p:blipFill>
          <a:blip r:embed="rId3">
            <a:alphaModFix/>
          </a:blip>
          <a:stretch>
            <a:fillRect/>
          </a:stretch>
        </p:blipFill>
        <p:spPr>
          <a:xfrm>
            <a:off x="846853" y="2066375"/>
            <a:ext cx="4075900" cy="3083175"/>
          </a:xfrm>
          <a:prstGeom prst="rect">
            <a:avLst/>
          </a:prstGeom>
          <a:noFill/>
          <a:ln>
            <a:noFill/>
          </a:ln>
        </p:spPr>
      </p:pic>
      <p:pic>
        <p:nvPicPr>
          <p:cNvPr id="219" name="Google Shape;219;p34"/>
          <p:cNvPicPr preferRelativeResize="0"/>
          <p:nvPr/>
        </p:nvPicPr>
        <p:blipFill rotWithShape="1">
          <a:blip r:embed="rId4">
            <a:alphaModFix/>
          </a:blip>
          <a:srcRect b="49175" l="2984" r="6312" t="40677"/>
          <a:stretch/>
        </p:blipFill>
        <p:spPr>
          <a:xfrm>
            <a:off x="252175" y="1790363"/>
            <a:ext cx="6050426" cy="276025"/>
          </a:xfrm>
          <a:prstGeom prst="rect">
            <a:avLst/>
          </a:prstGeom>
          <a:noFill/>
          <a:ln>
            <a:noFill/>
          </a:ln>
        </p:spPr>
      </p:pic>
      <p:pic>
        <p:nvPicPr>
          <p:cNvPr id="220" name="Google Shape;220;p34"/>
          <p:cNvPicPr preferRelativeResize="0"/>
          <p:nvPr/>
        </p:nvPicPr>
        <p:blipFill rotWithShape="1">
          <a:blip r:embed="rId4">
            <a:alphaModFix/>
          </a:blip>
          <a:srcRect b="81350" l="0" r="0" t="0"/>
          <a:stretch/>
        </p:blipFill>
        <p:spPr>
          <a:xfrm>
            <a:off x="297825" y="1299775"/>
            <a:ext cx="6451025" cy="490600"/>
          </a:xfrm>
          <a:prstGeom prst="rect">
            <a:avLst/>
          </a:prstGeom>
          <a:noFill/>
          <a:ln>
            <a:noFill/>
          </a:ln>
        </p:spPr>
      </p:pic>
      <p:pic>
        <p:nvPicPr>
          <p:cNvPr id="221" name="Google Shape;221;p34"/>
          <p:cNvPicPr preferRelativeResize="0"/>
          <p:nvPr/>
        </p:nvPicPr>
        <p:blipFill rotWithShape="1">
          <a:blip r:embed="rId5">
            <a:alphaModFix/>
          </a:blip>
          <a:srcRect b="0" l="0" r="29976" t="0"/>
          <a:stretch/>
        </p:blipFill>
        <p:spPr>
          <a:xfrm>
            <a:off x="5173700" y="2822900"/>
            <a:ext cx="3699000" cy="2149350"/>
          </a:xfrm>
          <a:prstGeom prst="rect">
            <a:avLst/>
          </a:prstGeom>
          <a:noFill/>
          <a:ln>
            <a:noFill/>
          </a:ln>
        </p:spPr>
      </p:pic>
      <p:sp>
        <p:nvSpPr>
          <p:cNvPr id="222" name="Google Shape;222;p34"/>
          <p:cNvSpPr txBox="1"/>
          <p:nvPr/>
        </p:nvSpPr>
        <p:spPr>
          <a:xfrm>
            <a:off x="4996425" y="3497475"/>
            <a:ext cx="14586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2D637F"/>
                </a:solidFill>
                <a:latin typeface="Merriweather Sans"/>
                <a:ea typeface="Merriweather Sans"/>
                <a:cs typeface="Merriweather Sans"/>
                <a:sym typeface="Merriweather Sans"/>
              </a:rPr>
              <a:t>Normal</a:t>
            </a:r>
            <a:endParaRPr sz="900">
              <a:solidFill>
                <a:srgbClr val="2D637F"/>
              </a:solidFill>
              <a:latin typeface="Merriweather Sans"/>
              <a:ea typeface="Merriweather Sans"/>
              <a:cs typeface="Merriweather Sans"/>
              <a:sym typeface="Merriweather Sans"/>
            </a:endParaRPr>
          </a:p>
          <a:p>
            <a:pPr indent="0" lvl="0" marL="0" rtl="0" algn="l">
              <a:spcBef>
                <a:spcPts val="0"/>
              </a:spcBef>
              <a:spcAft>
                <a:spcPts val="0"/>
              </a:spcAft>
              <a:buNone/>
            </a:pPr>
            <a:r>
              <a:rPr lang="en" sz="900">
                <a:solidFill>
                  <a:srgbClr val="2D637F"/>
                </a:solidFill>
                <a:latin typeface="Merriweather Sans"/>
                <a:ea typeface="Merriweather Sans"/>
                <a:cs typeface="Merriweather Sans"/>
                <a:sym typeface="Merriweather Sans"/>
              </a:rPr>
              <a:t>Covid</a:t>
            </a:r>
            <a:endParaRPr sz="900">
              <a:solidFill>
                <a:srgbClr val="2D637F"/>
              </a:solidFill>
              <a:latin typeface="Merriweather Sans"/>
              <a:ea typeface="Merriweather Sans"/>
              <a:cs typeface="Merriweather Sans"/>
              <a:sym typeface="Merriweather Sans"/>
            </a:endParaRPr>
          </a:p>
          <a:p>
            <a:pPr indent="0" lvl="0" marL="0" rtl="0" algn="l">
              <a:spcBef>
                <a:spcPts val="0"/>
              </a:spcBef>
              <a:spcAft>
                <a:spcPts val="0"/>
              </a:spcAft>
              <a:buNone/>
            </a:pPr>
            <a:r>
              <a:rPr lang="en" sz="900">
                <a:solidFill>
                  <a:srgbClr val="2D637F"/>
                </a:solidFill>
                <a:latin typeface="Merriweather Sans"/>
                <a:ea typeface="Merriweather Sans"/>
                <a:cs typeface="Merriweather Sans"/>
                <a:sym typeface="Merriweather Sans"/>
              </a:rPr>
              <a:t>Pneumonia</a:t>
            </a:r>
            <a:endParaRPr sz="900">
              <a:solidFill>
                <a:srgbClr val="2D637F"/>
              </a:solidFill>
              <a:latin typeface="Merriweather Sans"/>
              <a:ea typeface="Merriweather Sans"/>
              <a:cs typeface="Merriweather Sans"/>
              <a:sym typeface="Merriweather Sans"/>
            </a:endParaRPr>
          </a:p>
          <a:p>
            <a:pPr indent="0" lvl="0" marL="0" rtl="0" algn="l">
              <a:spcBef>
                <a:spcPts val="0"/>
              </a:spcBef>
              <a:spcAft>
                <a:spcPts val="0"/>
              </a:spcAft>
              <a:buNone/>
            </a:pPr>
            <a:r>
              <a:rPr lang="en" sz="900">
                <a:solidFill>
                  <a:srgbClr val="2D637F"/>
                </a:solidFill>
                <a:latin typeface="Merriweather Sans"/>
                <a:ea typeface="Merriweather Sans"/>
                <a:cs typeface="Merriweather Sans"/>
                <a:sym typeface="Merriweather Sans"/>
              </a:rPr>
              <a:t>Lung Opacity</a:t>
            </a:r>
            <a:endParaRPr sz="900">
              <a:solidFill>
                <a:srgbClr val="2D637F"/>
              </a:solidFill>
              <a:latin typeface="Merriweather Sans"/>
              <a:ea typeface="Merriweather Sans"/>
              <a:cs typeface="Merriweather Sans"/>
              <a:sym typeface="Merriweather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Conclusions</a:t>
            </a:r>
            <a:endParaRPr/>
          </a:p>
        </p:txBody>
      </p:sp>
      <p:sp>
        <p:nvSpPr>
          <p:cNvPr id="228" name="Google Shape;228;p35"/>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Our key results of </a:t>
            </a:r>
            <a:r>
              <a:rPr lang="en"/>
              <a:t>occur</a:t>
            </a:r>
            <a:r>
              <a:rPr lang="en"/>
              <a:t> </a:t>
            </a:r>
            <a:r>
              <a:rPr lang="en"/>
              <a:t>classification</a:t>
            </a:r>
            <a:r>
              <a:rPr lang="en"/>
              <a:t> </a:t>
            </a:r>
            <a:r>
              <a:rPr lang="en"/>
              <a:t>model</a:t>
            </a:r>
            <a:r>
              <a:rPr lang="en"/>
              <a:t> are our accuracy and losses from our validation and test data. As noted on the previous page, we are reaching around 86% accuracy for all our data and our graphs are showing increasing shapes which means our model is able to classify well. </a:t>
            </a:r>
            <a:endParaRPr/>
          </a:p>
          <a:p>
            <a:pPr indent="-342900" lvl="0" marL="457200" rtl="0" algn="l">
              <a:spcBef>
                <a:spcPts val="0"/>
              </a:spcBef>
              <a:spcAft>
                <a:spcPts val="0"/>
              </a:spcAft>
              <a:buSzPts val="1800"/>
              <a:buChar char="•"/>
            </a:pPr>
            <a:r>
              <a:rPr lang="en"/>
              <a:t>One more step further than our classifier is now being able to receive a new set of images that our model hasn’t seen and utilize the classification to label these images; it will serve as a predictive model.</a:t>
            </a:r>
            <a:endParaRPr/>
          </a:p>
          <a:p>
            <a:pPr indent="-342900" lvl="0" marL="457200" rtl="0" algn="l">
              <a:spcBef>
                <a:spcPts val="0"/>
              </a:spcBef>
              <a:spcAft>
                <a:spcPts val="0"/>
              </a:spcAft>
              <a:buSzPts val="1800"/>
              <a:buChar char="•"/>
            </a:pPr>
            <a:r>
              <a:rPr lang="en"/>
              <a:t>Further analysis could be conducted to optimize metrics like recall</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Appendix</a:t>
            </a:r>
            <a:endParaRPr/>
          </a:p>
        </p:txBody>
      </p:sp>
      <p:sp>
        <p:nvSpPr>
          <p:cNvPr id="234" name="Google Shape;234;p36"/>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u="sng"/>
              <a:t>Github Repo</a:t>
            </a:r>
            <a:r>
              <a:rPr lang="en"/>
              <a:t>: https://github.com/elizabethwillard/w207-final-project/tree/main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Appendix</a:t>
            </a:r>
            <a:endParaRPr/>
          </a:p>
        </p:txBody>
      </p:sp>
      <p:sp>
        <p:nvSpPr>
          <p:cNvPr id="240" name="Google Shape;240;p37"/>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Group Contributions:</a:t>
            </a:r>
            <a:endParaRPr/>
          </a:p>
          <a:p>
            <a:pPr indent="-342900" lvl="0" marL="457200" rtl="0" algn="l">
              <a:spcBef>
                <a:spcPts val="360"/>
              </a:spcBef>
              <a:spcAft>
                <a:spcPts val="0"/>
              </a:spcAft>
              <a:buSzPts val="1800"/>
              <a:buChar char="•"/>
            </a:pPr>
            <a:r>
              <a:rPr lang="en"/>
              <a:t>Nathan: Model building, slides</a:t>
            </a:r>
            <a:endParaRPr/>
          </a:p>
          <a:p>
            <a:pPr indent="-342900" lvl="0" marL="457200" rtl="0" algn="l">
              <a:spcBef>
                <a:spcPts val="0"/>
              </a:spcBef>
              <a:spcAft>
                <a:spcPts val="0"/>
              </a:spcAft>
              <a:buSzPts val="1800"/>
              <a:buChar char="•"/>
            </a:pPr>
            <a:r>
              <a:rPr lang="en"/>
              <a:t>Simone: Model building, slides</a:t>
            </a:r>
            <a:endParaRPr/>
          </a:p>
          <a:p>
            <a:pPr indent="-342900" lvl="0" marL="457200" rtl="0" algn="l">
              <a:spcBef>
                <a:spcPts val="0"/>
              </a:spcBef>
              <a:spcAft>
                <a:spcPts val="0"/>
              </a:spcAft>
              <a:buSzPts val="1800"/>
              <a:buChar char="•"/>
            </a:pPr>
            <a:r>
              <a:rPr lang="en"/>
              <a:t>Kelly: Model experimentation, slides</a:t>
            </a:r>
            <a:endParaRPr/>
          </a:p>
          <a:p>
            <a:pPr indent="-342900" lvl="0" marL="457200" rtl="0" algn="l">
              <a:spcBef>
                <a:spcPts val="0"/>
              </a:spcBef>
              <a:spcAft>
                <a:spcPts val="0"/>
              </a:spcAft>
              <a:buSzPts val="1800"/>
              <a:buChar char="•"/>
            </a:pPr>
            <a:r>
              <a:rPr lang="en"/>
              <a:t>Elizabeth: EDA, slides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Questions?</a:t>
            </a:r>
            <a:endParaRPr/>
          </a:p>
        </p:txBody>
      </p:sp>
      <p:sp>
        <p:nvSpPr>
          <p:cNvPr id="246" name="Google Shape;246;p38"/>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2"/>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Agenda</a:t>
            </a:r>
            <a:endParaRPr/>
          </a:p>
        </p:txBody>
      </p:sp>
      <p:sp>
        <p:nvSpPr>
          <p:cNvPr id="99" name="Google Shape;99;p22"/>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Motivation</a:t>
            </a:r>
            <a:endParaRPr/>
          </a:p>
          <a:p>
            <a:pPr indent="-342900" lvl="0" marL="457200" rtl="0" algn="l">
              <a:spcBef>
                <a:spcPts val="0"/>
              </a:spcBef>
              <a:spcAft>
                <a:spcPts val="0"/>
              </a:spcAft>
              <a:buSzPts val="1800"/>
              <a:buChar char="•"/>
            </a:pPr>
            <a:r>
              <a:rPr lang="en"/>
              <a:t>EDA (review images)</a:t>
            </a:r>
            <a:endParaRPr/>
          </a:p>
          <a:p>
            <a:pPr indent="-342900" lvl="0" marL="457200" rtl="0" algn="l">
              <a:spcBef>
                <a:spcPts val="0"/>
              </a:spcBef>
              <a:spcAft>
                <a:spcPts val="0"/>
              </a:spcAft>
              <a:buSzPts val="1800"/>
              <a:buChar char="•"/>
            </a:pPr>
            <a:r>
              <a:rPr lang="en"/>
              <a:t>Modeling (Multi-Class): Loss, Activation Parameters</a:t>
            </a:r>
            <a:endParaRPr/>
          </a:p>
          <a:p>
            <a:pPr indent="-342900" lvl="0" marL="457200" rtl="0" algn="l">
              <a:spcBef>
                <a:spcPts val="0"/>
              </a:spcBef>
              <a:spcAft>
                <a:spcPts val="0"/>
              </a:spcAft>
              <a:buSzPts val="1800"/>
              <a:buChar char="•"/>
            </a:pPr>
            <a:r>
              <a:rPr lang="en"/>
              <a:t>Experiments</a:t>
            </a:r>
            <a:endParaRPr/>
          </a:p>
          <a:p>
            <a:pPr indent="-342900" lvl="0" marL="457200" rtl="0" algn="l">
              <a:spcBef>
                <a:spcPts val="0"/>
              </a:spcBef>
              <a:spcAft>
                <a:spcPts val="0"/>
              </a:spcAft>
              <a:buSzPts val="1800"/>
              <a:buChar char="•"/>
            </a:pPr>
            <a:r>
              <a:rPr lang="en"/>
              <a:t>Conclusions/Results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3"/>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Motivation</a:t>
            </a:r>
            <a:endParaRPr/>
          </a:p>
        </p:txBody>
      </p:sp>
      <p:sp>
        <p:nvSpPr>
          <p:cNvPr id="105" name="Google Shape;105;p23"/>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368300" lvl="0" marL="457200" rtl="0" algn="l">
              <a:spcBef>
                <a:spcPts val="440"/>
              </a:spcBef>
              <a:spcAft>
                <a:spcPts val="0"/>
              </a:spcAft>
              <a:buSzPts val="2200"/>
              <a:buChar char="●"/>
            </a:pPr>
            <a:r>
              <a:rPr lang="en"/>
              <a:t>Covid impacted us on a global scale and continues on to this day!</a:t>
            </a:r>
            <a:endParaRPr/>
          </a:p>
          <a:p>
            <a:pPr indent="-368300" lvl="0" marL="457200" rtl="0" algn="l">
              <a:spcBef>
                <a:spcPts val="0"/>
              </a:spcBef>
              <a:spcAft>
                <a:spcPts val="0"/>
              </a:spcAft>
              <a:buSzPts val="2200"/>
              <a:buChar char="●"/>
            </a:pPr>
            <a:r>
              <a:rPr lang="en"/>
              <a:t>Given team members background we found a personal interest in the Malaysia Datasets </a:t>
            </a:r>
            <a:endParaRPr/>
          </a:p>
          <a:p>
            <a:pPr indent="-368300" lvl="0" marL="457200" rtl="0" algn="l">
              <a:spcBef>
                <a:spcPts val="0"/>
              </a:spcBef>
              <a:spcAft>
                <a:spcPts val="0"/>
              </a:spcAft>
              <a:buSzPts val="2200"/>
              <a:buChar char="●"/>
            </a:pPr>
            <a:r>
              <a:rPr lang="en"/>
              <a:t>Predicting Covid lungs we found to be relevant and timely</a:t>
            </a:r>
            <a:endParaRPr/>
          </a:p>
          <a:p>
            <a:pPr indent="-368300" lvl="0" marL="457200" rtl="0" algn="l">
              <a:spcBef>
                <a:spcPts val="0"/>
              </a:spcBef>
              <a:spcAft>
                <a:spcPts val="0"/>
              </a:spcAft>
              <a:buSzPts val="2200"/>
              <a:buChar char="●"/>
            </a:pPr>
            <a:r>
              <a:rPr lang="en"/>
              <a:t>As a team we agreed we wanted a project which was more image based, here are our overall plan steps to achieve our goal:</a:t>
            </a:r>
            <a:endParaRPr/>
          </a:p>
          <a:p>
            <a:pPr indent="-342900" lvl="1" marL="914400" rtl="0" algn="l">
              <a:spcBef>
                <a:spcPts val="0"/>
              </a:spcBef>
              <a:spcAft>
                <a:spcPts val="0"/>
              </a:spcAft>
              <a:buClr>
                <a:srgbClr val="2D637F"/>
              </a:buClr>
              <a:buSzPts val="1800"/>
              <a:buChar char="○"/>
            </a:pPr>
            <a:r>
              <a:rPr lang="en"/>
              <a:t>Process Images Before Training</a:t>
            </a:r>
            <a:endParaRPr/>
          </a:p>
          <a:p>
            <a:pPr indent="-342900" lvl="1" marL="914400" rtl="0" algn="l">
              <a:spcBef>
                <a:spcPts val="0"/>
              </a:spcBef>
              <a:spcAft>
                <a:spcPts val="0"/>
              </a:spcAft>
              <a:buClr>
                <a:srgbClr val="2D637F"/>
              </a:buClr>
              <a:buSzPts val="1800"/>
              <a:buChar char="○"/>
            </a:pPr>
            <a:r>
              <a:rPr lang="en"/>
              <a:t>Build Multi-Class Model</a:t>
            </a:r>
            <a:endParaRPr/>
          </a:p>
          <a:p>
            <a:pPr indent="-355600" lvl="1" marL="914400" rtl="0" algn="l">
              <a:spcBef>
                <a:spcPts val="0"/>
              </a:spcBef>
              <a:spcAft>
                <a:spcPts val="0"/>
              </a:spcAft>
              <a:buClr>
                <a:srgbClr val="888888"/>
              </a:buClr>
              <a:buSzPts val="2000"/>
              <a:buChar char="○"/>
            </a:pPr>
            <a:r>
              <a:rPr lang="en"/>
              <a:t>Train Model</a:t>
            </a:r>
            <a:endParaRPr/>
          </a:p>
          <a:p>
            <a:pPr indent="-355600" lvl="1" marL="914400" rtl="0" algn="l">
              <a:spcBef>
                <a:spcPts val="0"/>
              </a:spcBef>
              <a:spcAft>
                <a:spcPts val="0"/>
              </a:spcAft>
              <a:buClr>
                <a:srgbClr val="888888"/>
              </a:buClr>
              <a:buSzPts val="2000"/>
              <a:buChar char="○"/>
            </a:pPr>
            <a:r>
              <a:rPr lang="en"/>
              <a:t>Vary parameters</a:t>
            </a:r>
            <a:endParaRPr/>
          </a:p>
          <a:p>
            <a:pPr indent="-368300" lvl="0" marL="457200" rtl="0" algn="l">
              <a:spcBef>
                <a:spcPts val="0"/>
              </a:spcBef>
              <a:spcAft>
                <a:spcPts val="0"/>
              </a:spcAft>
              <a:buSzPts val="2200"/>
              <a:buChar char="●"/>
            </a:pPr>
            <a:r>
              <a:rPr lang="en"/>
              <a:t>End Goal: Train a multi-class classification model to label illnesses on x-ray images</a:t>
            </a:r>
            <a:endParaRPr/>
          </a:p>
          <a:p>
            <a:pPr indent="-368300" lvl="0" marL="457200" rtl="0" algn="l">
              <a:spcBef>
                <a:spcPts val="0"/>
              </a:spcBef>
              <a:spcAft>
                <a:spcPts val="0"/>
              </a:spcAft>
              <a:buSzPts val="2200"/>
              <a:buChar char="●"/>
            </a:pPr>
            <a:r>
              <a:rPr lang="en"/>
              <a:t>Results: </a:t>
            </a:r>
            <a:endParaRPr/>
          </a:p>
          <a:p>
            <a:pPr indent="0" lvl="0" marL="0" rtl="0" algn="l">
              <a:spcBef>
                <a:spcPts val="360"/>
              </a:spcBef>
              <a:spcAft>
                <a:spcPts val="0"/>
              </a:spcAft>
              <a:buNone/>
            </a:pPr>
            <a:r>
              <a:t/>
            </a:r>
            <a:endParaRPr/>
          </a:p>
        </p:txBody>
      </p:sp>
      <p:pic>
        <p:nvPicPr>
          <p:cNvPr id="106" name="Google Shape;106;p23"/>
          <p:cNvPicPr preferRelativeResize="0"/>
          <p:nvPr/>
        </p:nvPicPr>
        <p:blipFill rotWithShape="1">
          <a:blip r:embed="rId3">
            <a:alphaModFix/>
          </a:blip>
          <a:srcRect b="50312" l="-2923" r="0" t="40055"/>
          <a:stretch/>
        </p:blipFill>
        <p:spPr>
          <a:xfrm>
            <a:off x="2066075" y="5882050"/>
            <a:ext cx="5372100" cy="211025"/>
          </a:xfrm>
          <a:prstGeom prst="rect">
            <a:avLst/>
          </a:prstGeom>
          <a:noFill/>
          <a:ln>
            <a:noFill/>
          </a:ln>
        </p:spPr>
      </p:pic>
      <p:pic>
        <p:nvPicPr>
          <p:cNvPr id="107" name="Google Shape;107;p23"/>
          <p:cNvPicPr preferRelativeResize="0"/>
          <p:nvPr/>
        </p:nvPicPr>
        <p:blipFill rotWithShape="1">
          <a:blip r:embed="rId3">
            <a:alphaModFix/>
          </a:blip>
          <a:srcRect b="81350" l="0" r="0" t="0"/>
          <a:stretch/>
        </p:blipFill>
        <p:spPr>
          <a:xfrm>
            <a:off x="2218475" y="5473501"/>
            <a:ext cx="5372100" cy="40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a:t>
            </a:r>
            <a:endParaRPr/>
          </a:p>
        </p:txBody>
      </p:sp>
      <p:sp>
        <p:nvSpPr>
          <p:cNvPr id="113" name="Google Shape;113;p24"/>
          <p:cNvSpPr txBox="1"/>
          <p:nvPr>
            <p:ph idx="1" type="body"/>
          </p:nvPr>
        </p:nvSpPr>
        <p:spPr>
          <a:xfrm>
            <a:off x="457200" y="2016925"/>
            <a:ext cx="7943700" cy="3290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Main Source</a:t>
            </a:r>
            <a:r>
              <a:rPr lang="en"/>
              <a:t> of Data: https://www.kaggle.com/datasets/tawsifurrahman/covid19-radiography-database</a:t>
            </a:r>
            <a:endParaRPr/>
          </a:p>
          <a:p>
            <a:pPr indent="-342900" lvl="0" marL="457200" rtl="0" algn="l">
              <a:spcBef>
                <a:spcPts val="0"/>
              </a:spcBef>
              <a:spcAft>
                <a:spcPts val="0"/>
              </a:spcAft>
              <a:buSzPts val="1800"/>
              <a:buChar char="•"/>
            </a:pPr>
            <a:r>
              <a:rPr lang="en"/>
              <a:t>Images and Masks are shown as image paths, but we did a small transformation that would return it as an array in order for it to be opened by imread</a:t>
            </a:r>
            <a:endParaRPr/>
          </a:p>
          <a:p>
            <a:pPr indent="-342900" lvl="0" marL="457200" rtl="0" algn="l">
              <a:spcBef>
                <a:spcPts val="0"/>
              </a:spcBef>
              <a:spcAft>
                <a:spcPts val="0"/>
              </a:spcAft>
              <a:buSzPts val="1800"/>
              <a:buChar char="•"/>
            </a:pPr>
            <a:r>
              <a:rPr lang="en"/>
              <a:t>Graphs of label distribution</a:t>
            </a:r>
            <a:endParaRPr/>
          </a:p>
          <a:p>
            <a:pPr indent="0" lvl="0" marL="0" rtl="0" algn="l">
              <a:spcBef>
                <a:spcPts val="360"/>
              </a:spcBef>
              <a:spcAft>
                <a:spcPts val="0"/>
              </a:spcAft>
              <a:buNone/>
            </a:pPr>
            <a:r>
              <a:t/>
            </a:r>
            <a:endParaRPr/>
          </a:p>
        </p:txBody>
      </p:sp>
      <p:pic>
        <p:nvPicPr>
          <p:cNvPr id="114" name="Google Shape;114;p24"/>
          <p:cNvPicPr preferRelativeResize="0"/>
          <p:nvPr/>
        </p:nvPicPr>
        <p:blipFill>
          <a:blip r:embed="rId3">
            <a:alphaModFix/>
          </a:blip>
          <a:stretch>
            <a:fillRect/>
          </a:stretch>
        </p:blipFill>
        <p:spPr>
          <a:xfrm>
            <a:off x="236350" y="3623600"/>
            <a:ext cx="8671301" cy="1246175"/>
          </a:xfrm>
          <a:prstGeom prst="rect">
            <a:avLst/>
          </a:prstGeom>
          <a:noFill/>
          <a:ln>
            <a:noFill/>
          </a:ln>
        </p:spPr>
      </p:pic>
      <p:pic>
        <p:nvPicPr>
          <p:cNvPr id="115" name="Google Shape;115;p24"/>
          <p:cNvPicPr preferRelativeResize="0"/>
          <p:nvPr/>
        </p:nvPicPr>
        <p:blipFill>
          <a:blip r:embed="rId4">
            <a:alphaModFix/>
          </a:blip>
          <a:stretch>
            <a:fillRect/>
          </a:stretch>
        </p:blipFill>
        <p:spPr>
          <a:xfrm>
            <a:off x="3182173" y="661600"/>
            <a:ext cx="5473776" cy="135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type="title"/>
          </p:nvPr>
        </p:nvSpPr>
        <p:spPr>
          <a:xfrm>
            <a:off x="311700" y="491767"/>
            <a:ext cx="85206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Sources Bar Chart</a:t>
            </a:r>
            <a:endParaRPr/>
          </a:p>
        </p:txBody>
      </p:sp>
      <p:pic>
        <p:nvPicPr>
          <p:cNvPr id="121" name="Google Shape;121;p25"/>
          <p:cNvPicPr preferRelativeResize="0"/>
          <p:nvPr/>
        </p:nvPicPr>
        <p:blipFill>
          <a:blip r:embed="rId3">
            <a:alphaModFix/>
          </a:blip>
          <a:stretch>
            <a:fillRect/>
          </a:stretch>
        </p:blipFill>
        <p:spPr>
          <a:xfrm>
            <a:off x="236375" y="1911833"/>
            <a:ext cx="2844700" cy="2864324"/>
          </a:xfrm>
          <a:prstGeom prst="rect">
            <a:avLst/>
          </a:prstGeom>
          <a:noFill/>
          <a:ln>
            <a:noFill/>
          </a:ln>
        </p:spPr>
      </p:pic>
      <p:pic>
        <p:nvPicPr>
          <p:cNvPr id="122" name="Google Shape;122;p25"/>
          <p:cNvPicPr preferRelativeResize="0"/>
          <p:nvPr/>
        </p:nvPicPr>
        <p:blipFill>
          <a:blip r:embed="rId4">
            <a:alphaModFix/>
          </a:blip>
          <a:stretch>
            <a:fillRect/>
          </a:stretch>
        </p:blipFill>
        <p:spPr>
          <a:xfrm>
            <a:off x="3377075" y="3321283"/>
            <a:ext cx="2700010" cy="2569675"/>
          </a:xfrm>
          <a:prstGeom prst="rect">
            <a:avLst/>
          </a:prstGeom>
          <a:noFill/>
          <a:ln>
            <a:noFill/>
          </a:ln>
        </p:spPr>
      </p:pic>
      <p:pic>
        <p:nvPicPr>
          <p:cNvPr id="123" name="Google Shape;123;p25"/>
          <p:cNvPicPr preferRelativeResize="0"/>
          <p:nvPr/>
        </p:nvPicPr>
        <p:blipFill>
          <a:blip r:embed="rId5">
            <a:alphaModFix/>
          </a:blip>
          <a:stretch>
            <a:fillRect/>
          </a:stretch>
        </p:blipFill>
        <p:spPr>
          <a:xfrm>
            <a:off x="6236388" y="2187800"/>
            <a:ext cx="2700000" cy="2569661"/>
          </a:xfrm>
          <a:prstGeom prst="rect">
            <a:avLst/>
          </a:prstGeom>
          <a:noFill/>
          <a:ln>
            <a:noFill/>
          </a:ln>
        </p:spPr>
      </p:pic>
      <p:pic>
        <p:nvPicPr>
          <p:cNvPr id="124" name="Google Shape;124;p25"/>
          <p:cNvPicPr preferRelativeResize="0"/>
          <p:nvPr/>
        </p:nvPicPr>
        <p:blipFill>
          <a:blip r:embed="rId6">
            <a:alphaModFix/>
          </a:blip>
          <a:stretch>
            <a:fillRect/>
          </a:stretch>
        </p:blipFill>
        <p:spPr>
          <a:xfrm>
            <a:off x="3451037" y="10"/>
            <a:ext cx="2552075" cy="24288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cont.</a:t>
            </a:r>
            <a:endParaRPr/>
          </a:p>
        </p:txBody>
      </p:sp>
      <p:sp>
        <p:nvSpPr>
          <p:cNvPr id="130" name="Google Shape;130;p26"/>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Recap</a:t>
            </a:r>
            <a:r>
              <a:rPr lang="en"/>
              <a:t> of our label distribution</a:t>
            </a:r>
            <a:endParaRPr/>
          </a:p>
        </p:txBody>
      </p:sp>
      <p:pic>
        <p:nvPicPr>
          <p:cNvPr id="131" name="Google Shape;131;p26"/>
          <p:cNvPicPr preferRelativeResize="0"/>
          <p:nvPr/>
        </p:nvPicPr>
        <p:blipFill>
          <a:blip r:embed="rId3">
            <a:alphaModFix/>
          </a:blip>
          <a:stretch>
            <a:fillRect/>
          </a:stretch>
        </p:blipFill>
        <p:spPr>
          <a:xfrm>
            <a:off x="793475" y="2577590"/>
            <a:ext cx="4057761" cy="2600409"/>
          </a:xfrm>
          <a:prstGeom prst="rect">
            <a:avLst/>
          </a:prstGeom>
          <a:noFill/>
          <a:ln>
            <a:noFill/>
          </a:ln>
        </p:spPr>
      </p:pic>
      <p:pic>
        <p:nvPicPr>
          <p:cNvPr id="132" name="Google Shape;132;p26"/>
          <p:cNvPicPr preferRelativeResize="0"/>
          <p:nvPr/>
        </p:nvPicPr>
        <p:blipFill>
          <a:blip r:embed="rId4">
            <a:alphaModFix/>
          </a:blip>
          <a:stretch>
            <a:fillRect/>
          </a:stretch>
        </p:blipFill>
        <p:spPr>
          <a:xfrm>
            <a:off x="5445448" y="2225604"/>
            <a:ext cx="2752351" cy="26004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cont.</a:t>
            </a:r>
            <a:endParaRPr/>
          </a:p>
        </p:txBody>
      </p:sp>
      <p:sp>
        <p:nvSpPr>
          <p:cNvPr id="138" name="Google Shape;138;p27"/>
          <p:cNvSpPr txBox="1"/>
          <p:nvPr>
            <p:ph idx="1" type="body"/>
          </p:nvPr>
        </p:nvSpPr>
        <p:spPr>
          <a:xfrm>
            <a:off x="469950" y="1033225"/>
            <a:ext cx="7740600" cy="3290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Recap of what our images looked like ( Original Images and Masked Images ) : </a:t>
            </a:r>
            <a:endParaRPr/>
          </a:p>
        </p:txBody>
      </p:sp>
      <p:pic>
        <p:nvPicPr>
          <p:cNvPr id="139" name="Google Shape;139;p27"/>
          <p:cNvPicPr preferRelativeResize="0"/>
          <p:nvPr/>
        </p:nvPicPr>
        <p:blipFill>
          <a:blip r:embed="rId3">
            <a:alphaModFix/>
          </a:blip>
          <a:stretch>
            <a:fillRect/>
          </a:stretch>
        </p:blipFill>
        <p:spPr>
          <a:xfrm>
            <a:off x="277675" y="1544100"/>
            <a:ext cx="3844275" cy="1082500"/>
          </a:xfrm>
          <a:prstGeom prst="rect">
            <a:avLst/>
          </a:prstGeom>
          <a:noFill/>
          <a:ln>
            <a:noFill/>
          </a:ln>
        </p:spPr>
      </p:pic>
      <p:pic>
        <p:nvPicPr>
          <p:cNvPr id="140" name="Google Shape;140;p27"/>
          <p:cNvPicPr preferRelativeResize="0"/>
          <p:nvPr/>
        </p:nvPicPr>
        <p:blipFill>
          <a:blip r:embed="rId4">
            <a:alphaModFix/>
          </a:blip>
          <a:stretch>
            <a:fillRect/>
          </a:stretch>
        </p:blipFill>
        <p:spPr>
          <a:xfrm>
            <a:off x="277688" y="2626600"/>
            <a:ext cx="3844262" cy="1082500"/>
          </a:xfrm>
          <a:prstGeom prst="rect">
            <a:avLst/>
          </a:prstGeom>
          <a:noFill/>
          <a:ln>
            <a:noFill/>
          </a:ln>
        </p:spPr>
      </p:pic>
      <p:pic>
        <p:nvPicPr>
          <p:cNvPr id="141" name="Google Shape;141;p27"/>
          <p:cNvPicPr preferRelativeResize="0"/>
          <p:nvPr/>
        </p:nvPicPr>
        <p:blipFill>
          <a:blip r:embed="rId5">
            <a:alphaModFix/>
          </a:blip>
          <a:stretch>
            <a:fillRect/>
          </a:stretch>
        </p:blipFill>
        <p:spPr>
          <a:xfrm>
            <a:off x="277700" y="3709100"/>
            <a:ext cx="3844262" cy="1082500"/>
          </a:xfrm>
          <a:prstGeom prst="rect">
            <a:avLst/>
          </a:prstGeom>
          <a:noFill/>
          <a:ln>
            <a:noFill/>
          </a:ln>
        </p:spPr>
      </p:pic>
      <p:pic>
        <p:nvPicPr>
          <p:cNvPr id="142" name="Google Shape;142;p27"/>
          <p:cNvPicPr preferRelativeResize="0"/>
          <p:nvPr/>
        </p:nvPicPr>
        <p:blipFill>
          <a:blip r:embed="rId6">
            <a:alphaModFix/>
          </a:blip>
          <a:stretch>
            <a:fillRect/>
          </a:stretch>
        </p:blipFill>
        <p:spPr>
          <a:xfrm>
            <a:off x="277688" y="4817625"/>
            <a:ext cx="3844270" cy="1082500"/>
          </a:xfrm>
          <a:prstGeom prst="rect">
            <a:avLst/>
          </a:prstGeom>
          <a:noFill/>
          <a:ln>
            <a:noFill/>
          </a:ln>
        </p:spPr>
      </p:pic>
      <p:pic>
        <p:nvPicPr>
          <p:cNvPr id="143" name="Google Shape;143;p27"/>
          <p:cNvPicPr preferRelativeResize="0"/>
          <p:nvPr/>
        </p:nvPicPr>
        <p:blipFill>
          <a:blip r:embed="rId7">
            <a:alphaModFix/>
          </a:blip>
          <a:stretch>
            <a:fillRect/>
          </a:stretch>
        </p:blipFill>
        <p:spPr>
          <a:xfrm>
            <a:off x="4793475" y="1544100"/>
            <a:ext cx="3844250" cy="1082496"/>
          </a:xfrm>
          <a:prstGeom prst="rect">
            <a:avLst/>
          </a:prstGeom>
          <a:noFill/>
          <a:ln>
            <a:noFill/>
          </a:ln>
        </p:spPr>
      </p:pic>
      <p:pic>
        <p:nvPicPr>
          <p:cNvPr id="144" name="Google Shape;144;p27"/>
          <p:cNvPicPr preferRelativeResize="0"/>
          <p:nvPr/>
        </p:nvPicPr>
        <p:blipFill>
          <a:blip r:embed="rId8">
            <a:alphaModFix/>
          </a:blip>
          <a:stretch>
            <a:fillRect/>
          </a:stretch>
        </p:blipFill>
        <p:spPr>
          <a:xfrm>
            <a:off x="4793474" y="2626600"/>
            <a:ext cx="3844275" cy="1082500"/>
          </a:xfrm>
          <a:prstGeom prst="rect">
            <a:avLst/>
          </a:prstGeom>
          <a:noFill/>
          <a:ln>
            <a:noFill/>
          </a:ln>
        </p:spPr>
      </p:pic>
      <p:pic>
        <p:nvPicPr>
          <p:cNvPr id="145" name="Google Shape;145;p27"/>
          <p:cNvPicPr preferRelativeResize="0"/>
          <p:nvPr/>
        </p:nvPicPr>
        <p:blipFill rotWithShape="1">
          <a:blip r:embed="rId9">
            <a:alphaModFix/>
          </a:blip>
          <a:srcRect b="-7040" l="0" r="0" t="7040"/>
          <a:stretch/>
        </p:blipFill>
        <p:spPr>
          <a:xfrm>
            <a:off x="4793475" y="3785300"/>
            <a:ext cx="3844264" cy="1082500"/>
          </a:xfrm>
          <a:prstGeom prst="rect">
            <a:avLst/>
          </a:prstGeom>
          <a:noFill/>
          <a:ln>
            <a:noFill/>
          </a:ln>
        </p:spPr>
      </p:pic>
      <p:pic>
        <p:nvPicPr>
          <p:cNvPr id="146" name="Google Shape;146;p27"/>
          <p:cNvPicPr preferRelativeResize="0"/>
          <p:nvPr/>
        </p:nvPicPr>
        <p:blipFill>
          <a:blip r:embed="rId10">
            <a:alphaModFix/>
          </a:blip>
          <a:stretch>
            <a:fillRect/>
          </a:stretch>
        </p:blipFill>
        <p:spPr>
          <a:xfrm>
            <a:off x="4793475" y="4800275"/>
            <a:ext cx="3844262" cy="108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Pre-processing</a:t>
            </a:r>
            <a:endParaRPr/>
          </a:p>
        </p:txBody>
      </p:sp>
      <p:sp>
        <p:nvSpPr>
          <p:cNvPr id="152" name="Google Shape;152;p28"/>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Visually looked into the different lung types ( Covid, </a:t>
            </a:r>
            <a:r>
              <a:rPr lang="en"/>
              <a:t>Pneumonia</a:t>
            </a:r>
            <a:r>
              <a:rPr lang="en"/>
              <a:t>, Lung Opacity, Normal)</a:t>
            </a:r>
            <a:endParaRPr/>
          </a:p>
          <a:p>
            <a:pPr indent="-342900" lvl="0" marL="457200" rtl="0" algn="l">
              <a:spcBef>
                <a:spcPts val="0"/>
              </a:spcBef>
              <a:spcAft>
                <a:spcPts val="0"/>
              </a:spcAft>
              <a:buSzPts val="1800"/>
              <a:buChar char="•"/>
            </a:pPr>
            <a:r>
              <a:rPr lang="en"/>
              <a:t>We investigate the URL links of the various images provided</a:t>
            </a:r>
            <a:endParaRPr/>
          </a:p>
          <a:p>
            <a:pPr indent="-342900" lvl="0" marL="457200" rtl="0" algn="l">
              <a:spcBef>
                <a:spcPts val="0"/>
              </a:spcBef>
              <a:spcAft>
                <a:spcPts val="0"/>
              </a:spcAft>
              <a:buSzPts val="1800"/>
              <a:buChar char="•"/>
            </a:pPr>
            <a:r>
              <a:rPr lang="en"/>
              <a:t>We looked into both the masked data provided as well as the core xray images </a:t>
            </a:r>
            <a:endParaRPr/>
          </a:p>
          <a:p>
            <a:pPr indent="-342900" lvl="0" marL="457200" rtl="0" algn="l">
              <a:spcBef>
                <a:spcPts val="0"/>
              </a:spcBef>
              <a:spcAft>
                <a:spcPts val="0"/>
              </a:spcAft>
              <a:buSzPts val="1800"/>
              <a:buChar char="•"/>
            </a:pPr>
            <a:r>
              <a:rPr lang="en"/>
              <a:t>We split the Train/Test/Validation datasets into different </a:t>
            </a:r>
            <a:r>
              <a:rPr lang="en"/>
              <a:t>data frames</a:t>
            </a:r>
            <a:r>
              <a:rPr lang="en"/>
              <a:t> ( 70/20/10)</a:t>
            </a:r>
            <a:endParaRPr/>
          </a:p>
          <a:p>
            <a:pPr indent="0" lvl="0" marL="457200" rtl="0" algn="l">
              <a:spcBef>
                <a:spcPts val="360"/>
              </a:spcBef>
              <a:spcAft>
                <a:spcPts val="0"/>
              </a:spcAft>
              <a:buNone/>
            </a:pPr>
            <a:r>
              <a:t/>
            </a:r>
            <a:endParaRPr/>
          </a:p>
        </p:txBody>
      </p:sp>
      <p:pic>
        <p:nvPicPr>
          <p:cNvPr id="153" name="Google Shape;153;p28"/>
          <p:cNvPicPr preferRelativeResize="0"/>
          <p:nvPr/>
        </p:nvPicPr>
        <p:blipFill rotWithShape="1">
          <a:blip r:embed="rId3">
            <a:alphaModFix/>
          </a:blip>
          <a:srcRect b="0" l="0" r="49290" t="0"/>
          <a:stretch/>
        </p:blipFill>
        <p:spPr>
          <a:xfrm>
            <a:off x="334744" y="4156525"/>
            <a:ext cx="2071858" cy="1150500"/>
          </a:xfrm>
          <a:prstGeom prst="rect">
            <a:avLst/>
          </a:prstGeom>
          <a:noFill/>
          <a:ln>
            <a:noFill/>
          </a:ln>
        </p:spPr>
      </p:pic>
      <p:pic>
        <p:nvPicPr>
          <p:cNvPr id="154" name="Google Shape;154;p28"/>
          <p:cNvPicPr preferRelativeResize="0"/>
          <p:nvPr/>
        </p:nvPicPr>
        <p:blipFill rotWithShape="1">
          <a:blip r:embed="rId4">
            <a:alphaModFix/>
          </a:blip>
          <a:srcRect b="0" l="0" r="71360" t="0"/>
          <a:stretch/>
        </p:blipFill>
        <p:spPr>
          <a:xfrm>
            <a:off x="7403391" y="4171188"/>
            <a:ext cx="1100975" cy="1082500"/>
          </a:xfrm>
          <a:prstGeom prst="rect">
            <a:avLst/>
          </a:prstGeom>
          <a:noFill/>
          <a:ln>
            <a:noFill/>
          </a:ln>
        </p:spPr>
      </p:pic>
      <p:pic>
        <p:nvPicPr>
          <p:cNvPr id="155" name="Google Shape;155;p28"/>
          <p:cNvPicPr preferRelativeResize="0"/>
          <p:nvPr/>
        </p:nvPicPr>
        <p:blipFill rotWithShape="1">
          <a:blip r:embed="rId5">
            <a:alphaModFix/>
          </a:blip>
          <a:srcRect b="0" l="76150" r="0" t="0"/>
          <a:stretch/>
        </p:blipFill>
        <p:spPr>
          <a:xfrm>
            <a:off x="3791459" y="4171188"/>
            <a:ext cx="916826" cy="1082500"/>
          </a:xfrm>
          <a:prstGeom prst="rect">
            <a:avLst/>
          </a:prstGeom>
          <a:noFill/>
          <a:ln>
            <a:noFill/>
          </a:ln>
        </p:spPr>
      </p:pic>
      <p:pic>
        <p:nvPicPr>
          <p:cNvPr id="156" name="Google Shape;156;p28"/>
          <p:cNvPicPr preferRelativeResize="0"/>
          <p:nvPr/>
        </p:nvPicPr>
        <p:blipFill rotWithShape="1">
          <a:blip r:embed="rId6">
            <a:alphaModFix/>
          </a:blip>
          <a:srcRect b="0" l="0" r="71360" t="0"/>
          <a:stretch/>
        </p:blipFill>
        <p:spPr>
          <a:xfrm>
            <a:off x="6093116" y="4171188"/>
            <a:ext cx="1100975" cy="1082500"/>
          </a:xfrm>
          <a:prstGeom prst="rect">
            <a:avLst/>
          </a:prstGeom>
          <a:noFill/>
          <a:ln>
            <a:noFill/>
          </a:ln>
        </p:spPr>
      </p:pic>
      <p:pic>
        <p:nvPicPr>
          <p:cNvPr id="157" name="Google Shape;157;p28"/>
          <p:cNvPicPr preferRelativeResize="0"/>
          <p:nvPr/>
        </p:nvPicPr>
        <p:blipFill rotWithShape="1">
          <a:blip r:embed="rId4">
            <a:alphaModFix/>
          </a:blip>
          <a:srcRect b="0" l="27085" r="47779" t="0"/>
          <a:stretch/>
        </p:blipFill>
        <p:spPr>
          <a:xfrm>
            <a:off x="2615900" y="4171179"/>
            <a:ext cx="966249" cy="1082496"/>
          </a:xfrm>
          <a:prstGeom prst="rect">
            <a:avLst/>
          </a:prstGeom>
          <a:noFill/>
          <a:ln>
            <a:noFill/>
          </a:ln>
        </p:spPr>
      </p:pic>
      <p:pic>
        <p:nvPicPr>
          <p:cNvPr id="158" name="Google Shape;158;p28"/>
          <p:cNvPicPr preferRelativeResize="0"/>
          <p:nvPr/>
        </p:nvPicPr>
        <p:blipFill rotWithShape="1">
          <a:blip r:embed="rId5">
            <a:alphaModFix/>
          </a:blip>
          <a:srcRect b="0" l="51650" r="23214" t="0"/>
          <a:stretch/>
        </p:blipFill>
        <p:spPr>
          <a:xfrm>
            <a:off x="4917570" y="4171188"/>
            <a:ext cx="966249" cy="108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Model Build</a:t>
            </a:r>
            <a:endParaRPr/>
          </a:p>
        </p:txBody>
      </p:sp>
      <p:sp>
        <p:nvSpPr>
          <p:cNvPr id="164" name="Google Shape;164;p29"/>
          <p:cNvSpPr txBox="1"/>
          <p:nvPr>
            <p:ph idx="1" type="body"/>
          </p:nvPr>
        </p:nvSpPr>
        <p:spPr>
          <a:xfrm>
            <a:off x="469950" y="1602675"/>
            <a:ext cx="7740600" cy="3290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Pre-Processing:</a:t>
            </a:r>
            <a:endParaRPr/>
          </a:p>
          <a:p>
            <a:pPr indent="-342900" lvl="1" marL="914400" rtl="0" algn="l">
              <a:spcBef>
                <a:spcPts val="0"/>
              </a:spcBef>
              <a:spcAft>
                <a:spcPts val="0"/>
              </a:spcAft>
              <a:buSzPts val="1800"/>
              <a:buChar char="○"/>
            </a:pPr>
            <a:r>
              <a:rPr lang="en"/>
              <a:t>We initially explored leveraging albumentation but decided to keep our pipeline simple - our </a:t>
            </a:r>
            <a:r>
              <a:rPr lang="en"/>
              <a:t>kernel</a:t>
            </a:r>
            <a:r>
              <a:rPr lang="en"/>
              <a:t> in collab continued to crash</a:t>
            </a:r>
            <a:endParaRPr/>
          </a:p>
          <a:p>
            <a:pPr indent="-342900" lvl="1" marL="914400" rtl="0" algn="l">
              <a:spcBef>
                <a:spcPts val="0"/>
              </a:spcBef>
              <a:spcAft>
                <a:spcPts val="0"/>
              </a:spcAft>
              <a:buSzPts val="1800"/>
              <a:buChar char="○"/>
            </a:pPr>
            <a:r>
              <a:rPr lang="en"/>
              <a:t>The main preprocessing that we did was to resize images to be smaller</a:t>
            </a:r>
            <a:endParaRPr/>
          </a:p>
          <a:p>
            <a:pPr indent="-342900" lvl="0" marL="457200" rtl="0" algn="l">
              <a:spcBef>
                <a:spcPts val="0"/>
              </a:spcBef>
              <a:spcAft>
                <a:spcPts val="0"/>
              </a:spcAft>
              <a:buSzPts val="1800"/>
              <a:buChar char="●"/>
            </a:pPr>
            <a:r>
              <a:rPr lang="en"/>
              <a:t>Model Approach</a:t>
            </a:r>
            <a:endParaRPr/>
          </a:p>
          <a:p>
            <a:pPr indent="-342900" lvl="1" marL="914400" rtl="0" algn="l">
              <a:spcBef>
                <a:spcPts val="0"/>
              </a:spcBef>
              <a:spcAft>
                <a:spcPts val="0"/>
              </a:spcAft>
              <a:buSzPts val="1800"/>
              <a:buChar char="○"/>
            </a:pPr>
            <a:r>
              <a:rPr lang="en"/>
              <a:t>We selected a CNN</a:t>
            </a:r>
            <a:endParaRPr/>
          </a:p>
          <a:p>
            <a:pPr indent="-342900" lvl="1" marL="914400" rtl="0" algn="l">
              <a:spcBef>
                <a:spcPts val="0"/>
              </a:spcBef>
              <a:spcAft>
                <a:spcPts val="0"/>
              </a:spcAft>
              <a:buSzPts val="1800"/>
              <a:buChar char="○"/>
            </a:pPr>
            <a:r>
              <a:rPr lang="en"/>
              <a:t>We built Layers - 11 in Total</a:t>
            </a:r>
            <a:endParaRPr/>
          </a:p>
          <a:p>
            <a:pPr indent="-342900" lvl="1" marL="914400" rtl="0" algn="l">
              <a:spcBef>
                <a:spcPts val="0"/>
              </a:spcBef>
              <a:spcAft>
                <a:spcPts val="0"/>
              </a:spcAft>
              <a:buSzPts val="1800"/>
              <a:buChar char="○"/>
            </a:pPr>
            <a:r>
              <a:rPr lang="en"/>
              <a:t>Because of the four different labels we have selected multi-class over binary</a:t>
            </a:r>
            <a:endParaRPr/>
          </a:p>
          <a:p>
            <a:pPr indent="0" lvl="0" marL="0" rtl="0" algn="l">
              <a:spcBef>
                <a:spcPts val="36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