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6"/>
  </p:notesMasterIdLst>
  <p:sldIdLst>
    <p:sldId id="258" r:id="rId5"/>
  </p:sldIdLst>
  <p:sldSz cx="384048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4024" userDrawn="1">
          <p15:clr>
            <a:srgbClr val="A4A3A4"/>
          </p15:clr>
        </p15:guide>
        <p15:guide id="2" orient="horz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A1358-77E5-CD2D-B2C0-DA460FA994F1}" v="11" dt="2024-04-12T22:09:45.711"/>
    <p1510:client id="{C74B9BA4-48D9-6960-D17D-F9B457328D2C}" v="330" dt="2024-04-12T22:22:11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875" autoAdjust="0"/>
    <p:restoredTop sz="94694"/>
  </p:normalViewPr>
  <p:slideViewPr>
    <p:cSldViewPr>
      <p:cViewPr>
        <p:scale>
          <a:sx n="46" d="100"/>
          <a:sy n="46" d="100"/>
        </p:scale>
        <p:origin x="1344" y="-1416"/>
      </p:cViewPr>
      <p:guideLst>
        <p:guide pos="24024"/>
        <p:guide orient="horz"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0" y="685800"/>
            <a:ext cx="4000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7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2"/>
            <a:ext cx="3264408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0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3480" y="1318265"/>
            <a:ext cx="864108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240" y="1318265"/>
            <a:ext cx="2528316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4" y="21153122"/>
            <a:ext cx="32644080" cy="6537960"/>
          </a:xfrm>
        </p:spPr>
        <p:txBody>
          <a:bodyPr anchor="t"/>
          <a:lstStyle>
            <a:lvl1pPr algn="l">
              <a:defRPr sz="16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4" y="13952225"/>
            <a:ext cx="32644080" cy="7200898"/>
          </a:xfrm>
        </p:spPr>
        <p:txBody>
          <a:bodyPr anchor="b"/>
          <a:lstStyle>
            <a:lvl1pPr marL="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7680963"/>
            <a:ext cx="16962120" cy="21724622"/>
          </a:xfrm>
        </p:spPr>
        <p:txBody>
          <a:bodyPr/>
          <a:lstStyle>
            <a:lvl1pPr>
              <a:defRPr sz="11760"/>
            </a:lvl1pPr>
            <a:lvl2pPr>
              <a:defRPr sz="10080"/>
            </a:lvl2pPr>
            <a:lvl3pPr>
              <a:defRPr sz="8400"/>
            </a:lvl3pPr>
            <a:lvl4pPr>
              <a:defRPr sz="7560"/>
            </a:lvl4pPr>
            <a:lvl5pPr>
              <a:defRPr sz="7560"/>
            </a:lvl5pPr>
            <a:lvl6pPr>
              <a:defRPr sz="7560"/>
            </a:lvl6pPr>
            <a:lvl7pPr>
              <a:defRPr sz="7560"/>
            </a:lvl7pPr>
            <a:lvl8pPr>
              <a:defRPr sz="7560"/>
            </a:lvl8pPr>
            <a:lvl9pPr>
              <a:defRPr sz="7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2440" y="7680963"/>
            <a:ext cx="16962120" cy="21724622"/>
          </a:xfrm>
        </p:spPr>
        <p:txBody>
          <a:bodyPr/>
          <a:lstStyle>
            <a:lvl1pPr>
              <a:defRPr sz="11760"/>
            </a:lvl1pPr>
            <a:lvl2pPr>
              <a:defRPr sz="10080"/>
            </a:lvl2pPr>
            <a:lvl3pPr>
              <a:defRPr sz="8400"/>
            </a:lvl3pPr>
            <a:lvl4pPr>
              <a:defRPr sz="7560"/>
            </a:lvl4pPr>
            <a:lvl5pPr>
              <a:defRPr sz="7560"/>
            </a:lvl5pPr>
            <a:lvl6pPr>
              <a:defRPr sz="7560"/>
            </a:lvl6pPr>
            <a:lvl7pPr>
              <a:defRPr sz="7560"/>
            </a:lvl7pPr>
            <a:lvl8pPr>
              <a:defRPr sz="7560"/>
            </a:lvl8pPr>
            <a:lvl9pPr>
              <a:defRPr sz="7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368542"/>
            <a:ext cx="16968789" cy="307085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10439400"/>
            <a:ext cx="16968789" cy="18966182"/>
          </a:xfrm>
        </p:spPr>
        <p:txBody>
          <a:bodyPr/>
          <a:lstStyle>
            <a:lvl1pPr>
              <a:defRPr sz="10080"/>
            </a:lvl1pPr>
            <a:lvl2pPr>
              <a:defRPr sz="8400"/>
            </a:lvl2pPr>
            <a:lvl3pPr>
              <a:defRPr sz="7560"/>
            </a:lvl3pPr>
            <a:lvl4pPr>
              <a:defRPr sz="6720"/>
            </a:lvl4pPr>
            <a:lvl5pPr>
              <a:defRPr sz="6720"/>
            </a:lvl5pPr>
            <a:lvl6pPr>
              <a:defRPr sz="6720"/>
            </a:lvl6pPr>
            <a:lvl7pPr>
              <a:defRPr sz="6720"/>
            </a:lvl7pPr>
            <a:lvl8pPr>
              <a:defRPr sz="6720"/>
            </a:lvl8pPr>
            <a:lvl9pPr>
              <a:defRPr sz="6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7368542"/>
            <a:ext cx="16975455" cy="307085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0439400"/>
            <a:ext cx="16975455" cy="18966182"/>
          </a:xfrm>
        </p:spPr>
        <p:txBody>
          <a:bodyPr/>
          <a:lstStyle>
            <a:lvl1pPr>
              <a:defRPr sz="10080"/>
            </a:lvl1pPr>
            <a:lvl2pPr>
              <a:defRPr sz="8400"/>
            </a:lvl2pPr>
            <a:lvl3pPr>
              <a:defRPr sz="7560"/>
            </a:lvl3pPr>
            <a:lvl4pPr>
              <a:defRPr sz="6720"/>
            </a:lvl4pPr>
            <a:lvl5pPr>
              <a:defRPr sz="6720"/>
            </a:lvl5pPr>
            <a:lvl6pPr>
              <a:defRPr sz="6720"/>
            </a:lvl6pPr>
            <a:lvl7pPr>
              <a:defRPr sz="6720"/>
            </a:lvl7pPr>
            <a:lvl8pPr>
              <a:defRPr sz="6720"/>
            </a:lvl8pPr>
            <a:lvl9pPr>
              <a:defRPr sz="6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3" y="1310640"/>
            <a:ext cx="12634914" cy="5577840"/>
          </a:xfrm>
        </p:spPr>
        <p:txBody>
          <a:bodyPr anchor="b"/>
          <a:lstStyle>
            <a:lvl1pPr algn="l">
              <a:defRPr sz="8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310643"/>
            <a:ext cx="21469350" cy="28094942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3" y="6888483"/>
            <a:ext cx="12634914" cy="22517102"/>
          </a:xfrm>
        </p:spPr>
        <p:txBody>
          <a:bodyPr/>
          <a:lstStyle>
            <a:lvl1pPr marL="0" indent="0">
              <a:buNone/>
              <a:defRPr sz="5880"/>
            </a:lvl1pPr>
            <a:lvl2pPr marL="1920240" indent="0">
              <a:buNone/>
              <a:defRPr sz="5040"/>
            </a:lvl2pPr>
            <a:lvl3pPr marL="3840480" indent="0">
              <a:buNone/>
              <a:defRPr sz="4200"/>
            </a:lvl3pPr>
            <a:lvl4pPr marL="5760720" indent="0">
              <a:buNone/>
              <a:defRPr sz="3780"/>
            </a:lvl4pPr>
            <a:lvl5pPr marL="7680960" indent="0">
              <a:buNone/>
              <a:defRPr sz="3780"/>
            </a:lvl5pPr>
            <a:lvl6pPr marL="9601200" indent="0">
              <a:buNone/>
              <a:defRPr sz="3780"/>
            </a:lvl6pPr>
            <a:lvl7pPr marL="11521440" indent="0">
              <a:buNone/>
              <a:defRPr sz="3780"/>
            </a:lvl7pPr>
            <a:lvl8pPr marL="13441680" indent="0">
              <a:buNone/>
              <a:defRPr sz="3780"/>
            </a:lvl8pPr>
            <a:lvl9pPr marL="15361920" indent="0">
              <a:buNone/>
              <a:defRPr sz="3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09" y="23042880"/>
            <a:ext cx="23042880" cy="2720342"/>
          </a:xfrm>
        </p:spPr>
        <p:txBody>
          <a:bodyPr anchor="b"/>
          <a:lstStyle>
            <a:lvl1pPr algn="l">
              <a:defRPr sz="8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09" y="2941320"/>
            <a:ext cx="23042880" cy="19751040"/>
          </a:xfrm>
        </p:spPr>
        <p:txBody>
          <a:bodyPr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09" y="25763222"/>
            <a:ext cx="23042880" cy="3863338"/>
          </a:xfrm>
        </p:spPr>
        <p:txBody>
          <a:bodyPr/>
          <a:lstStyle>
            <a:lvl1pPr marL="0" indent="0">
              <a:buNone/>
              <a:defRPr sz="5880"/>
            </a:lvl1pPr>
            <a:lvl2pPr marL="1920240" indent="0">
              <a:buNone/>
              <a:defRPr sz="5040"/>
            </a:lvl2pPr>
            <a:lvl3pPr marL="3840480" indent="0">
              <a:buNone/>
              <a:defRPr sz="4200"/>
            </a:lvl3pPr>
            <a:lvl4pPr marL="5760720" indent="0">
              <a:buNone/>
              <a:defRPr sz="3780"/>
            </a:lvl4pPr>
            <a:lvl5pPr marL="7680960" indent="0">
              <a:buNone/>
              <a:defRPr sz="3780"/>
            </a:lvl5pPr>
            <a:lvl6pPr marL="9601200" indent="0">
              <a:buNone/>
              <a:defRPr sz="3780"/>
            </a:lvl6pPr>
            <a:lvl7pPr marL="11521440" indent="0">
              <a:buNone/>
              <a:defRPr sz="3780"/>
            </a:lvl7pPr>
            <a:lvl8pPr marL="13441680" indent="0">
              <a:buNone/>
              <a:defRPr sz="3780"/>
            </a:lvl8pPr>
            <a:lvl9pPr marL="15361920" indent="0">
              <a:buNone/>
              <a:defRPr sz="3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3"/>
            <a:ext cx="34564320" cy="2172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2"/>
            <a:ext cx="12161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2"/>
            <a:ext cx="89611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36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een laser vectors on black background">
            <a:extLst>
              <a:ext uri="{FF2B5EF4-FFF2-40B4-BE49-F238E27FC236}">
                <a16:creationId xmlns:a16="http://schemas.microsoft.com/office/drawing/2014/main" id="{79BC50AF-CFDD-F7EC-5BE9-E31F026A3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5" y="2721886"/>
            <a:ext cx="36737924" cy="341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CB5A8CA-2EB8-4EB5-9B19-71726DAC6747}"/>
              </a:ext>
            </a:extLst>
          </p:cNvPr>
          <p:cNvSpPr/>
          <p:nvPr/>
        </p:nvSpPr>
        <p:spPr>
          <a:xfrm>
            <a:off x="27311054" y="26366766"/>
            <a:ext cx="10394395" cy="35128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138FA9-26F0-45C3-BDCD-A3F2C8FABD35}"/>
              </a:ext>
            </a:extLst>
          </p:cNvPr>
          <p:cNvSpPr txBox="1"/>
          <p:nvPr/>
        </p:nvSpPr>
        <p:spPr>
          <a:xfrm>
            <a:off x="29273124" y="26100077"/>
            <a:ext cx="6533257" cy="8194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725" dirty="0">
                <a:latin typeface="Bangla MN" charset="0"/>
                <a:ea typeface="Bangla MN" charset="0"/>
                <a:cs typeface="Bangla MN" charset="0"/>
              </a:rPr>
              <a:t>Acknowledgments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5" y="2390775"/>
            <a:ext cx="37776151" cy="28070175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>
              <a:solidFill>
                <a:schemeClr val="tx1"/>
              </a:solidFill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1658600" y="2724149"/>
            <a:ext cx="15683955" cy="3404754"/>
          </a:xfrm>
          <a:prstGeom prst="rect">
            <a:avLst/>
          </a:prstGeom>
          <a:solidFill>
            <a:schemeClr val="bg1">
              <a:lumMod val="75000"/>
              <a:alpha val="71373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grpSp>
        <p:nvGrpSpPr>
          <p:cNvPr id="39" name="Group 38"/>
          <p:cNvGrpSpPr/>
          <p:nvPr/>
        </p:nvGrpSpPr>
        <p:grpSpPr>
          <a:xfrm>
            <a:off x="792286" y="6685975"/>
            <a:ext cx="10283766" cy="5772725"/>
            <a:chOff x="914400" y="6478996"/>
            <a:chExt cx="11658600" cy="6901780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>
            <a:xfrm>
              <a:off x="914400" y="6762267"/>
              <a:ext cx="11658600" cy="6618509"/>
            </a:xfrm>
            <a:prstGeom prst="rect">
              <a:avLst/>
            </a:prstGeom>
            <a:grpFill/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6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5744" y="6478996"/>
              <a:ext cx="5193851" cy="9659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25" dirty="0">
                  <a:latin typeface="Bangla MN" charset="0"/>
                  <a:ea typeface="Bangla MN" charset="0"/>
                  <a:cs typeface="Bangla MN" charset="0"/>
                </a:rPr>
                <a:t>Introduction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342555" y="22125102"/>
            <a:ext cx="10394395" cy="3400436"/>
            <a:chOff x="845736" y="18217490"/>
            <a:chExt cx="11929274" cy="7827920"/>
          </a:xfrm>
        </p:grpSpPr>
        <p:sp>
          <p:nvSpPr>
            <p:cNvPr id="44" name="Rectangle 43"/>
            <p:cNvSpPr/>
            <p:nvPr/>
          </p:nvSpPr>
          <p:spPr>
            <a:xfrm>
              <a:off x="845736" y="18895071"/>
              <a:ext cx="11929274" cy="715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6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8059" y="18217490"/>
              <a:ext cx="5389812" cy="16044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25" dirty="0">
                  <a:latin typeface="Bangla MN" charset="0"/>
                  <a:ea typeface="Bangla MN" charset="0"/>
                  <a:cs typeface="Bangla MN" charset="0"/>
                </a:rPr>
                <a:t>References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27311054" y="6922906"/>
            <a:ext cx="10288141" cy="14627658"/>
          </a:xfrm>
          <a:prstGeom prst="rect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52" name="TextBox 51"/>
          <p:cNvSpPr txBox="1"/>
          <p:nvPr/>
        </p:nvSpPr>
        <p:spPr>
          <a:xfrm>
            <a:off x="10683475" y="3034863"/>
            <a:ext cx="176342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300" b="1" dirty="0">
                <a:ln w="3175">
                  <a:noFill/>
                </a:ln>
                <a:latin typeface="Bangla MN" charset="0"/>
                <a:ea typeface="Bangla MN" charset="0"/>
                <a:cs typeface="Bangla MN" charset="0"/>
              </a:rPr>
              <a:t>TITLE OF Your Project Goes Here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687343" y="6613675"/>
            <a:ext cx="6023462" cy="8194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725" dirty="0">
                <a:latin typeface="Bangla MN" charset="0"/>
                <a:ea typeface="Bangla MN" charset="0"/>
                <a:cs typeface="Bangla MN" charset="0"/>
              </a:rPr>
              <a:t>Conclusions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66775" y="4191001"/>
            <a:ext cx="36671250" cy="73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Bangla MN" charset="0"/>
                <a:ea typeface="Bangla MN" charset="0"/>
                <a:cs typeface="Bangla MN" charset="0"/>
              </a:rPr>
              <a:t>Eliza Black, Emmie Sullivan</a:t>
            </a:r>
            <a:endParaRPr lang="en-US" sz="4200" b="1" baseline="30000" dirty="0">
              <a:latin typeface="Bangla MN" charset="0"/>
              <a:ea typeface="Bangla MN" charset="0"/>
              <a:cs typeface="Bangla MN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1454545" y="14984643"/>
            <a:ext cx="15498116" cy="14971761"/>
            <a:chOff x="939939" y="20148725"/>
            <a:chExt cx="11616995" cy="9845368"/>
          </a:xfrm>
        </p:grpSpPr>
        <p:sp>
          <p:nvSpPr>
            <p:cNvPr id="41" name="Rectangle 40"/>
            <p:cNvSpPr/>
            <p:nvPr/>
          </p:nvSpPr>
          <p:spPr>
            <a:xfrm>
              <a:off x="939939" y="20347496"/>
              <a:ext cx="11616995" cy="9646597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6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96281" y="20148725"/>
              <a:ext cx="2338935" cy="531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25" dirty="0">
                  <a:latin typeface="Bangla MN" charset="0"/>
                  <a:ea typeface="Bangla MN" charset="0"/>
                  <a:cs typeface="Bangla MN" charset="0"/>
                </a:rPr>
                <a:t>Result 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ABD6380-F16B-42AE-AB20-AED81D8BA8F5}"/>
              </a:ext>
            </a:extLst>
          </p:cNvPr>
          <p:cNvSpPr txBox="1"/>
          <p:nvPr/>
        </p:nvSpPr>
        <p:spPr>
          <a:xfrm>
            <a:off x="800100" y="5225661"/>
            <a:ext cx="367379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50" dirty="0">
                <a:latin typeface="Bangla MN" charset="0"/>
                <a:ea typeface="Bangla MN" charset="0"/>
                <a:cs typeface="Bangla MN" charset="0"/>
              </a:rPr>
              <a:t>University of Oregon, Department of Biology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92286" y="13004197"/>
            <a:ext cx="10283766" cy="5334276"/>
            <a:chOff x="914401" y="19187795"/>
            <a:chExt cx="11609976" cy="12816205"/>
          </a:xfrm>
          <a:solidFill>
            <a:schemeClr val="bg1"/>
          </a:solidFill>
        </p:grpSpPr>
        <p:sp>
          <p:nvSpPr>
            <p:cNvPr id="35" name="Rectangle 34"/>
            <p:cNvSpPr/>
            <p:nvPr/>
          </p:nvSpPr>
          <p:spPr>
            <a:xfrm>
              <a:off x="914401" y="19784857"/>
              <a:ext cx="11609976" cy="12219143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71890" y="19187795"/>
              <a:ext cx="7647912" cy="194110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25" dirty="0">
                  <a:latin typeface="Bangla MN" charset="0"/>
                  <a:ea typeface="Bangla MN" charset="0"/>
                  <a:cs typeface="Bangla MN" charset="0"/>
                </a:rPr>
                <a:t>Research Question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A17757-1132-41D3-B375-A1C6758D8BC6}"/>
              </a:ext>
            </a:extLst>
          </p:cNvPr>
          <p:cNvGrpSpPr/>
          <p:nvPr/>
        </p:nvGrpSpPr>
        <p:grpSpPr>
          <a:xfrm>
            <a:off x="11076051" y="6462277"/>
            <a:ext cx="15884611" cy="8181701"/>
            <a:chOff x="12617171" y="23698200"/>
            <a:chExt cx="18153841" cy="9260146"/>
          </a:xfrm>
        </p:grpSpPr>
        <p:grpSp>
          <p:nvGrpSpPr>
            <p:cNvPr id="6" name="Group 5"/>
            <p:cNvGrpSpPr/>
            <p:nvPr/>
          </p:nvGrpSpPr>
          <p:grpSpPr>
            <a:xfrm>
              <a:off x="13058880" y="23698200"/>
              <a:ext cx="17712132" cy="9260146"/>
              <a:chOff x="13536444" y="20953271"/>
              <a:chExt cx="13899016" cy="1223434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3536444" y="21566383"/>
                <a:ext cx="13899016" cy="11621234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6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8210300" y="20953271"/>
                <a:ext cx="4006297" cy="1219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725" dirty="0">
                    <a:latin typeface="Bangla MN" charset="0"/>
                    <a:ea typeface="Bangla MN" charset="0"/>
                    <a:cs typeface="Bangla MN" charset="0"/>
                  </a:rPr>
                  <a:t>Result 1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2617171" y="24652546"/>
              <a:ext cx="181140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20886">
                <a:spcAft>
                  <a:spcPts val="3500"/>
                </a:spcAft>
              </a:pPr>
              <a:r>
                <a:rPr lang="en-US" sz="3850" dirty="0">
                  <a:latin typeface="Al Bayan Plain" charset="-78"/>
                  <a:ea typeface="Al Bayan Plain" charset="-78"/>
                  <a:cs typeface="Al Bayan Plain" charset="-78"/>
                </a:rPr>
                <a:t> 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A5D87-7F7D-AD4A-AEA5-662F84FE5E2D}"/>
              </a:ext>
            </a:extLst>
          </p:cNvPr>
          <p:cNvSpPr/>
          <p:nvPr/>
        </p:nvSpPr>
        <p:spPr>
          <a:xfrm>
            <a:off x="792286" y="19199162"/>
            <a:ext cx="10277233" cy="107572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5F8FE6-358E-B041-960A-E8BB7198256E}"/>
              </a:ext>
            </a:extLst>
          </p:cNvPr>
          <p:cNvSpPr txBox="1"/>
          <p:nvPr/>
        </p:nvSpPr>
        <p:spPr>
          <a:xfrm>
            <a:off x="3655928" y="18795205"/>
            <a:ext cx="4639613" cy="819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725" dirty="0">
                <a:latin typeface="Bangla MN" charset="0"/>
                <a:ea typeface="Bangla MN" charset="0"/>
                <a:cs typeface="Bangla MN" charset="0"/>
              </a:rPr>
              <a:t>Methods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9F968DDE-0ACE-0C4D-BBFE-4FA621A207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0" t="31028" r="36618" b="29628"/>
          <a:stretch/>
        </p:blipFill>
        <p:spPr>
          <a:xfrm>
            <a:off x="34461990" y="2879748"/>
            <a:ext cx="2718892" cy="3119120"/>
          </a:xfrm>
          <a:prstGeom prst="rect">
            <a:avLst/>
          </a:prstGeom>
        </p:spPr>
      </p:pic>
      <p:pic>
        <p:nvPicPr>
          <p:cNvPr id="1028" name="Picture 4" descr="OREGON BEE PROJECT">
            <a:extLst>
              <a:ext uri="{FF2B5EF4-FFF2-40B4-BE49-F238E27FC236}">
                <a16:creationId xmlns:a16="http://schemas.microsoft.com/office/drawing/2014/main" id="{1B3E36AE-9E26-1378-A091-825980635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71" y="2804860"/>
            <a:ext cx="3150629" cy="32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4A1275-431E-E68E-D467-7DA2A5BD48CB}"/>
              </a:ext>
            </a:extLst>
          </p:cNvPr>
          <p:cNvSpPr txBox="1"/>
          <p:nvPr/>
        </p:nvSpPr>
        <p:spPr>
          <a:xfrm>
            <a:off x="866775" y="13840546"/>
            <a:ext cx="10226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does landscape diversity influence pollinator species richness?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does landscape diversity influence pollinator species diversity?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does the relationship between landscape diversity and pollinator species richness and diversity vary across different elevational bands?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EF915-8575-9CE2-4A98-01307ED3BF6D}"/>
              </a:ext>
            </a:extLst>
          </p:cNvPr>
          <p:cNvSpPr txBox="1"/>
          <p:nvPr/>
        </p:nvSpPr>
        <p:spPr>
          <a:xfrm>
            <a:off x="800100" y="7417245"/>
            <a:ext cx="102936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Importance of Pollinators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Essential for food security, livelihoods, cultural values, biodiversity, and ecosystem health (Potts et al., 2016).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Declines driven by habitat loss, land-use changes, and disruptions to plant-pollinator systems (Mader et al., 2011).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Study Focus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Examines how landscape diversity impacts pollinator species richness and diversity.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Aims to identify habitat conditions critical for supporting pollinator populations.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Insights can guide land management strategies to protect pollinators and sustain ecosystems.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714C5-6D0A-871A-6F56-94D788859D44}"/>
              </a:ext>
            </a:extLst>
          </p:cNvPr>
          <p:cNvSpPr txBox="1"/>
          <p:nvPr/>
        </p:nvSpPr>
        <p:spPr>
          <a:xfrm>
            <a:off x="27342555" y="22822086"/>
            <a:ext cx="1039439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lnSpc>
                <a:spcPts val="1657"/>
              </a:lnSpc>
              <a:spcAft>
                <a:spcPts val="8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New, T.R. Eric Mader, Matthew Shepherd, Mace Vaughan, Scott Hoffman Black and Gretchen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LeBuhn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attracting native pollinators. Protecting North America’s bees and butterflies. The Xerces Society Guide. J Insect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Conserv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15, 611–612 (2011). https://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doi.org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/10.1007/s10841-011-9409-4 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657"/>
              </a:lnSpc>
              <a:spcAft>
                <a:spcPts val="8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 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657"/>
              </a:lnSpc>
              <a:spcAft>
                <a:spcPts val="8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Potts, S., Imperatriz-Fonseca, V., Ngo, H. et al. Safeguarding pollinators and their values to human well-being. Nature 540, 220–229 (2016). https://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doi.org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/10.1038/nature20588 </a:t>
            </a:r>
          </a:p>
          <a:p>
            <a:pPr algn="l" rtl="0" fontAlgn="base">
              <a:lnSpc>
                <a:spcPts val="1657"/>
              </a:lnSpc>
              <a:spcAft>
                <a:spcPts val="800"/>
              </a:spcAft>
            </a:pPr>
            <a:endParaRPr lang="en-US" sz="24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l" rtl="0" fontAlgn="base">
              <a:lnSpc>
                <a:spcPts val="1657"/>
              </a:lnSpc>
              <a:spcAft>
                <a:spcPts val="800"/>
              </a:spcAft>
            </a:pP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62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F9213B59404E43A44CE396F0EB41DB" ma:contentTypeVersion="17" ma:contentTypeDescription="Create a new document." ma:contentTypeScope="" ma:versionID="fce6b45a062a2e822901d4c016292851">
  <xsd:schema xmlns:xsd="http://www.w3.org/2001/XMLSchema" xmlns:xs="http://www.w3.org/2001/XMLSchema" xmlns:p="http://schemas.microsoft.com/office/2006/metadata/properties" xmlns:ns2="73564203-f0fe-4ae8-8e9f-3aa859c33a2a" xmlns:ns3="c340c53f-212a-43d4-943a-cf81f31f3e59" targetNamespace="http://schemas.microsoft.com/office/2006/metadata/properties" ma:root="true" ma:fieldsID="f9b970dbccb805e6d96bd6c5112c9d7e" ns2:_="" ns3:_="">
    <xsd:import namespace="73564203-f0fe-4ae8-8e9f-3aa859c33a2a"/>
    <xsd:import namespace="c340c53f-212a-43d4-943a-cf81f31f3e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564203-f0fe-4ae8-8e9f-3aa859c33a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91a9775-3525-4bf8-b88d-b7eef9d67d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40c53f-212a-43d4-943a-cf81f31f3e5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b23f6c9-62ae-47e7-aaeb-4ff983bef013}" ma:internalName="TaxCatchAll" ma:showField="CatchAllData" ma:web="c340c53f-212a-43d4-943a-cf81f31f3e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3564203-f0fe-4ae8-8e9f-3aa859c33a2a">
      <Terms xmlns="http://schemas.microsoft.com/office/infopath/2007/PartnerControls"/>
    </lcf76f155ced4ddcb4097134ff3c332f>
    <TaxCatchAll xmlns="c340c53f-212a-43d4-943a-cf81f31f3e5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0FC363-817C-4BB3-9BF9-B2C7071C4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564203-f0fe-4ae8-8e9f-3aa859c33a2a"/>
    <ds:schemaRef ds:uri="c340c53f-212a-43d4-943a-cf81f31f3e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ED6497-CB12-4BE5-A6D8-27969E015944}">
  <ds:schemaRefs>
    <ds:schemaRef ds:uri="c340c53f-212a-43d4-943a-cf81f31f3e59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73564203-f0fe-4ae8-8e9f-3aa859c33a2a"/>
  </ds:schemaRefs>
</ds:datastoreItem>
</file>

<file path=customXml/itemProps3.xml><?xml version="1.0" encoding="utf-8"?>
<ds:datastoreItem xmlns:ds="http://schemas.openxmlformats.org/officeDocument/2006/customXml" ds:itemID="{2EAA44C3-3866-494C-9120-7B42F7968B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 Bayan Plain</vt:lpstr>
      <vt:lpstr>Aptos</vt:lpstr>
      <vt:lpstr>Arial</vt:lpstr>
      <vt:lpstr>Bangla MN</vt:lpstr>
      <vt:lpstr>Calibri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67</cp:revision>
  <dcterms:created xsi:type="dcterms:W3CDTF">2012-08-24T00:53:15Z</dcterms:created>
  <dcterms:modified xsi:type="dcterms:W3CDTF">2024-12-04T21:47:06Z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0x01010066F9213B59404E43A44CE396F0EB41DB</vt:lpwstr>
  </property>
  <property fmtid="{D5CDD505-2E9C-101B-9397-08002B2CF9AE}" pid="3" name="MediaServiceImageTags">
    <vt:lpwstr/>
  </property>
</Properties>
</file>