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58" r:id="rId5"/>
    <p:sldId id="259" r:id="rId6"/>
    <p:sldId id="260" r:id="rId7"/>
    <p:sldId id="261" r:id="rId8"/>
  </p:sldIdLst>
  <p:sldSz cx="8229600" cy="82296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643"/>
        <p:guide pos="259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1825625" y="1279525"/>
            <a:ext cx="34544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028700" y="1587554"/>
            <a:ext cx="6172200" cy="26244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5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028700" y="4322446"/>
            <a:ext cx="6172200" cy="1986914"/>
          </a:xfrm>
        </p:spPr>
        <p:txBody>
          <a:bodyPr>
            <a:normAutofit/>
          </a:bodyPr>
          <a:lstStyle>
            <a:lvl1pPr marL="0" indent="0" algn="ctr">
              <a:buNone/>
              <a:defRPr sz="162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565785" y="661852"/>
            <a:ext cx="7098030" cy="6670765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437198" y="310134"/>
            <a:ext cx="7098030" cy="1590676"/>
          </a:xfrm>
        </p:spPr>
        <p:txBody>
          <a:bodyPr anchor="ctr" anchorCtr="false">
            <a:normAutofit/>
          </a:bodyPr>
          <a:lstStyle>
            <a:lvl1pPr>
              <a:defRPr sz="216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437198" y="2190750"/>
            <a:ext cx="7098030" cy="5221606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2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44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4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4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561499" y="4501134"/>
            <a:ext cx="6647459" cy="973836"/>
          </a:xfrm>
        </p:spPr>
        <p:txBody>
          <a:bodyPr anchor="b">
            <a:normAutofit/>
          </a:bodyPr>
          <a:lstStyle>
            <a:lvl1pPr>
              <a:defRPr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561499" y="5532034"/>
            <a:ext cx="4942046" cy="777066"/>
          </a:xfrm>
        </p:spPr>
        <p:txBody>
          <a:bodyPr>
            <a:normAutofit/>
          </a:bodyPr>
          <a:lstStyle>
            <a:lvl1pPr marL="0" indent="0">
              <a:buNone/>
              <a:defRPr sz="1620">
                <a:solidFill>
                  <a:schemeClr val="tx1"/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437198" y="310134"/>
            <a:ext cx="7098030" cy="1590676"/>
          </a:xfrm>
        </p:spPr>
        <p:txBody>
          <a:bodyPr>
            <a:normAutofit/>
          </a:bodyPr>
          <a:lstStyle>
            <a:lvl1pPr>
              <a:defRPr sz="216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437198" y="2190750"/>
            <a:ext cx="3497580" cy="5221606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62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44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44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44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4037648" y="2190750"/>
            <a:ext cx="3497580" cy="5221606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62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44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44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44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566857" y="438150"/>
            <a:ext cx="7098030" cy="1590676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566857" y="2093953"/>
            <a:ext cx="3481506" cy="988694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66857" y="3138731"/>
            <a:ext cx="3481506" cy="4288865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4166235" y="2093953"/>
            <a:ext cx="3498652" cy="988694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4166235" y="3138731"/>
            <a:ext cx="3498652" cy="4288865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565785" y="3319463"/>
            <a:ext cx="7098030" cy="1590676"/>
          </a:xfrm>
        </p:spPr>
        <p:txBody>
          <a:bodyPr>
            <a:normAutofit/>
          </a:bodyPr>
          <a:lstStyle>
            <a:lvl1pPr algn="ctr">
              <a:defRPr sz="432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436554" y="152400"/>
            <a:ext cx="2811510" cy="1920240"/>
          </a:xfrm>
        </p:spPr>
        <p:txBody>
          <a:bodyPr anchor="ctr" anchorCtr="false">
            <a:normAutofit/>
          </a:bodyPr>
          <a:lstStyle>
            <a:lvl1pPr>
              <a:defRPr sz="216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3499200" y="919625"/>
            <a:ext cx="3926728" cy="6113335"/>
          </a:xfrm>
        </p:spPr>
        <p:txBody>
          <a:bodyPr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439983" y="2468880"/>
            <a:ext cx="2811510" cy="457390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501491" y="521208"/>
            <a:ext cx="0" cy="1669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6631527" y="438150"/>
            <a:ext cx="1032288" cy="6974206"/>
          </a:xfrm>
        </p:spPr>
        <p:txBody>
          <a:bodyPr vert="eaVert">
            <a:normAutofit/>
          </a:bodyPr>
          <a:lstStyle>
            <a:lvl1pPr>
              <a:defRPr sz="324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565785" y="438150"/>
            <a:ext cx="5993972" cy="6974206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565785" y="438150"/>
            <a:ext cx="709803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565785" y="2190750"/>
            <a:ext cx="709803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565785" y="7627620"/>
            <a:ext cx="1851660" cy="438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2726055" y="7627620"/>
            <a:ext cx="2777490" cy="438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5812155" y="7627620"/>
            <a:ext cx="1851660" cy="438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8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1236345" y="2882900"/>
            <a:ext cx="152908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" altLang="en-US"/>
              <a:t>patch size</a:t>
            </a:r>
            <a:endParaRPr lang="" altLang="en-US"/>
          </a:p>
        </p:txBody>
      </p:sp>
      <p:sp>
        <p:nvSpPr>
          <p:cNvPr id="5" name="Text Box 4"/>
          <p:cNvSpPr txBox="true"/>
          <p:nvPr/>
        </p:nvSpPr>
        <p:spPr>
          <a:xfrm>
            <a:off x="1354455" y="3792220"/>
            <a:ext cx="1292225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" altLang="en-US"/>
              <a:t>distance to edge</a:t>
            </a:r>
            <a:endParaRPr lang="" altLang="en-US"/>
          </a:p>
        </p:txBody>
      </p:sp>
      <p:sp>
        <p:nvSpPr>
          <p:cNvPr id="6" name="Text Box 5"/>
          <p:cNvSpPr txBox="true"/>
          <p:nvPr/>
        </p:nvSpPr>
        <p:spPr>
          <a:xfrm>
            <a:off x="3657600" y="3251200"/>
            <a:ext cx="1420495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" altLang="en-US"/>
              <a:t>population density</a:t>
            </a:r>
            <a:endParaRPr lang="" altLang="en-US"/>
          </a:p>
        </p:txBody>
      </p:sp>
      <p:cxnSp>
        <p:nvCxnSpPr>
          <p:cNvPr id="7" name="Straight Arrow Connector 6"/>
          <p:cNvCxnSpPr>
            <a:stCxn id="4" idx="3"/>
          </p:cNvCxnSpPr>
          <p:nvPr/>
        </p:nvCxnSpPr>
        <p:spPr>
          <a:xfrm>
            <a:off x="2765425" y="3067050"/>
            <a:ext cx="896620" cy="32512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</p:cNvCxnSpPr>
          <p:nvPr/>
        </p:nvCxnSpPr>
        <p:spPr>
          <a:xfrm flipV="true">
            <a:off x="2646680" y="3736975"/>
            <a:ext cx="1015365" cy="377825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3411855" y="755015"/>
            <a:ext cx="1863090" cy="922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" altLang="en-US"/>
              <a:t>mammalian predator abundance</a:t>
            </a:r>
            <a:endParaRPr lang="" altLang="en-US"/>
          </a:p>
        </p:txBody>
      </p:sp>
      <p:sp>
        <p:nvSpPr>
          <p:cNvPr id="5" name="Text Box 4"/>
          <p:cNvSpPr txBox="true"/>
          <p:nvPr/>
        </p:nvSpPr>
        <p:spPr>
          <a:xfrm>
            <a:off x="3411855" y="1907540"/>
            <a:ext cx="1863090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" altLang="en-US"/>
              <a:t>invertebrate prey biomass</a:t>
            </a:r>
            <a:endParaRPr lang="" altLang="en-US"/>
          </a:p>
        </p:txBody>
      </p:sp>
      <p:sp>
        <p:nvSpPr>
          <p:cNvPr id="6" name="Text Box 5"/>
          <p:cNvSpPr txBox="true"/>
          <p:nvPr/>
        </p:nvSpPr>
        <p:spPr>
          <a:xfrm>
            <a:off x="6172200" y="1907540"/>
            <a:ext cx="1420495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" altLang="en-US"/>
              <a:t>nest success</a:t>
            </a:r>
            <a:endParaRPr lang="" altLang="en-US"/>
          </a:p>
        </p:txBody>
      </p:sp>
      <p:cxnSp>
        <p:nvCxnSpPr>
          <p:cNvPr id="7" name="Straight Arrow Connector 6"/>
          <p:cNvCxnSpPr>
            <a:stCxn id="4" idx="3"/>
          </p:cNvCxnSpPr>
          <p:nvPr/>
        </p:nvCxnSpPr>
        <p:spPr>
          <a:xfrm>
            <a:off x="5274945" y="1216025"/>
            <a:ext cx="908050" cy="67945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5274945" y="2230120"/>
            <a:ext cx="89725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true"/>
          <p:nvPr/>
        </p:nvSpPr>
        <p:spPr>
          <a:xfrm>
            <a:off x="3411855" y="2788285"/>
            <a:ext cx="1863090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" altLang="en-US"/>
              <a:t>nest placement</a:t>
            </a:r>
            <a:endParaRPr lang="" altLang="en-US"/>
          </a:p>
        </p:txBody>
      </p:sp>
      <p:cxnSp>
        <p:nvCxnSpPr>
          <p:cNvPr id="3" name="Straight Arrow Connector 2"/>
          <p:cNvCxnSpPr>
            <a:stCxn id="2" idx="3"/>
          </p:cNvCxnSpPr>
          <p:nvPr/>
        </p:nvCxnSpPr>
        <p:spPr>
          <a:xfrm flipV="true">
            <a:off x="5274945" y="2541905"/>
            <a:ext cx="897255" cy="56896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true"/>
          <p:nvPr/>
        </p:nvSpPr>
        <p:spPr>
          <a:xfrm>
            <a:off x="651510" y="1419860"/>
            <a:ext cx="1863090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" altLang="en-US"/>
              <a:t>forest fragment size</a:t>
            </a:r>
            <a:endParaRPr lang="" altLang="en-US"/>
          </a:p>
        </p:txBody>
      </p:sp>
      <p:cxnSp>
        <p:nvCxnSpPr>
          <p:cNvPr id="12" name="Straight Arrow Connector 11"/>
          <p:cNvCxnSpPr>
            <a:stCxn id="9" idx="3"/>
            <a:endCxn id="4" idx="1"/>
          </p:cNvCxnSpPr>
          <p:nvPr/>
        </p:nvCxnSpPr>
        <p:spPr>
          <a:xfrm flipV="true">
            <a:off x="2514600" y="1216025"/>
            <a:ext cx="897255" cy="526415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</p:cNvCxnSpPr>
          <p:nvPr/>
        </p:nvCxnSpPr>
        <p:spPr>
          <a:xfrm>
            <a:off x="2514600" y="1742440"/>
            <a:ext cx="897255" cy="48768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3307080" y="1767840"/>
            <a:ext cx="1616075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" altLang="en-US"/>
              <a:t>nest survival</a:t>
            </a:r>
            <a:endParaRPr lang="" altLang="en-US"/>
          </a:p>
        </p:txBody>
      </p:sp>
      <p:sp>
        <p:nvSpPr>
          <p:cNvPr id="5" name="Text Box 4"/>
          <p:cNvSpPr txBox="true"/>
          <p:nvPr/>
        </p:nvSpPr>
        <p:spPr>
          <a:xfrm>
            <a:off x="3307080" y="2920365"/>
            <a:ext cx="1616075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" altLang="en-US"/>
              <a:t>brood parasitism</a:t>
            </a:r>
            <a:endParaRPr lang="" altLang="en-US"/>
          </a:p>
        </p:txBody>
      </p:sp>
      <p:sp>
        <p:nvSpPr>
          <p:cNvPr id="9" name="Text Box 8"/>
          <p:cNvSpPr txBox="true"/>
          <p:nvPr/>
        </p:nvSpPr>
        <p:spPr>
          <a:xfrm>
            <a:off x="1106805" y="2344420"/>
            <a:ext cx="1358265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" altLang="en-US"/>
              <a:t>distance to edge</a:t>
            </a:r>
            <a:endParaRPr lang="" altLang="en-US"/>
          </a:p>
        </p:txBody>
      </p:sp>
      <p:cxnSp>
        <p:nvCxnSpPr>
          <p:cNvPr id="12" name="Straight Arrow Connector 11"/>
          <p:cNvCxnSpPr>
            <a:stCxn id="9" idx="3"/>
            <a:endCxn id="4" idx="1"/>
          </p:cNvCxnSpPr>
          <p:nvPr/>
        </p:nvCxnSpPr>
        <p:spPr>
          <a:xfrm flipV="true">
            <a:off x="2465070" y="2090420"/>
            <a:ext cx="842010" cy="57658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  <a:endCxn id="5" idx="1"/>
          </p:cNvCxnSpPr>
          <p:nvPr/>
        </p:nvCxnSpPr>
        <p:spPr>
          <a:xfrm>
            <a:off x="2465070" y="2667000"/>
            <a:ext cx="842010" cy="575945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0"/>
            <a:endCxn id="4" idx="2"/>
          </p:cNvCxnSpPr>
          <p:nvPr/>
        </p:nvCxnSpPr>
        <p:spPr>
          <a:xfrm flipV="true">
            <a:off x="4115435" y="2413000"/>
            <a:ext cx="0" cy="507365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true"/>
          <p:nvPr/>
        </p:nvSpPr>
        <p:spPr>
          <a:xfrm>
            <a:off x="1106805" y="1102995"/>
            <a:ext cx="1616075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" altLang="en-US"/>
              <a:t>nest predation</a:t>
            </a:r>
            <a:endParaRPr lang="" altLang="en-US"/>
          </a:p>
        </p:txBody>
      </p:sp>
      <p:cxnSp>
        <p:nvCxnSpPr>
          <p:cNvPr id="14" name="Straight Arrow Connector 13"/>
          <p:cNvCxnSpPr>
            <a:stCxn id="11" idx="3"/>
          </p:cNvCxnSpPr>
          <p:nvPr/>
        </p:nvCxnSpPr>
        <p:spPr>
          <a:xfrm>
            <a:off x="2722880" y="1425575"/>
            <a:ext cx="594360" cy="329565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3306445" y="777875"/>
            <a:ext cx="1616075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" altLang="en-US"/>
              <a:t>territory placement</a:t>
            </a:r>
            <a:endParaRPr lang="" altLang="en-US"/>
          </a:p>
        </p:txBody>
      </p:sp>
      <p:sp>
        <p:nvSpPr>
          <p:cNvPr id="5" name="Text Box 4"/>
          <p:cNvSpPr txBox="true"/>
          <p:nvPr/>
        </p:nvSpPr>
        <p:spPr>
          <a:xfrm>
            <a:off x="3307080" y="2752725"/>
            <a:ext cx="1616075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" altLang="en-US"/>
              <a:t>habitat quality</a:t>
            </a:r>
            <a:endParaRPr lang="" altLang="en-US"/>
          </a:p>
        </p:txBody>
      </p:sp>
      <p:sp>
        <p:nvSpPr>
          <p:cNvPr id="9" name="Text Box 8"/>
          <p:cNvSpPr txBox="true"/>
          <p:nvPr/>
        </p:nvSpPr>
        <p:spPr>
          <a:xfrm>
            <a:off x="959485" y="1445260"/>
            <a:ext cx="1358265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en-US"/>
              <a:t>distance to edge</a:t>
            </a:r>
            <a:endParaRPr lang="en-US" altLang="en-US"/>
          </a:p>
        </p:txBody>
      </p:sp>
      <p:cxnSp>
        <p:nvCxnSpPr>
          <p:cNvPr id="12" name="Straight Arrow Connector 11"/>
          <p:cNvCxnSpPr>
            <a:stCxn id="9" idx="3"/>
            <a:endCxn id="4" idx="1"/>
          </p:cNvCxnSpPr>
          <p:nvPr/>
        </p:nvCxnSpPr>
        <p:spPr>
          <a:xfrm flipV="true">
            <a:off x="2317750" y="1100455"/>
            <a:ext cx="988695" cy="667385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  <a:endCxn id="2" idx="2"/>
          </p:cNvCxnSpPr>
          <p:nvPr/>
        </p:nvCxnSpPr>
        <p:spPr>
          <a:xfrm flipV="true">
            <a:off x="6444615" y="2003425"/>
            <a:ext cx="0" cy="339725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true"/>
          <p:nvPr/>
        </p:nvSpPr>
        <p:spPr>
          <a:xfrm>
            <a:off x="5636260" y="1358265"/>
            <a:ext cx="1616075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en-US"/>
              <a:t>territory </a:t>
            </a:r>
            <a:r>
              <a:rPr lang="" altLang="en-US"/>
              <a:t>density</a:t>
            </a:r>
            <a:endParaRPr lang="" altLang="en-US"/>
          </a:p>
        </p:txBody>
      </p:sp>
      <p:cxnSp>
        <p:nvCxnSpPr>
          <p:cNvPr id="3" name="Straight Arrow Connector 2"/>
          <p:cNvCxnSpPr>
            <a:stCxn id="4" idx="3"/>
            <a:endCxn id="2" idx="1"/>
          </p:cNvCxnSpPr>
          <p:nvPr/>
        </p:nvCxnSpPr>
        <p:spPr>
          <a:xfrm>
            <a:off x="4922520" y="1100455"/>
            <a:ext cx="713740" cy="58039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9" idx="3"/>
          </p:cNvCxnSpPr>
          <p:nvPr/>
        </p:nvCxnSpPr>
        <p:spPr>
          <a:xfrm>
            <a:off x="2317750" y="1767840"/>
            <a:ext cx="977900" cy="97536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true"/>
          <p:nvPr/>
        </p:nvSpPr>
        <p:spPr>
          <a:xfrm>
            <a:off x="5636260" y="2343150"/>
            <a:ext cx="1616075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" altLang="en-US"/>
              <a:t>territory size</a:t>
            </a:r>
            <a:endParaRPr lang="" altLang="en-US"/>
          </a:p>
        </p:txBody>
      </p:sp>
      <p:cxnSp>
        <p:nvCxnSpPr>
          <p:cNvPr id="8" name="Straight Arrow Connector 7"/>
          <p:cNvCxnSpPr>
            <a:endCxn id="7" idx="1"/>
          </p:cNvCxnSpPr>
          <p:nvPr/>
        </p:nvCxnSpPr>
        <p:spPr>
          <a:xfrm flipV="true">
            <a:off x="4923155" y="2665730"/>
            <a:ext cx="713105" cy="57531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0"/>
            <a:endCxn id="18" idx="2"/>
          </p:cNvCxnSpPr>
          <p:nvPr/>
        </p:nvCxnSpPr>
        <p:spPr>
          <a:xfrm flipH="true" flipV="true">
            <a:off x="4114800" y="2413000"/>
            <a:ext cx="635" cy="339725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true"/>
          <p:nvPr/>
        </p:nvSpPr>
        <p:spPr>
          <a:xfrm>
            <a:off x="3306445" y="1767840"/>
            <a:ext cx="1616075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" altLang="en-US"/>
              <a:t>edge avoidance</a:t>
            </a:r>
            <a:endParaRPr lang="" altLang="en-US"/>
          </a:p>
        </p:txBody>
      </p:sp>
      <p:cxnSp>
        <p:nvCxnSpPr>
          <p:cNvPr id="19" name="Straight Arrow Connector 18"/>
          <p:cNvCxnSpPr/>
          <p:nvPr/>
        </p:nvCxnSpPr>
        <p:spPr>
          <a:xfrm flipH="true" flipV="true">
            <a:off x="4115435" y="1428115"/>
            <a:ext cx="635" cy="339725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20"/>
          <p:cNvSpPr txBox="true"/>
          <p:nvPr/>
        </p:nvSpPr>
        <p:spPr>
          <a:xfrm>
            <a:off x="266700" y="2752725"/>
            <a:ext cx="1159510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" altLang="en-US"/>
              <a:t>paring status</a:t>
            </a:r>
            <a:endParaRPr lang="" altLang="en-US"/>
          </a:p>
        </p:txBody>
      </p:sp>
      <p:sp>
        <p:nvSpPr>
          <p:cNvPr id="23" name="Text Box 22"/>
          <p:cNvSpPr txBox="true"/>
          <p:nvPr/>
        </p:nvSpPr>
        <p:spPr>
          <a:xfrm>
            <a:off x="1811655" y="2752725"/>
            <a:ext cx="1170305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en-US"/>
              <a:t>territory size</a:t>
            </a:r>
            <a:endParaRPr lang="en-US" altLang="en-US"/>
          </a:p>
        </p:txBody>
      </p:sp>
      <p:sp>
        <p:nvSpPr>
          <p:cNvPr id="26" name="Text Box 25"/>
          <p:cNvSpPr txBox="true"/>
          <p:nvPr/>
        </p:nvSpPr>
        <p:spPr>
          <a:xfrm>
            <a:off x="1053465" y="3605530"/>
            <a:ext cx="1169670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" altLang="en-US"/>
              <a:t>fledging success</a:t>
            </a:r>
            <a:endParaRPr lang="" altLang="en-US"/>
          </a:p>
        </p:txBody>
      </p:sp>
      <p:sp>
        <p:nvSpPr>
          <p:cNvPr id="30" name="Text Box 29"/>
          <p:cNvSpPr txBox="true"/>
          <p:nvPr/>
        </p:nvSpPr>
        <p:spPr>
          <a:xfrm>
            <a:off x="2538095" y="3874135"/>
            <a:ext cx="1261110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" altLang="en-US"/>
              <a:t>leaf litter depth</a:t>
            </a:r>
            <a:endParaRPr lang="" altLang="en-US"/>
          </a:p>
        </p:txBody>
      </p:sp>
      <p:sp>
        <p:nvSpPr>
          <p:cNvPr id="31" name="Text Box 30"/>
          <p:cNvSpPr txBox="true"/>
          <p:nvPr/>
        </p:nvSpPr>
        <p:spPr>
          <a:xfrm>
            <a:off x="6282690" y="3874135"/>
            <a:ext cx="969645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" altLang="en-US"/>
              <a:t>shrub height</a:t>
            </a:r>
            <a:endParaRPr lang="" altLang="en-US"/>
          </a:p>
        </p:txBody>
      </p:sp>
      <p:sp>
        <p:nvSpPr>
          <p:cNvPr id="32" name="Text Box 31"/>
          <p:cNvSpPr txBox="true"/>
          <p:nvPr/>
        </p:nvSpPr>
        <p:spPr>
          <a:xfrm>
            <a:off x="4010025" y="3874135"/>
            <a:ext cx="1059180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" altLang="en-US"/>
              <a:t>canopy height</a:t>
            </a:r>
            <a:endParaRPr lang="" altLang="en-US"/>
          </a:p>
        </p:txBody>
      </p:sp>
      <p:sp>
        <p:nvSpPr>
          <p:cNvPr id="33" name="Text Box 32"/>
          <p:cNvSpPr txBox="true"/>
          <p:nvPr/>
        </p:nvSpPr>
        <p:spPr>
          <a:xfrm>
            <a:off x="5247640" y="3874135"/>
            <a:ext cx="85598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" altLang="en-US"/>
              <a:t>slope</a:t>
            </a:r>
            <a:endParaRPr lang="" altLang="en-US"/>
          </a:p>
        </p:txBody>
      </p:sp>
      <p:cxnSp>
        <p:nvCxnSpPr>
          <p:cNvPr id="34" name="Straight Arrow Connector 33"/>
          <p:cNvCxnSpPr>
            <a:stCxn id="9" idx="2"/>
            <a:endCxn id="21" idx="0"/>
          </p:cNvCxnSpPr>
          <p:nvPr/>
        </p:nvCxnSpPr>
        <p:spPr>
          <a:xfrm flipH="true">
            <a:off x="846455" y="2090420"/>
            <a:ext cx="792480" cy="662305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2"/>
            <a:endCxn id="23" idx="0"/>
          </p:cNvCxnSpPr>
          <p:nvPr/>
        </p:nvCxnSpPr>
        <p:spPr>
          <a:xfrm>
            <a:off x="1638935" y="2090420"/>
            <a:ext cx="758190" cy="662305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2"/>
            <a:endCxn id="26" idx="0"/>
          </p:cNvCxnSpPr>
          <p:nvPr/>
        </p:nvCxnSpPr>
        <p:spPr>
          <a:xfrm flipH="true">
            <a:off x="1638300" y="2090420"/>
            <a:ext cx="635" cy="151511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0" idx="0"/>
            <a:endCxn id="5" idx="2"/>
          </p:cNvCxnSpPr>
          <p:nvPr/>
        </p:nvCxnSpPr>
        <p:spPr>
          <a:xfrm rot="16200000">
            <a:off x="3403600" y="3162935"/>
            <a:ext cx="476250" cy="946785"/>
          </a:xfrm>
          <a:prstGeom prst="bentConnector3">
            <a:avLst>
              <a:gd name="adj1" fmla="val 50067"/>
            </a:avLst>
          </a:prstGeom>
          <a:ln w="127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2" idx="0"/>
            <a:endCxn id="5" idx="2"/>
          </p:cNvCxnSpPr>
          <p:nvPr/>
        </p:nvCxnSpPr>
        <p:spPr>
          <a:xfrm rot="16200000" flipV="true">
            <a:off x="4089400" y="3423920"/>
            <a:ext cx="476250" cy="42418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3" idx="0"/>
            <a:endCxn id="5" idx="2"/>
          </p:cNvCxnSpPr>
          <p:nvPr/>
        </p:nvCxnSpPr>
        <p:spPr>
          <a:xfrm rot="16200000" flipV="true">
            <a:off x="4657408" y="2855913"/>
            <a:ext cx="476250" cy="1560195"/>
          </a:xfrm>
          <a:prstGeom prst="bentConnector3">
            <a:avLst>
              <a:gd name="adj1" fmla="val 50067"/>
            </a:avLst>
          </a:prstGeom>
          <a:ln w="127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31" idx="0"/>
            <a:endCxn id="5" idx="2"/>
          </p:cNvCxnSpPr>
          <p:nvPr/>
        </p:nvCxnSpPr>
        <p:spPr>
          <a:xfrm rot="16200000" flipV="true">
            <a:off x="5203190" y="2310130"/>
            <a:ext cx="476250" cy="2652395"/>
          </a:xfrm>
          <a:prstGeom prst="bentConnector3">
            <a:avLst>
              <a:gd name="adj1" fmla="val 50067"/>
            </a:avLst>
          </a:prstGeom>
          <a:ln w="127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3306445" y="2482850"/>
            <a:ext cx="161607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" altLang="en-US"/>
              <a:t>male age</a:t>
            </a:r>
            <a:endParaRPr lang="" altLang="en-US"/>
          </a:p>
        </p:txBody>
      </p:sp>
      <p:sp>
        <p:nvSpPr>
          <p:cNvPr id="5" name="Text Box 4"/>
          <p:cNvSpPr txBox="true"/>
          <p:nvPr/>
        </p:nvSpPr>
        <p:spPr>
          <a:xfrm>
            <a:off x="3306445" y="3120390"/>
            <a:ext cx="1616075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" altLang="en-US"/>
              <a:t>male return rates</a:t>
            </a:r>
            <a:endParaRPr lang="" altLang="en-US"/>
          </a:p>
        </p:txBody>
      </p:sp>
      <p:sp>
        <p:nvSpPr>
          <p:cNvPr id="9" name="Text Box 8"/>
          <p:cNvSpPr txBox="true"/>
          <p:nvPr/>
        </p:nvSpPr>
        <p:spPr>
          <a:xfrm>
            <a:off x="1106805" y="2344420"/>
            <a:ext cx="1358265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en-US">
                <a:sym typeface="+mn-ea"/>
              </a:rPr>
              <a:t>fragment size</a:t>
            </a:r>
            <a:endParaRPr lang="en-US" altLang="en-US"/>
          </a:p>
        </p:txBody>
      </p:sp>
      <p:cxnSp>
        <p:nvCxnSpPr>
          <p:cNvPr id="12" name="Straight Arrow Connector 11"/>
          <p:cNvCxnSpPr>
            <a:stCxn id="9" idx="3"/>
            <a:endCxn id="4" idx="1"/>
          </p:cNvCxnSpPr>
          <p:nvPr/>
        </p:nvCxnSpPr>
        <p:spPr>
          <a:xfrm>
            <a:off x="2465070" y="2667000"/>
            <a:ext cx="84137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  <a:endCxn id="5" idx="1"/>
          </p:cNvCxnSpPr>
          <p:nvPr/>
        </p:nvCxnSpPr>
        <p:spPr>
          <a:xfrm>
            <a:off x="2465070" y="2667000"/>
            <a:ext cx="841375" cy="77597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true"/>
          <p:nvPr/>
        </p:nvSpPr>
        <p:spPr>
          <a:xfrm>
            <a:off x="5286375" y="3120390"/>
            <a:ext cx="1616075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" altLang="en-US"/>
              <a:t>territory vacancy</a:t>
            </a:r>
            <a:endParaRPr lang="" altLang="en-US"/>
          </a:p>
        </p:txBody>
      </p:sp>
      <p:cxnSp>
        <p:nvCxnSpPr>
          <p:cNvPr id="14" name="Straight Arrow Connector 13"/>
          <p:cNvCxnSpPr>
            <a:stCxn id="5" idx="3"/>
            <a:endCxn id="11" idx="1"/>
          </p:cNvCxnSpPr>
          <p:nvPr/>
        </p:nvCxnSpPr>
        <p:spPr>
          <a:xfrm>
            <a:off x="4922520" y="3442970"/>
            <a:ext cx="36385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true"/>
          <p:nvPr/>
        </p:nvSpPr>
        <p:spPr>
          <a:xfrm>
            <a:off x="3307080" y="1530350"/>
            <a:ext cx="1616075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" altLang="en-US"/>
              <a:t>body condition</a:t>
            </a:r>
            <a:endParaRPr lang="" altLang="en-US"/>
          </a:p>
        </p:txBody>
      </p:sp>
      <p:cxnSp>
        <p:nvCxnSpPr>
          <p:cNvPr id="3" name="Straight Arrow Connector 2"/>
          <p:cNvCxnSpPr>
            <a:stCxn id="9" idx="3"/>
            <a:endCxn id="2" idx="1"/>
          </p:cNvCxnSpPr>
          <p:nvPr/>
        </p:nvCxnSpPr>
        <p:spPr>
          <a:xfrm flipV="true">
            <a:off x="2465070" y="1852930"/>
            <a:ext cx="842010" cy="81407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4" idx="0"/>
            <a:endCxn id="2" idx="2"/>
          </p:cNvCxnSpPr>
          <p:nvPr/>
        </p:nvCxnSpPr>
        <p:spPr>
          <a:xfrm flipV="true">
            <a:off x="4114800" y="2175510"/>
            <a:ext cx="635" cy="30734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3306445" y="3120390"/>
            <a:ext cx="1426845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" altLang="en-US"/>
              <a:t>invasive species</a:t>
            </a:r>
            <a:endParaRPr lang="" altLang="en-US"/>
          </a:p>
        </p:txBody>
      </p:sp>
      <p:sp>
        <p:nvSpPr>
          <p:cNvPr id="11" name="Text Box 10"/>
          <p:cNvSpPr txBox="true"/>
          <p:nvPr/>
        </p:nvSpPr>
        <p:spPr>
          <a:xfrm>
            <a:off x="5524500" y="2325370"/>
            <a:ext cx="1616075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" altLang="en-US"/>
              <a:t>avian community</a:t>
            </a:r>
            <a:endParaRPr lang="" altLang="en-US"/>
          </a:p>
        </p:txBody>
      </p:sp>
      <p:cxnSp>
        <p:nvCxnSpPr>
          <p:cNvPr id="14" name="Straight Arrow Connector 13"/>
          <p:cNvCxnSpPr>
            <a:stCxn id="5" idx="3"/>
          </p:cNvCxnSpPr>
          <p:nvPr/>
        </p:nvCxnSpPr>
        <p:spPr>
          <a:xfrm flipV="true">
            <a:off x="4733290" y="2981325"/>
            <a:ext cx="791210" cy="461645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true"/>
          <p:nvPr/>
        </p:nvSpPr>
        <p:spPr>
          <a:xfrm>
            <a:off x="3307080" y="1530350"/>
            <a:ext cx="1426210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" altLang="en-US"/>
              <a:t>distance to edge</a:t>
            </a:r>
            <a:endParaRPr lang="" altLang="en-US"/>
          </a:p>
        </p:txBody>
      </p:sp>
      <p:sp>
        <p:nvSpPr>
          <p:cNvPr id="8" name="Text Box 7"/>
          <p:cNvSpPr txBox="true"/>
          <p:nvPr/>
        </p:nvSpPr>
        <p:spPr>
          <a:xfrm>
            <a:off x="3307080" y="2325370"/>
            <a:ext cx="1426210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" altLang="en-US"/>
              <a:t>patch </a:t>
            </a:r>
            <a:endParaRPr lang="" altLang="en-US"/>
          </a:p>
          <a:p>
            <a:pPr algn="ctr"/>
            <a:r>
              <a:rPr lang="" altLang="en-US"/>
              <a:t>size</a:t>
            </a:r>
            <a:endParaRPr lang="" altLang="en-US"/>
          </a:p>
        </p:txBody>
      </p:sp>
      <p:cxnSp>
        <p:nvCxnSpPr>
          <p:cNvPr id="10" name="Straight Arrow Connector 9"/>
          <p:cNvCxnSpPr>
            <a:stCxn id="8" idx="3"/>
            <a:endCxn id="11" idx="1"/>
          </p:cNvCxnSpPr>
          <p:nvPr/>
        </p:nvCxnSpPr>
        <p:spPr>
          <a:xfrm>
            <a:off x="4733290" y="2647950"/>
            <a:ext cx="79121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3"/>
          </p:cNvCxnSpPr>
          <p:nvPr/>
        </p:nvCxnSpPr>
        <p:spPr>
          <a:xfrm>
            <a:off x="4733290" y="1852930"/>
            <a:ext cx="800735" cy="480695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513</Words>
  <Application>WPS Presentation</Application>
  <PresentationFormat>宽屏</PresentationFormat>
  <Paragraphs>69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SimSun</vt:lpstr>
      <vt:lpstr>Wingdings</vt:lpstr>
      <vt:lpstr>DejaVu Sans</vt:lpstr>
      <vt:lpstr>Arial Unicode MS</vt:lpstr>
      <vt:lpstr>Arial Black</vt:lpstr>
      <vt:lpstr>Times New Roman</vt:lpstr>
      <vt:lpstr>微软雅黑</vt:lpstr>
      <vt:lpstr>Droid Sans Fallback</vt:lpstr>
      <vt:lpstr>SimSun</vt:lpstr>
      <vt:lpstr>Visuelt Pro Light</vt:lpstr>
      <vt:lpstr>OpenSymbol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elizagrames</dc:creator>
  <cp:lastModifiedBy>elizagrames</cp:lastModifiedBy>
  <cp:revision>36</cp:revision>
  <dcterms:created xsi:type="dcterms:W3CDTF">2022-01-12T21:03:06Z</dcterms:created>
  <dcterms:modified xsi:type="dcterms:W3CDTF">2022-01-12T21:03:06Z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