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59" r:id="rId5"/>
    <p:sldId id="260" r:id="rId6"/>
    <p:sldId id="263" r:id="rId7"/>
    <p:sldId id="264"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4"/>
    <p:restoredTop sz="81185"/>
  </p:normalViewPr>
  <p:slideViewPr>
    <p:cSldViewPr snapToGrid="0">
      <p:cViewPr varScale="1">
        <p:scale>
          <a:sx n="94" d="100"/>
          <a:sy n="94" d="100"/>
        </p:scale>
        <p:origin x="10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DE733B-334D-8044-B27E-B81021A36CA9}" type="datetimeFigureOut">
              <a:rPr lang="en-US" smtClean="0"/>
              <a:t>3/18/23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ED3FEC-4DED-0141-95AB-92C7A13FEF0D}" type="slidenum">
              <a:rPr lang="en-US" smtClean="0"/>
              <a:t>‹#›</a:t>
            </a:fld>
            <a:endParaRPr lang="en-US"/>
          </a:p>
        </p:txBody>
      </p:sp>
    </p:spTree>
    <p:extLst>
      <p:ext uri="{BB962C8B-B14F-4D97-AF65-F5344CB8AC3E}">
        <p14:creationId xmlns:p14="http://schemas.microsoft.com/office/powerpoint/2010/main" val="362707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1: Sus out the funny post, turns out most of the ones with less than 20 chars are inflammatory/removed/deleted</a:t>
            </a:r>
          </a:p>
          <a:p>
            <a:r>
              <a:rPr lang="en-US" dirty="0"/>
              <a:t>Step 2: Check the distribution of subreddits after cleaning, pretty balanced</a:t>
            </a:r>
          </a:p>
          <a:p>
            <a:r>
              <a:rPr lang="en-US" dirty="0"/>
              <a:t>Step 3: Looked at the top words, only </a:t>
            </a:r>
            <a:r>
              <a:rPr lang="en-SG" b="0" i="0" u="none" strike="noStrike" dirty="0">
                <a:effectLst/>
                <a:latin typeface="-apple-system"/>
              </a:rPr>
              <a:t>"game", "just", "https", "like” are common, no need to create special stop words</a:t>
            </a:r>
            <a:endParaRPr lang="en-US" dirty="0"/>
          </a:p>
        </p:txBody>
      </p:sp>
      <p:sp>
        <p:nvSpPr>
          <p:cNvPr id="4" name="Slide Number Placeholder 3"/>
          <p:cNvSpPr>
            <a:spLocks noGrp="1"/>
          </p:cNvSpPr>
          <p:nvPr>
            <p:ph type="sldNum" sz="quarter" idx="5"/>
          </p:nvPr>
        </p:nvSpPr>
        <p:spPr/>
        <p:txBody>
          <a:bodyPr/>
          <a:lstStyle/>
          <a:p>
            <a:fld id="{81ED3FEC-4DED-0141-95AB-92C7A13FEF0D}" type="slidenum">
              <a:rPr lang="en-US" smtClean="0"/>
              <a:t>5</a:t>
            </a:fld>
            <a:endParaRPr lang="en-US"/>
          </a:p>
        </p:txBody>
      </p:sp>
    </p:spTree>
    <p:extLst>
      <p:ext uri="{BB962C8B-B14F-4D97-AF65-F5344CB8AC3E}">
        <p14:creationId xmlns:p14="http://schemas.microsoft.com/office/powerpoint/2010/main" val="1415178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CountVectoriser</a:t>
            </a:r>
            <a:r>
              <a:rPr lang="en-US" dirty="0"/>
              <a:t> and TFIDF only takes Series for X</a:t>
            </a:r>
          </a:p>
          <a:p>
            <a:r>
              <a:rPr lang="en-US" dirty="0"/>
              <a:t>Stratified (although not critical for a balanced set of data), 0.33</a:t>
            </a:r>
          </a:p>
          <a:p>
            <a:endParaRPr lang="en-US" dirty="0"/>
          </a:p>
          <a:p>
            <a:r>
              <a:rPr lang="en-US" dirty="0"/>
              <a:t>Dataset is balanced, so Accuracy is main metric.</a:t>
            </a:r>
          </a:p>
          <a:p>
            <a:r>
              <a:rPr lang="en-US" dirty="0"/>
              <a:t>Precision minimize false positive</a:t>
            </a:r>
          </a:p>
          <a:p>
            <a:r>
              <a:rPr lang="en-US" dirty="0"/>
              <a:t>Recall minimize false negative</a:t>
            </a:r>
          </a:p>
          <a:p>
            <a:endParaRPr lang="en-US" dirty="0"/>
          </a:p>
          <a:p>
            <a:pPr algn="l"/>
            <a:r>
              <a:rPr lang="en-SG" b="0" i="0" u="none" strike="noStrike" dirty="0">
                <a:effectLst/>
                <a:latin typeface="-apple-system"/>
              </a:rPr>
              <a:t>Model 6.1 took 1.5 min for 3360 fits, which translates to 2240 fits/per min</a:t>
            </a:r>
          </a:p>
          <a:p>
            <a:pPr algn="l"/>
            <a:r>
              <a:rPr lang="en-SG" b="0" i="0" u="none" strike="noStrike" dirty="0">
                <a:effectLst/>
                <a:latin typeface="-apple-system"/>
              </a:rPr>
              <a:t>Model 6.4 took 15 mins for 30240 fits, which </a:t>
            </a:r>
            <a:r>
              <a:rPr lang="en-SG" b="0" i="0" u="none" strike="noStrike" dirty="0" err="1">
                <a:effectLst/>
                <a:latin typeface="-apple-system"/>
              </a:rPr>
              <a:t>translatest</a:t>
            </a:r>
            <a:r>
              <a:rPr lang="en-SG" b="0" i="0" u="none" strike="noStrike" dirty="0">
                <a:effectLst/>
                <a:latin typeface="-apple-system"/>
              </a:rPr>
              <a:t> to 2016 fits/per min</a:t>
            </a:r>
          </a:p>
          <a:p>
            <a:br>
              <a:rPr lang="en-SG" dirty="0"/>
            </a:br>
            <a:endParaRPr lang="en-US" dirty="0"/>
          </a:p>
        </p:txBody>
      </p:sp>
      <p:sp>
        <p:nvSpPr>
          <p:cNvPr id="4" name="Slide Number Placeholder 3"/>
          <p:cNvSpPr>
            <a:spLocks noGrp="1"/>
          </p:cNvSpPr>
          <p:nvPr>
            <p:ph type="sldNum" sz="quarter" idx="5"/>
          </p:nvPr>
        </p:nvSpPr>
        <p:spPr/>
        <p:txBody>
          <a:bodyPr/>
          <a:lstStyle/>
          <a:p>
            <a:fld id="{81ED3FEC-4DED-0141-95AB-92C7A13FEF0D}" type="slidenum">
              <a:rPr lang="en-US" smtClean="0"/>
              <a:t>6</a:t>
            </a:fld>
            <a:endParaRPr lang="en-US"/>
          </a:p>
        </p:txBody>
      </p:sp>
    </p:spTree>
    <p:extLst>
      <p:ext uri="{BB962C8B-B14F-4D97-AF65-F5344CB8AC3E}">
        <p14:creationId xmlns:p14="http://schemas.microsoft.com/office/powerpoint/2010/main" val="1375065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ED3FEC-4DED-0141-95AB-92C7A13FEF0D}" type="slidenum">
              <a:rPr lang="en-US" smtClean="0"/>
              <a:t>7</a:t>
            </a:fld>
            <a:endParaRPr lang="en-US"/>
          </a:p>
        </p:txBody>
      </p:sp>
    </p:spTree>
    <p:extLst>
      <p:ext uri="{BB962C8B-B14F-4D97-AF65-F5344CB8AC3E}">
        <p14:creationId xmlns:p14="http://schemas.microsoft.com/office/powerpoint/2010/main" val="339281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ED3FEC-4DED-0141-95AB-92C7A13FEF0D}" type="slidenum">
              <a:rPr lang="en-US" smtClean="0"/>
              <a:t>8</a:t>
            </a:fld>
            <a:endParaRPr lang="en-US"/>
          </a:p>
        </p:txBody>
      </p:sp>
    </p:spTree>
    <p:extLst>
      <p:ext uri="{BB962C8B-B14F-4D97-AF65-F5344CB8AC3E}">
        <p14:creationId xmlns:p14="http://schemas.microsoft.com/office/powerpoint/2010/main" val="726315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F926EAA-2D81-FF42-8E3A-E4083237D4A4}" type="datetime1">
              <a:rPr lang="en-SG" smtClean="0"/>
              <a:t>18/3/23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A875A57-0661-2E45-B347-47864212EE22}" type="datetime1">
              <a:rPr lang="en-SG" smtClean="0"/>
              <a:t>18/3/23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42744F7-2701-5244-819A-99ABBB6B6B77}" type="datetime1">
              <a:rPr lang="en-SG" smtClean="0"/>
              <a:t>18/3/23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FD936FA-1676-FA43-856B-AB2114993890}" type="datetime1">
              <a:rPr lang="en-SG" smtClean="0"/>
              <a:t>18/3/23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492728E-BB7A-7142-B555-DEF18FCF68DF}" type="datetime1">
              <a:rPr lang="en-SG" smtClean="0"/>
              <a:t>18/3/23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1C26A2C-9C0D-B94C-B1C2-0EBC22C07036}" type="datetime1">
              <a:rPr lang="en-SG" smtClean="0"/>
              <a:t>18/3/23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76D986E-BA65-664F-BC36-5AD9D5A3A181}" type="datetime1">
              <a:rPr lang="en-SG" smtClean="0"/>
              <a:t>18/3/23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D864D49-542F-CF4B-A0CE-CE69976A5817}" type="datetime1">
              <a:rPr lang="en-SG" smtClean="0"/>
              <a:t>18/3/23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CD927-3ECC-524E-BD5F-35F9CB433B80}" type="datetime1">
              <a:rPr lang="en-SG" smtClean="0"/>
              <a:t>18/3/23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464213F-13A8-5641-B724-3503B3BB3CE8}" type="datetime1">
              <a:rPr lang="en-SG" smtClean="0"/>
              <a:t>18/3/23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EB62AF8-4FF8-4049-89F4-011F18013F8A}" type="datetime1">
              <a:rPr lang="en-SG" smtClean="0"/>
              <a:t>18/3/23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A1266FA-4163-D240-AE24-1B1864E173B3}" type="datetime1">
              <a:rPr lang="en-SG" smtClean="0"/>
              <a:t>18/3/23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B9FCA-330F-64EE-D52A-57DB90F66AB1}"/>
              </a:ext>
            </a:extLst>
          </p:cNvPr>
          <p:cNvSpPr>
            <a:spLocks noGrp="1"/>
          </p:cNvSpPr>
          <p:nvPr>
            <p:ph type="ctrTitle"/>
          </p:nvPr>
        </p:nvSpPr>
        <p:spPr>
          <a:xfrm>
            <a:off x="1915128" y="1346200"/>
            <a:ext cx="8361229" cy="2540480"/>
          </a:xfrm>
        </p:spPr>
        <p:txBody>
          <a:bodyPr anchor="t"/>
          <a:lstStyle/>
          <a:p>
            <a:r>
              <a:rPr lang="en-US" sz="6000" cap="none" dirty="0"/>
              <a:t>DSIF9 Project 3 – Natural Language Processing</a:t>
            </a:r>
          </a:p>
        </p:txBody>
      </p:sp>
      <p:sp>
        <p:nvSpPr>
          <p:cNvPr id="3" name="Subtitle 2">
            <a:extLst>
              <a:ext uri="{FF2B5EF4-FFF2-40B4-BE49-F238E27FC236}">
                <a16:creationId xmlns:a16="http://schemas.microsoft.com/office/drawing/2014/main" id="{32D45FD4-CD45-3FAB-1AB1-B4ED72DD3485}"/>
              </a:ext>
            </a:extLst>
          </p:cNvPr>
          <p:cNvSpPr>
            <a:spLocks noGrp="1"/>
          </p:cNvSpPr>
          <p:nvPr>
            <p:ph type="subTitle" idx="1"/>
          </p:nvPr>
        </p:nvSpPr>
        <p:spPr/>
        <p:txBody>
          <a:bodyPr/>
          <a:lstStyle/>
          <a:p>
            <a:r>
              <a:rPr lang="en-US" dirty="0"/>
              <a:t>By: Ho Kit Fai</a:t>
            </a:r>
          </a:p>
          <a:p>
            <a:r>
              <a:rPr lang="en-US" dirty="0"/>
              <a:t>18</a:t>
            </a:r>
            <a:r>
              <a:rPr lang="en-US" baseline="30000" dirty="0"/>
              <a:t>th</a:t>
            </a:r>
            <a:r>
              <a:rPr lang="en-US" dirty="0"/>
              <a:t> March 2023</a:t>
            </a:r>
          </a:p>
        </p:txBody>
      </p:sp>
      <p:sp>
        <p:nvSpPr>
          <p:cNvPr id="4" name="Slide Number Placeholder 3">
            <a:extLst>
              <a:ext uri="{FF2B5EF4-FFF2-40B4-BE49-F238E27FC236}">
                <a16:creationId xmlns:a16="http://schemas.microsoft.com/office/drawing/2014/main" id="{46870BF5-034B-7034-6DEE-08FE73AAE9A4}"/>
              </a:ext>
            </a:extLst>
          </p:cNvPr>
          <p:cNvSpPr>
            <a:spLocks noGrp="1"/>
          </p:cNvSpPr>
          <p:nvPr>
            <p:ph type="sldNum" sz="quarter" idx="12"/>
          </p:nvPr>
        </p:nvSpPr>
        <p:spPr/>
        <p:txBody>
          <a:bodyPr/>
          <a:lstStyle/>
          <a:p>
            <a:fld id="{69E57DC2-970A-4B3E-BB1C-7A09969E49DF}" type="slidenum">
              <a:rPr lang="en-US" smtClean="0"/>
              <a:pPr/>
              <a:t>1</a:t>
            </a:fld>
            <a:endParaRPr lang="en-US" dirty="0"/>
          </a:p>
        </p:txBody>
      </p:sp>
    </p:spTree>
    <p:extLst>
      <p:ext uri="{BB962C8B-B14F-4D97-AF65-F5344CB8AC3E}">
        <p14:creationId xmlns:p14="http://schemas.microsoft.com/office/powerpoint/2010/main" val="3725865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3A62C-F877-A290-3E62-986A00A9CB6C}"/>
              </a:ext>
            </a:extLst>
          </p:cNvPr>
          <p:cNvSpPr>
            <a:spLocks noGrp="1"/>
          </p:cNvSpPr>
          <p:nvPr>
            <p:ph type="title"/>
          </p:nvPr>
        </p:nvSpPr>
        <p:spPr>
          <a:xfrm>
            <a:off x="711200" y="247650"/>
            <a:ext cx="10769600" cy="1485900"/>
          </a:xfrm>
        </p:spPr>
        <p:txBody>
          <a:bodyPr/>
          <a:lstStyle/>
          <a:p>
            <a:r>
              <a:rPr lang="en-US" dirty="0"/>
              <a:t>Problem Statement</a:t>
            </a:r>
          </a:p>
        </p:txBody>
      </p:sp>
      <p:sp>
        <p:nvSpPr>
          <p:cNvPr id="3" name="Content Placeholder 2">
            <a:extLst>
              <a:ext uri="{FF2B5EF4-FFF2-40B4-BE49-F238E27FC236}">
                <a16:creationId xmlns:a16="http://schemas.microsoft.com/office/drawing/2014/main" id="{8545C3CF-97C4-BFDA-3BEC-E3FF8F566178}"/>
              </a:ext>
            </a:extLst>
          </p:cNvPr>
          <p:cNvSpPr>
            <a:spLocks noGrp="1"/>
          </p:cNvSpPr>
          <p:nvPr>
            <p:ph idx="1"/>
          </p:nvPr>
        </p:nvSpPr>
        <p:spPr>
          <a:xfrm>
            <a:off x="711200" y="1733550"/>
            <a:ext cx="10769600" cy="4197350"/>
          </a:xfrm>
        </p:spPr>
        <p:txBody>
          <a:bodyPr/>
          <a:lstStyle/>
          <a:p>
            <a:r>
              <a:rPr lang="en-US" dirty="0"/>
              <a:t>Let’s Play Game Forums Pte. Ltd. hosts the largest discussion forum for </a:t>
            </a:r>
            <a:r>
              <a:rPr lang="en-US" dirty="0" err="1"/>
              <a:t>RagnarokOnline</a:t>
            </a:r>
            <a:r>
              <a:rPr lang="en-US" dirty="0"/>
              <a:t> and </a:t>
            </a:r>
            <a:r>
              <a:rPr lang="en-US" dirty="0" err="1"/>
              <a:t>Maplestory</a:t>
            </a:r>
            <a:r>
              <a:rPr lang="en-US" dirty="0"/>
              <a:t> – the hottest game at the moment</a:t>
            </a:r>
          </a:p>
          <a:p>
            <a:r>
              <a:rPr lang="en-US" dirty="0"/>
              <a:t>Majority of the forum users are primary/secondary school kids that does not organize their discussions and some users are frustrated at the confusing game discussion, and unfortunately Let’s Play Game Forums did not separate the game discussions into subforums at the </a:t>
            </a:r>
            <a:r>
              <a:rPr lang="en-US" dirty="0" err="1"/>
              <a:t>beginnning</a:t>
            </a:r>
            <a:endParaRPr lang="en-US" dirty="0"/>
          </a:p>
          <a:p>
            <a:r>
              <a:rPr lang="en-US" dirty="0"/>
              <a:t>Let’s Play Game Forums would like to leverage machine learning to classify the forum discussions in order to help the users understand which game they are discussing on</a:t>
            </a:r>
          </a:p>
        </p:txBody>
      </p:sp>
      <p:sp>
        <p:nvSpPr>
          <p:cNvPr id="4" name="Slide Number Placeholder 3">
            <a:extLst>
              <a:ext uri="{FF2B5EF4-FFF2-40B4-BE49-F238E27FC236}">
                <a16:creationId xmlns:a16="http://schemas.microsoft.com/office/drawing/2014/main" id="{A9703F3B-21C6-433A-8449-9A462512255D}"/>
              </a:ext>
            </a:extLst>
          </p:cNvPr>
          <p:cNvSpPr>
            <a:spLocks noGrp="1"/>
          </p:cNvSpPr>
          <p:nvPr>
            <p:ph type="sldNum" sz="quarter" idx="12"/>
          </p:nvPr>
        </p:nvSpPr>
        <p:spPr/>
        <p:txBody>
          <a:bodyPr/>
          <a:lstStyle/>
          <a:p>
            <a:fld id="{69E57DC2-970A-4B3E-BB1C-7A09969E49DF}" type="slidenum">
              <a:rPr lang="en-US" smtClean="0"/>
              <a:t>2</a:t>
            </a:fld>
            <a:endParaRPr lang="en-US" dirty="0"/>
          </a:p>
        </p:txBody>
      </p:sp>
      <p:pic>
        <p:nvPicPr>
          <p:cNvPr id="1028" name="Picture 4" descr="Software machine - Rino Wenger - Rino Wenger">
            <a:extLst>
              <a:ext uri="{FF2B5EF4-FFF2-40B4-BE49-F238E27FC236}">
                <a16:creationId xmlns:a16="http://schemas.microsoft.com/office/drawing/2014/main" id="{BD87E567-FAA3-4CF8-192A-9D2CF2C16C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8290" y="5202292"/>
            <a:ext cx="1964543" cy="145721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098A49C-01AA-9BE3-0518-D8CBC7132D89}"/>
              </a:ext>
            </a:extLst>
          </p:cNvPr>
          <p:cNvSpPr/>
          <p:nvPr/>
        </p:nvSpPr>
        <p:spPr>
          <a:xfrm>
            <a:off x="2308485" y="4482059"/>
            <a:ext cx="1274164" cy="720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Cluttered Forum Posts</a:t>
            </a:r>
          </a:p>
        </p:txBody>
      </p:sp>
      <p:sp>
        <p:nvSpPr>
          <p:cNvPr id="8" name="Rectangle 7">
            <a:extLst>
              <a:ext uri="{FF2B5EF4-FFF2-40B4-BE49-F238E27FC236}">
                <a16:creationId xmlns:a16="http://schemas.microsoft.com/office/drawing/2014/main" id="{72041C6F-B23D-DAA0-A6DF-F59457F577E2}"/>
              </a:ext>
            </a:extLst>
          </p:cNvPr>
          <p:cNvSpPr/>
          <p:nvPr/>
        </p:nvSpPr>
        <p:spPr>
          <a:xfrm>
            <a:off x="4572833" y="5890117"/>
            <a:ext cx="1274164" cy="720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Organised</a:t>
            </a:r>
            <a:r>
              <a:rPr lang="en-US" sz="1600" dirty="0"/>
              <a:t> Forum Posts</a:t>
            </a:r>
          </a:p>
        </p:txBody>
      </p:sp>
    </p:spTree>
    <p:extLst>
      <p:ext uri="{BB962C8B-B14F-4D97-AF65-F5344CB8AC3E}">
        <p14:creationId xmlns:p14="http://schemas.microsoft.com/office/powerpoint/2010/main" val="639385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3A62C-F877-A290-3E62-986A00A9CB6C}"/>
              </a:ext>
            </a:extLst>
          </p:cNvPr>
          <p:cNvSpPr>
            <a:spLocks noGrp="1"/>
          </p:cNvSpPr>
          <p:nvPr>
            <p:ph type="title"/>
          </p:nvPr>
        </p:nvSpPr>
        <p:spPr>
          <a:xfrm>
            <a:off x="711200" y="247650"/>
            <a:ext cx="10769600" cy="1485900"/>
          </a:xfrm>
        </p:spPr>
        <p:txBody>
          <a:bodyPr/>
          <a:lstStyle/>
          <a:p>
            <a:r>
              <a:rPr lang="en-US" dirty="0"/>
              <a:t>Data Science Process</a:t>
            </a:r>
          </a:p>
        </p:txBody>
      </p:sp>
      <p:sp>
        <p:nvSpPr>
          <p:cNvPr id="3" name="Content Placeholder 2">
            <a:extLst>
              <a:ext uri="{FF2B5EF4-FFF2-40B4-BE49-F238E27FC236}">
                <a16:creationId xmlns:a16="http://schemas.microsoft.com/office/drawing/2014/main" id="{8545C3CF-97C4-BFDA-3BEC-E3FF8F566178}"/>
              </a:ext>
            </a:extLst>
          </p:cNvPr>
          <p:cNvSpPr>
            <a:spLocks noGrp="1"/>
          </p:cNvSpPr>
          <p:nvPr>
            <p:ph idx="1"/>
          </p:nvPr>
        </p:nvSpPr>
        <p:spPr>
          <a:xfrm>
            <a:off x="711200" y="1733550"/>
            <a:ext cx="10769600" cy="4197350"/>
          </a:xfrm>
        </p:spPr>
        <p:txBody>
          <a:bodyPr/>
          <a:lstStyle/>
          <a:p>
            <a:pPr marL="457200" indent="-457200">
              <a:buFont typeface="+mj-lt"/>
              <a:buAutoNum type="arabicParenR"/>
            </a:pPr>
            <a:r>
              <a:rPr lang="en-US" dirty="0"/>
              <a:t>Data Collection – </a:t>
            </a:r>
            <a:r>
              <a:rPr lang="en-US" dirty="0" err="1"/>
              <a:t>Pushshift</a:t>
            </a:r>
            <a:r>
              <a:rPr lang="en-US" dirty="0"/>
              <a:t> API on Reddit’s r/</a:t>
            </a:r>
            <a:r>
              <a:rPr lang="en-US" dirty="0" err="1"/>
              <a:t>RagnarokOnline</a:t>
            </a:r>
            <a:r>
              <a:rPr lang="en-US" dirty="0"/>
              <a:t> and r/</a:t>
            </a:r>
            <a:r>
              <a:rPr lang="en-US" dirty="0" err="1"/>
              <a:t>Maplestory</a:t>
            </a:r>
            <a:endParaRPr lang="en-US" dirty="0"/>
          </a:p>
          <a:p>
            <a:pPr marL="457200" indent="-457200">
              <a:buFont typeface="+mj-lt"/>
              <a:buAutoNum type="arabicParenR"/>
            </a:pPr>
            <a:r>
              <a:rPr lang="en-US" dirty="0"/>
              <a:t>Data Cleaning</a:t>
            </a:r>
          </a:p>
          <a:p>
            <a:pPr marL="457200" indent="-457200">
              <a:buFont typeface="+mj-lt"/>
              <a:buAutoNum type="arabicParenR"/>
            </a:pPr>
            <a:r>
              <a:rPr lang="en-US" dirty="0"/>
              <a:t>Exploratory Data Analysis</a:t>
            </a:r>
          </a:p>
          <a:p>
            <a:pPr marL="457200" indent="-457200">
              <a:buFont typeface="+mj-lt"/>
              <a:buAutoNum type="arabicParenR"/>
            </a:pPr>
            <a:r>
              <a:rPr lang="en-US" dirty="0"/>
              <a:t>Preprocessing</a:t>
            </a:r>
          </a:p>
          <a:p>
            <a:pPr marL="457200" indent="-457200">
              <a:buFont typeface="+mj-lt"/>
              <a:buAutoNum type="arabicParenR"/>
            </a:pPr>
            <a:r>
              <a:rPr lang="en-US" dirty="0"/>
              <a:t>Modelling – combination of transformer (</a:t>
            </a:r>
            <a:r>
              <a:rPr lang="en-US" dirty="0" err="1"/>
              <a:t>CountVectoriser</a:t>
            </a:r>
            <a:r>
              <a:rPr lang="en-US" dirty="0"/>
              <a:t> &amp; TFIDF) and estimator (Naïve Bayes &amp; Logistic Regression)</a:t>
            </a:r>
          </a:p>
          <a:p>
            <a:pPr marL="457200" indent="-457200">
              <a:buFont typeface="+mj-lt"/>
              <a:buAutoNum type="arabicParenR"/>
            </a:pPr>
            <a:r>
              <a:rPr lang="en-US" dirty="0"/>
              <a:t>Evaluation</a:t>
            </a:r>
          </a:p>
          <a:p>
            <a:pPr marL="457200" indent="-457200">
              <a:buFont typeface="+mj-lt"/>
              <a:buAutoNum type="arabicParenR"/>
            </a:pPr>
            <a:r>
              <a:rPr lang="en-US" dirty="0"/>
              <a:t>Conclusion</a:t>
            </a:r>
          </a:p>
          <a:p>
            <a:pPr marL="457200" indent="-457200">
              <a:buFont typeface="+mj-lt"/>
              <a:buAutoNum type="arabicParenR"/>
            </a:pPr>
            <a:r>
              <a:rPr lang="en-US" dirty="0"/>
              <a:t>Future Work</a:t>
            </a:r>
          </a:p>
        </p:txBody>
      </p:sp>
      <p:sp>
        <p:nvSpPr>
          <p:cNvPr id="4" name="Slide Number Placeholder 3">
            <a:extLst>
              <a:ext uri="{FF2B5EF4-FFF2-40B4-BE49-F238E27FC236}">
                <a16:creationId xmlns:a16="http://schemas.microsoft.com/office/drawing/2014/main" id="{A9703F3B-21C6-433A-8449-9A462512255D}"/>
              </a:ext>
            </a:extLst>
          </p:cNvPr>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4109980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3A62C-F877-A290-3E62-986A00A9CB6C}"/>
              </a:ext>
            </a:extLst>
          </p:cNvPr>
          <p:cNvSpPr>
            <a:spLocks noGrp="1"/>
          </p:cNvSpPr>
          <p:nvPr>
            <p:ph type="title"/>
          </p:nvPr>
        </p:nvSpPr>
        <p:spPr>
          <a:xfrm>
            <a:off x="711200" y="247650"/>
            <a:ext cx="10769600" cy="1485900"/>
          </a:xfrm>
        </p:spPr>
        <p:txBody>
          <a:bodyPr/>
          <a:lstStyle/>
          <a:p>
            <a:r>
              <a:rPr lang="en-US" dirty="0"/>
              <a:t>Data Science Process – Data Collection</a:t>
            </a:r>
          </a:p>
        </p:txBody>
      </p:sp>
      <p:sp>
        <p:nvSpPr>
          <p:cNvPr id="3" name="Content Placeholder 2">
            <a:extLst>
              <a:ext uri="{FF2B5EF4-FFF2-40B4-BE49-F238E27FC236}">
                <a16:creationId xmlns:a16="http://schemas.microsoft.com/office/drawing/2014/main" id="{8545C3CF-97C4-BFDA-3BEC-E3FF8F566178}"/>
              </a:ext>
            </a:extLst>
          </p:cNvPr>
          <p:cNvSpPr>
            <a:spLocks noGrp="1"/>
          </p:cNvSpPr>
          <p:nvPr>
            <p:ph idx="1"/>
          </p:nvPr>
        </p:nvSpPr>
        <p:spPr>
          <a:xfrm>
            <a:off x="711200" y="1733550"/>
            <a:ext cx="10769600" cy="4197350"/>
          </a:xfrm>
        </p:spPr>
        <p:txBody>
          <a:bodyPr/>
          <a:lstStyle/>
          <a:p>
            <a:r>
              <a:rPr lang="en-US" dirty="0"/>
              <a:t>Leverage existing </a:t>
            </a:r>
            <a:r>
              <a:rPr lang="en-US" dirty="0" err="1"/>
              <a:t>Pushshift</a:t>
            </a:r>
            <a:r>
              <a:rPr lang="en-US" dirty="0"/>
              <a:t> API to pull posts from r/</a:t>
            </a:r>
            <a:r>
              <a:rPr lang="en-US" dirty="0" err="1"/>
              <a:t>RagnarokOnline</a:t>
            </a:r>
            <a:r>
              <a:rPr lang="en-US" dirty="0"/>
              <a:t> and r/</a:t>
            </a:r>
            <a:r>
              <a:rPr lang="en-US" dirty="0" err="1"/>
              <a:t>Maplestory</a:t>
            </a:r>
            <a:r>
              <a:rPr lang="en-US" dirty="0"/>
              <a:t>, the loaded into a Pandas </a:t>
            </a:r>
            <a:r>
              <a:rPr lang="en-US" dirty="0" err="1"/>
              <a:t>Dataframe</a:t>
            </a:r>
            <a:r>
              <a:rPr lang="en-US" dirty="0"/>
              <a:t> to be further processed</a:t>
            </a:r>
          </a:p>
          <a:p>
            <a:endParaRPr lang="en-US" dirty="0"/>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A9703F3B-21C6-433A-8449-9A462512255D}"/>
              </a:ext>
            </a:extLst>
          </p:cNvPr>
          <p:cNvSpPr>
            <a:spLocks noGrp="1"/>
          </p:cNvSpPr>
          <p:nvPr>
            <p:ph type="sldNum" sz="quarter" idx="12"/>
          </p:nvPr>
        </p:nvSpPr>
        <p:spPr/>
        <p:txBody>
          <a:bodyPr/>
          <a:lstStyle/>
          <a:p>
            <a:fld id="{69E57DC2-970A-4B3E-BB1C-7A09969E49DF}" type="slidenum">
              <a:rPr lang="en-US" smtClean="0"/>
              <a:t>4</a:t>
            </a:fld>
            <a:endParaRPr lang="en-US" dirty="0"/>
          </a:p>
        </p:txBody>
      </p:sp>
      <p:grpSp>
        <p:nvGrpSpPr>
          <p:cNvPr id="21" name="Group 20">
            <a:extLst>
              <a:ext uri="{FF2B5EF4-FFF2-40B4-BE49-F238E27FC236}">
                <a16:creationId xmlns:a16="http://schemas.microsoft.com/office/drawing/2014/main" id="{4065C902-13F2-0C6C-C25E-5B40F93DD661}"/>
              </a:ext>
            </a:extLst>
          </p:cNvPr>
          <p:cNvGrpSpPr/>
          <p:nvPr/>
        </p:nvGrpSpPr>
        <p:grpSpPr>
          <a:xfrm>
            <a:off x="1282700" y="2634042"/>
            <a:ext cx="6685643" cy="3976308"/>
            <a:chOff x="1282700" y="2159000"/>
            <a:chExt cx="6685643" cy="3976308"/>
          </a:xfrm>
        </p:grpSpPr>
        <p:pic>
          <p:nvPicPr>
            <p:cNvPr id="8" name="Picture 7" descr="Graphical user interface, text, chat or text message, website&#10;&#10;Description automatically generated">
              <a:extLst>
                <a:ext uri="{FF2B5EF4-FFF2-40B4-BE49-F238E27FC236}">
                  <a16:creationId xmlns:a16="http://schemas.microsoft.com/office/drawing/2014/main" id="{D09BE22F-F79F-90D8-00C9-BCC8E1A67AE4}"/>
                </a:ext>
              </a:extLst>
            </p:cNvPr>
            <p:cNvPicPr>
              <a:picLocks noChangeAspect="1"/>
            </p:cNvPicPr>
            <p:nvPr/>
          </p:nvPicPr>
          <p:blipFill>
            <a:blip r:embed="rId2"/>
            <a:stretch>
              <a:fillRect/>
            </a:stretch>
          </p:blipFill>
          <p:spPr>
            <a:xfrm>
              <a:off x="1282700" y="2159000"/>
              <a:ext cx="3225799" cy="1180390"/>
            </a:xfrm>
            <a:prstGeom prst="rect">
              <a:avLst/>
            </a:prstGeom>
            <a:ln>
              <a:solidFill>
                <a:schemeClr val="tx1"/>
              </a:solidFill>
            </a:ln>
          </p:spPr>
        </p:pic>
        <p:pic>
          <p:nvPicPr>
            <p:cNvPr id="10" name="Picture 9" descr="Graphical user interface, application&#10;&#10;Description automatically generated">
              <a:extLst>
                <a:ext uri="{FF2B5EF4-FFF2-40B4-BE49-F238E27FC236}">
                  <a16:creationId xmlns:a16="http://schemas.microsoft.com/office/drawing/2014/main" id="{A6FD2132-FE23-E855-D7B5-8837843D5D8B}"/>
                </a:ext>
              </a:extLst>
            </p:cNvPr>
            <p:cNvPicPr>
              <a:picLocks noChangeAspect="1"/>
            </p:cNvPicPr>
            <p:nvPr/>
          </p:nvPicPr>
          <p:blipFill>
            <a:blip r:embed="rId3"/>
            <a:stretch>
              <a:fillRect/>
            </a:stretch>
          </p:blipFill>
          <p:spPr>
            <a:xfrm>
              <a:off x="5079999" y="2159000"/>
              <a:ext cx="2888344" cy="1183177"/>
            </a:xfrm>
            <a:prstGeom prst="rect">
              <a:avLst/>
            </a:prstGeom>
            <a:ln>
              <a:solidFill>
                <a:schemeClr val="tx1"/>
              </a:solidFill>
            </a:ln>
          </p:spPr>
        </p:pic>
        <p:pic>
          <p:nvPicPr>
            <p:cNvPr id="12" name="Picture 11" descr="A picture containing logo&#10;&#10;Description automatically generated">
              <a:extLst>
                <a:ext uri="{FF2B5EF4-FFF2-40B4-BE49-F238E27FC236}">
                  <a16:creationId xmlns:a16="http://schemas.microsoft.com/office/drawing/2014/main" id="{A34D3A24-B12A-D113-1FF2-13D7B84AD875}"/>
                </a:ext>
              </a:extLst>
            </p:cNvPr>
            <p:cNvPicPr>
              <a:picLocks noChangeAspect="1"/>
            </p:cNvPicPr>
            <p:nvPr/>
          </p:nvPicPr>
          <p:blipFill>
            <a:blip r:embed="rId4"/>
            <a:stretch>
              <a:fillRect/>
            </a:stretch>
          </p:blipFill>
          <p:spPr>
            <a:xfrm>
              <a:off x="3446883" y="3764840"/>
              <a:ext cx="2959100" cy="812800"/>
            </a:xfrm>
            <a:prstGeom prst="rect">
              <a:avLst/>
            </a:prstGeom>
            <a:ln>
              <a:solidFill>
                <a:schemeClr val="tx1"/>
              </a:solidFill>
            </a:ln>
          </p:spPr>
        </p:pic>
        <p:pic>
          <p:nvPicPr>
            <p:cNvPr id="14" name="Picture 13" descr="A picture containing text&#10;&#10;Description automatically generated">
              <a:extLst>
                <a:ext uri="{FF2B5EF4-FFF2-40B4-BE49-F238E27FC236}">
                  <a16:creationId xmlns:a16="http://schemas.microsoft.com/office/drawing/2014/main" id="{32BC25A1-53E7-156F-64DF-2229AC90AA0A}"/>
                </a:ext>
              </a:extLst>
            </p:cNvPr>
            <p:cNvPicPr>
              <a:picLocks noChangeAspect="1"/>
            </p:cNvPicPr>
            <p:nvPr/>
          </p:nvPicPr>
          <p:blipFill>
            <a:blip r:embed="rId5"/>
            <a:stretch>
              <a:fillRect/>
            </a:stretch>
          </p:blipFill>
          <p:spPr>
            <a:xfrm>
              <a:off x="3446882" y="4898670"/>
              <a:ext cx="2959099" cy="1236638"/>
            </a:xfrm>
            <a:prstGeom prst="rect">
              <a:avLst/>
            </a:prstGeom>
            <a:ln>
              <a:solidFill>
                <a:schemeClr val="tx1"/>
              </a:solidFill>
            </a:ln>
          </p:spPr>
        </p:pic>
        <p:cxnSp>
          <p:nvCxnSpPr>
            <p:cNvPr id="16" name="Straight Arrow Connector 15">
              <a:extLst>
                <a:ext uri="{FF2B5EF4-FFF2-40B4-BE49-F238E27FC236}">
                  <a16:creationId xmlns:a16="http://schemas.microsoft.com/office/drawing/2014/main" id="{07C19CBA-2C2C-806A-219E-E53AFFEDC650}"/>
                </a:ext>
              </a:extLst>
            </p:cNvPr>
            <p:cNvCxnSpPr>
              <a:stCxn id="8" idx="2"/>
              <a:endCxn id="12" idx="0"/>
            </p:cNvCxnSpPr>
            <p:nvPr/>
          </p:nvCxnSpPr>
          <p:spPr>
            <a:xfrm>
              <a:off x="2895600" y="3339390"/>
              <a:ext cx="2030833" cy="4254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5D9D1D1-4605-87B7-5285-C7C881649AA8}"/>
                </a:ext>
              </a:extLst>
            </p:cNvPr>
            <p:cNvCxnSpPr>
              <a:stCxn id="10" idx="2"/>
              <a:endCxn id="12" idx="0"/>
            </p:cNvCxnSpPr>
            <p:nvPr/>
          </p:nvCxnSpPr>
          <p:spPr>
            <a:xfrm flipH="1">
              <a:off x="4926433" y="3342177"/>
              <a:ext cx="1597738" cy="4226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F7E6AD7-14E6-479A-6FA3-F37F21E0D8AA}"/>
                </a:ext>
              </a:extLst>
            </p:cNvPr>
            <p:cNvCxnSpPr>
              <a:stCxn id="12" idx="2"/>
              <a:endCxn id="14" idx="0"/>
            </p:cNvCxnSpPr>
            <p:nvPr/>
          </p:nvCxnSpPr>
          <p:spPr>
            <a:xfrm flipH="1">
              <a:off x="4926432" y="4577640"/>
              <a:ext cx="1" cy="3210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3851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5A749F0D-D67C-76A5-AE2C-BAD9E4772867}"/>
              </a:ext>
            </a:extLst>
          </p:cNvPr>
          <p:cNvSpPr txBox="1">
            <a:spLocks/>
          </p:cNvSpPr>
          <p:nvPr/>
        </p:nvSpPr>
        <p:spPr>
          <a:xfrm>
            <a:off x="8531534" y="1733550"/>
            <a:ext cx="3568700" cy="419735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err="1"/>
              <a:t>Tokenised</a:t>
            </a:r>
            <a:r>
              <a:rPr lang="en-US" dirty="0"/>
              <a:t> and lemmatized ”</a:t>
            </a:r>
            <a:r>
              <a:rPr lang="en-US" dirty="0" err="1"/>
              <a:t>selftext</a:t>
            </a:r>
            <a:r>
              <a:rPr lang="en-US" dirty="0"/>
              <a:t>” column and explored the top words</a:t>
            </a:r>
          </a:p>
        </p:txBody>
      </p:sp>
      <p:pic>
        <p:nvPicPr>
          <p:cNvPr id="17" name="Picture 16" descr="Chart, bar chart&#10;&#10;Description automatically generated">
            <a:extLst>
              <a:ext uri="{FF2B5EF4-FFF2-40B4-BE49-F238E27FC236}">
                <a16:creationId xmlns:a16="http://schemas.microsoft.com/office/drawing/2014/main" id="{14107B98-16A0-BE84-97BB-66C2FA1B966A}"/>
              </a:ext>
            </a:extLst>
          </p:cNvPr>
          <p:cNvPicPr>
            <a:picLocks noChangeAspect="1"/>
          </p:cNvPicPr>
          <p:nvPr/>
        </p:nvPicPr>
        <p:blipFill>
          <a:blip r:embed="rId3"/>
          <a:stretch>
            <a:fillRect/>
          </a:stretch>
        </p:blipFill>
        <p:spPr>
          <a:xfrm>
            <a:off x="8804857" y="4827975"/>
            <a:ext cx="2590172" cy="1991500"/>
          </a:xfrm>
          <a:prstGeom prst="rect">
            <a:avLst/>
          </a:prstGeom>
          <a:ln>
            <a:solidFill>
              <a:schemeClr val="tx1"/>
            </a:solidFill>
          </a:ln>
        </p:spPr>
      </p:pic>
      <p:pic>
        <p:nvPicPr>
          <p:cNvPr id="22" name="Picture 21" descr="Chart, bar chart&#10;&#10;Description automatically generated">
            <a:extLst>
              <a:ext uri="{FF2B5EF4-FFF2-40B4-BE49-F238E27FC236}">
                <a16:creationId xmlns:a16="http://schemas.microsoft.com/office/drawing/2014/main" id="{E4F3528B-204D-9424-0977-1C5762B3364C}"/>
              </a:ext>
            </a:extLst>
          </p:cNvPr>
          <p:cNvPicPr>
            <a:picLocks noChangeAspect="1"/>
          </p:cNvPicPr>
          <p:nvPr/>
        </p:nvPicPr>
        <p:blipFill>
          <a:blip r:embed="rId4"/>
          <a:stretch>
            <a:fillRect/>
          </a:stretch>
        </p:blipFill>
        <p:spPr>
          <a:xfrm>
            <a:off x="8788735" y="2836475"/>
            <a:ext cx="2669587" cy="1991500"/>
          </a:xfrm>
          <a:prstGeom prst="rect">
            <a:avLst/>
          </a:prstGeom>
          <a:ln>
            <a:solidFill>
              <a:schemeClr val="tx1"/>
            </a:solidFill>
          </a:ln>
        </p:spPr>
      </p:pic>
      <p:grpSp>
        <p:nvGrpSpPr>
          <p:cNvPr id="31" name="Group 30">
            <a:extLst>
              <a:ext uri="{FF2B5EF4-FFF2-40B4-BE49-F238E27FC236}">
                <a16:creationId xmlns:a16="http://schemas.microsoft.com/office/drawing/2014/main" id="{2113C903-0652-2348-A9EB-3F86C43117B4}"/>
              </a:ext>
            </a:extLst>
          </p:cNvPr>
          <p:cNvGrpSpPr/>
          <p:nvPr/>
        </p:nvGrpSpPr>
        <p:grpSpPr>
          <a:xfrm>
            <a:off x="8940359" y="3068816"/>
            <a:ext cx="301888" cy="2460155"/>
            <a:chOff x="8097211" y="3068816"/>
            <a:chExt cx="301888" cy="2460155"/>
          </a:xfrm>
        </p:grpSpPr>
        <p:sp>
          <p:nvSpPr>
            <p:cNvPr id="23" name="Rectangle 22">
              <a:extLst>
                <a:ext uri="{FF2B5EF4-FFF2-40B4-BE49-F238E27FC236}">
                  <a16:creationId xmlns:a16="http://schemas.microsoft.com/office/drawing/2014/main" id="{0532CDD2-280E-5271-B9DF-3B1BC469EDE1}"/>
                </a:ext>
              </a:extLst>
            </p:cNvPr>
            <p:cNvSpPr/>
            <p:nvPr/>
          </p:nvSpPr>
          <p:spPr>
            <a:xfrm>
              <a:off x="8193916" y="3068816"/>
              <a:ext cx="205183" cy="13827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6B3C37E-75DF-4CC5-D35C-350E2E80A883}"/>
                </a:ext>
              </a:extLst>
            </p:cNvPr>
            <p:cNvSpPr/>
            <p:nvPr/>
          </p:nvSpPr>
          <p:spPr>
            <a:xfrm>
              <a:off x="8193916" y="3285296"/>
              <a:ext cx="205183" cy="13827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48702A0-2F84-1BB3-A6D0-5C08459E2D6E}"/>
                </a:ext>
              </a:extLst>
            </p:cNvPr>
            <p:cNvSpPr/>
            <p:nvPr/>
          </p:nvSpPr>
          <p:spPr>
            <a:xfrm>
              <a:off x="8163951" y="3482331"/>
              <a:ext cx="205183" cy="13827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4CFEB3B-7612-6A82-F221-AF6590158EB4}"/>
                </a:ext>
              </a:extLst>
            </p:cNvPr>
            <p:cNvSpPr/>
            <p:nvPr/>
          </p:nvSpPr>
          <p:spPr>
            <a:xfrm>
              <a:off x="8163950" y="3714672"/>
              <a:ext cx="205183" cy="13827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BAC5E4B-E1DF-AFC8-0FB9-30D72DAADD62}"/>
                </a:ext>
              </a:extLst>
            </p:cNvPr>
            <p:cNvSpPr/>
            <p:nvPr/>
          </p:nvSpPr>
          <p:spPr>
            <a:xfrm>
              <a:off x="8115271" y="5060316"/>
              <a:ext cx="205183" cy="13827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FB135B7-8A66-06C8-8F0E-51A3D4D6B6BF}"/>
                </a:ext>
              </a:extLst>
            </p:cNvPr>
            <p:cNvSpPr/>
            <p:nvPr/>
          </p:nvSpPr>
          <p:spPr>
            <a:xfrm>
              <a:off x="8101569" y="5269709"/>
              <a:ext cx="205183" cy="13827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1A0E35D-8289-7AE3-4F5B-37278A91629E}"/>
                </a:ext>
              </a:extLst>
            </p:cNvPr>
            <p:cNvSpPr/>
            <p:nvPr/>
          </p:nvSpPr>
          <p:spPr>
            <a:xfrm>
              <a:off x="8101569" y="5390696"/>
              <a:ext cx="205183" cy="13827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E6EEC17-67E0-5A7E-DCDC-6614AD101E42}"/>
                </a:ext>
              </a:extLst>
            </p:cNvPr>
            <p:cNvSpPr/>
            <p:nvPr/>
          </p:nvSpPr>
          <p:spPr>
            <a:xfrm>
              <a:off x="8097211" y="5165013"/>
              <a:ext cx="205183" cy="13827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B53A62C-F877-A290-3E62-986A00A9CB6C}"/>
              </a:ext>
            </a:extLst>
          </p:cNvPr>
          <p:cNvSpPr>
            <a:spLocks noGrp="1"/>
          </p:cNvSpPr>
          <p:nvPr>
            <p:ph type="title"/>
          </p:nvPr>
        </p:nvSpPr>
        <p:spPr>
          <a:xfrm>
            <a:off x="711200" y="247650"/>
            <a:ext cx="10769600" cy="1485900"/>
          </a:xfrm>
        </p:spPr>
        <p:txBody>
          <a:bodyPr/>
          <a:lstStyle/>
          <a:p>
            <a:r>
              <a:rPr lang="en-US" dirty="0"/>
              <a:t>Data Science Process – Data Cleaning and Exploratory Data Analysis</a:t>
            </a:r>
          </a:p>
        </p:txBody>
      </p:sp>
      <p:sp>
        <p:nvSpPr>
          <p:cNvPr id="3" name="Content Placeholder 2">
            <a:extLst>
              <a:ext uri="{FF2B5EF4-FFF2-40B4-BE49-F238E27FC236}">
                <a16:creationId xmlns:a16="http://schemas.microsoft.com/office/drawing/2014/main" id="{8545C3CF-97C4-BFDA-3BEC-E3FF8F566178}"/>
              </a:ext>
            </a:extLst>
          </p:cNvPr>
          <p:cNvSpPr>
            <a:spLocks noGrp="1"/>
          </p:cNvSpPr>
          <p:nvPr>
            <p:ph idx="1"/>
          </p:nvPr>
        </p:nvSpPr>
        <p:spPr>
          <a:xfrm>
            <a:off x="711200" y="1733550"/>
            <a:ext cx="3568700" cy="4197350"/>
          </a:xfrm>
        </p:spPr>
        <p:txBody>
          <a:bodyPr/>
          <a:lstStyle/>
          <a:p>
            <a:r>
              <a:rPr lang="en-US" dirty="0"/>
              <a:t>Converted strings for main content (“</a:t>
            </a:r>
            <a:r>
              <a:rPr lang="en-US" dirty="0" err="1"/>
              <a:t>selftext</a:t>
            </a:r>
            <a:r>
              <a:rPr lang="en-US" dirty="0"/>
              <a:t>” column) into number of characters, then look out for anomalies</a:t>
            </a:r>
          </a:p>
          <a:p>
            <a:endParaRPr lang="en-US" dirty="0"/>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A9703F3B-21C6-433A-8449-9A462512255D}"/>
              </a:ext>
            </a:extLst>
          </p:cNvPr>
          <p:cNvSpPr>
            <a:spLocks noGrp="1"/>
          </p:cNvSpPr>
          <p:nvPr>
            <p:ph type="sldNum" sz="quarter" idx="12"/>
          </p:nvPr>
        </p:nvSpPr>
        <p:spPr/>
        <p:txBody>
          <a:bodyPr/>
          <a:lstStyle/>
          <a:p>
            <a:fld id="{69E57DC2-970A-4B3E-BB1C-7A09969E49DF}" type="slidenum">
              <a:rPr lang="en-US" smtClean="0"/>
              <a:t>5</a:t>
            </a:fld>
            <a:endParaRPr lang="en-US" dirty="0"/>
          </a:p>
        </p:txBody>
      </p:sp>
      <p:pic>
        <p:nvPicPr>
          <p:cNvPr id="6" name="Picture 5" descr="Chart, histogram&#10;&#10;Description automatically generated">
            <a:extLst>
              <a:ext uri="{FF2B5EF4-FFF2-40B4-BE49-F238E27FC236}">
                <a16:creationId xmlns:a16="http://schemas.microsoft.com/office/drawing/2014/main" id="{7297F235-B163-D339-21D8-38C1CF557A47}"/>
              </a:ext>
            </a:extLst>
          </p:cNvPr>
          <p:cNvPicPr>
            <a:picLocks noChangeAspect="1"/>
          </p:cNvPicPr>
          <p:nvPr/>
        </p:nvPicPr>
        <p:blipFill>
          <a:blip r:embed="rId5"/>
          <a:stretch>
            <a:fillRect/>
          </a:stretch>
        </p:blipFill>
        <p:spPr>
          <a:xfrm>
            <a:off x="1085849" y="3429000"/>
            <a:ext cx="2916389" cy="2832100"/>
          </a:xfrm>
          <a:prstGeom prst="rect">
            <a:avLst/>
          </a:prstGeom>
          <a:ln>
            <a:solidFill>
              <a:schemeClr val="tx1"/>
            </a:solidFill>
          </a:ln>
        </p:spPr>
      </p:pic>
      <p:sp>
        <p:nvSpPr>
          <p:cNvPr id="7" name="Content Placeholder 2">
            <a:extLst>
              <a:ext uri="{FF2B5EF4-FFF2-40B4-BE49-F238E27FC236}">
                <a16:creationId xmlns:a16="http://schemas.microsoft.com/office/drawing/2014/main" id="{B6E9E033-7E45-2557-BB99-7C30920BBC02}"/>
              </a:ext>
            </a:extLst>
          </p:cNvPr>
          <p:cNvSpPr txBox="1">
            <a:spLocks/>
          </p:cNvSpPr>
          <p:nvPr/>
        </p:nvSpPr>
        <p:spPr>
          <a:xfrm>
            <a:off x="4697519" y="1733550"/>
            <a:ext cx="3568700" cy="419735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Checked distribution of subreddits post cleaning</a:t>
            </a:r>
          </a:p>
        </p:txBody>
      </p:sp>
      <p:pic>
        <p:nvPicPr>
          <p:cNvPr id="11" name="Picture 10" descr="Chart, bar chart&#10;&#10;Description automatically generated">
            <a:extLst>
              <a:ext uri="{FF2B5EF4-FFF2-40B4-BE49-F238E27FC236}">
                <a16:creationId xmlns:a16="http://schemas.microsoft.com/office/drawing/2014/main" id="{40830B45-DA3E-02F0-626B-795DC5DEA134}"/>
              </a:ext>
            </a:extLst>
          </p:cNvPr>
          <p:cNvPicPr>
            <a:picLocks noChangeAspect="1"/>
          </p:cNvPicPr>
          <p:nvPr/>
        </p:nvPicPr>
        <p:blipFill>
          <a:blip r:embed="rId6"/>
          <a:stretch>
            <a:fillRect/>
          </a:stretch>
        </p:blipFill>
        <p:spPr>
          <a:xfrm>
            <a:off x="4697519" y="3429000"/>
            <a:ext cx="3312546" cy="2832100"/>
          </a:xfrm>
          <a:prstGeom prst="rect">
            <a:avLst/>
          </a:prstGeom>
          <a:ln>
            <a:solidFill>
              <a:schemeClr val="tx1"/>
            </a:solidFill>
          </a:ln>
        </p:spPr>
      </p:pic>
      <p:sp>
        <p:nvSpPr>
          <p:cNvPr id="32" name="Right Arrow 31">
            <a:extLst>
              <a:ext uri="{FF2B5EF4-FFF2-40B4-BE49-F238E27FC236}">
                <a16:creationId xmlns:a16="http://schemas.microsoft.com/office/drawing/2014/main" id="{B475DE0D-DCDC-700B-C4CE-CE19562EF994}"/>
              </a:ext>
            </a:extLst>
          </p:cNvPr>
          <p:cNvSpPr/>
          <p:nvPr/>
        </p:nvSpPr>
        <p:spPr>
          <a:xfrm>
            <a:off x="4155735" y="2836475"/>
            <a:ext cx="498814" cy="1676148"/>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Arrow 32">
            <a:extLst>
              <a:ext uri="{FF2B5EF4-FFF2-40B4-BE49-F238E27FC236}">
                <a16:creationId xmlns:a16="http://schemas.microsoft.com/office/drawing/2014/main" id="{B99592EB-5C30-2DE5-1369-318A83B13CA2}"/>
              </a:ext>
            </a:extLst>
          </p:cNvPr>
          <p:cNvSpPr/>
          <p:nvPr/>
        </p:nvSpPr>
        <p:spPr>
          <a:xfrm>
            <a:off x="8130529" y="2836475"/>
            <a:ext cx="498814" cy="1676148"/>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91C9458-C4D0-B1A8-9CC3-1B7E9C269078}"/>
              </a:ext>
            </a:extLst>
          </p:cNvPr>
          <p:cNvSpPr/>
          <p:nvPr/>
        </p:nvSpPr>
        <p:spPr>
          <a:xfrm>
            <a:off x="1235034" y="3620606"/>
            <a:ext cx="997527" cy="25308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443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5A749F0D-D67C-76A5-AE2C-BAD9E4772867}"/>
              </a:ext>
            </a:extLst>
          </p:cNvPr>
          <p:cNvSpPr txBox="1">
            <a:spLocks/>
          </p:cNvSpPr>
          <p:nvPr/>
        </p:nvSpPr>
        <p:spPr>
          <a:xfrm>
            <a:off x="4654549" y="1733550"/>
            <a:ext cx="7445685" cy="419735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Used </a:t>
            </a:r>
            <a:r>
              <a:rPr lang="en-US" dirty="0" err="1"/>
              <a:t>GridSearchCV</a:t>
            </a:r>
            <a:r>
              <a:rPr lang="en-US" dirty="0"/>
              <a:t> (5 folds) to find best parameters for the below models</a:t>
            </a:r>
          </a:p>
          <a:p>
            <a:r>
              <a:rPr lang="en-US" dirty="0"/>
              <a:t>Accuracy is the main metric for evaluation. We would recommend Model 6.1 or 6.4 as they have a good accuracy score, and both models are computationally inexpensive</a:t>
            </a:r>
          </a:p>
        </p:txBody>
      </p:sp>
      <p:sp>
        <p:nvSpPr>
          <p:cNvPr id="2" name="Title 1">
            <a:extLst>
              <a:ext uri="{FF2B5EF4-FFF2-40B4-BE49-F238E27FC236}">
                <a16:creationId xmlns:a16="http://schemas.microsoft.com/office/drawing/2014/main" id="{FB53A62C-F877-A290-3E62-986A00A9CB6C}"/>
              </a:ext>
            </a:extLst>
          </p:cNvPr>
          <p:cNvSpPr>
            <a:spLocks noGrp="1"/>
          </p:cNvSpPr>
          <p:nvPr>
            <p:ph type="title"/>
          </p:nvPr>
        </p:nvSpPr>
        <p:spPr>
          <a:xfrm>
            <a:off x="711200" y="247650"/>
            <a:ext cx="10769600" cy="1485900"/>
          </a:xfrm>
        </p:spPr>
        <p:txBody>
          <a:bodyPr/>
          <a:lstStyle/>
          <a:p>
            <a:r>
              <a:rPr lang="en-US" dirty="0"/>
              <a:t>Data Science Process – Preprocessing, Modelling, and Evaluation</a:t>
            </a:r>
          </a:p>
        </p:txBody>
      </p:sp>
      <p:sp>
        <p:nvSpPr>
          <p:cNvPr id="3" name="Content Placeholder 2">
            <a:extLst>
              <a:ext uri="{FF2B5EF4-FFF2-40B4-BE49-F238E27FC236}">
                <a16:creationId xmlns:a16="http://schemas.microsoft.com/office/drawing/2014/main" id="{8545C3CF-97C4-BFDA-3BEC-E3FF8F566178}"/>
              </a:ext>
            </a:extLst>
          </p:cNvPr>
          <p:cNvSpPr>
            <a:spLocks noGrp="1"/>
          </p:cNvSpPr>
          <p:nvPr>
            <p:ph idx="1"/>
          </p:nvPr>
        </p:nvSpPr>
        <p:spPr>
          <a:xfrm>
            <a:off x="711200" y="1733550"/>
            <a:ext cx="3568700" cy="4197350"/>
          </a:xfrm>
        </p:spPr>
        <p:txBody>
          <a:bodyPr/>
          <a:lstStyle/>
          <a:p>
            <a:r>
              <a:rPr lang="en-US" dirty="0"/>
              <a:t>Mapped the subreddits into 0 and 1</a:t>
            </a:r>
          </a:p>
          <a:p>
            <a:r>
              <a:rPr lang="en-US" dirty="0"/>
              <a:t>Split data into training and testing</a:t>
            </a:r>
          </a:p>
          <a:p>
            <a:endParaRPr lang="en-US" dirty="0"/>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A9703F3B-21C6-433A-8449-9A462512255D}"/>
              </a:ext>
            </a:extLst>
          </p:cNvPr>
          <p:cNvSpPr>
            <a:spLocks noGrp="1"/>
          </p:cNvSpPr>
          <p:nvPr>
            <p:ph type="sldNum" sz="quarter" idx="12"/>
          </p:nvPr>
        </p:nvSpPr>
        <p:spPr/>
        <p:txBody>
          <a:bodyPr/>
          <a:lstStyle/>
          <a:p>
            <a:fld id="{69E57DC2-970A-4B3E-BB1C-7A09969E49DF}" type="slidenum">
              <a:rPr lang="en-US" smtClean="0"/>
              <a:t>6</a:t>
            </a:fld>
            <a:endParaRPr lang="en-US" dirty="0"/>
          </a:p>
        </p:txBody>
      </p:sp>
      <p:sp>
        <p:nvSpPr>
          <p:cNvPr id="7" name="Content Placeholder 2">
            <a:extLst>
              <a:ext uri="{FF2B5EF4-FFF2-40B4-BE49-F238E27FC236}">
                <a16:creationId xmlns:a16="http://schemas.microsoft.com/office/drawing/2014/main" id="{B6E9E033-7E45-2557-BB99-7C30920BBC02}"/>
              </a:ext>
            </a:extLst>
          </p:cNvPr>
          <p:cNvSpPr txBox="1">
            <a:spLocks/>
          </p:cNvSpPr>
          <p:nvPr/>
        </p:nvSpPr>
        <p:spPr>
          <a:xfrm>
            <a:off x="4697519" y="1733550"/>
            <a:ext cx="3568700" cy="419735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endParaRPr lang="en-US" dirty="0"/>
          </a:p>
        </p:txBody>
      </p:sp>
      <p:sp>
        <p:nvSpPr>
          <p:cNvPr id="32" name="Right Arrow 31">
            <a:extLst>
              <a:ext uri="{FF2B5EF4-FFF2-40B4-BE49-F238E27FC236}">
                <a16:creationId xmlns:a16="http://schemas.microsoft.com/office/drawing/2014/main" id="{B475DE0D-DCDC-700B-C4CE-CE19562EF994}"/>
              </a:ext>
            </a:extLst>
          </p:cNvPr>
          <p:cNvSpPr/>
          <p:nvPr/>
        </p:nvSpPr>
        <p:spPr>
          <a:xfrm>
            <a:off x="4155735" y="2836475"/>
            <a:ext cx="498814" cy="1676148"/>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B549EE9F-65AA-DC01-8A25-589738E1DA53}"/>
              </a:ext>
            </a:extLst>
          </p:cNvPr>
          <p:cNvGraphicFramePr>
            <a:graphicFrameLocks noGrp="1"/>
          </p:cNvGraphicFramePr>
          <p:nvPr>
            <p:extLst>
              <p:ext uri="{D42A27DB-BD31-4B8C-83A1-F6EECF244321}">
                <p14:modId xmlns:p14="http://schemas.microsoft.com/office/powerpoint/2010/main" val="3868848688"/>
              </p:ext>
            </p:extLst>
          </p:nvPr>
        </p:nvGraphicFramePr>
        <p:xfrm>
          <a:off x="5029198" y="3674549"/>
          <a:ext cx="5943602" cy="2688560"/>
        </p:xfrm>
        <a:graphic>
          <a:graphicData uri="http://schemas.openxmlformats.org/drawingml/2006/table">
            <a:tbl>
              <a:tblPr/>
              <a:tblGrid>
                <a:gridCol w="849086">
                  <a:extLst>
                    <a:ext uri="{9D8B030D-6E8A-4147-A177-3AD203B41FA5}">
                      <a16:colId xmlns:a16="http://schemas.microsoft.com/office/drawing/2014/main" val="2401099422"/>
                    </a:ext>
                  </a:extLst>
                </a:gridCol>
                <a:gridCol w="849086">
                  <a:extLst>
                    <a:ext uri="{9D8B030D-6E8A-4147-A177-3AD203B41FA5}">
                      <a16:colId xmlns:a16="http://schemas.microsoft.com/office/drawing/2014/main" val="245455605"/>
                    </a:ext>
                  </a:extLst>
                </a:gridCol>
                <a:gridCol w="849086">
                  <a:extLst>
                    <a:ext uri="{9D8B030D-6E8A-4147-A177-3AD203B41FA5}">
                      <a16:colId xmlns:a16="http://schemas.microsoft.com/office/drawing/2014/main" val="395467254"/>
                    </a:ext>
                  </a:extLst>
                </a:gridCol>
                <a:gridCol w="849086">
                  <a:extLst>
                    <a:ext uri="{9D8B030D-6E8A-4147-A177-3AD203B41FA5}">
                      <a16:colId xmlns:a16="http://schemas.microsoft.com/office/drawing/2014/main" val="887257187"/>
                    </a:ext>
                  </a:extLst>
                </a:gridCol>
                <a:gridCol w="849086">
                  <a:extLst>
                    <a:ext uri="{9D8B030D-6E8A-4147-A177-3AD203B41FA5}">
                      <a16:colId xmlns:a16="http://schemas.microsoft.com/office/drawing/2014/main" val="3714696002"/>
                    </a:ext>
                  </a:extLst>
                </a:gridCol>
                <a:gridCol w="849086">
                  <a:extLst>
                    <a:ext uri="{9D8B030D-6E8A-4147-A177-3AD203B41FA5}">
                      <a16:colId xmlns:a16="http://schemas.microsoft.com/office/drawing/2014/main" val="1445756169"/>
                    </a:ext>
                  </a:extLst>
                </a:gridCol>
                <a:gridCol w="849086">
                  <a:extLst>
                    <a:ext uri="{9D8B030D-6E8A-4147-A177-3AD203B41FA5}">
                      <a16:colId xmlns:a16="http://schemas.microsoft.com/office/drawing/2014/main" val="212528475"/>
                    </a:ext>
                  </a:extLst>
                </a:gridCol>
              </a:tblGrid>
              <a:tr h="729626">
                <a:tc>
                  <a:txBody>
                    <a:bodyPr/>
                    <a:lstStyle/>
                    <a:p>
                      <a:pPr fontAlgn="ctr"/>
                      <a:r>
                        <a:rPr lang="en-SG" sz="1100" b="0" dirty="0">
                          <a:effectLst/>
                        </a:rPr>
                        <a:t>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fontAlgn="ctr"/>
                      <a:r>
                        <a:rPr lang="en-SG" sz="1100" b="0" dirty="0">
                          <a:effectLst/>
                        </a:rPr>
                        <a:t>Transformer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fontAlgn="ctr"/>
                      <a:r>
                        <a:rPr lang="en-SG" sz="1100" b="0" dirty="0">
                          <a:effectLst/>
                        </a:rPr>
                        <a:t>Estimator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fontAlgn="ctr"/>
                      <a:r>
                        <a:rPr lang="en-SG" sz="1100" b="0" dirty="0">
                          <a:effectLst/>
                        </a:rPr>
                        <a:t>Train 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fontAlgn="ctr"/>
                      <a:r>
                        <a:rPr lang="en-SG" sz="1100" b="0" dirty="0">
                          <a:effectLst/>
                        </a:rPr>
                        <a:t>Test Score a.k.a. </a:t>
                      </a:r>
                      <a:r>
                        <a:rPr lang="en-SG" sz="1100" b="0" dirty="0" err="1">
                          <a:effectLst/>
                        </a:rPr>
                        <a:t>Acccuracy</a:t>
                      </a:r>
                      <a:endParaRPr lang="en-SG" sz="1100" b="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fontAlgn="ctr"/>
                      <a:r>
                        <a:rPr lang="en-SG" sz="1100" b="0" dirty="0">
                          <a:effectLst/>
                        </a:rPr>
                        <a:t>Precision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fontAlgn="ctr"/>
                      <a:r>
                        <a:rPr lang="en-SG" sz="1100" b="0" dirty="0">
                          <a:effectLst/>
                        </a:rPr>
                        <a:t>Recall a.k.a. Sensitivity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228455710"/>
                  </a:ext>
                </a:extLst>
              </a:tr>
              <a:tr h="510738">
                <a:tc>
                  <a:txBody>
                    <a:bodyPr/>
                    <a:lstStyle/>
                    <a:p>
                      <a:pPr fontAlgn="ctr"/>
                      <a:r>
                        <a:rPr lang="en-SG" sz="1100" b="0">
                          <a:effectLst/>
                        </a:rPr>
                        <a:t>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SG" sz="1100" b="0">
                          <a:effectLst/>
                        </a:rPr>
                        <a:t>Count Vectoriser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SG" sz="1100" b="0">
                          <a:effectLst/>
                        </a:rPr>
                        <a:t>Naive Bayes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SG" sz="1100" b="0">
                          <a:effectLst/>
                        </a:rPr>
                        <a:t>0.9900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SG" sz="1100" b="0">
                          <a:effectLst/>
                        </a:rPr>
                        <a:t>0.9008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SG" sz="1100" b="0">
                          <a:effectLst/>
                        </a:rPr>
                        <a:t>0.9115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SG" sz="1100" b="0">
                          <a:effectLst/>
                        </a:rPr>
                        <a:t>0.9133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6910267"/>
                  </a:ext>
                </a:extLst>
              </a:tr>
              <a:tr h="291850">
                <a:tc>
                  <a:txBody>
                    <a:bodyPr/>
                    <a:lstStyle/>
                    <a:p>
                      <a:pPr fontAlgn="ctr"/>
                      <a:r>
                        <a:rPr lang="en-SG" sz="1100" b="0">
                          <a:effectLst/>
                        </a:rPr>
                        <a:t>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SG" sz="1100" b="0">
                          <a:effectLst/>
                        </a:rPr>
                        <a:t>TFIDF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SG" sz="1100" b="0">
                          <a:effectLst/>
                        </a:rPr>
                        <a:t>Naive Bayes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SG" sz="1100" b="0">
                          <a:effectLst/>
                        </a:rPr>
                        <a:t>0.9787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SG" sz="1100" b="0">
                          <a:effectLst/>
                        </a:rPr>
                        <a:t>0.8931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SG" sz="1100" b="0">
                          <a:effectLst/>
                        </a:rPr>
                        <a:t>0.9144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SG" sz="1100" b="0">
                          <a:effectLst/>
                        </a:rPr>
                        <a:t>0.9184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6140191"/>
                  </a:ext>
                </a:extLst>
              </a:tr>
              <a:tr h="510738">
                <a:tc>
                  <a:txBody>
                    <a:bodyPr/>
                    <a:lstStyle/>
                    <a:p>
                      <a:pPr fontAlgn="ctr"/>
                      <a:r>
                        <a:rPr lang="en-SG" sz="1100" b="0">
                          <a:effectLst/>
                        </a:rPr>
                        <a:t>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SG" sz="1100" b="0">
                          <a:effectLst/>
                        </a:rPr>
                        <a:t>Count Vectoriser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SG" sz="1100" b="0">
                          <a:effectLst/>
                        </a:rPr>
                        <a:t>Logistic Regression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SG" sz="1100" b="0">
                          <a:effectLst/>
                        </a:rPr>
                        <a:t>0.9987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SG" sz="1100" b="0">
                          <a:effectLst/>
                        </a:rPr>
                        <a:t>0.9059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SG" sz="1100" b="0">
                          <a:effectLst/>
                        </a:rPr>
                        <a:t>0.8922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SG" sz="1100" b="0">
                          <a:effectLst/>
                        </a:rPr>
                        <a:t>0.8878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5609556"/>
                  </a:ext>
                </a:extLst>
              </a:tr>
              <a:tr h="510738">
                <a:tc>
                  <a:txBody>
                    <a:bodyPr/>
                    <a:lstStyle/>
                    <a:p>
                      <a:pPr fontAlgn="ctr"/>
                      <a:r>
                        <a:rPr lang="en-SG" sz="1100" b="0">
                          <a:effectLst/>
                        </a:rPr>
                        <a:t>6.4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SG" sz="1100" b="0">
                          <a:effectLst/>
                        </a:rPr>
                        <a:t>TFIDF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SG" sz="1100" b="0">
                          <a:effectLst/>
                        </a:rPr>
                        <a:t>Logistic Regression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SG" sz="1100" b="0">
                          <a:effectLst/>
                        </a:rPr>
                        <a:t>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SG" sz="1100" b="0">
                          <a:effectLst/>
                        </a:rPr>
                        <a:t>0.916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SG" sz="1100" b="0">
                          <a:effectLst/>
                        </a:rPr>
                        <a:t>0.8905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SG" sz="1100" b="0" dirty="0">
                          <a:effectLst/>
                        </a:rPr>
                        <a:t>0.8827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0035266"/>
                  </a:ext>
                </a:extLst>
              </a:tr>
            </a:tbl>
          </a:graphicData>
        </a:graphic>
      </p:graphicFrame>
    </p:spTree>
    <p:extLst>
      <p:ext uri="{BB962C8B-B14F-4D97-AF65-F5344CB8AC3E}">
        <p14:creationId xmlns:p14="http://schemas.microsoft.com/office/powerpoint/2010/main" val="871779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3A62C-F877-A290-3E62-986A00A9CB6C}"/>
              </a:ext>
            </a:extLst>
          </p:cNvPr>
          <p:cNvSpPr>
            <a:spLocks noGrp="1"/>
          </p:cNvSpPr>
          <p:nvPr>
            <p:ph type="title"/>
          </p:nvPr>
        </p:nvSpPr>
        <p:spPr>
          <a:xfrm>
            <a:off x="711200" y="247650"/>
            <a:ext cx="10769600" cy="1485900"/>
          </a:xfrm>
        </p:spPr>
        <p:txBody>
          <a:bodyPr/>
          <a:lstStyle/>
          <a:p>
            <a:r>
              <a:rPr lang="en-US" dirty="0"/>
              <a:t>Data Science Process – Some Observations</a:t>
            </a:r>
          </a:p>
        </p:txBody>
      </p:sp>
      <p:sp>
        <p:nvSpPr>
          <p:cNvPr id="4" name="Slide Number Placeholder 3">
            <a:extLst>
              <a:ext uri="{FF2B5EF4-FFF2-40B4-BE49-F238E27FC236}">
                <a16:creationId xmlns:a16="http://schemas.microsoft.com/office/drawing/2014/main" id="{A9703F3B-21C6-433A-8449-9A462512255D}"/>
              </a:ext>
            </a:extLst>
          </p:cNvPr>
          <p:cNvSpPr>
            <a:spLocks noGrp="1"/>
          </p:cNvSpPr>
          <p:nvPr>
            <p:ph type="sldNum" sz="quarter" idx="12"/>
          </p:nvPr>
        </p:nvSpPr>
        <p:spPr/>
        <p:txBody>
          <a:bodyPr/>
          <a:lstStyle/>
          <a:p>
            <a:fld id="{69E57DC2-970A-4B3E-BB1C-7A09969E49DF}" type="slidenum">
              <a:rPr lang="en-US" smtClean="0"/>
              <a:t>7</a:t>
            </a:fld>
            <a:endParaRPr lang="en-US" dirty="0"/>
          </a:p>
        </p:txBody>
      </p:sp>
      <p:sp>
        <p:nvSpPr>
          <p:cNvPr id="7" name="Content Placeholder 2">
            <a:extLst>
              <a:ext uri="{FF2B5EF4-FFF2-40B4-BE49-F238E27FC236}">
                <a16:creationId xmlns:a16="http://schemas.microsoft.com/office/drawing/2014/main" id="{B6E9E033-7E45-2557-BB99-7C30920BBC02}"/>
              </a:ext>
            </a:extLst>
          </p:cNvPr>
          <p:cNvSpPr txBox="1">
            <a:spLocks/>
          </p:cNvSpPr>
          <p:nvPr/>
        </p:nvSpPr>
        <p:spPr>
          <a:xfrm>
            <a:off x="4697519" y="1733550"/>
            <a:ext cx="3568700" cy="419735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endParaRPr lang="en-US" dirty="0"/>
          </a:p>
        </p:txBody>
      </p:sp>
      <p:sp>
        <p:nvSpPr>
          <p:cNvPr id="9" name="Content Placeholder 2">
            <a:extLst>
              <a:ext uri="{FF2B5EF4-FFF2-40B4-BE49-F238E27FC236}">
                <a16:creationId xmlns:a16="http://schemas.microsoft.com/office/drawing/2014/main" id="{DE10F8BD-FA38-EB71-779A-FA247987748E}"/>
              </a:ext>
            </a:extLst>
          </p:cNvPr>
          <p:cNvSpPr>
            <a:spLocks noGrp="1"/>
          </p:cNvSpPr>
          <p:nvPr>
            <p:ph idx="1"/>
          </p:nvPr>
        </p:nvSpPr>
        <p:spPr>
          <a:xfrm>
            <a:off x="711200" y="1733550"/>
            <a:ext cx="10769600" cy="4197350"/>
          </a:xfrm>
        </p:spPr>
        <p:txBody>
          <a:bodyPr>
            <a:normAutofit fontScale="92500" lnSpcReduction="20000"/>
          </a:bodyPr>
          <a:lstStyle/>
          <a:p>
            <a:pPr marL="457200" indent="-457200">
              <a:buFont typeface="+mj-lt"/>
              <a:buAutoNum type="arabicParenR"/>
            </a:pPr>
            <a:r>
              <a:rPr lang="en-US" dirty="0"/>
              <a:t>All models adopted </a:t>
            </a:r>
            <a:r>
              <a:rPr lang="en-US" dirty="0" err="1"/>
              <a:t>max_df</a:t>
            </a:r>
            <a:r>
              <a:rPr lang="en-US" dirty="0"/>
              <a:t> of 0.85, which means the transformers ignore terms that appear in more than 85% of the documents</a:t>
            </a:r>
          </a:p>
          <a:p>
            <a:pPr marL="457200" indent="-457200">
              <a:buFont typeface="+mj-lt"/>
              <a:buAutoNum type="arabicParenR"/>
            </a:pPr>
            <a:endParaRPr lang="en-US" dirty="0"/>
          </a:p>
          <a:p>
            <a:pPr marL="457200" indent="-457200">
              <a:buFont typeface="+mj-lt"/>
              <a:buAutoNum type="arabicParenR"/>
            </a:pPr>
            <a:r>
              <a:rPr lang="en-US" dirty="0"/>
              <a:t>All models adopted </a:t>
            </a:r>
            <a:r>
              <a:rPr lang="en-US" dirty="0" err="1"/>
              <a:t>min_df</a:t>
            </a:r>
            <a:r>
              <a:rPr lang="en-US" dirty="0"/>
              <a:t> of 2, which means the transformers includes terms that appears in at least 2 documents</a:t>
            </a:r>
          </a:p>
          <a:p>
            <a:pPr marL="457200" indent="-457200">
              <a:buFont typeface="+mj-lt"/>
              <a:buAutoNum type="arabicParenR"/>
            </a:pPr>
            <a:endParaRPr lang="en-US" dirty="0"/>
          </a:p>
          <a:p>
            <a:pPr marL="457200" indent="-457200">
              <a:buFont typeface="+mj-lt"/>
              <a:buAutoNum type="arabicParenR"/>
            </a:pPr>
            <a:r>
              <a:rPr lang="en-US" dirty="0"/>
              <a:t>Naive Bayes prefers transformers that adopts </a:t>
            </a:r>
            <a:r>
              <a:rPr lang="en-US" dirty="0" err="1"/>
              <a:t>n_gram</a:t>
            </a:r>
            <a:r>
              <a:rPr lang="en-US" dirty="0"/>
              <a:t> of (1, 2), which means 1~2 words are considered in the classification</a:t>
            </a:r>
          </a:p>
          <a:p>
            <a:pPr marL="457200" indent="-457200">
              <a:buFont typeface="+mj-lt"/>
              <a:buAutoNum type="arabicParenR"/>
            </a:pPr>
            <a:endParaRPr lang="en-US" dirty="0"/>
          </a:p>
          <a:p>
            <a:pPr marL="457200" indent="-457200">
              <a:buFont typeface="+mj-lt"/>
              <a:buAutoNum type="arabicParenR"/>
            </a:pPr>
            <a:r>
              <a:rPr lang="en-US" dirty="0"/>
              <a:t>Logistic Regression prefers </a:t>
            </a:r>
            <a:r>
              <a:rPr lang="en-US" dirty="0" err="1"/>
              <a:t>n_gram</a:t>
            </a:r>
            <a:r>
              <a:rPr lang="en-US" dirty="0"/>
              <a:t> of (1, 1)</a:t>
            </a:r>
          </a:p>
          <a:p>
            <a:pPr marL="457200" indent="-457200">
              <a:buFont typeface="+mj-lt"/>
              <a:buAutoNum type="arabicParenR"/>
            </a:pPr>
            <a:endParaRPr lang="en-US" dirty="0"/>
          </a:p>
          <a:p>
            <a:pPr marL="457200" indent="-457200">
              <a:buFont typeface="+mj-lt"/>
              <a:buAutoNum type="arabicParenR"/>
            </a:pPr>
            <a:r>
              <a:rPr lang="en-US"/>
              <a:t>All </a:t>
            </a:r>
            <a:r>
              <a:rPr lang="en-US" dirty="0"/>
              <a:t>models performs best with "English" stop words</a:t>
            </a:r>
          </a:p>
        </p:txBody>
      </p:sp>
    </p:spTree>
    <p:extLst>
      <p:ext uri="{BB962C8B-B14F-4D97-AF65-F5344CB8AC3E}">
        <p14:creationId xmlns:p14="http://schemas.microsoft.com/office/powerpoint/2010/main" val="1808155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3A62C-F877-A290-3E62-986A00A9CB6C}"/>
              </a:ext>
            </a:extLst>
          </p:cNvPr>
          <p:cNvSpPr>
            <a:spLocks noGrp="1"/>
          </p:cNvSpPr>
          <p:nvPr>
            <p:ph type="title"/>
          </p:nvPr>
        </p:nvSpPr>
        <p:spPr>
          <a:xfrm>
            <a:off x="711200" y="247650"/>
            <a:ext cx="10769600" cy="1485900"/>
          </a:xfrm>
        </p:spPr>
        <p:txBody>
          <a:bodyPr/>
          <a:lstStyle/>
          <a:p>
            <a:r>
              <a:rPr lang="en-US" dirty="0"/>
              <a:t>Data Science Process – Conclusion and Future Work</a:t>
            </a:r>
          </a:p>
        </p:txBody>
      </p:sp>
      <p:sp>
        <p:nvSpPr>
          <p:cNvPr id="3" name="Content Placeholder 2">
            <a:extLst>
              <a:ext uri="{FF2B5EF4-FFF2-40B4-BE49-F238E27FC236}">
                <a16:creationId xmlns:a16="http://schemas.microsoft.com/office/drawing/2014/main" id="{8545C3CF-97C4-BFDA-3BEC-E3FF8F566178}"/>
              </a:ext>
            </a:extLst>
          </p:cNvPr>
          <p:cNvSpPr>
            <a:spLocks noGrp="1"/>
          </p:cNvSpPr>
          <p:nvPr>
            <p:ph idx="1"/>
          </p:nvPr>
        </p:nvSpPr>
        <p:spPr>
          <a:xfrm>
            <a:off x="711200" y="1733550"/>
            <a:ext cx="10769600" cy="4197350"/>
          </a:xfrm>
        </p:spPr>
        <p:txBody>
          <a:bodyPr>
            <a:normAutofit lnSpcReduction="10000"/>
          </a:bodyPr>
          <a:lstStyle/>
          <a:p>
            <a:pPr algn="l"/>
            <a:r>
              <a:rPr lang="en-SG" b="0" i="0" u="none" strike="noStrike" dirty="0">
                <a:effectLst/>
                <a:latin typeface="-apple-system"/>
              </a:rPr>
              <a:t>The Model 6.1 and Model 6.4 </a:t>
            </a:r>
            <a:r>
              <a:rPr lang="en-SG" b="0" i="0" u="none" strike="noStrike" dirty="0" err="1">
                <a:effectLst/>
                <a:latin typeface="-apple-system"/>
              </a:rPr>
              <a:t>achived</a:t>
            </a:r>
            <a:r>
              <a:rPr lang="en-SG" b="0" i="0" u="none" strike="noStrike" dirty="0">
                <a:effectLst/>
                <a:latin typeface="-apple-system"/>
              </a:rPr>
              <a:t> an accuracy of 90% and 92%, which is significantly better than the baseline model (around 50%, it's as good as flipping a coin).</a:t>
            </a:r>
          </a:p>
          <a:p>
            <a:pPr algn="l"/>
            <a:r>
              <a:rPr lang="en-SG" b="0" i="0" u="none" strike="noStrike" dirty="0">
                <a:effectLst/>
                <a:latin typeface="-apple-system"/>
              </a:rPr>
              <a:t>The client is able to use the models developed to clean up their forums and classify the posts in the forum to help the forum achieve a better user experience.</a:t>
            </a:r>
          </a:p>
          <a:p>
            <a:pPr algn="l"/>
            <a:endParaRPr lang="en-SG" b="0" i="0" u="none" strike="noStrike" dirty="0">
              <a:effectLst/>
              <a:latin typeface="-apple-system"/>
            </a:endParaRPr>
          </a:p>
          <a:p>
            <a:pPr>
              <a:lnSpc>
                <a:spcPct val="104000"/>
              </a:lnSpc>
            </a:pPr>
            <a:r>
              <a:rPr lang="en-SG" dirty="0">
                <a:latin typeface="-apple-system"/>
              </a:rPr>
              <a:t>The dataset used is only 1000 posts per subreddit, so the </a:t>
            </a:r>
            <a:r>
              <a:rPr lang="en-SG" dirty="0" err="1">
                <a:latin typeface="-apple-system"/>
              </a:rPr>
              <a:t>gridsearch</a:t>
            </a:r>
            <a:r>
              <a:rPr lang="en-SG" dirty="0">
                <a:latin typeface="-apple-system"/>
              </a:rPr>
              <a:t> work is manageable. We will consider using more subreddits of similar contents to create a better classification model at the expense of some increase in computational requirements</a:t>
            </a:r>
          </a:p>
          <a:p>
            <a:pPr>
              <a:lnSpc>
                <a:spcPct val="104000"/>
              </a:lnSpc>
            </a:pPr>
            <a:r>
              <a:rPr lang="en-SG" dirty="0">
                <a:latin typeface="-apple-system"/>
              </a:rPr>
              <a:t>The client can consider creating subforums in their system for new and upcoming games in order to keep the forums organised from Day 1</a:t>
            </a:r>
          </a:p>
          <a:p>
            <a:pPr>
              <a:lnSpc>
                <a:spcPct val="104000"/>
              </a:lnSpc>
            </a:pPr>
            <a:r>
              <a:rPr lang="en-SG" dirty="0">
                <a:latin typeface="-apple-system"/>
              </a:rPr>
              <a:t>The NLP model can be further extended to create forum tags to further subdivide and improve the topic search for the users</a:t>
            </a:r>
          </a:p>
          <a:p>
            <a:endParaRPr lang="en-US" dirty="0"/>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A9703F3B-21C6-433A-8449-9A462512255D}"/>
              </a:ext>
            </a:extLst>
          </p:cNvPr>
          <p:cNvSpPr>
            <a:spLocks noGrp="1"/>
          </p:cNvSpPr>
          <p:nvPr>
            <p:ph type="sldNum" sz="quarter" idx="12"/>
          </p:nvPr>
        </p:nvSpPr>
        <p:spPr/>
        <p:txBody>
          <a:bodyPr/>
          <a:lstStyle/>
          <a:p>
            <a:fld id="{69E57DC2-970A-4B3E-BB1C-7A09969E49DF}" type="slidenum">
              <a:rPr lang="en-US" smtClean="0"/>
              <a:t>8</a:t>
            </a:fld>
            <a:endParaRPr lang="en-US" dirty="0"/>
          </a:p>
        </p:txBody>
      </p:sp>
    </p:spTree>
    <p:extLst>
      <p:ext uri="{BB962C8B-B14F-4D97-AF65-F5344CB8AC3E}">
        <p14:creationId xmlns:p14="http://schemas.microsoft.com/office/powerpoint/2010/main" val="344654903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152</TotalTime>
  <Words>786</Words>
  <Application>Microsoft Macintosh PowerPoint</Application>
  <PresentationFormat>Widescreen</PresentationFormat>
  <Paragraphs>122</Paragraphs>
  <Slides>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-apple-system</vt:lpstr>
      <vt:lpstr>Calibri</vt:lpstr>
      <vt:lpstr>Franklin Gothic Book</vt:lpstr>
      <vt:lpstr>Crop</vt:lpstr>
      <vt:lpstr>DSIF9 Project 3 – Natural Language Processing</vt:lpstr>
      <vt:lpstr>Problem Statement</vt:lpstr>
      <vt:lpstr>Data Science Process</vt:lpstr>
      <vt:lpstr>Data Science Process – Data Collection</vt:lpstr>
      <vt:lpstr>Data Science Process – Data Cleaning and Exploratory Data Analysis</vt:lpstr>
      <vt:lpstr>Data Science Process – Preprocessing, Modelling, and Evaluation</vt:lpstr>
      <vt:lpstr>Data Science Process – Some Observations</vt:lpstr>
      <vt:lpstr>Data Science Process – 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Kit Fai Ho</dc:creator>
  <cp:lastModifiedBy>Kit Fai Ho</cp:lastModifiedBy>
  <cp:revision>9</cp:revision>
  <dcterms:created xsi:type="dcterms:W3CDTF">2023-03-16T13:12:43Z</dcterms:created>
  <dcterms:modified xsi:type="dcterms:W3CDTF">2023-03-18T05:35:31Z</dcterms:modified>
</cp:coreProperties>
</file>