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3" r:id="rId6"/>
    <p:sldId id="264" r:id="rId7"/>
    <p:sldId id="271" r:id="rId8"/>
    <p:sldId id="273" r:id="rId9"/>
    <p:sldId id="274" r:id="rId10"/>
    <p:sldId id="272" r:id="rId11"/>
    <p:sldId id="266" r:id="rId12"/>
    <p:sldId id="265" r:id="rId13"/>
    <p:sldId id="276" r:id="rId14"/>
    <p:sldId id="277" r:id="rId15"/>
    <p:sldId id="275" r:id="rId16"/>
    <p:sldId id="279" r:id="rId17"/>
    <p:sldId id="278" r:id="rId18"/>
    <p:sldId id="280" r:id="rId19"/>
    <p:sldId id="281" r:id="rId20"/>
    <p:sldId id="268" r:id="rId21"/>
    <p:sldId id="282" r:id="rId22"/>
    <p:sldId id="269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ndahuluan" id="{43A1B4CD-9982-8943-B410-FD6CAB14D564}">
          <p14:sldIdLst>
            <p14:sldId id="256"/>
            <p14:sldId id="263"/>
          </p14:sldIdLst>
        </p14:section>
        <p14:section name="Javascript Front-End Frameworks" id="{081E720B-8A2B-0340-8037-295929686F80}">
          <p14:sldIdLst>
            <p14:sldId id="264"/>
            <p14:sldId id="271"/>
            <p14:sldId id="273"/>
            <p14:sldId id="274"/>
            <p14:sldId id="272"/>
          </p14:sldIdLst>
        </p14:section>
        <p14:section name="Pengenalan React Js" id="{BA7CE2FC-8E23-C74F-A691-C49E31DEE7A6}">
          <p14:sldIdLst>
            <p14:sldId id="266"/>
            <p14:sldId id="265"/>
            <p14:sldId id="276"/>
            <p14:sldId id="277"/>
          </p14:sldIdLst>
        </p14:section>
        <p14:section name="Props, State, dan Behavior" id="{337135BA-76DC-3348-B890-54397A3ED97F}">
          <p14:sldIdLst>
            <p14:sldId id="275"/>
            <p14:sldId id="279"/>
            <p14:sldId id="278"/>
            <p14:sldId id="280"/>
            <p14:sldId id="281"/>
          </p14:sldIdLst>
        </p14:section>
        <p14:section name="Bentuk React App" id="{EDD53EBF-8803-2A40-8BEA-3C3C99738D08}">
          <p14:sldIdLst>
            <p14:sldId id="268"/>
          </p14:sldIdLst>
        </p14:section>
        <p14:section name="React lifecycle" id="{63E84A69-EEFC-FF4E-B750-9452CA8F6820}">
          <p14:sldIdLst>
            <p14:sldId id="282"/>
          </p14:sldIdLst>
        </p14:section>
        <p14:section name="Tugas - React Lanjutan" id="{85E6D2B1-F648-D94B-B51C-7B8C521D626D}">
          <p14:sldIdLst>
            <p14:sldId id="269"/>
          </p14:sldIdLst>
        </p14:section>
        <p14:section name="Penutup" id="{39106A63-964D-7F42-8B79-D12F521DF134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9" autoAdjust="0"/>
    <p:restoredTop sz="94648" autoAdjust="0"/>
  </p:normalViewPr>
  <p:slideViewPr>
    <p:cSldViewPr snapToGrid="0">
      <p:cViewPr varScale="1">
        <p:scale>
          <a:sx n="208" d="100"/>
          <a:sy n="208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9/22/22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9/22/22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6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6BD45C-2CB4-490B-8ACB-8F9A59F2CC75}" type="datetime1">
              <a:rPr lang="en-US" smtClean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9F98-8AF9-468A-8128-DDC4178278F4}" type="datetime1">
              <a:rPr lang="en-US" smtClean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1D5514-6079-44CC-AB3F-9DB97D02BA06}" type="datetime1">
              <a:rPr lang="en-US" smtClean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9B46-B7DB-4B26-B6CE-CA0B93428512}" type="datetime1">
              <a:rPr lang="en-US" smtClean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2912F3-AB2A-4FD2-A3E9-7ABB65C9FB41}" type="datetime1">
              <a:rPr lang="en-US" smtClean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C67F-EAC7-4242-97F1-63D7EF262073}" type="datetime1">
              <a:rPr lang="en-US" smtClean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05E-B9E2-475D-9889-D08E9361D5B5}" type="datetime1">
              <a:rPr lang="en-US" smtClean="0"/>
              <a:t>9/22/22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DAEE-38CA-4772-9882-04B561DEA6BB}" type="datetime1">
              <a:rPr lang="en-US" smtClean="0"/>
              <a:t>9/22/22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3B4C-558A-4C4F-9856-322910B61A5E}" type="datetime1">
              <a:rPr lang="en-US" smtClean="0"/>
              <a:t>9/22/22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6E186D-8CD1-438A-8943-0E1070E868F3}" type="datetime1">
              <a:rPr lang="en-US" smtClean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10F2-6774-4653-B5DB-8B64EFF9B225}" type="datetime1">
              <a:rPr lang="en-US" smtClean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2415D1A-0610-4723-A784-B63B46FE0E7F}" type="datetime1">
              <a:rPr lang="en-US" smtClean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731798"/>
            <a:ext cx="10993549" cy="49734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P2 – </a:t>
            </a:r>
            <a:r>
              <a:rPr lang="en-US" sz="2000" dirty="0" err="1">
                <a:solidFill>
                  <a:schemeClr val="bg1"/>
                </a:solidFill>
              </a:rPr>
              <a:t>Javascript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lanjutan</a:t>
            </a:r>
            <a:r>
              <a:rPr lang="en-US" sz="2000" dirty="0">
                <a:solidFill>
                  <a:schemeClr val="bg1"/>
                </a:solidFill>
              </a:rPr>
              <a:t> (react </a:t>
            </a:r>
            <a:r>
              <a:rPr lang="en-US" sz="2000" dirty="0" err="1">
                <a:solidFill>
                  <a:schemeClr val="bg1"/>
                </a:solidFill>
              </a:rPr>
              <a:t>js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657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Pemrograman web Lanjut (</a:t>
            </a:r>
            <a:r>
              <a:rPr lang="id-ID" b="0" i="0" dirty="0">
                <a:solidFill>
                  <a:srgbClr val="00B0F0"/>
                </a:solidFill>
                <a:effectLst/>
              </a:rPr>
              <a:t>IF4024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</a:rPr>
              <a:t>Teknik </a:t>
            </a:r>
            <a:r>
              <a:rPr lang="en-US" sz="1200" dirty="0" err="1">
                <a:solidFill>
                  <a:schemeClr val="bg1"/>
                </a:solidFill>
              </a:rPr>
              <a:t>informatika</a:t>
            </a:r>
            <a:r>
              <a:rPr lang="en-US" sz="1200" dirty="0">
                <a:solidFill>
                  <a:schemeClr val="bg1"/>
                </a:solidFill>
              </a:rPr>
              <a:t> - </a:t>
            </a:r>
            <a:r>
              <a:rPr lang="en-US" sz="1200" dirty="0" err="1">
                <a:solidFill>
                  <a:schemeClr val="bg1"/>
                </a:solidFill>
              </a:rPr>
              <a:t>Institut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teknologi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sumatera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8064E-7346-4B43-A122-9B12F6C348FC}"/>
              </a:ext>
            </a:extLst>
          </p:cNvPr>
          <p:cNvGrpSpPr/>
          <p:nvPr/>
        </p:nvGrpSpPr>
        <p:grpSpPr>
          <a:xfrm>
            <a:off x="446534" y="696130"/>
            <a:ext cx="2049077" cy="547660"/>
            <a:chOff x="766791" y="434466"/>
            <a:chExt cx="3072109" cy="77931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66CE2FD-92EF-45DF-BE77-290D04FE0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2084" y="487800"/>
              <a:ext cx="725979" cy="72597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1FE0CD-7AE9-4AC3-84CA-815AF4A6F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6523" y="487800"/>
              <a:ext cx="1362377" cy="725979"/>
            </a:xfrm>
            <a:prstGeom prst="rect">
              <a:avLst/>
            </a:prstGeom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2DE787A6-8C7A-4EFD-829C-1522B8628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91" y="434466"/>
              <a:ext cx="779313" cy="779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What is/are the first thing to learn for Web Development? - Quora">
            <a:extLst>
              <a:ext uri="{FF2B5EF4-FFF2-40B4-BE49-F238E27FC236}">
                <a16:creationId xmlns:a16="http://schemas.microsoft.com/office/drawing/2014/main" id="{C3B6E827-CAAC-44E4-961E-68A229F17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512" y="880443"/>
            <a:ext cx="6303853" cy="330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REACT COMPONENT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17824B-A709-C748-05BC-0A88DE7D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78" y="2361056"/>
            <a:ext cx="3714218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F80-BACC-A57E-C593-5582A3D9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157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React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Contoh</a:t>
            </a:r>
            <a:r>
              <a:rPr lang="en-US" i="1" dirty="0"/>
              <a:t> </a:t>
            </a:r>
            <a:r>
              <a:rPr lang="en-US" i="1" dirty="0" err="1"/>
              <a:t>Bentuk</a:t>
            </a:r>
            <a:r>
              <a:rPr lang="en-US" i="1" dirty="0"/>
              <a:t> Component: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Pemrograman web Lanjut (IF4024) - Teknik Informatika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158C50-B302-804F-5F6F-6E626BE2B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805" y="4047415"/>
            <a:ext cx="4631187" cy="1575074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83735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COMPONENT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043C-3398-8216-5E9E-E1E843874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C5EC15D-DB4C-FB01-1975-2C3FBDB056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0444" y="3269456"/>
            <a:ext cx="4533900" cy="22479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334808D-D48A-D881-3668-B31E83144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 Component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BC91B8C-E579-E6E6-12AD-61E693B2CAA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8135" y="3268224"/>
            <a:ext cx="4855601" cy="22491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Pemrograman web Lanjut (IF4024) - Teknik Informatika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2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ACA64-28EF-65E2-FB99-E42841C11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2" r="6966" b="2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F80-BACC-A57E-C593-5582A3D9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Props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argumen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diteruskan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komponen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React</a:t>
            </a:r>
          </a:p>
          <a:p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Props </a:t>
            </a:r>
            <a:r>
              <a:rPr lang="en-ID" dirty="0" err="1">
                <a:solidFill>
                  <a:srgbClr val="000000"/>
                </a:solidFill>
                <a:latin typeface="Verdana" panose="020B0604030504040204" pitchFamily="34" charset="0"/>
              </a:rPr>
              <a:t>singkatan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Verdana" panose="020B0604030504040204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property</a:t>
            </a:r>
          </a:p>
          <a:p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Props 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juga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merupakan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cara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pengembang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meneruskan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data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satu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komponen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komponen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lainnya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sebagai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parameter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Pemrograman web Lanjut (IF4024) - Teknik Informatika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MENGIRIM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props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F80-BACC-A57E-C593-5582A3D9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ID" dirty="0" err="1">
                <a:solidFill>
                  <a:srgbClr val="000000"/>
                </a:solidFill>
                <a:latin typeface="Verdana" panose="020B0604030504040204" pitchFamily="34" charset="0"/>
              </a:rPr>
              <a:t>Mengirim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Verdana" panose="020B0604030504040204" pitchFamily="34" charset="0"/>
              </a:rPr>
              <a:t>movieData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Verdana" panose="020B0604030504040204" pitchFamily="34" charset="0"/>
              </a:rPr>
              <a:t>melalui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props</a:t>
            </a:r>
          </a:p>
          <a:p>
            <a:r>
              <a:rPr lang="en-ID" dirty="0" err="1">
                <a:solidFill>
                  <a:srgbClr val="000000"/>
                </a:solidFill>
                <a:latin typeface="Verdana" panose="020B0604030504040204" pitchFamily="34" charset="0"/>
              </a:rPr>
              <a:t>Perhatikan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Verdana" panose="020B0604030504040204" pitchFamily="34" charset="0"/>
              </a:rPr>
              <a:t>gambar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Verdana" panose="020B0604030504040204" pitchFamily="34" charset="0"/>
              </a:rPr>
              <a:t>disamping</a:t>
            </a:r>
            <a:endParaRPr lang="en-ID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Pemrograman web Lanjut (IF4024) - Teknik Informatika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51821-3D4B-4C49-0AA1-A13278CC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48383"/>
            <a:ext cx="5206465" cy="1013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B0A935-751D-8252-9E96-9F494577D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0" y="3826356"/>
            <a:ext cx="2576885" cy="224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B76719-1B18-750D-4D5B-5ADC759B9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50" y="4542955"/>
            <a:ext cx="3367889" cy="1302674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BC23CA11-2245-8A5A-7236-8AC1EF9318C6}"/>
              </a:ext>
            </a:extLst>
          </p:cNvPr>
          <p:cNvSpPr/>
          <p:nvPr/>
        </p:nvSpPr>
        <p:spPr>
          <a:xfrm>
            <a:off x="1785257" y="3487449"/>
            <a:ext cx="82850" cy="195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E928358-13A4-550C-952D-7CCE234E3476}"/>
              </a:ext>
            </a:extLst>
          </p:cNvPr>
          <p:cNvSpPr/>
          <p:nvPr/>
        </p:nvSpPr>
        <p:spPr>
          <a:xfrm>
            <a:off x="1785257" y="4246339"/>
            <a:ext cx="82850" cy="195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F80-BACC-A57E-C593-5582A3D9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Komponen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React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memiliki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State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objek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bawaan</a:t>
            </a:r>
            <a:endParaRPr lang="en-ID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Saat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state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objek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berubah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komponen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dirender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ulang</a:t>
            </a:r>
            <a:endParaRPr lang="en-ID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Objek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state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diinisialisasi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konstruktor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Pemrograman web Lanjut (IF4024) - Teknik Informatika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8E390-DAD8-1112-5826-3DCA7E41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52" y="2317387"/>
            <a:ext cx="4419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7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MENGUBAH SEBUAH 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F80-BACC-A57E-C593-5582A3D9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Menggunakan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perintah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setState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class component</a:t>
            </a:r>
          </a:p>
          <a:p>
            <a:r>
              <a:rPr lang="en-ID" dirty="0" err="1">
                <a:solidFill>
                  <a:srgbClr val="000000"/>
                </a:solidFill>
                <a:latin typeface="Verdana" panose="020B0604030504040204" pitchFamily="34" charset="0"/>
              </a:rPr>
              <a:t>Menggunakan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Verdana" panose="020B0604030504040204" pitchFamily="34" charset="0"/>
              </a:rPr>
              <a:t>fungsi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yang di </a:t>
            </a:r>
            <a:r>
              <a:rPr lang="en-ID" dirty="0" err="1">
                <a:solidFill>
                  <a:srgbClr val="000000"/>
                </a:solidFill>
                <a:latin typeface="Verdana" panose="020B0604030504040204" pitchFamily="34" charset="0"/>
              </a:rPr>
              <a:t>definisikan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pada </a:t>
            </a:r>
            <a:r>
              <a:rPr lang="en-ID" dirty="0" err="1">
                <a:solidFill>
                  <a:srgbClr val="000000"/>
                </a:solidFill>
                <a:latin typeface="Verdana" panose="020B0604030504040204" pitchFamily="34" charset="0"/>
              </a:rPr>
              <a:t>useState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Verdana" panose="020B0604030504040204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Verdana" panose="020B0604030504040204" pitchFamily="34" charset="0"/>
              </a:rPr>
              <a:t> functional component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Pemrograman web Lanjut (IF4024) - Teknik Informatika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EF70C-471A-5DFE-F996-62A21778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4" y="3888347"/>
            <a:ext cx="5007210" cy="4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4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Menghandle</a:t>
            </a:r>
            <a:r>
              <a:rPr lang="en-US" dirty="0"/>
              <a:t> Event di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74820-8855-7A62-43F7-09CDA137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8" y="2344328"/>
            <a:ext cx="5087075" cy="536005"/>
          </a:xfrm>
        </p:spPr>
        <p:txBody>
          <a:bodyPr/>
          <a:lstStyle/>
          <a:p>
            <a:r>
              <a:rPr lang="en-US" dirty="0"/>
              <a:t>class component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D8D64E-07A9-8833-9FE8-979F4CFD3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8" y="2324916"/>
            <a:ext cx="5087073" cy="553373"/>
          </a:xfrm>
        </p:spPr>
        <p:txBody>
          <a:bodyPr/>
          <a:lstStyle/>
          <a:p>
            <a:r>
              <a:rPr lang="en-US" dirty="0"/>
              <a:t>Functional component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AAD20D5-D542-2994-8DEA-E03F7321AD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53839" y="3323220"/>
            <a:ext cx="5248296" cy="202166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Pemrograman web Lanjut (IF4024) - Teknik Informatika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FC18245-AA9B-85EE-0BC2-2B743D5E3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48207" y="3317891"/>
            <a:ext cx="3950677" cy="21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2B5B99-B229-6FBF-9840-C0EB0546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30" y="731086"/>
            <a:ext cx="4604656" cy="570236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pengembangan dengan React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Pemrograman web Lanjut (IF4024) - Teknik Informatika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8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74820-8855-7A62-43F7-09CDA137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252602"/>
            <a:ext cx="3250577" cy="536005"/>
          </a:xfrm>
        </p:spPr>
        <p:txBody>
          <a:bodyPr/>
          <a:lstStyle/>
          <a:p>
            <a:r>
              <a:rPr lang="en-US" dirty="0"/>
              <a:t>Mounting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Pemrograman web Lanjut (IF4024) - Teknik Informatika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B000E-4A9C-8294-DEB8-B926C953D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280" y="2902709"/>
            <a:ext cx="3250577" cy="2934999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constructor()</a:t>
            </a:r>
          </a:p>
          <a:p>
            <a:pPr algn="l">
              <a:buFont typeface="+mj-lt"/>
              <a:buAutoNum type="arabicPeriod"/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getDerivedStateFromProps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algn="l">
              <a:buFont typeface="+mj-lt"/>
              <a:buAutoNum type="arabicPeriod"/>
            </a:pP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render()</a:t>
            </a:r>
          </a:p>
          <a:p>
            <a:pPr algn="l">
              <a:buFont typeface="+mj-lt"/>
              <a:buAutoNum type="arabicPeriod"/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componentDidMount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F0DADE58-55FC-C5AB-DDB7-06AC6CF59B91}"/>
              </a:ext>
            </a:extLst>
          </p:cNvPr>
          <p:cNvSpPr txBox="1">
            <a:spLocks/>
          </p:cNvSpPr>
          <p:nvPr/>
        </p:nvSpPr>
        <p:spPr>
          <a:xfrm>
            <a:off x="4039797" y="2252601"/>
            <a:ext cx="3250577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Updating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04FB326-899E-554B-22F4-5AAA1EAF05A5}"/>
              </a:ext>
            </a:extLst>
          </p:cNvPr>
          <p:cNvSpPr txBox="1">
            <a:spLocks/>
          </p:cNvSpPr>
          <p:nvPr/>
        </p:nvSpPr>
        <p:spPr>
          <a:xfrm>
            <a:off x="7833978" y="2252601"/>
            <a:ext cx="3250577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Unmounting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3E36B24-4A9E-4D82-BFCB-5691695E895C}"/>
              </a:ext>
            </a:extLst>
          </p:cNvPr>
          <p:cNvSpPr txBox="1">
            <a:spLocks/>
          </p:cNvSpPr>
          <p:nvPr/>
        </p:nvSpPr>
        <p:spPr>
          <a:xfrm>
            <a:off x="4039797" y="2902709"/>
            <a:ext cx="3250577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getDerivedStateFromProps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algn="l">
              <a:buFont typeface="+mj-lt"/>
              <a:buAutoNum type="arabicPeriod"/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shouldComponentUpdate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algn="l">
              <a:buFont typeface="+mj-lt"/>
              <a:buAutoNum type="arabicPeriod"/>
            </a:pP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render()</a:t>
            </a:r>
          </a:p>
          <a:p>
            <a:pPr algn="l">
              <a:buFont typeface="+mj-lt"/>
              <a:buAutoNum type="arabicPeriod"/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getSnapshotBeforeUpdate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algn="l">
              <a:buFont typeface="+mj-lt"/>
              <a:buAutoNum type="arabicPeriod"/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componentDidUpdate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32B9F07C-F931-E4AE-EB81-200A643861E8}"/>
              </a:ext>
            </a:extLst>
          </p:cNvPr>
          <p:cNvSpPr txBox="1">
            <a:spLocks/>
          </p:cNvSpPr>
          <p:nvPr/>
        </p:nvSpPr>
        <p:spPr>
          <a:xfrm>
            <a:off x="7697397" y="2902708"/>
            <a:ext cx="3250577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componentWillUnmount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91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- React </a:t>
            </a:r>
            <a:r>
              <a:rPr lang="en-US" dirty="0" err="1"/>
              <a:t>Lanjutan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F80-BACC-A57E-C593-5582A3D9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,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react</a:t>
            </a:r>
          </a:p>
          <a:p>
            <a:r>
              <a:rPr lang="en-US" dirty="0" err="1"/>
              <a:t>Terdapat</a:t>
            </a:r>
            <a:r>
              <a:rPr lang="en-US" dirty="0"/>
              <a:t> state</a:t>
            </a:r>
          </a:p>
          <a:p>
            <a:r>
              <a:rPr lang="en-US" dirty="0" err="1"/>
              <a:t>Terdapat</a:t>
            </a:r>
            <a:r>
              <a:rPr lang="en-US" dirty="0"/>
              <a:t> props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lifecycle pada component</a:t>
            </a:r>
          </a:p>
          <a:p>
            <a:r>
              <a:rPr lang="en-US" dirty="0" err="1"/>
              <a:t>Terdapat</a:t>
            </a:r>
            <a:r>
              <a:rPr lang="en-US" dirty="0"/>
              <a:t> minimal 3 component</a:t>
            </a:r>
          </a:p>
          <a:p>
            <a:r>
              <a:rPr lang="en-US" dirty="0" err="1"/>
              <a:t>Mengimplementasikan</a:t>
            </a:r>
            <a:r>
              <a:rPr lang="en-US" dirty="0"/>
              <a:t> React Routing (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)</a:t>
            </a:r>
          </a:p>
          <a:p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pengunaan</a:t>
            </a:r>
            <a:r>
              <a:rPr lang="en-US" dirty="0"/>
              <a:t> CSS (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)</a:t>
            </a:r>
          </a:p>
          <a:p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Redux (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web </a:t>
            </a:r>
            <a:r>
              <a:rPr lang="en-US" dirty="0" err="1"/>
              <a:t>Lanjut</a:t>
            </a:r>
            <a:r>
              <a:rPr lang="en-US" dirty="0"/>
              <a:t> (IF4024) - Teknik </a:t>
            </a:r>
            <a:r>
              <a:rPr lang="en-US" dirty="0" err="1"/>
              <a:t>Informatika</a:t>
            </a:r>
            <a:r>
              <a:rPr lang="en-US" dirty="0"/>
              <a:t>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7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F80-BACC-A57E-C593-5582A3D9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Javascript</a:t>
            </a:r>
            <a:r>
              <a:rPr lang="en-US" dirty="0"/>
              <a:t> Front-End Frameworks</a:t>
            </a:r>
          </a:p>
          <a:p>
            <a:r>
              <a:rPr lang="en-US" dirty="0" err="1"/>
              <a:t>Pengenalan</a:t>
            </a:r>
            <a:r>
              <a:rPr lang="en-US" dirty="0"/>
              <a:t> React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Props, State, dan, Behavior</a:t>
            </a:r>
          </a:p>
          <a:p>
            <a:r>
              <a:rPr lang="en-US" dirty="0" err="1"/>
              <a:t>Bentuk</a:t>
            </a:r>
            <a:r>
              <a:rPr lang="en-US" dirty="0"/>
              <a:t> React App </a:t>
            </a:r>
          </a:p>
          <a:p>
            <a:r>
              <a:rPr lang="en-US" dirty="0"/>
              <a:t>React Lifecycle</a:t>
            </a:r>
          </a:p>
          <a:p>
            <a:r>
              <a:rPr lang="en-US" dirty="0"/>
              <a:t>React </a:t>
            </a:r>
            <a:r>
              <a:rPr lang="en-US" dirty="0" err="1"/>
              <a:t>Lanjutan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7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BD62-8F78-4E39-9DDF-66E0E6F2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78464-2A65-4F62-8481-6132E4E9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24087-1190-44B3-B774-73829F64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Connolly &amp;amp; Hoar, Fundamentals of Web Development, 3rd Edition | Pearson">
            <a:extLst>
              <a:ext uri="{FF2B5EF4-FFF2-40B4-BE49-F238E27FC236}">
                <a16:creationId xmlns:a16="http://schemas.microsoft.com/office/drawing/2014/main" id="{CE20C291-B6F5-4581-95C9-0B4339B51C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742" y="2161593"/>
            <a:ext cx="2646262" cy="3344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EC745-4C73-5B44-8D1E-77F9099147BE}"/>
              </a:ext>
            </a:extLst>
          </p:cNvPr>
          <p:cNvSpPr txBox="1"/>
          <p:nvPr/>
        </p:nvSpPr>
        <p:spPr>
          <a:xfrm>
            <a:off x="6564262" y="5187827"/>
            <a:ext cx="233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reactjs.org</a:t>
            </a:r>
            <a:endParaRPr lang="en-US" dirty="0"/>
          </a:p>
        </p:txBody>
      </p:sp>
      <p:pic>
        <p:nvPicPr>
          <p:cNvPr id="1036" name="Picture 12" descr="React (JavaScript library) - Wikipedia">
            <a:extLst>
              <a:ext uri="{FF2B5EF4-FFF2-40B4-BE49-F238E27FC236}">
                <a16:creationId xmlns:a16="http://schemas.microsoft.com/office/drawing/2014/main" id="{ADCC3E5A-01A8-0748-9BA7-88083AF1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62" y="2336201"/>
            <a:ext cx="30607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89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Front-End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F80-BACC-A57E-C593-5582A3D9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framework?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7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Javascript framework (ANGULAR)</a:t>
            </a:r>
            <a:endParaRPr lang="en-US" dirty="0"/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ngularJS: Pengertian, Fitur &amp; Fungsi - Bikin.Website">
            <a:extLst>
              <a:ext uri="{FF2B5EF4-FFF2-40B4-BE49-F238E27FC236}">
                <a16:creationId xmlns:a16="http://schemas.microsoft.com/office/drawing/2014/main" id="{7B4CEE3F-4803-D931-481C-608815AC6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7" r="14127" b="1"/>
          <a:stretch/>
        </p:blipFill>
        <p:spPr bwMode="auto">
          <a:xfrm>
            <a:off x="1646560" y="2361056"/>
            <a:ext cx="2983854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F80-BACC-A57E-C593-5582A3D9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Angular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memaksa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mengadopsi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dikenal</a:t>
            </a:r>
            <a:r>
              <a:rPr lang="en-US" dirty="0"/>
              <a:t> dan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dan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web. </a:t>
            </a:r>
          </a:p>
          <a:p>
            <a:r>
              <a:rPr lang="en-US" dirty="0" err="1"/>
              <a:t>Dibuat</a:t>
            </a:r>
            <a:r>
              <a:rPr lang="en-US" dirty="0"/>
              <a:t> dan </a:t>
            </a:r>
            <a:r>
              <a:rPr lang="en-US" dirty="0" err="1"/>
              <a:t>dikembangkan</a:t>
            </a:r>
            <a:r>
              <a:rPr lang="en-US" dirty="0"/>
              <a:t> oleh Google</a:t>
            </a:r>
          </a:p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lagi</a:t>
            </a:r>
            <a:endParaRPr lang="en-US" dirty="0"/>
          </a:p>
          <a:p>
            <a:r>
              <a:rPr lang="en-US" dirty="0"/>
              <a:t>Angular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typescript.</a:t>
            </a:r>
          </a:p>
          <a:p>
            <a:r>
              <a:rPr lang="en-US" dirty="0"/>
              <a:t>Website: https://</a:t>
            </a:r>
            <a:r>
              <a:rPr lang="en-US" dirty="0" err="1"/>
              <a:t>angularjs.org</a:t>
            </a:r>
            <a:r>
              <a:rPr lang="en-US" dirty="0"/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Pemrograman web Lanjut (IF4024) - Teknik Informatika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0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framework (Vue)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loud Native Developer | Enterprise Software Development Company">
            <a:extLst>
              <a:ext uri="{FF2B5EF4-FFF2-40B4-BE49-F238E27FC236}">
                <a16:creationId xmlns:a16="http://schemas.microsoft.com/office/drawing/2014/main" id="{534A7E0A-41A0-5CE7-A967-6756BF47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" y="3002294"/>
            <a:ext cx="4962525" cy="236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F80-BACC-A57E-C593-5582A3D9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Vue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ID" b="0" i="0" dirty="0" err="1">
                <a:effectLst/>
                <a:latin typeface="Inter"/>
              </a:rPr>
              <a:t>Kerangka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kerja</a:t>
            </a:r>
            <a:r>
              <a:rPr lang="en-ID" b="0" i="0" dirty="0">
                <a:effectLst/>
                <a:latin typeface="Inter"/>
              </a:rPr>
              <a:t> yang </a:t>
            </a:r>
            <a:r>
              <a:rPr lang="en-ID" b="0" i="0" dirty="0" err="1">
                <a:effectLst/>
                <a:latin typeface="Inter"/>
              </a:rPr>
              <a:t>mudah</a:t>
            </a:r>
            <a:r>
              <a:rPr lang="en-ID" b="0" i="0" dirty="0">
                <a:effectLst/>
                <a:latin typeface="Inter"/>
              </a:rPr>
              <a:t>, </a:t>
            </a:r>
            <a:r>
              <a:rPr lang="en-ID" b="0" i="0" dirty="0" err="1">
                <a:effectLst/>
                <a:latin typeface="Inter"/>
              </a:rPr>
              <a:t>berkinerja</a:t>
            </a:r>
            <a:r>
              <a:rPr lang="en-ID" b="0" i="0" dirty="0">
                <a:effectLst/>
                <a:latin typeface="Inter"/>
              </a:rPr>
              <a:t>, dan </a:t>
            </a:r>
            <a:r>
              <a:rPr lang="en-ID" b="0" i="0" dirty="0" err="1">
                <a:effectLst/>
                <a:latin typeface="Inter"/>
              </a:rPr>
              <a:t>serbaguna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untuk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membangun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antarmuka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pengguna</a:t>
            </a:r>
            <a:r>
              <a:rPr lang="en-ID" b="0" i="0" dirty="0">
                <a:effectLst/>
                <a:latin typeface="Inter"/>
              </a:rPr>
              <a:t> web</a:t>
            </a:r>
            <a:endParaRPr lang="en-US" dirty="0"/>
          </a:p>
          <a:p>
            <a:r>
              <a:rPr lang="en-US" dirty="0" err="1"/>
              <a:t>Dibuat</a:t>
            </a:r>
            <a:r>
              <a:rPr lang="en-US" dirty="0"/>
              <a:t> oleh Evan You</a:t>
            </a:r>
          </a:p>
          <a:p>
            <a:r>
              <a:rPr lang="en-US" dirty="0"/>
              <a:t>Vue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typescript</a:t>
            </a:r>
          </a:p>
          <a:p>
            <a:r>
              <a:rPr lang="en-US" dirty="0"/>
              <a:t>Website: https://</a:t>
            </a:r>
            <a:r>
              <a:rPr lang="en-US" dirty="0" err="1"/>
              <a:t>vuejs.org</a:t>
            </a:r>
            <a:r>
              <a:rPr lang="en-US" dirty="0"/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Pemrograman web Lanjut (IF4024) - Teknik Informatika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9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framework (React)</a:t>
            </a:r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actJS: Definisi, Fitur dan Keuntungannya - Glints Blog">
            <a:extLst>
              <a:ext uri="{FF2B5EF4-FFF2-40B4-BE49-F238E27FC236}">
                <a16:creationId xmlns:a16="http://schemas.microsoft.com/office/drawing/2014/main" id="{D0CDD558-2CA6-38D5-C7F1-235BABF55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r="26769" b="-2"/>
          <a:stretch/>
        </p:blipFill>
        <p:spPr bwMode="auto">
          <a:xfrm>
            <a:off x="817889" y="2361056"/>
            <a:ext cx="2983847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F80-BACC-A57E-C593-5582A3D9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dirty="0"/>
              <a:t>React </a:t>
            </a:r>
            <a:r>
              <a:rPr lang="en-US" dirty="0" err="1"/>
              <a:t>adalah</a:t>
            </a:r>
            <a:r>
              <a:rPr lang="en-ID" dirty="0">
                <a:latin typeface="Inter"/>
              </a:rPr>
              <a:t> </a:t>
            </a: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javacript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web</a:t>
            </a:r>
          </a:p>
          <a:p>
            <a:r>
              <a:rPr lang="en-US" dirty="0" err="1"/>
              <a:t>Ditemukan</a:t>
            </a:r>
            <a:r>
              <a:rPr lang="en-US" dirty="0"/>
              <a:t> oleh Facebook </a:t>
            </a:r>
          </a:p>
          <a:p>
            <a:r>
              <a:rPr lang="en-US" dirty="0"/>
              <a:t>React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typescript</a:t>
            </a:r>
          </a:p>
          <a:p>
            <a:r>
              <a:rPr lang="en-US" dirty="0"/>
              <a:t>Website: https://</a:t>
            </a:r>
            <a:r>
              <a:rPr lang="en-US" dirty="0" err="1"/>
              <a:t>reactjs.org</a:t>
            </a:r>
            <a:r>
              <a:rPr lang="en-US" dirty="0"/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Pemrograman web Lanjut (IF4024) - Teknik Informatika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web Lanjut (IF4024) - Teknik Informatika - ITERA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C6AEEE-C56A-BCB5-4FA6-5078A741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29" y="2180496"/>
            <a:ext cx="5307978" cy="3678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SPA </a:t>
            </a:r>
            <a:r>
              <a:rPr lang="en-US" dirty="0" err="1"/>
              <a:t>adalah</a:t>
            </a:r>
            <a:r>
              <a:rPr lang="en-US" dirty="0"/>
              <a:t> situs web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halaman</a:t>
            </a:r>
            <a:r>
              <a:rPr lang="en-US" dirty="0"/>
              <a:t>. SPA </a:t>
            </a:r>
            <a:r>
              <a:rPr lang="en-US" dirty="0" err="1"/>
              <a:t>bisa</a:t>
            </a:r>
            <a:r>
              <a:rPr lang="en-US" dirty="0"/>
              <a:t> sangat </a:t>
            </a:r>
            <a:r>
              <a:rPr lang="en-US" dirty="0" err="1"/>
              <a:t>menantang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berkembangnya</a:t>
            </a:r>
            <a:r>
              <a:rPr lang="en-US" dirty="0"/>
              <a:t> </a:t>
            </a:r>
            <a:r>
              <a:rPr lang="en-US" dirty="0" err="1"/>
              <a:t>fungsionalitasnya</a:t>
            </a:r>
            <a:r>
              <a:rPr lang="en-US" dirty="0"/>
              <a:t>. 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non-SPA,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memodulasi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</a:p>
          <a:p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SPA JavaScript,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terkandung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file JavaScript </a:t>
            </a:r>
            <a:r>
              <a:rPr lang="en-US" dirty="0" err="1"/>
              <a:t>besar</a:t>
            </a:r>
            <a:r>
              <a:rPr lang="en-US" dirty="0"/>
              <a:t> yang </a:t>
            </a:r>
            <a:r>
              <a:rPr lang="en-US" dirty="0" err="1"/>
              <a:t>monolitik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yang </a:t>
            </a:r>
            <a:r>
              <a:rPr lang="en-US" dirty="0" err="1"/>
              <a:t>membingungkan</a:t>
            </a:r>
            <a:r>
              <a:rPr lang="en-US" dirty="0"/>
              <a:t> dan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bersarang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bersarang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7A88C-8A5B-3783-DE79-17BFAA8A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64" y="1866224"/>
            <a:ext cx="5154265" cy="38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 err="1"/>
              <a:t>Pengenalan</a:t>
            </a:r>
            <a:r>
              <a:rPr lang="en-US" dirty="0"/>
              <a:t> React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F80-BACC-A57E-C593-5582A3D9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Simple React App Example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670B8-6949-33DF-4E5C-C3BECFEF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67" y="807573"/>
            <a:ext cx="6204561" cy="524285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Pemrograman web Lanjut (IF4024) - Teknik Informatika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545-463A-8201-0330-AD649D40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JSX Syntax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3580-8BD0-ED6B-79D3-912B8439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193161"/>
            <a:ext cx="4962525" cy="19850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F80-BACC-A57E-C593-5582A3D9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JSX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sintaksis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XML.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Nama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valid (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dan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diperbolehkan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XML.</a:t>
            </a:r>
          </a:p>
          <a:p>
            <a:pPr lvl="1"/>
            <a:r>
              <a:rPr lang="en-US" dirty="0"/>
              <a:t>Nama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endParaRPr lang="en-US" dirty="0"/>
          </a:p>
          <a:p>
            <a:pPr lvl="1"/>
            <a:r>
              <a:rPr lang="en-US" dirty="0"/>
              <a:t>Harus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root. </a:t>
            </a:r>
            <a:r>
              <a:rPr lang="en-US" dirty="0" err="1"/>
              <a:t>Elemen</a:t>
            </a:r>
            <a:r>
              <a:rPr lang="en-US" dirty="0"/>
              <a:t> root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penutup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Nilai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kutip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Elemen</a:t>
            </a:r>
            <a:r>
              <a:rPr lang="en-US" dirty="0"/>
              <a:t> dan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peka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/</a:t>
            </a:r>
            <a:r>
              <a:rPr lang="en-US" dirty="0" err="1"/>
              <a:t>kecil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5C0C-A102-17E4-C33E-A02B15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Pemrograman web Lanjut (IF4024) - Teknik Informatika - ITERA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71F9-EC7C-8153-6AE4-494D50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84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Desain Dividen Teknologi</Template>
  <TotalTime>533</TotalTime>
  <Words>794</Words>
  <Application>Microsoft Macintosh PowerPoint</Application>
  <PresentationFormat>Widescreen</PresentationFormat>
  <Paragraphs>134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Gill Sans MT</vt:lpstr>
      <vt:lpstr>Inter</vt:lpstr>
      <vt:lpstr>Verdana</vt:lpstr>
      <vt:lpstr>Wingdings 2</vt:lpstr>
      <vt:lpstr>Dividend</vt:lpstr>
      <vt:lpstr>P2 – Javascript lanjutan (react js)</vt:lpstr>
      <vt:lpstr>OUTLINE</vt:lpstr>
      <vt:lpstr>Javascript Front-End Frameworks</vt:lpstr>
      <vt:lpstr>Javascript framework (ANGULAR)</vt:lpstr>
      <vt:lpstr>Javascript framework (Vue)</vt:lpstr>
      <vt:lpstr>Javascript framework (React)</vt:lpstr>
      <vt:lpstr>Single Page Application</vt:lpstr>
      <vt:lpstr>Pengenalan React Js</vt:lpstr>
      <vt:lpstr>Menggunakan JSX Syntax</vt:lpstr>
      <vt:lpstr>REACT COMPONENT</vt:lpstr>
      <vt:lpstr>REACT COMPONENT</vt:lpstr>
      <vt:lpstr>Props</vt:lpstr>
      <vt:lpstr>MENGIRIM objek yang kompleks melalui props</vt:lpstr>
      <vt:lpstr>State</vt:lpstr>
      <vt:lpstr>MENGUBAH SEBUAH STATE</vt:lpstr>
      <vt:lpstr>Menghandle Event di React</vt:lpstr>
      <vt:lpstr>pengembangan dengan React </vt:lpstr>
      <vt:lpstr>REACT LIfecycle</vt:lpstr>
      <vt:lpstr>Tugas individu - React Lanjutan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Lanjut</dc:title>
  <dc:creator>dosen baru</dc:creator>
  <cp:lastModifiedBy>Alya Khairunnisa Rizkita</cp:lastModifiedBy>
  <cp:revision>122</cp:revision>
  <dcterms:created xsi:type="dcterms:W3CDTF">2022-02-11T06:57:52Z</dcterms:created>
  <dcterms:modified xsi:type="dcterms:W3CDTF">2022-09-22T10:25:55Z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