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63" r:id="rId7"/>
    <p:sldId id="264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6BD45C-2CB4-490B-8ACB-8F9A59F2CC75}" type="datetime1">
              <a:rPr lang="en-US" smtClean="0"/>
              <a:t>9/17/22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9F98-8AF9-468A-8128-DDC4178278F4}" type="datetime1">
              <a:rPr lang="en-US" smtClean="0"/>
              <a:t>9/17/22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1D5514-6079-44CC-AB3F-9DB97D02BA06}" type="datetime1">
              <a:rPr lang="en-US" smtClean="0"/>
              <a:t>9/17/22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9B46-B7DB-4B26-B6CE-CA0B93428512}" type="datetime1">
              <a:rPr lang="en-US" smtClean="0"/>
              <a:t>9/17/22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2912F3-AB2A-4FD2-A3E9-7ABB65C9FB41}" type="datetime1">
              <a:rPr lang="en-US" smtClean="0"/>
              <a:t>9/17/22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C67F-EAC7-4242-97F1-63D7EF262073}" type="datetime1">
              <a:rPr lang="en-US" smtClean="0"/>
              <a:t>9/17/22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05E-B9E2-475D-9889-D08E9361D5B5}" type="datetime1">
              <a:rPr lang="en-US" smtClean="0"/>
              <a:t>9/17/22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DAEE-38CA-4772-9882-04B561DEA6BB}" type="datetime1">
              <a:rPr lang="en-US" smtClean="0"/>
              <a:t>9/17/22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3B4C-558A-4C4F-9856-322910B61A5E}" type="datetime1">
              <a:rPr lang="en-US" smtClean="0"/>
              <a:t>9/17/22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6E186D-8CD1-438A-8943-0E1070E868F3}" type="datetime1">
              <a:rPr lang="en-US" smtClean="0"/>
              <a:t>9/17/22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10F2-6774-4653-B5DB-8B64EFF9B225}" type="datetime1">
              <a:rPr lang="en-US" smtClean="0"/>
              <a:t>9/17/22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2415D1A-0610-4723-A784-B63B46FE0E7F}" type="datetime1">
              <a:rPr lang="en-US" smtClean="0"/>
              <a:t>9/17/22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731798"/>
            <a:ext cx="10993549" cy="49734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P1 - </a:t>
            </a:r>
            <a:r>
              <a:rPr lang="en-US" sz="2000" dirty="0" err="1">
                <a:solidFill>
                  <a:schemeClr val="bg1"/>
                </a:solidFill>
              </a:rPr>
              <a:t>Pengantar</a:t>
            </a:r>
            <a:r>
              <a:rPr lang="en-US" sz="2000" dirty="0">
                <a:solidFill>
                  <a:schemeClr val="bg1"/>
                </a:solidFill>
              </a:rPr>
              <a:t> Pemrograman web </a:t>
            </a:r>
            <a:r>
              <a:rPr lang="en-US" sz="2000" dirty="0" err="1">
                <a:solidFill>
                  <a:schemeClr val="bg1"/>
                </a:solidFill>
              </a:rPr>
              <a:t>lanjut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657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Pemrograman web Lanjut (</a:t>
            </a:r>
            <a:r>
              <a:rPr lang="id-ID" b="0" i="0" dirty="0">
                <a:solidFill>
                  <a:srgbClr val="00B0F0"/>
                </a:solidFill>
                <a:effectLst/>
              </a:rPr>
              <a:t>IF4024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FFFF00"/>
                </a:solidFill>
              </a:rPr>
              <a:t>Teknik </a:t>
            </a:r>
            <a:r>
              <a:rPr lang="en-US" sz="1200" dirty="0" err="1">
                <a:solidFill>
                  <a:srgbClr val="FFFF00"/>
                </a:solidFill>
              </a:rPr>
              <a:t>informatika</a:t>
            </a:r>
            <a:r>
              <a:rPr lang="en-US" sz="1200" dirty="0">
                <a:solidFill>
                  <a:srgbClr val="FFFF00"/>
                </a:solidFill>
              </a:rPr>
              <a:t> - </a:t>
            </a:r>
            <a:r>
              <a:rPr lang="en-US" sz="1200" dirty="0" err="1">
                <a:solidFill>
                  <a:srgbClr val="FFFF00"/>
                </a:solidFill>
              </a:rPr>
              <a:t>Institut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teknologi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sumatera</a:t>
            </a:r>
            <a:endParaRPr lang="en-US" sz="1200" dirty="0">
              <a:solidFill>
                <a:srgbClr val="FFFF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8064E-7346-4B43-A122-9B12F6C348FC}"/>
              </a:ext>
            </a:extLst>
          </p:cNvPr>
          <p:cNvGrpSpPr/>
          <p:nvPr/>
        </p:nvGrpSpPr>
        <p:grpSpPr>
          <a:xfrm>
            <a:off x="446534" y="696130"/>
            <a:ext cx="2049077" cy="547660"/>
            <a:chOff x="766791" y="434466"/>
            <a:chExt cx="3072109" cy="77931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66CE2FD-92EF-45DF-BE77-290D04FE0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2084" y="487800"/>
              <a:ext cx="725979" cy="72597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1FE0CD-7AE9-4AC3-84CA-815AF4A6F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6523" y="487800"/>
              <a:ext cx="1362377" cy="725979"/>
            </a:xfrm>
            <a:prstGeom prst="rect">
              <a:avLst/>
            </a:prstGeom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2DE787A6-8C7A-4EFD-829C-1522B8628E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91" y="434466"/>
              <a:ext cx="779313" cy="779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What is/are the first thing to learn for Web Development? - Quora">
            <a:extLst>
              <a:ext uri="{FF2B5EF4-FFF2-40B4-BE49-F238E27FC236}">
                <a16:creationId xmlns:a16="http://schemas.microsoft.com/office/drawing/2014/main" id="{C3B6E827-CAAC-44E4-961E-68A229F17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512" y="880443"/>
            <a:ext cx="6303853" cy="330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2B61-54F8-43F0-9D1B-C7EDC39D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matakuliah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9EE9-36C0-4FC8-889A-EB2A9FD3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Mata Kuliah	: Pemrograman Web Lanjut</a:t>
            </a:r>
          </a:p>
          <a:p>
            <a:r>
              <a:rPr lang="en-US" dirty="0" err="1"/>
              <a:t>Prasyarat</a:t>
            </a:r>
            <a:r>
              <a:rPr lang="en-US" dirty="0"/>
              <a:t>		: Pemrograman Web</a:t>
            </a:r>
          </a:p>
          <a:p>
            <a:r>
              <a:rPr lang="en-US" dirty="0"/>
              <a:t>Beban Kuliah	: 3 (2-1) SKS</a:t>
            </a:r>
          </a:p>
          <a:p>
            <a:r>
              <a:rPr lang="en-US" dirty="0"/>
              <a:t>Dosen			: Muhammad Habib </a:t>
            </a:r>
            <a:r>
              <a:rPr lang="en-US" dirty="0" err="1"/>
              <a:t>Algifari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M.T.I.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97EAA-95E6-42E6-8DC6-113E6FA3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web </a:t>
            </a:r>
            <a:r>
              <a:rPr lang="en-US" dirty="0" err="1"/>
              <a:t>Lanjut</a:t>
            </a:r>
            <a:r>
              <a:rPr lang="en-US" dirty="0"/>
              <a:t> (IF4024) - Teknik </a:t>
            </a:r>
            <a:r>
              <a:rPr lang="en-US" dirty="0" err="1"/>
              <a:t>Informatika</a:t>
            </a:r>
            <a:r>
              <a:rPr lang="en-US" dirty="0"/>
              <a:t>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63F6D-70EC-4E3A-BB3A-DB5D1239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8DC1A-8E9E-4224-8D62-9C3B1DAD96B5}"/>
              </a:ext>
            </a:extLst>
          </p:cNvPr>
          <p:cNvSpPr txBox="1"/>
          <p:nvPr/>
        </p:nvSpPr>
        <p:spPr>
          <a:xfrm>
            <a:off x="7364290" y="4513142"/>
            <a:ext cx="3971279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177800" lvl="3" indent="-177800">
              <a:buNone/>
            </a:pPr>
            <a:r>
              <a:rPr lang="en-US" sz="1200" dirty="0" err="1">
                <a:solidFill>
                  <a:srgbClr val="FF0000"/>
                </a:solidFill>
              </a:rPr>
              <a:t>Catatan</a:t>
            </a:r>
            <a:r>
              <a:rPr lang="en-US" sz="1200" dirty="0">
                <a:solidFill>
                  <a:srgbClr val="FF0000"/>
                </a:solidFill>
              </a:rPr>
              <a:t> arti 2 SKS </a:t>
            </a:r>
            <a:r>
              <a:rPr lang="en-US" sz="1200" dirty="0" err="1">
                <a:solidFill>
                  <a:srgbClr val="FF0000"/>
                </a:solidFill>
              </a:rPr>
              <a:t>Teori</a:t>
            </a:r>
            <a:r>
              <a:rPr lang="en-US" sz="1200" dirty="0">
                <a:solidFill>
                  <a:srgbClr val="FF0000"/>
                </a:solidFill>
              </a:rPr>
              <a:t>: </a:t>
            </a:r>
          </a:p>
          <a:p>
            <a:pPr marL="177800" lvl="3" indent="-177800">
              <a:buFontTx/>
              <a:buChar char="-"/>
            </a:pPr>
            <a:r>
              <a:rPr lang="en-US" sz="1200" b="0" i="0" u="none" strike="noStrike" dirty="0">
                <a:solidFill>
                  <a:srgbClr val="FF0000"/>
                </a:solidFill>
                <a:effectLst/>
              </a:rPr>
              <a:t>2</a:t>
            </a:r>
            <a:r>
              <a:rPr lang="id-ID" sz="12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en-US" sz="1200" b="0" i="0" u="none" strike="noStrike" dirty="0">
                <a:solidFill>
                  <a:srgbClr val="FF0000"/>
                </a:solidFill>
                <a:effectLst/>
              </a:rPr>
              <a:t>x 50 </a:t>
            </a:r>
            <a:r>
              <a:rPr lang="en-US" sz="1200" b="0" i="0" u="none" strike="noStrike" dirty="0" err="1">
                <a:solidFill>
                  <a:srgbClr val="FF0000"/>
                </a:solidFill>
                <a:effectLst/>
              </a:rPr>
              <a:t>menit</a:t>
            </a:r>
            <a:r>
              <a:rPr lang="id-ID" sz="1200" b="0" i="0" u="none" strike="noStrike" dirty="0">
                <a:solidFill>
                  <a:srgbClr val="FF0000"/>
                </a:solidFill>
                <a:effectLst/>
              </a:rPr>
              <a:t> pertemuan tatap muka (daring/luring)</a:t>
            </a:r>
            <a:endParaRPr lang="en-US" sz="1200" dirty="0">
              <a:solidFill>
                <a:srgbClr val="FF0000"/>
              </a:solidFill>
            </a:endParaRPr>
          </a:p>
          <a:p>
            <a:pPr marL="177800" lvl="3" indent="-177800">
              <a:buFontTx/>
              <a:buChar char="-"/>
            </a:pPr>
            <a:r>
              <a:rPr lang="en-US" sz="1200" b="0" i="0" u="none" strike="noStrike" dirty="0">
                <a:solidFill>
                  <a:srgbClr val="FF0000"/>
                </a:solidFill>
                <a:effectLst/>
              </a:rPr>
              <a:t>2</a:t>
            </a:r>
            <a:r>
              <a:rPr lang="id-ID" sz="12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en-US" sz="1200" b="0" i="0" u="none" strike="noStrike" dirty="0">
                <a:solidFill>
                  <a:srgbClr val="FF0000"/>
                </a:solidFill>
                <a:effectLst/>
              </a:rPr>
              <a:t>x 60 </a:t>
            </a:r>
            <a:r>
              <a:rPr lang="en-US" sz="1200" b="0" i="0" u="none" strike="noStrike" dirty="0" err="1">
                <a:solidFill>
                  <a:srgbClr val="FF0000"/>
                </a:solidFill>
                <a:effectLst/>
              </a:rPr>
              <a:t>menit</a:t>
            </a:r>
            <a:r>
              <a:rPr lang="id-ID" sz="1200" b="0" i="0" u="none" strike="noStrike" dirty="0">
                <a:solidFill>
                  <a:srgbClr val="FF0000"/>
                </a:solidFill>
                <a:effectLst/>
              </a:rPr>
              <a:t> kegiatan terbimbing (praktikum dan tugas)</a:t>
            </a:r>
            <a:endParaRPr lang="en-US" sz="1200" dirty="0">
              <a:solidFill>
                <a:srgbClr val="FF0000"/>
              </a:solidFill>
            </a:endParaRPr>
          </a:p>
          <a:p>
            <a:pPr marL="177800" lvl="3" indent="-177800">
              <a:buFontTx/>
              <a:buChar char="-"/>
            </a:pPr>
            <a:r>
              <a:rPr lang="en-US" sz="1200" b="0" i="0" u="none" strike="noStrike" dirty="0">
                <a:solidFill>
                  <a:srgbClr val="FF0000"/>
                </a:solidFill>
                <a:effectLst/>
              </a:rPr>
              <a:t>2</a:t>
            </a:r>
            <a:r>
              <a:rPr lang="id-ID" sz="12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en-US" sz="1200" b="0" i="0" u="none" strike="noStrike" dirty="0">
                <a:solidFill>
                  <a:srgbClr val="FF0000"/>
                </a:solidFill>
                <a:effectLst/>
              </a:rPr>
              <a:t>x 60 </a:t>
            </a:r>
            <a:r>
              <a:rPr lang="en-US" sz="1200" b="0" i="0" u="none" strike="noStrike" dirty="0" err="1">
                <a:solidFill>
                  <a:srgbClr val="FF0000"/>
                </a:solidFill>
                <a:effectLst/>
              </a:rPr>
              <a:t>menit</a:t>
            </a:r>
            <a:r>
              <a:rPr lang="id-ID" sz="1200" b="0" i="0" u="none" strike="noStrike" dirty="0">
                <a:solidFill>
                  <a:srgbClr val="FF0000"/>
                </a:solidFill>
                <a:effectLst/>
              </a:rPr>
              <a:t> kegiatan mandiri (belajar </a:t>
            </a:r>
            <a:r>
              <a:rPr lang="id-ID" sz="1200" b="0" i="0" u="none" strike="noStrike" dirty="0" err="1">
                <a:solidFill>
                  <a:srgbClr val="FF0000"/>
                </a:solidFill>
                <a:effectLst/>
              </a:rPr>
              <a:t>dirumah</a:t>
            </a:r>
            <a:r>
              <a:rPr lang="id-ID" sz="1200" b="0" i="0" u="none" strike="noStrike" dirty="0">
                <a:solidFill>
                  <a:srgbClr val="FF0000"/>
                </a:solidFill>
                <a:effectLst/>
              </a:rPr>
              <a:t>)</a:t>
            </a:r>
            <a:endParaRPr lang="id-ID" sz="1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0ABC8-5C34-C500-369F-7F4C932CDE85}"/>
              </a:ext>
            </a:extLst>
          </p:cNvPr>
          <p:cNvSpPr txBox="1"/>
          <p:nvPr/>
        </p:nvSpPr>
        <p:spPr>
          <a:xfrm>
            <a:off x="7364290" y="5441477"/>
            <a:ext cx="3971279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177800" lvl="3" indent="-177800">
              <a:buNone/>
            </a:pPr>
            <a:r>
              <a:rPr lang="en-US" sz="1200" dirty="0" err="1">
                <a:solidFill>
                  <a:srgbClr val="FF0000"/>
                </a:solidFill>
              </a:rPr>
              <a:t>Catatan</a:t>
            </a:r>
            <a:r>
              <a:rPr lang="en-US" sz="1200" dirty="0">
                <a:solidFill>
                  <a:srgbClr val="FF0000"/>
                </a:solidFill>
              </a:rPr>
              <a:t> arti 1 SKS </a:t>
            </a:r>
            <a:r>
              <a:rPr lang="en-US" sz="1200" dirty="0" err="1">
                <a:solidFill>
                  <a:srgbClr val="FF0000"/>
                </a:solidFill>
              </a:rPr>
              <a:t>Praktikum</a:t>
            </a:r>
            <a:r>
              <a:rPr lang="en-US" sz="1200" dirty="0">
                <a:solidFill>
                  <a:srgbClr val="FF0000"/>
                </a:solidFill>
              </a:rPr>
              <a:t>: </a:t>
            </a:r>
          </a:p>
          <a:p>
            <a:pPr marL="177800" lvl="3" indent="-177800">
              <a:buFontTx/>
              <a:buChar char="-"/>
            </a:pP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id-ID" sz="12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en-US" sz="1200" b="0" i="0" u="none" strike="noStrike" dirty="0">
                <a:solidFill>
                  <a:srgbClr val="FF0000"/>
                </a:solidFill>
                <a:effectLst/>
              </a:rPr>
              <a:t>x 150 </a:t>
            </a:r>
            <a:r>
              <a:rPr lang="en-US" sz="1200" b="0" i="0" u="none" strike="noStrike" dirty="0" err="1">
                <a:solidFill>
                  <a:srgbClr val="FF0000"/>
                </a:solidFill>
                <a:effectLst/>
              </a:rPr>
              <a:t>menit</a:t>
            </a:r>
            <a:r>
              <a:rPr lang="id-ID" sz="1200" b="0" i="0" u="none" strike="noStrike" dirty="0">
                <a:solidFill>
                  <a:srgbClr val="FF0000"/>
                </a:solidFill>
                <a:effectLst/>
              </a:rPr>
              <a:t> pertemuan tatap muka (daring/luring)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7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43C4-95E4-44A4-8D7E-2A3C7A29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CAPAIAN PEMBELAJARAN (CP) / LEARNING OUTCOMES (LO)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E53995-8BA7-4B27-B3DA-3F4E74667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Program </a:t>
            </a:r>
            <a:r>
              <a:rPr lang="en-US" dirty="0" err="1"/>
              <a:t>Studi</a:t>
            </a:r>
            <a:endParaRPr lang="id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AAA2FC-716C-4E87-B6A6-D95E2AB958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b="0" i="0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Berkontribusi dalam peningkatan mutu kehidupan bermasyarakat dan lingkungan, khususnya dalam aspek komputasi dan teknologi informasi </a:t>
            </a:r>
            <a:r>
              <a:rPr lang="en-US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Sikap</a:t>
            </a:r>
            <a:r>
              <a:rPr lang="en-US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r>
              <a:rPr lang="id-ID" b="0" i="0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Mampu menerapkan pemikiran logis, kritis, sistematis, matematis, </a:t>
            </a:r>
            <a:r>
              <a:rPr lang="id-ID" b="0" i="0" dirty="0" err="1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komputasional</a:t>
            </a:r>
            <a:r>
              <a:rPr lang="id-ID" b="0" i="0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 dan inovatif</a:t>
            </a:r>
            <a:r>
              <a:rPr lang="en-US" b="0" i="0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Ketrampilan</a:t>
            </a:r>
            <a:r>
              <a:rPr lang="en-US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Umum</a:t>
            </a:r>
            <a:r>
              <a:rPr lang="en-US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rtl="0"/>
            <a:r>
              <a:rPr lang="id-ID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Kemampuan menganalisis dan mengidentifikasi masalah, serta mendefinisikan kebutuhan komputasi dalam </a:t>
            </a:r>
            <a:r>
              <a:rPr lang="id-ID" dirty="0" err="1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penyelesian</a:t>
            </a:r>
            <a:r>
              <a:rPr lang="id-ID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 masalah, sesuai dengan kebutuhan, khususnya di pulau </a:t>
            </a:r>
            <a:r>
              <a:rPr lang="id-ID" dirty="0" err="1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sumatera</a:t>
            </a:r>
            <a:r>
              <a:rPr lang="en-US" dirty="0">
                <a:solidFill>
                  <a:srgbClr val="777777"/>
                </a:solidFill>
                <a:latin typeface="Roboto" panose="02000000000000000000" pitchFamily="2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Roboto" panose="02000000000000000000" pitchFamily="2" charset="0"/>
              </a:rPr>
              <a:t>Keterampilan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Roboto" panose="02000000000000000000" pitchFamily="2" charset="0"/>
              </a:rPr>
              <a:t>Khusus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</a:rPr>
              <a:t>)</a:t>
            </a:r>
          </a:p>
          <a:p>
            <a:pPr rtl="0"/>
            <a:r>
              <a:rPr lang="en-ID" dirty="0" err="1">
                <a:solidFill>
                  <a:srgbClr val="777777"/>
                </a:solidFill>
                <a:latin typeface="Roboto" panose="02000000000000000000" pitchFamily="2" charset="0"/>
              </a:rPr>
              <a:t>Menguasai</a:t>
            </a:r>
            <a:r>
              <a:rPr lang="en-ID" dirty="0">
                <a:solidFill>
                  <a:srgbClr val="777777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777777"/>
                </a:solidFill>
                <a:latin typeface="Roboto" panose="02000000000000000000" pitchFamily="2" charset="0"/>
              </a:rPr>
              <a:t>teknis</a:t>
            </a:r>
            <a:r>
              <a:rPr lang="en-ID" dirty="0">
                <a:solidFill>
                  <a:srgbClr val="777777"/>
                </a:solidFill>
                <a:latin typeface="Roboto" panose="02000000000000000000" pitchFamily="2" charset="0"/>
              </a:rPr>
              <a:t> dan </a:t>
            </a:r>
            <a:r>
              <a:rPr lang="en-ID" dirty="0" err="1">
                <a:solidFill>
                  <a:srgbClr val="777777"/>
                </a:solidFill>
                <a:latin typeface="Roboto" panose="02000000000000000000" pitchFamily="2" charset="0"/>
              </a:rPr>
              <a:t>keahlian</a:t>
            </a:r>
            <a:r>
              <a:rPr lang="en-ID" dirty="0">
                <a:solidFill>
                  <a:srgbClr val="777777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777777"/>
                </a:solidFill>
                <a:latin typeface="Roboto" panose="02000000000000000000" pitchFamily="2" charset="0"/>
              </a:rPr>
              <a:t>pemrograman</a:t>
            </a:r>
            <a:r>
              <a:rPr lang="en-ID" dirty="0">
                <a:solidFill>
                  <a:srgbClr val="777777"/>
                </a:solidFill>
                <a:latin typeface="Roboto" panose="02000000000000000000" pitchFamily="2" charset="0"/>
              </a:rPr>
              <a:t> dan </a:t>
            </a:r>
            <a:r>
              <a:rPr lang="en-ID" dirty="0" err="1">
                <a:solidFill>
                  <a:srgbClr val="777777"/>
                </a:solidFill>
                <a:latin typeface="Roboto" panose="02000000000000000000" pitchFamily="2" charset="0"/>
              </a:rPr>
              <a:t>perekayasa</a:t>
            </a:r>
            <a:r>
              <a:rPr lang="en-ID" dirty="0">
                <a:solidFill>
                  <a:srgbClr val="777777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777777"/>
                </a:solidFill>
                <a:latin typeface="Roboto" panose="02000000000000000000" pitchFamily="2" charset="0"/>
              </a:rPr>
              <a:t>perangkat</a:t>
            </a:r>
            <a:r>
              <a:rPr lang="en-ID" dirty="0">
                <a:solidFill>
                  <a:srgbClr val="777777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777777"/>
                </a:solidFill>
                <a:latin typeface="Roboto" panose="02000000000000000000" pitchFamily="2" charset="0"/>
              </a:rPr>
              <a:t>lunak</a:t>
            </a:r>
            <a:r>
              <a:rPr lang="en-ID" dirty="0">
                <a:solidFill>
                  <a:srgbClr val="777777"/>
                </a:solidFill>
                <a:latin typeface="Roboto" panose="02000000000000000000" pitchFamily="2" charset="0"/>
              </a:rPr>
              <a:t> </a:t>
            </a:r>
            <a:r>
              <a:rPr lang="en-ID" dirty="0">
                <a:solidFill>
                  <a:srgbClr val="0070C0"/>
                </a:solidFill>
                <a:latin typeface="Roboto" panose="02000000000000000000" pitchFamily="2" charset="0"/>
              </a:rPr>
              <a:t>(</a:t>
            </a:r>
            <a:r>
              <a:rPr lang="en-ID" dirty="0" err="1">
                <a:solidFill>
                  <a:srgbClr val="0070C0"/>
                </a:solidFill>
                <a:latin typeface="Roboto" panose="02000000000000000000" pitchFamily="2" charset="0"/>
              </a:rPr>
              <a:t>Pengetahuan</a:t>
            </a:r>
            <a:r>
              <a:rPr lang="en-ID" dirty="0">
                <a:solidFill>
                  <a:srgbClr val="0070C0"/>
                </a:solidFill>
                <a:latin typeface="Roboto" panose="02000000000000000000" pitchFamily="2" charset="0"/>
              </a:rPr>
              <a:t>)</a:t>
            </a:r>
            <a:endParaRPr lang="id-ID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F98C38-332C-4AF5-8D75-FCB506BB1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Mata Kuliah</a:t>
            </a:r>
            <a:endParaRPr lang="id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2F7CB-7834-46BD-9311-7738F457E3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>
                <a:solidFill>
                  <a:srgbClr val="777777"/>
                </a:solidFill>
                <a:latin typeface="Roboto" panose="02000000000000000000" pitchFamily="2" charset="0"/>
              </a:rPr>
              <a:t>Mahasiswa mampu </a:t>
            </a:r>
            <a:r>
              <a:rPr lang="id-ID" dirty="0">
                <a:solidFill>
                  <a:srgbClr val="0070C0"/>
                </a:solidFill>
                <a:latin typeface="Roboto" panose="02000000000000000000" pitchFamily="2" charset="0"/>
              </a:rPr>
              <a:t>menguraikan</a:t>
            </a:r>
            <a:r>
              <a:rPr lang="id-ID" dirty="0">
                <a:solidFill>
                  <a:srgbClr val="777777"/>
                </a:solidFill>
                <a:latin typeface="Roboto" panose="02000000000000000000" pitchFamily="2" charset="0"/>
              </a:rPr>
              <a:t> konsep-konsep pada </a:t>
            </a:r>
            <a:r>
              <a:rPr lang="id-ID" dirty="0">
                <a:solidFill>
                  <a:srgbClr val="0070C0"/>
                </a:solidFill>
                <a:latin typeface="Roboto" panose="02000000000000000000" pitchFamily="2" charset="0"/>
              </a:rPr>
              <a:t>pemrograman web </a:t>
            </a:r>
            <a:r>
              <a:rPr lang="id-ID" dirty="0">
                <a:solidFill>
                  <a:srgbClr val="777777"/>
                </a:solidFill>
                <a:latin typeface="Roboto" panose="02000000000000000000" pitchFamily="2" charset="0"/>
              </a:rPr>
              <a:t>di tingkat lanjut </a:t>
            </a:r>
            <a:endParaRPr lang="en-US" dirty="0">
              <a:solidFill>
                <a:srgbClr val="777777"/>
              </a:solidFill>
              <a:latin typeface="Roboto" panose="02000000000000000000" pitchFamily="2" charset="0"/>
            </a:endParaRPr>
          </a:p>
          <a:p>
            <a:r>
              <a:rPr lang="id-ID" dirty="0">
                <a:solidFill>
                  <a:srgbClr val="777777"/>
                </a:solidFill>
                <a:latin typeface="Roboto" panose="02000000000000000000" pitchFamily="2" charset="0"/>
              </a:rPr>
              <a:t>Mahasiswa mampu </a:t>
            </a:r>
            <a:r>
              <a:rPr lang="id-ID" dirty="0">
                <a:solidFill>
                  <a:srgbClr val="0070C0"/>
                </a:solidFill>
                <a:latin typeface="Roboto" panose="02000000000000000000" pitchFamily="2" charset="0"/>
              </a:rPr>
              <a:t>mengadaptasi</a:t>
            </a:r>
            <a:r>
              <a:rPr lang="id-ID" dirty="0">
                <a:solidFill>
                  <a:srgbClr val="777777"/>
                </a:solidFill>
                <a:latin typeface="Roboto" panose="02000000000000000000" pitchFamily="2" charset="0"/>
              </a:rPr>
              <a:t> </a:t>
            </a:r>
            <a:r>
              <a:rPr lang="id-ID" dirty="0">
                <a:solidFill>
                  <a:srgbClr val="0070C0"/>
                </a:solidFill>
                <a:latin typeface="Roboto" panose="02000000000000000000" pitchFamily="2" charset="0"/>
              </a:rPr>
              <a:t>teknik/alat </a:t>
            </a:r>
            <a:r>
              <a:rPr lang="id-ID" dirty="0">
                <a:solidFill>
                  <a:srgbClr val="777777"/>
                </a:solidFill>
                <a:latin typeface="Roboto" panose="02000000000000000000" pitchFamily="2" charset="0"/>
              </a:rPr>
              <a:t>yang digunakan dalam </a:t>
            </a:r>
            <a:r>
              <a:rPr lang="id-ID" dirty="0">
                <a:solidFill>
                  <a:srgbClr val="0070C0"/>
                </a:solidFill>
                <a:latin typeface="Roboto" panose="02000000000000000000" pitchFamily="2" charset="0"/>
              </a:rPr>
              <a:t>pemrograman web </a:t>
            </a:r>
            <a:r>
              <a:rPr lang="id-ID" dirty="0">
                <a:solidFill>
                  <a:srgbClr val="777777"/>
                </a:solidFill>
                <a:latin typeface="Roboto" panose="02000000000000000000" pitchFamily="2" charset="0"/>
              </a:rPr>
              <a:t>di tingkat lanjut</a:t>
            </a:r>
            <a:endParaRPr lang="en-US" dirty="0">
              <a:solidFill>
                <a:srgbClr val="777777"/>
              </a:solidFill>
              <a:latin typeface="Roboto" panose="02000000000000000000" pitchFamily="2" charset="0"/>
            </a:endParaRPr>
          </a:p>
          <a:p>
            <a:r>
              <a:rPr lang="id-ID" dirty="0">
                <a:solidFill>
                  <a:srgbClr val="777777"/>
                </a:solidFill>
                <a:latin typeface="Roboto" panose="02000000000000000000" pitchFamily="2" charset="0"/>
              </a:rPr>
              <a:t>Mahasiswa mampu </a:t>
            </a:r>
            <a:r>
              <a:rPr lang="id-ID" dirty="0">
                <a:solidFill>
                  <a:srgbClr val="0070C0"/>
                </a:solidFill>
                <a:latin typeface="Roboto" panose="02000000000000000000" pitchFamily="2" charset="0"/>
              </a:rPr>
              <a:t>memecahkan masalah </a:t>
            </a:r>
            <a:r>
              <a:rPr lang="id-ID" dirty="0">
                <a:solidFill>
                  <a:srgbClr val="777777"/>
                </a:solidFill>
                <a:latin typeface="Roboto" panose="02000000000000000000" pitchFamily="2" charset="0"/>
              </a:rPr>
              <a:t>menggunakan konsep </a:t>
            </a:r>
            <a:r>
              <a:rPr lang="id-ID" dirty="0">
                <a:solidFill>
                  <a:srgbClr val="0070C0"/>
                </a:solidFill>
                <a:latin typeface="Roboto" panose="02000000000000000000" pitchFamily="2" charset="0"/>
              </a:rPr>
              <a:t>Pemrograman Web </a:t>
            </a:r>
            <a:r>
              <a:rPr lang="id-ID" dirty="0">
                <a:solidFill>
                  <a:srgbClr val="777777"/>
                </a:solidFill>
                <a:latin typeface="Roboto" panose="02000000000000000000" pitchFamily="2" charset="0"/>
              </a:rPr>
              <a:t>di tingkat lanjut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B266C-FFA3-4D0A-B3B0-807A6939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web </a:t>
            </a:r>
            <a:r>
              <a:rPr lang="en-US" dirty="0" err="1"/>
              <a:t>Lanjut</a:t>
            </a:r>
            <a:r>
              <a:rPr lang="en-US" dirty="0"/>
              <a:t> (IF4024) - Teknik </a:t>
            </a:r>
            <a:r>
              <a:rPr lang="en-US" dirty="0" err="1"/>
              <a:t>Informatika</a:t>
            </a:r>
            <a:r>
              <a:rPr lang="en-US" dirty="0"/>
              <a:t>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7864B-5008-4E1B-9D4D-B0EB3B04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A95B233-9259-40FA-873C-697AE83E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Perkuliahan</a:t>
            </a:r>
            <a:r>
              <a:rPr lang="en-US" dirty="0"/>
              <a:t> daring</a:t>
            </a:r>
            <a:endParaRPr lang="id-ID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CC7528-8F9C-495B-A0CB-25EAD11C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0" i="0" u="none" strike="noStrike" dirty="0">
                <a:solidFill>
                  <a:srgbClr val="0070C0"/>
                </a:solidFill>
                <a:effectLst/>
              </a:rPr>
              <a:t>Pedoman kuliah daring: </a:t>
            </a:r>
            <a:r>
              <a:rPr lang="id-ID" sz="1800" b="0" i="0" u="none" strike="noStrike" dirty="0">
                <a:solidFill>
                  <a:srgbClr val="595959"/>
                </a:solidFill>
                <a:effectLst/>
              </a:rPr>
              <a:t>http://bit.ly/PedomanKuliahDaringPSIF</a:t>
            </a:r>
            <a:endParaRPr lang="id-ID" b="0" dirty="0"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id-ID" b="0" dirty="0">
                <a:effectLst/>
              </a:rPr>
            </a:br>
            <a:r>
              <a:rPr lang="id-ID" sz="1800" b="0" i="0" u="none" strike="noStrike" dirty="0">
                <a:solidFill>
                  <a:srgbClr val="0070C0"/>
                </a:solidFill>
                <a:effectLst/>
              </a:rPr>
              <a:t>Perkuliahan daring semester ganjil:</a:t>
            </a:r>
            <a:endParaRPr lang="id-ID" b="0" dirty="0">
              <a:solidFill>
                <a:srgbClr val="0070C0"/>
              </a:solidFill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b="0" i="0" u="none" strike="noStrike" dirty="0">
                <a:solidFill>
                  <a:srgbClr val="595959"/>
                </a:solidFill>
                <a:effectLst/>
              </a:rPr>
              <a:t>Perkuliahan dilakukan secara </a:t>
            </a:r>
            <a:r>
              <a:rPr lang="id-ID" sz="1800" b="0" i="0" u="none" strike="noStrike" dirty="0" err="1">
                <a:solidFill>
                  <a:srgbClr val="595959"/>
                </a:solidFill>
                <a:effectLst/>
              </a:rPr>
              <a:t>full</a:t>
            </a:r>
            <a:r>
              <a:rPr lang="id-ID" sz="1800" b="0" i="0" u="none" strike="noStrike" dirty="0">
                <a:solidFill>
                  <a:srgbClr val="595959"/>
                </a:solidFill>
                <a:effectLst/>
              </a:rPr>
              <a:t> daring.</a:t>
            </a:r>
            <a:endParaRPr lang="id-ID" sz="1800" b="0" i="0" u="none" strike="noStrike" dirty="0">
              <a:solidFill>
                <a:srgbClr val="40BAD2"/>
              </a:solidFill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70C0"/>
              </a:solidFill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-ID" sz="1800" b="0" i="0" u="none" strike="noStrike" dirty="0">
                <a:solidFill>
                  <a:srgbClr val="0070C0"/>
                </a:solidFill>
                <a:effectLst/>
              </a:rPr>
              <a:t>Tata tertib saat perkuliahan daring:</a:t>
            </a:r>
            <a:endParaRPr lang="id-ID" b="0" dirty="0">
              <a:solidFill>
                <a:srgbClr val="0070C0"/>
              </a:solidFill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b="0" i="0" u="none" strike="noStrike" dirty="0">
                <a:solidFill>
                  <a:srgbClr val="595959"/>
                </a:solidFill>
                <a:effectLst/>
              </a:rPr>
              <a:t>Mahasiswa wajib </a:t>
            </a:r>
            <a:r>
              <a:rPr lang="id-ID" sz="1800" b="0" i="0" u="none" strike="noStrike" dirty="0" err="1">
                <a:solidFill>
                  <a:srgbClr val="595959"/>
                </a:solidFill>
                <a:effectLst/>
              </a:rPr>
              <a:t>on</a:t>
            </a:r>
            <a:r>
              <a:rPr lang="id-ID" sz="1800" b="0" i="0" u="none" strike="noStrike" dirty="0">
                <a:solidFill>
                  <a:srgbClr val="595959"/>
                </a:solidFill>
                <a:effectLst/>
              </a:rPr>
              <a:t> cam selama mengikuti perkuliahan</a:t>
            </a:r>
            <a:endParaRPr lang="id-ID" sz="1800" b="0" i="0" u="none" strike="noStrike" dirty="0">
              <a:solidFill>
                <a:srgbClr val="40BAD2"/>
              </a:solidFill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b="0" i="0" u="none" strike="noStrike" dirty="0">
                <a:solidFill>
                  <a:srgbClr val="595959"/>
                </a:solidFill>
                <a:effectLst/>
              </a:rPr>
              <a:t>Mahasiswa ketika mengikuti perkuliahan harus dalam kondisi siap menerima materi, dengan posisi duduk dan memakai pakaian rapi.</a:t>
            </a:r>
            <a:endParaRPr lang="id-ID" sz="1800" b="0" i="0" u="none" strike="noStrike" dirty="0">
              <a:solidFill>
                <a:srgbClr val="40BAD2"/>
              </a:solidFill>
              <a:effectLst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243C26-5C3B-416C-B490-BCAE7E72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3C4C5A-3CB1-493C-93D3-BBB6A691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1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C3CD-7655-489D-89D7-49D7BC1C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</a:t>
            </a:r>
            <a:r>
              <a:rPr lang="en-US" dirty="0" err="1"/>
              <a:t>Perkuliahan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6C8E-AB46-4E33-8E31-01C9131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Panggilan</a:t>
            </a:r>
            <a:r>
              <a:rPr lang="en-US" dirty="0"/>
              <a:t> Video: </a:t>
            </a:r>
            <a:r>
              <a:rPr lang="en-US" dirty="0">
                <a:solidFill>
                  <a:srgbClr val="0070C0"/>
                </a:solidFill>
              </a:rPr>
              <a:t>Zoom</a:t>
            </a:r>
          </a:p>
          <a:p>
            <a:r>
              <a:rPr lang="en-US" dirty="0"/>
              <a:t>Media </a:t>
            </a:r>
            <a:r>
              <a:rPr lang="en-US" dirty="0" err="1"/>
              <a:t>komunikasi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Slack</a:t>
            </a:r>
          </a:p>
          <a:p>
            <a:r>
              <a:rPr lang="en-US" dirty="0"/>
              <a:t>Kelas Virtual: </a:t>
            </a:r>
            <a:r>
              <a:rPr lang="en-US" dirty="0">
                <a:solidFill>
                  <a:srgbClr val="0070C0"/>
                </a:solidFill>
              </a:rPr>
              <a:t>Google Classroom</a:t>
            </a:r>
          </a:p>
          <a:p>
            <a:r>
              <a:rPr lang="en-US" dirty="0"/>
              <a:t>Slide </a:t>
            </a:r>
            <a:r>
              <a:rPr lang="en-US" dirty="0" err="1"/>
              <a:t>Presentasi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PPT</a:t>
            </a:r>
          </a:p>
          <a:p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82900-98FF-4261-A9ED-E136C398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9E66B-96FE-42F0-B2B9-B09EA879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2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6C4E65-C869-4F0F-8A89-ECE8EC35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kuliah Pemrograman web </a:t>
            </a:r>
            <a:r>
              <a:rPr lang="en-US" dirty="0" err="1"/>
              <a:t>lanjut</a:t>
            </a:r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0D5557-6F41-4067-BB0B-A069B94B8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id-ID" b="0" dirty="0">
                <a:solidFill>
                  <a:srgbClr val="0070C0"/>
                </a:solidFill>
                <a:effectLst/>
              </a:rPr>
              <a:t>Minggu ke - 1</a:t>
            </a:r>
            <a:r>
              <a:rPr lang="id-ID" b="0" dirty="0">
                <a:solidFill>
                  <a:srgbClr val="D4D4D4"/>
                </a:solidFill>
                <a:effectLst/>
              </a:rPr>
              <a:t>: </a:t>
            </a:r>
            <a:r>
              <a:rPr lang="id-ID" b="0" dirty="0">
                <a:solidFill>
                  <a:schemeClr val="bg1">
                    <a:lumMod val="50000"/>
                  </a:schemeClr>
                </a:solidFill>
                <a:effectLst/>
              </a:rPr>
              <a:t>Pengantar Pemrograman Web Lanjut</a:t>
            </a:r>
          </a:p>
          <a:p>
            <a:r>
              <a:rPr lang="id-ID" b="0" dirty="0">
                <a:solidFill>
                  <a:srgbClr val="0070C0"/>
                </a:solidFill>
                <a:effectLst/>
              </a:rPr>
              <a:t>Minggu ke - 2</a:t>
            </a:r>
            <a:r>
              <a:rPr lang="id-ID" b="0" dirty="0">
                <a:solidFill>
                  <a:srgbClr val="D4D4D4"/>
                </a:solidFill>
                <a:effectLst/>
              </a:rPr>
              <a:t>: </a:t>
            </a:r>
            <a:r>
              <a:rPr lang="id-ID" b="0" dirty="0" err="1">
                <a:solidFill>
                  <a:schemeClr val="bg1">
                    <a:lumMod val="50000"/>
                  </a:schemeClr>
                </a:solidFill>
                <a:effectLst/>
              </a:rPr>
              <a:t>Javascript</a:t>
            </a:r>
            <a:r>
              <a:rPr lang="id-ID" b="0" dirty="0">
                <a:solidFill>
                  <a:schemeClr val="bg1">
                    <a:lumMod val="50000"/>
                  </a:schemeClr>
                </a:solidFill>
                <a:effectLst/>
              </a:rPr>
              <a:t> lanjutan 1 (</a:t>
            </a:r>
            <a:r>
              <a:rPr lang="id-ID" b="0" dirty="0" err="1">
                <a:solidFill>
                  <a:schemeClr val="bg1">
                    <a:lumMod val="50000"/>
                  </a:schemeClr>
                </a:solidFill>
                <a:effectLst/>
              </a:rPr>
              <a:t>React</a:t>
            </a:r>
            <a:r>
              <a:rPr lang="id-ID" b="0" dirty="0">
                <a:solidFill>
                  <a:schemeClr val="bg1">
                    <a:lumMod val="50000"/>
                  </a:schemeClr>
                </a:solidFill>
                <a:effectLst/>
              </a:rPr>
              <a:t> Js)</a:t>
            </a:r>
          </a:p>
          <a:p>
            <a:r>
              <a:rPr lang="id-ID" b="0" dirty="0">
                <a:solidFill>
                  <a:srgbClr val="0070C0"/>
                </a:solidFill>
                <a:effectLst/>
              </a:rPr>
              <a:t>Minggu ke - 3</a:t>
            </a:r>
            <a:r>
              <a:rPr lang="id-ID" b="0" dirty="0">
                <a:solidFill>
                  <a:srgbClr val="D4D4D4"/>
                </a:solidFill>
                <a:effectLst/>
              </a:rPr>
              <a:t>: </a:t>
            </a:r>
            <a:r>
              <a:rPr lang="id-ID" b="0" dirty="0">
                <a:solidFill>
                  <a:schemeClr val="bg1">
                    <a:lumMod val="50000"/>
                  </a:schemeClr>
                </a:solidFill>
                <a:effectLst/>
              </a:rPr>
              <a:t>Proyek </a:t>
            </a:r>
            <a:r>
              <a:rPr lang="id-ID" b="0" dirty="0" err="1">
                <a:solidFill>
                  <a:schemeClr val="bg1">
                    <a:lumMod val="50000"/>
                  </a:schemeClr>
                </a:solidFill>
                <a:effectLst/>
              </a:rPr>
              <a:t>pemweb</a:t>
            </a:r>
            <a:r>
              <a:rPr lang="id-ID" b="0" dirty="0">
                <a:solidFill>
                  <a:schemeClr val="bg1">
                    <a:lumMod val="50000"/>
                  </a:schemeClr>
                </a:solidFill>
                <a:effectLst/>
              </a:rPr>
              <a:t> tahap 1</a:t>
            </a:r>
          </a:p>
          <a:p>
            <a:r>
              <a:rPr lang="id-ID" b="0" dirty="0">
                <a:solidFill>
                  <a:srgbClr val="0070C0"/>
                </a:solidFill>
                <a:effectLst/>
              </a:rPr>
              <a:t>Minggu ke - 4</a:t>
            </a:r>
            <a:r>
              <a:rPr lang="id-ID" b="0" dirty="0">
                <a:solidFill>
                  <a:srgbClr val="D4D4D4"/>
                </a:solidFill>
                <a:effectLst/>
              </a:rPr>
              <a:t>: </a:t>
            </a:r>
            <a:r>
              <a:rPr lang="id-ID" b="0" dirty="0">
                <a:solidFill>
                  <a:schemeClr val="bg1">
                    <a:lumMod val="50000"/>
                  </a:schemeClr>
                </a:solidFill>
                <a:effectLst/>
              </a:rPr>
              <a:t>Evaluasi proyek tahap 1</a:t>
            </a:r>
          </a:p>
          <a:p>
            <a:r>
              <a:rPr lang="id-ID" b="0" dirty="0">
                <a:solidFill>
                  <a:srgbClr val="0070C0"/>
                </a:solidFill>
                <a:effectLst/>
              </a:rPr>
              <a:t>Minggu ke - 5</a:t>
            </a:r>
            <a:r>
              <a:rPr lang="id-ID" b="0" dirty="0">
                <a:solidFill>
                  <a:srgbClr val="D4D4D4"/>
                </a:solidFill>
                <a:effectLst/>
              </a:rPr>
              <a:t>: </a:t>
            </a:r>
            <a:r>
              <a:rPr lang="id-ID" b="0" dirty="0">
                <a:solidFill>
                  <a:schemeClr val="bg1">
                    <a:lumMod val="50000"/>
                  </a:schemeClr>
                </a:solidFill>
                <a:effectLst/>
              </a:rPr>
              <a:t>Server </a:t>
            </a:r>
            <a:r>
              <a:rPr lang="id-ID" b="0" dirty="0" err="1">
                <a:solidFill>
                  <a:schemeClr val="bg1">
                    <a:lumMod val="50000"/>
                  </a:schemeClr>
                </a:solidFill>
                <a:effectLst/>
              </a:rPr>
              <a:t>s</a:t>
            </a:r>
            <a:r>
              <a:rPr lang="id-ID" dirty="0" err="1">
                <a:solidFill>
                  <a:schemeClr val="bg1">
                    <a:lumMod val="50000"/>
                  </a:schemeClr>
                </a:solidFill>
              </a:rPr>
              <a:t>ide</a:t>
            </a:r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 Lanjutan (</a:t>
            </a:r>
            <a:r>
              <a:rPr lang="id-ID" dirty="0" err="1">
                <a:solidFill>
                  <a:schemeClr val="bg1">
                    <a:lumMod val="50000"/>
                  </a:schemeClr>
                </a:solidFill>
              </a:rPr>
              <a:t>nodejs</a:t>
            </a:r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id-ID" b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r>
              <a:rPr lang="id-ID" b="0" dirty="0">
                <a:solidFill>
                  <a:srgbClr val="0070C0"/>
                </a:solidFill>
                <a:effectLst/>
              </a:rPr>
              <a:t>Minggu ke - 6</a:t>
            </a:r>
            <a:r>
              <a:rPr lang="id-ID" b="0" dirty="0">
                <a:solidFill>
                  <a:srgbClr val="D4D4D4"/>
                </a:solidFill>
                <a:effectLst/>
              </a:rPr>
              <a:t>: </a:t>
            </a:r>
            <a:r>
              <a:rPr lang="id-ID" b="0" dirty="0">
                <a:solidFill>
                  <a:schemeClr val="bg1">
                    <a:lumMod val="50000"/>
                  </a:schemeClr>
                </a:solidFill>
                <a:effectLst/>
              </a:rPr>
              <a:t>Proyek </a:t>
            </a:r>
            <a:r>
              <a:rPr lang="id-ID" b="0" dirty="0" err="1">
                <a:solidFill>
                  <a:schemeClr val="bg1">
                    <a:lumMod val="50000"/>
                  </a:schemeClr>
                </a:solidFill>
                <a:effectLst/>
              </a:rPr>
              <a:t>pemweb</a:t>
            </a:r>
            <a:r>
              <a:rPr lang="id-ID" b="0" dirty="0">
                <a:solidFill>
                  <a:schemeClr val="bg1">
                    <a:lumMod val="50000"/>
                  </a:schemeClr>
                </a:solidFill>
                <a:effectLst/>
              </a:rPr>
              <a:t> tahap 2</a:t>
            </a:r>
          </a:p>
          <a:p>
            <a:r>
              <a:rPr lang="id-ID" b="0" dirty="0">
                <a:solidFill>
                  <a:srgbClr val="0070C0"/>
                </a:solidFill>
                <a:effectLst/>
              </a:rPr>
              <a:t>Minggu ke - 7: </a:t>
            </a:r>
            <a:r>
              <a:rPr lang="id-ID" b="0" dirty="0">
                <a:solidFill>
                  <a:schemeClr val="bg1">
                    <a:lumMod val="50000"/>
                  </a:schemeClr>
                </a:solidFill>
                <a:effectLst/>
              </a:rPr>
              <a:t>Evaluasi proyek tahap 2</a:t>
            </a:r>
          </a:p>
          <a:p>
            <a:r>
              <a:rPr lang="id-ID" b="0" dirty="0">
                <a:solidFill>
                  <a:srgbClr val="0070C0"/>
                </a:solidFill>
                <a:effectLst/>
              </a:rPr>
              <a:t>Minggu ke - 8: </a:t>
            </a:r>
            <a:r>
              <a:rPr lang="id-ID" b="0" dirty="0" err="1">
                <a:solidFill>
                  <a:schemeClr val="bg1">
                    <a:lumMod val="50000"/>
                  </a:schemeClr>
                </a:solidFill>
                <a:effectLst/>
              </a:rPr>
              <a:t>Database</a:t>
            </a:r>
            <a:r>
              <a:rPr lang="id-ID" b="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r>
              <a:rPr lang="id-ID" dirty="0" err="1">
                <a:solidFill>
                  <a:schemeClr val="bg1">
                    <a:lumMod val="50000"/>
                  </a:schemeClr>
                </a:solidFill>
              </a:rPr>
              <a:t>NoSql</a:t>
            </a:r>
            <a:endParaRPr lang="id-ID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F30784-F52E-44E2-BA94-894AFF766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id-ID" b="0" dirty="0">
                <a:solidFill>
                  <a:srgbClr val="0070C0"/>
                </a:solidFill>
                <a:effectLst/>
              </a:rPr>
              <a:t>Minggu ke - 9</a:t>
            </a:r>
            <a:r>
              <a:rPr lang="id-ID" b="0" dirty="0">
                <a:solidFill>
                  <a:srgbClr val="D4D4D4"/>
                </a:solidFill>
                <a:effectLst/>
              </a:rPr>
              <a:t>: </a:t>
            </a:r>
            <a:r>
              <a:rPr lang="id-ID" b="0" dirty="0" err="1">
                <a:solidFill>
                  <a:schemeClr val="bg1">
                    <a:lumMod val="50000"/>
                  </a:schemeClr>
                </a:solidFill>
                <a:effectLst/>
              </a:rPr>
              <a:t>Database</a:t>
            </a:r>
            <a:r>
              <a:rPr lang="id-ID" b="0" dirty="0">
                <a:solidFill>
                  <a:schemeClr val="bg1">
                    <a:lumMod val="50000"/>
                  </a:schemeClr>
                </a:solidFill>
                <a:effectLst/>
              </a:rPr>
              <a:t> RDBMS</a:t>
            </a:r>
          </a:p>
          <a:p>
            <a:r>
              <a:rPr lang="id-ID" b="0" dirty="0">
                <a:solidFill>
                  <a:srgbClr val="0070C0"/>
                </a:solidFill>
                <a:effectLst/>
              </a:rPr>
              <a:t>Minggu ke - 10</a:t>
            </a:r>
            <a:r>
              <a:rPr lang="id-ID" b="0" dirty="0">
                <a:solidFill>
                  <a:srgbClr val="D4D4D4"/>
                </a:solidFill>
                <a:effectLst/>
              </a:rPr>
              <a:t>: </a:t>
            </a:r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Proyek </a:t>
            </a:r>
            <a:r>
              <a:rPr lang="id-ID" dirty="0" err="1">
                <a:solidFill>
                  <a:schemeClr val="bg1">
                    <a:lumMod val="50000"/>
                  </a:schemeClr>
                </a:solidFill>
              </a:rPr>
              <a:t>pemweb</a:t>
            </a:r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 tahap 3</a:t>
            </a:r>
            <a:endParaRPr lang="id-ID" b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r>
              <a:rPr lang="id-ID" b="0" dirty="0">
                <a:solidFill>
                  <a:srgbClr val="0070C0"/>
                </a:solidFill>
                <a:effectLst/>
              </a:rPr>
              <a:t>Minggu ke - 11</a:t>
            </a:r>
            <a:r>
              <a:rPr lang="id-ID" b="0" dirty="0">
                <a:solidFill>
                  <a:srgbClr val="D4D4D4"/>
                </a:solidFill>
                <a:effectLst/>
              </a:rPr>
              <a:t>: </a:t>
            </a:r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Evaluasi proyek tahap 3</a:t>
            </a:r>
            <a:endParaRPr lang="id-ID" b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r>
              <a:rPr lang="id-ID" b="0" dirty="0">
                <a:solidFill>
                  <a:srgbClr val="0070C0"/>
                </a:solidFill>
                <a:effectLst/>
              </a:rPr>
              <a:t>Minggu ke - 12</a:t>
            </a:r>
            <a:r>
              <a:rPr lang="id-ID" b="0" dirty="0">
                <a:solidFill>
                  <a:srgbClr val="D4D4D4"/>
                </a:solidFill>
                <a:effectLst/>
              </a:rPr>
              <a:t>: </a:t>
            </a:r>
            <a:r>
              <a:rPr lang="id-ID" b="0" dirty="0" err="1">
                <a:solidFill>
                  <a:schemeClr val="bg1">
                    <a:lumMod val="50000"/>
                  </a:schemeClr>
                </a:solidFill>
                <a:effectLst/>
              </a:rPr>
              <a:t>Security</a:t>
            </a:r>
            <a:endParaRPr lang="id-ID" b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r>
              <a:rPr lang="id-ID" b="0" dirty="0">
                <a:solidFill>
                  <a:srgbClr val="0070C0"/>
                </a:solidFill>
                <a:effectLst/>
              </a:rPr>
              <a:t>Minggu ke - 13</a:t>
            </a:r>
            <a:r>
              <a:rPr lang="id-ID" b="0" dirty="0">
                <a:solidFill>
                  <a:srgbClr val="D4D4D4"/>
                </a:solidFill>
                <a:effectLst/>
              </a:rPr>
              <a:t>: </a:t>
            </a:r>
            <a:r>
              <a:rPr lang="id-ID" b="0" dirty="0">
                <a:solidFill>
                  <a:schemeClr val="bg1">
                    <a:lumMod val="50000"/>
                  </a:schemeClr>
                </a:solidFill>
                <a:effectLst/>
              </a:rPr>
              <a:t>Pengujian dan Kinerja </a:t>
            </a:r>
            <a:r>
              <a:rPr lang="id-ID" b="0" dirty="0" err="1">
                <a:solidFill>
                  <a:schemeClr val="bg1">
                    <a:lumMod val="50000"/>
                  </a:schemeClr>
                </a:solidFill>
                <a:effectLst/>
              </a:rPr>
              <a:t>Website</a:t>
            </a:r>
            <a:endParaRPr lang="id-ID" b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r>
              <a:rPr lang="id-ID" b="0" dirty="0">
                <a:solidFill>
                  <a:srgbClr val="0070C0"/>
                </a:solidFill>
                <a:effectLst/>
              </a:rPr>
              <a:t>Minggu ke - 14</a:t>
            </a:r>
            <a:r>
              <a:rPr lang="id-ID" b="0" dirty="0">
                <a:solidFill>
                  <a:srgbClr val="D4D4D4"/>
                </a:solidFill>
                <a:effectLst/>
              </a:rPr>
              <a:t>: </a:t>
            </a:r>
            <a:r>
              <a:rPr lang="id-ID" b="0" dirty="0">
                <a:solidFill>
                  <a:schemeClr val="bg1">
                    <a:lumMod val="50000"/>
                  </a:schemeClr>
                </a:solidFill>
                <a:effectLst/>
              </a:rPr>
              <a:t>Proyek </a:t>
            </a:r>
            <a:r>
              <a:rPr lang="id-ID" dirty="0" err="1">
                <a:solidFill>
                  <a:schemeClr val="bg1">
                    <a:lumMod val="50000"/>
                  </a:schemeClr>
                </a:solidFill>
              </a:rPr>
              <a:t>pemweb</a:t>
            </a:r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 tahap 4</a:t>
            </a:r>
            <a:endParaRPr lang="id-ID" b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r>
              <a:rPr lang="id-ID" b="0" dirty="0">
                <a:solidFill>
                  <a:srgbClr val="0070C0"/>
                </a:solidFill>
                <a:effectLst/>
              </a:rPr>
              <a:t>Minggu ke - 15</a:t>
            </a:r>
            <a:r>
              <a:rPr lang="id-ID" b="0" dirty="0">
                <a:solidFill>
                  <a:srgbClr val="D4D4D4"/>
                </a:solidFill>
                <a:effectLst/>
              </a:rPr>
              <a:t>: </a:t>
            </a:r>
            <a:r>
              <a:rPr lang="id-ID" b="0" dirty="0">
                <a:solidFill>
                  <a:schemeClr val="bg1">
                    <a:lumMod val="50000"/>
                  </a:schemeClr>
                </a:solidFill>
                <a:effectLst/>
              </a:rPr>
              <a:t>Evaluasi tahap akhir</a:t>
            </a:r>
          </a:p>
          <a:p>
            <a:r>
              <a:rPr lang="id-ID" b="0" dirty="0">
                <a:solidFill>
                  <a:srgbClr val="0070C0"/>
                </a:solidFill>
                <a:effectLst/>
              </a:rPr>
              <a:t>Minggu ke - 16: </a:t>
            </a:r>
            <a:r>
              <a:rPr lang="id-ID" b="0" dirty="0">
                <a:solidFill>
                  <a:schemeClr val="bg1">
                    <a:lumMod val="50000"/>
                  </a:schemeClr>
                </a:solidFill>
                <a:effectLst/>
              </a:rPr>
              <a:t>Evaluasi tahap akhir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4982C-E959-411F-BEFB-53797D8D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6C4EA-F948-4EAC-893F-69DDA09F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9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6C38B-CE85-E3DF-C626-BD7DA26A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D4D3-B1B1-9608-7A5A-24671C59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E0636-0660-5440-26D0-9F418C05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4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BD62-8F78-4E39-9DDF-66E0E6F2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78464-2A65-4F62-8481-6132E4E9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24087-1190-44B3-B774-73829F64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Connolly &amp;amp; Hoar, Fundamentals of Web Development, 3rd Edition | Pearson">
            <a:extLst>
              <a:ext uri="{FF2B5EF4-FFF2-40B4-BE49-F238E27FC236}">
                <a16:creationId xmlns:a16="http://schemas.microsoft.com/office/drawing/2014/main" id="{CE20C291-B6F5-4581-95C9-0B4339B51C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006" y="2073896"/>
            <a:ext cx="2646262" cy="3344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 descr="Buy Fundamentals of Web Development Book Online at Low Prices in India |  Fundamentals of Web Development Reviews &amp;amp; Ratings - Amazon.in">
            <a:extLst>
              <a:ext uri="{FF2B5EF4-FFF2-40B4-BE49-F238E27FC236}">
                <a16:creationId xmlns:a16="http://schemas.microsoft.com/office/drawing/2014/main" id="{12766187-35F9-43F0-8101-AEF918CD8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22" y="2073896"/>
            <a:ext cx="2702421" cy="3344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98904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Desain Dividen Teknologi</Template>
  <TotalTime>95</TotalTime>
  <Words>559</Words>
  <Application>Microsoft Macintosh PowerPoint</Application>
  <PresentationFormat>Widescreen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Roboto</vt:lpstr>
      <vt:lpstr>Wingdings 2</vt:lpstr>
      <vt:lpstr>Dividend</vt:lpstr>
      <vt:lpstr>P1 - Pengantar Pemrograman web lanjut</vt:lpstr>
      <vt:lpstr>Identitas matakuliah</vt:lpstr>
      <vt:lpstr>CAPAIAN PEMBELAJARAN (CP) / LEARNING OUTCOMES (LO)</vt:lpstr>
      <vt:lpstr>Perkuliahan daring</vt:lpstr>
      <vt:lpstr>Media Perkuliahan</vt:lpstr>
      <vt:lpstr>Materi kuliah Pemrograman web lanjut</vt:lpstr>
      <vt:lpstr>Sesi Pembagian kelompok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Lanjut</dc:title>
  <dc:creator>dosen baru</dc:creator>
  <cp:lastModifiedBy>Alya Khairunnisa Rizkita</cp:lastModifiedBy>
  <cp:revision>33</cp:revision>
  <dcterms:created xsi:type="dcterms:W3CDTF">2022-02-11T06:57:52Z</dcterms:created>
  <dcterms:modified xsi:type="dcterms:W3CDTF">2022-09-17T02:24:55Z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