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73" r:id="rId4"/>
    <p:sldId id="277" r:id="rId5"/>
    <p:sldId id="260" r:id="rId6"/>
    <p:sldId id="274" r:id="rId7"/>
    <p:sldId id="275" r:id="rId8"/>
    <p:sldId id="276" r:id="rId9"/>
    <p:sldId id="258" r:id="rId10"/>
    <p:sldId id="259" r:id="rId11"/>
    <p:sldId id="278" r:id="rId12"/>
    <p:sldId id="262" r:id="rId13"/>
    <p:sldId id="263" r:id="rId14"/>
    <p:sldId id="265" r:id="rId15"/>
    <p:sldId id="266" r:id="rId16"/>
    <p:sldId id="280" r:id="rId17"/>
    <p:sldId id="279" r:id="rId18"/>
    <p:sldId id="281" r:id="rId19"/>
    <p:sldId id="282" r:id="rId20"/>
    <p:sldId id="267" r:id="rId21"/>
    <p:sldId id="268" r:id="rId22"/>
    <p:sldId id="269" r:id="rId23"/>
    <p:sldId id="272" r:id="rId24"/>
    <p:sldId id="270" r:id="rId25"/>
    <p:sldId id="27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332A02-34AB-4363-BB71-9EA8747C8D02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5931F59-E1A7-4B61-A01C-8077D3765DF9}">
      <dgm:prSet/>
      <dgm:spPr/>
      <dgm:t>
        <a:bodyPr/>
        <a:lstStyle/>
        <a:p>
          <a:r>
            <a:rPr lang="en-US"/>
            <a:t>All HTML elements can have attributes</a:t>
          </a:r>
        </a:p>
      </dgm:t>
    </dgm:pt>
    <dgm:pt modelId="{D8FE2D50-63D2-490E-8310-2237E6760192}" type="parTrans" cxnId="{ECCAC539-8428-418B-BAF9-0D77C8AA6661}">
      <dgm:prSet/>
      <dgm:spPr/>
      <dgm:t>
        <a:bodyPr/>
        <a:lstStyle/>
        <a:p>
          <a:endParaRPr lang="en-US"/>
        </a:p>
      </dgm:t>
    </dgm:pt>
    <dgm:pt modelId="{01856427-AA39-48E4-80EE-25AEFE0213B1}" type="sibTrans" cxnId="{ECCAC539-8428-418B-BAF9-0D77C8AA6661}">
      <dgm:prSet/>
      <dgm:spPr/>
      <dgm:t>
        <a:bodyPr/>
        <a:lstStyle/>
        <a:p>
          <a:endParaRPr lang="en-US"/>
        </a:p>
      </dgm:t>
    </dgm:pt>
    <dgm:pt modelId="{16E9C54A-3DF5-415A-8C7C-A5F9621F1C55}">
      <dgm:prSet/>
      <dgm:spPr/>
      <dgm:t>
        <a:bodyPr/>
        <a:lstStyle/>
        <a:p>
          <a:r>
            <a:rPr lang="en-US"/>
            <a:t>Attributes provide additional information about elements</a:t>
          </a:r>
        </a:p>
      </dgm:t>
    </dgm:pt>
    <dgm:pt modelId="{9D9AE9AA-B984-491C-8FCC-9652F2FEABBE}" type="parTrans" cxnId="{6623BD95-0DF4-467C-937F-872A79C06B3F}">
      <dgm:prSet/>
      <dgm:spPr/>
      <dgm:t>
        <a:bodyPr/>
        <a:lstStyle/>
        <a:p>
          <a:endParaRPr lang="en-US"/>
        </a:p>
      </dgm:t>
    </dgm:pt>
    <dgm:pt modelId="{8354E39D-AAB8-4AA2-BA36-9BED92F7CD8E}" type="sibTrans" cxnId="{6623BD95-0DF4-467C-937F-872A79C06B3F}">
      <dgm:prSet/>
      <dgm:spPr/>
      <dgm:t>
        <a:bodyPr/>
        <a:lstStyle/>
        <a:p>
          <a:endParaRPr lang="en-US"/>
        </a:p>
      </dgm:t>
    </dgm:pt>
    <dgm:pt modelId="{63E8CE43-19ED-4533-814B-FD75E5DE3E81}">
      <dgm:prSet/>
      <dgm:spPr/>
      <dgm:t>
        <a:bodyPr/>
        <a:lstStyle/>
        <a:p>
          <a:r>
            <a:rPr lang="en-US"/>
            <a:t>Attributes are always specified in the start tag</a:t>
          </a:r>
        </a:p>
      </dgm:t>
    </dgm:pt>
    <dgm:pt modelId="{94F4172F-42E3-4C0B-88F1-F7755AFDE816}" type="parTrans" cxnId="{FBF35F86-2F58-4F02-9CCF-EA58BB48310E}">
      <dgm:prSet/>
      <dgm:spPr/>
      <dgm:t>
        <a:bodyPr/>
        <a:lstStyle/>
        <a:p>
          <a:endParaRPr lang="en-US"/>
        </a:p>
      </dgm:t>
    </dgm:pt>
    <dgm:pt modelId="{5936EEC9-83E5-48D1-B9EB-BD4B7B515B9A}" type="sibTrans" cxnId="{FBF35F86-2F58-4F02-9CCF-EA58BB48310E}">
      <dgm:prSet/>
      <dgm:spPr/>
      <dgm:t>
        <a:bodyPr/>
        <a:lstStyle/>
        <a:p>
          <a:endParaRPr lang="en-US"/>
        </a:p>
      </dgm:t>
    </dgm:pt>
    <dgm:pt modelId="{9ADF1E0D-2A6C-4B45-9A04-C822E9C0C66A}">
      <dgm:prSet/>
      <dgm:spPr/>
      <dgm:t>
        <a:bodyPr/>
        <a:lstStyle/>
        <a:p>
          <a:r>
            <a:rPr lang="en-US"/>
            <a:t>Attributes usually come in name/value pairs like: name="value"</a:t>
          </a:r>
        </a:p>
      </dgm:t>
    </dgm:pt>
    <dgm:pt modelId="{3D6A4936-D4F8-4F6C-B9EB-3EF2867BFD98}" type="parTrans" cxnId="{5859AB23-D391-4F79-984E-523D77717FFF}">
      <dgm:prSet/>
      <dgm:spPr/>
      <dgm:t>
        <a:bodyPr/>
        <a:lstStyle/>
        <a:p>
          <a:endParaRPr lang="en-US"/>
        </a:p>
      </dgm:t>
    </dgm:pt>
    <dgm:pt modelId="{11985786-25CC-49F6-8659-5301E7D930BC}" type="sibTrans" cxnId="{5859AB23-D391-4F79-984E-523D77717FFF}">
      <dgm:prSet/>
      <dgm:spPr/>
      <dgm:t>
        <a:bodyPr/>
        <a:lstStyle/>
        <a:p>
          <a:endParaRPr lang="en-US"/>
        </a:p>
      </dgm:t>
    </dgm:pt>
    <dgm:pt modelId="{2304D615-D50A-464A-B0F6-198472E69B73}" type="pres">
      <dgm:prSet presAssocID="{18332A02-34AB-4363-BB71-9EA8747C8D02}" presName="matrix" presStyleCnt="0">
        <dgm:presLayoutVars>
          <dgm:chMax val="1"/>
          <dgm:dir/>
          <dgm:resizeHandles val="exact"/>
        </dgm:presLayoutVars>
      </dgm:prSet>
      <dgm:spPr/>
    </dgm:pt>
    <dgm:pt modelId="{AC75D8BC-8C38-4843-A980-2B92FAD8041F}" type="pres">
      <dgm:prSet presAssocID="{18332A02-34AB-4363-BB71-9EA8747C8D02}" presName="diamond" presStyleLbl="bgShp" presStyleIdx="0" presStyleCnt="1"/>
      <dgm:spPr/>
    </dgm:pt>
    <dgm:pt modelId="{7EFA1F7C-F13E-43A3-A864-542134866A62}" type="pres">
      <dgm:prSet presAssocID="{18332A02-34AB-4363-BB71-9EA8747C8D02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7863263-B992-4A10-93E3-88DC01113411}" type="pres">
      <dgm:prSet presAssocID="{18332A02-34AB-4363-BB71-9EA8747C8D02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5CDA145-0B7F-482F-8054-5917337D3521}" type="pres">
      <dgm:prSet presAssocID="{18332A02-34AB-4363-BB71-9EA8747C8D02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AA5EEE1-ADC0-49EF-AE95-0A08EC2751BF}" type="pres">
      <dgm:prSet presAssocID="{18332A02-34AB-4363-BB71-9EA8747C8D02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C615C04-9F6C-4A19-92BB-8F9A7A5B4418}" type="presOf" srcId="{9ADF1E0D-2A6C-4B45-9A04-C822E9C0C66A}" destId="{4AA5EEE1-ADC0-49EF-AE95-0A08EC2751BF}" srcOrd="0" destOrd="0" presId="urn:microsoft.com/office/officeart/2005/8/layout/matrix3"/>
    <dgm:cxn modelId="{5ABBC711-F22F-4320-A690-5C2A5FDA774A}" type="presOf" srcId="{A5931F59-E1A7-4B61-A01C-8077D3765DF9}" destId="{7EFA1F7C-F13E-43A3-A864-542134866A62}" srcOrd="0" destOrd="0" presId="urn:microsoft.com/office/officeart/2005/8/layout/matrix3"/>
    <dgm:cxn modelId="{32A9E419-FD1D-4FD9-8CC7-D546C05B0FB5}" type="presOf" srcId="{63E8CE43-19ED-4533-814B-FD75E5DE3E81}" destId="{A5CDA145-0B7F-482F-8054-5917337D3521}" srcOrd="0" destOrd="0" presId="urn:microsoft.com/office/officeart/2005/8/layout/matrix3"/>
    <dgm:cxn modelId="{5859AB23-D391-4F79-984E-523D77717FFF}" srcId="{18332A02-34AB-4363-BB71-9EA8747C8D02}" destId="{9ADF1E0D-2A6C-4B45-9A04-C822E9C0C66A}" srcOrd="3" destOrd="0" parTransId="{3D6A4936-D4F8-4F6C-B9EB-3EF2867BFD98}" sibTransId="{11985786-25CC-49F6-8659-5301E7D930BC}"/>
    <dgm:cxn modelId="{ECCAC539-8428-418B-BAF9-0D77C8AA6661}" srcId="{18332A02-34AB-4363-BB71-9EA8747C8D02}" destId="{A5931F59-E1A7-4B61-A01C-8077D3765DF9}" srcOrd="0" destOrd="0" parTransId="{D8FE2D50-63D2-490E-8310-2237E6760192}" sibTransId="{01856427-AA39-48E4-80EE-25AEFE0213B1}"/>
    <dgm:cxn modelId="{FBF35F86-2F58-4F02-9CCF-EA58BB48310E}" srcId="{18332A02-34AB-4363-BB71-9EA8747C8D02}" destId="{63E8CE43-19ED-4533-814B-FD75E5DE3E81}" srcOrd="2" destOrd="0" parTransId="{94F4172F-42E3-4C0B-88F1-F7755AFDE816}" sibTransId="{5936EEC9-83E5-48D1-B9EB-BD4B7B515B9A}"/>
    <dgm:cxn modelId="{6623BD95-0DF4-467C-937F-872A79C06B3F}" srcId="{18332A02-34AB-4363-BB71-9EA8747C8D02}" destId="{16E9C54A-3DF5-415A-8C7C-A5F9621F1C55}" srcOrd="1" destOrd="0" parTransId="{9D9AE9AA-B984-491C-8FCC-9652F2FEABBE}" sibTransId="{8354E39D-AAB8-4AA2-BA36-9BED92F7CD8E}"/>
    <dgm:cxn modelId="{E7470DDF-EBA0-493C-B2DD-936BCAA62260}" type="presOf" srcId="{18332A02-34AB-4363-BB71-9EA8747C8D02}" destId="{2304D615-D50A-464A-B0F6-198472E69B73}" srcOrd="0" destOrd="0" presId="urn:microsoft.com/office/officeart/2005/8/layout/matrix3"/>
    <dgm:cxn modelId="{6FEEA1E1-8C61-4B26-AD15-AF31F69570D0}" type="presOf" srcId="{16E9C54A-3DF5-415A-8C7C-A5F9621F1C55}" destId="{27863263-B992-4A10-93E3-88DC01113411}" srcOrd="0" destOrd="0" presId="urn:microsoft.com/office/officeart/2005/8/layout/matrix3"/>
    <dgm:cxn modelId="{B02E0247-2033-455A-97D5-E97A6C15D61C}" type="presParOf" srcId="{2304D615-D50A-464A-B0F6-198472E69B73}" destId="{AC75D8BC-8C38-4843-A980-2B92FAD8041F}" srcOrd="0" destOrd="0" presId="urn:microsoft.com/office/officeart/2005/8/layout/matrix3"/>
    <dgm:cxn modelId="{FB1C2F7B-46AD-49D6-8FB0-B65B059D95B1}" type="presParOf" srcId="{2304D615-D50A-464A-B0F6-198472E69B73}" destId="{7EFA1F7C-F13E-43A3-A864-542134866A62}" srcOrd="1" destOrd="0" presId="urn:microsoft.com/office/officeart/2005/8/layout/matrix3"/>
    <dgm:cxn modelId="{04C25680-525D-4166-ABB0-1E91A339ACB9}" type="presParOf" srcId="{2304D615-D50A-464A-B0F6-198472E69B73}" destId="{27863263-B992-4A10-93E3-88DC01113411}" srcOrd="2" destOrd="0" presId="urn:microsoft.com/office/officeart/2005/8/layout/matrix3"/>
    <dgm:cxn modelId="{A314E3F7-73A7-42D4-8B89-091AEC0506A1}" type="presParOf" srcId="{2304D615-D50A-464A-B0F6-198472E69B73}" destId="{A5CDA145-0B7F-482F-8054-5917337D3521}" srcOrd="3" destOrd="0" presId="urn:microsoft.com/office/officeart/2005/8/layout/matrix3"/>
    <dgm:cxn modelId="{8034B789-F5E3-4EB6-BF68-47B7726BE406}" type="presParOf" srcId="{2304D615-D50A-464A-B0F6-198472E69B73}" destId="{4AA5EEE1-ADC0-49EF-AE95-0A08EC2751B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75D8BC-8C38-4843-A980-2B92FAD8041F}">
      <dsp:nvSpPr>
        <dsp:cNvPr id="0" name=""/>
        <dsp:cNvSpPr/>
      </dsp:nvSpPr>
      <dsp:spPr>
        <a:xfrm>
          <a:off x="461169" y="0"/>
          <a:ext cx="5132386" cy="5132386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FA1F7C-F13E-43A3-A864-542134866A62}">
      <dsp:nvSpPr>
        <dsp:cNvPr id="0" name=""/>
        <dsp:cNvSpPr/>
      </dsp:nvSpPr>
      <dsp:spPr>
        <a:xfrm>
          <a:off x="948745" y="487576"/>
          <a:ext cx="2001630" cy="20016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All HTML elements can have attributes</a:t>
          </a:r>
        </a:p>
      </dsp:txBody>
      <dsp:txXfrm>
        <a:off x="1046457" y="585288"/>
        <a:ext cx="1806206" cy="1806206"/>
      </dsp:txXfrm>
    </dsp:sp>
    <dsp:sp modelId="{27863263-B992-4A10-93E3-88DC01113411}">
      <dsp:nvSpPr>
        <dsp:cNvPr id="0" name=""/>
        <dsp:cNvSpPr/>
      </dsp:nvSpPr>
      <dsp:spPr>
        <a:xfrm>
          <a:off x="3104348" y="487576"/>
          <a:ext cx="2001630" cy="200163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Attributes provide additional information about elements</a:t>
          </a:r>
        </a:p>
      </dsp:txBody>
      <dsp:txXfrm>
        <a:off x="3202060" y="585288"/>
        <a:ext cx="1806206" cy="1806206"/>
      </dsp:txXfrm>
    </dsp:sp>
    <dsp:sp modelId="{A5CDA145-0B7F-482F-8054-5917337D3521}">
      <dsp:nvSpPr>
        <dsp:cNvPr id="0" name=""/>
        <dsp:cNvSpPr/>
      </dsp:nvSpPr>
      <dsp:spPr>
        <a:xfrm>
          <a:off x="948745" y="2643179"/>
          <a:ext cx="2001630" cy="200163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Attributes are always specified in the start tag</a:t>
          </a:r>
        </a:p>
      </dsp:txBody>
      <dsp:txXfrm>
        <a:off x="1046457" y="2740891"/>
        <a:ext cx="1806206" cy="1806206"/>
      </dsp:txXfrm>
    </dsp:sp>
    <dsp:sp modelId="{4AA5EEE1-ADC0-49EF-AE95-0A08EC2751BF}">
      <dsp:nvSpPr>
        <dsp:cNvPr id="0" name=""/>
        <dsp:cNvSpPr/>
      </dsp:nvSpPr>
      <dsp:spPr>
        <a:xfrm>
          <a:off x="3104348" y="2643179"/>
          <a:ext cx="2001630" cy="20016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Attributes usually come in name/value pairs like: name="value"</a:t>
          </a:r>
        </a:p>
      </dsp:txBody>
      <dsp:txXfrm>
        <a:off x="3202060" y="2740891"/>
        <a:ext cx="1806206" cy="180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eesqK59rhGA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IST 263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Links, Images and Video</a:t>
            </a:r>
          </a:p>
        </p:txBody>
      </p:sp>
    </p:spTree>
    <p:extLst>
      <p:ext uri="{BB962C8B-B14F-4D97-AF65-F5344CB8AC3E}">
        <p14:creationId xmlns:p14="http://schemas.microsoft.com/office/powerpoint/2010/main" val="3187923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FAB807-B8ED-43D4-9A14-06FE30950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/>
          <a:lstStyle/>
          <a:p>
            <a:r>
              <a:rPr lang="en-US"/>
              <a:t>Copyright and Intellectual Property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2FC783-38E2-4F18-A832-E50465417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I need to file a claim with the government to get copyright protection?</a:t>
            </a:r>
          </a:p>
          <a:p>
            <a:r>
              <a:rPr lang="en-US" dirty="0"/>
              <a:t>What is fair use?</a:t>
            </a:r>
          </a:p>
          <a:p>
            <a:r>
              <a:rPr lang="en-US" dirty="0"/>
              <a:t>If I create a thumbnail of an image and then link to the original is this okay?</a:t>
            </a:r>
          </a:p>
          <a:p>
            <a:r>
              <a:rPr lang="en-US" dirty="0"/>
              <a:t>What happens to your copyright when you post an image of original art on a social media website?</a:t>
            </a:r>
          </a:p>
          <a:p>
            <a:r>
              <a:rPr lang="en-US" dirty="0"/>
              <a:t>When you buy a stock image can you do anything you want with it?</a:t>
            </a:r>
          </a:p>
          <a:p>
            <a:r>
              <a:rPr lang="en-US" dirty="0"/>
              <a:t>Websites like Smitten Kitchen have made money publishing other folks recipes.  What are the legal issues around this?  Is it ethical?</a:t>
            </a:r>
          </a:p>
          <a:p>
            <a:r>
              <a:rPr lang="en-US" dirty="0"/>
              <a:t>What do you think is ethical when it comes to using other people’s creations?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011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</a:t>
            </a:r>
            <a:br>
              <a:rPr lang="en-US" dirty="0"/>
            </a:br>
            <a:r>
              <a:rPr lang="en-US" dirty="0"/>
              <a:t> and Links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19"/>
            <a:ext cx="8769096" cy="181366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085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B54C89A-2D0B-4062-BF97-CA51B69D7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079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091C99A-98BE-457D-87BD-7B9B6EDDC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34761"/>
            <a:ext cx="11724640" cy="637793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0A769C-8991-4FDE-89A0-A218E5BF6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9642" y="0"/>
            <a:ext cx="462235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FAB807-B8ED-43D4-9A14-06FE30950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455" y="609599"/>
            <a:ext cx="3574471" cy="5403273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HTML Attributes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5CA58E-F8D8-4DF3-B813-C2585E0AB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4B963367-68F2-4877-B41A-32CD761C88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8311165"/>
              </p:ext>
            </p:extLst>
          </p:nvPr>
        </p:nvGraphicFramePr>
        <p:xfrm>
          <a:off x="862013" y="881063"/>
          <a:ext cx="6054725" cy="5132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1040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5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6896D1-BFB1-4C84-82DD-31073BED3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87FAB807-B8ED-43D4-9A14-06FE30950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08424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600" b="1" cap="all" dirty="0">
                <a:solidFill>
                  <a:srgbClr val="FFFFFF"/>
                </a:solidFill>
              </a:rPr>
              <a:t>HTML Attributes and Links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A2FDFB1-2B6D-49EB-B6C0-FA923806E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1"/>
            <a:ext cx="11722100" cy="3964584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Content Placeholder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049D696-CDEF-413E-A1EA-958EA12D4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8208" y="249602"/>
            <a:ext cx="10100842" cy="396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637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031E1-EF35-4E02-88EE-CB5FBFE5F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Paths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E99C0B1-83CD-4FB6-8971-E91F9A5679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0003289"/>
              </p:ext>
            </p:extLst>
          </p:nvPr>
        </p:nvGraphicFramePr>
        <p:xfrm>
          <a:off x="1143000" y="2057400"/>
          <a:ext cx="9872661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880">
                  <a:extLst>
                    <a:ext uri="{9D8B030D-6E8A-4147-A177-3AD203B41FA5}">
                      <a16:colId xmlns:a16="http://schemas.microsoft.com/office/drawing/2014/main" val="4066180739"/>
                    </a:ext>
                  </a:extLst>
                </a:gridCol>
                <a:gridCol w="3139440">
                  <a:extLst>
                    <a:ext uri="{9D8B030D-6E8A-4147-A177-3AD203B41FA5}">
                      <a16:colId xmlns:a16="http://schemas.microsoft.com/office/drawing/2014/main" val="1022137868"/>
                    </a:ext>
                  </a:extLst>
                </a:gridCol>
                <a:gridCol w="4645341">
                  <a:extLst>
                    <a:ext uri="{9D8B030D-6E8A-4147-A177-3AD203B41FA5}">
                      <a16:colId xmlns:a16="http://schemas.microsoft.com/office/drawing/2014/main" val="2653946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621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External 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 including 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&lt;a </a:t>
                      </a:r>
                      <a:r>
                        <a:rPr lang="en-US" dirty="0" err="1"/>
                        <a:t>href</a:t>
                      </a:r>
                      <a:r>
                        <a:rPr lang="en-US" dirty="0"/>
                        <a:t>="http://www.google.com"&gt;Google&lt;/a&gt;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363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Relative 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Refer to page based on the current page's relative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&lt;a </a:t>
                      </a:r>
                      <a:r>
                        <a:rPr lang="en-US" dirty="0" err="1"/>
                        <a:t>href</a:t>
                      </a:r>
                      <a:r>
                        <a:rPr lang="en-US" dirty="0"/>
                        <a:t>="about.htm"&gt;Page in Same Folder&lt;/a&gt;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47135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0096F87-A545-4CEB-A48D-7A90B94E015E}"/>
              </a:ext>
            </a:extLst>
          </p:cNvPr>
          <p:cNvSpPr txBox="1"/>
          <p:nvPr/>
        </p:nvSpPr>
        <p:spPr>
          <a:xfrm>
            <a:off x="3099910" y="5364480"/>
            <a:ext cx="595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 Paths to files and paths to images work the same way.</a:t>
            </a:r>
          </a:p>
        </p:txBody>
      </p:sp>
    </p:spTree>
    <p:extLst>
      <p:ext uri="{BB962C8B-B14F-4D97-AF65-F5344CB8AC3E}">
        <p14:creationId xmlns:p14="http://schemas.microsoft.com/office/powerpoint/2010/main" val="3846362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031E1-EF35-4E02-88EE-CB5FBFE5F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Relative Link Paths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E99C0B1-83CD-4FB6-8971-E91F9A5679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7293485"/>
              </p:ext>
            </p:extLst>
          </p:nvPr>
        </p:nvGraphicFramePr>
        <p:xfrm>
          <a:off x="1143000" y="2057400"/>
          <a:ext cx="86563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7080">
                  <a:extLst>
                    <a:ext uri="{9D8B030D-6E8A-4147-A177-3AD203B41FA5}">
                      <a16:colId xmlns:a16="http://schemas.microsoft.com/office/drawing/2014/main" val="4066180739"/>
                    </a:ext>
                  </a:extLst>
                </a:gridCol>
                <a:gridCol w="5349240">
                  <a:extLst>
                    <a:ext uri="{9D8B030D-6E8A-4147-A177-3AD203B41FA5}">
                      <a16:colId xmlns:a16="http://schemas.microsoft.com/office/drawing/2014/main" val="2653946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621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Within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&lt;a </a:t>
                      </a:r>
                      <a:r>
                        <a:rPr lang="en-US" dirty="0" err="1"/>
                        <a:t>href</a:t>
                      </a:r>
                      <a:r>
                        <a:rPr lang="en-US" dirty="0"/>
                        <a:t>="about.htm"&gt;About Us&lt;/a&gt;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363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 Directory Above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&lt;a </a:t>
                      </a:r>
                      <a:r>
                        <a:rPr lang="en-US" dirty="0" err="1"/>
                        <a:t>href</a:t>
                      </a:r>
                      <a:r>
                        <a:rPr lang="en-US" dirty="0"/>
                        <a:t>="../about.htm"&gt;About Us&lt;/a&gt;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471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 Two Directories Above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&lt;a </a:t>
                      </a:r>
                      <a:r>
                        <a:rPr lang="en-US" dirty="0" err="1"/>
                        <a:t>href</a:t>
                      </a:r>
                      <a:r>
                        <a:rPr lang="en-US" dirty="0"/>
                        <a:t>="../../about.htm"&gt; About Us&lt;/a&gt;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01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 Directory Below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&lt;a </a:t>
                      </a:r>
                      <a:r>
                        <a:rPr lang="en-US" dirty="0" err="1"/>
                        <a:t>href</a:t>
                      </a:r>
                      <a:r>
                        <a:rPr lang="en-US" dirty="0"/>
                        <a:t>="about/about.htm"&gt;About Us&lt;/a&gt;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95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 two directories 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&lt;a </a:t>
                      </a:r>
                      <a:r>
                        <a:rPr lang="en-US" dirty="0" err="1"/>
                        <a:t>href</a:t>
                      </a:r>
                      <a:r>
                        <a:rPr lang="en-US" dirty="0"/>
                        <a:t>="about/about/about.htm"&gt;About Us&lt;/a&gt;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38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8684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61417-C06C-4BF1-A11A-C66F4EDD3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Path Rules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2E47C2-CBBD-493C-8882-0C67AB634A5D}"/>
              </a:ext>
            </a:extLst>
          </p:cNvPr>
          <p:cNvSpPr txBox="1"/>
          <p:nvPr/>
        </p:nvSpPr>
        <p:spPr>
          <a:xfrm>
            <a:off x="5019472" y="2338388"/>
            <a:ext cx="64038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Determine the folder your file resides 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Traveling only along the lines figure out the path you want to travel to get to the folder that contains the file you want to link to.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Every time you go up to a parent folder you add a ../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Every time you go down to a sub folder you add a /folder_name where folder_name is the actual name of your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Once you have arrived at the correct folder, add a /file_name to the end of your path where file_name is the actual name of your file.</a:t>
            </a:r>
          </a:p>
          <a:p>
            <a:endParaRPr lang="en-US" dirty="0"/>
          </a:p>
        </p:txBody>
      </p:sp>
      <p:sp>
        <p:nvSpPr>
          <p:cNvPr id="8" name="AutoShape 2" descr="files">
            <a:extLst>
              <a:ext uri="{FF2B5EF4-FFF2-40B4-BE49-F238E27FC236}">
                <a16:creationId xmlns:a16="http://schemas.microsoft.com/office/drawing/2014/main" id="{169D38F3-38F8-47D8-A166-594F0B5D48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81500" y="2338388"/>
            <a:ext cx="34290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D8E290-FA39-4FC2-A405-6C2E40D56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97" y="2538817"/>
            <a:ext cx="41529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09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1FB9E-97EB-4708-B031-78A65870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IST263 Git Folder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1C09EDF-785B-477B-8534-A344928D97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552" y="1965960"/>
            <a:ext cx="6861456" cy="40386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667629-ACCB-4EE1-A6DD-BA00B73A3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2368" y="2251710"/>
            <a:ext cx="28860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39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74B08-ACC7-478C-828A-F55D3C2AB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from unit02-notes.html to ferger-bio.html in the lab01 folder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85B4EB-72DB-45FA-9F20-64FD1828C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450154"/>
            <a:ext cx="28860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50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DA3D3-98FB-FF99-9D4E-7AABE3B8E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Bookmark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75736-2C8F-4C22-73C7-AF3D8B056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Want to link to content lower down your page.  Use a bookmark link.</a:t>
            </a:r>
          </a:p>
          <a:p>
            <a:endParaRPr lang="en-US" dirty="0"/>
          </a:p>
          <a:p>
            <a:r>
              <a:rPr lang="en-US" dirty="0"/>
              <a:t>Bookmark links are two parts. 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Link to content lower on the page (higher) using # sign.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Tag with id attribute.</a:t>
            </a:r>
            <a:br>
              <a:rPr lang="en-US" dirty="0"/>
            </a:br>
            <a:endParaRPr lang="en-US" dirty="0"/>
          </a:p>
          <a:p>
            <a:pPr marL="274320" lvl="1" indent="0" algn="ctr">
              <a:buNone/>
            </a:pPr>
            <a:r>
              <a:rPr lang="en-US" sz="3200" dirty="0"/>
              <a:t>&lt;h1 id=“return”&gt;Page Heading&lt;/h1&gt;</a:t>
            </a:r>
          </a:p>
          <a:p>
            <a:pPr marL="274320" lvl="1" indent="0" algn="ctr">
              <a:buNone/>
            </a:pPr>
            <a:endParaRPr lang="en-US" sz="3200" dirty="0"/>
          </a:p>
          <a:p>
            <a:pPr marL="274320" lvl="1" indent="0" algn="ctr">
              <a:buNone/>
            </a:pPr>
            <a:r>
              <a:rPr lang="en-US" sz="3200" dirty="0"/>
              <a:t>&lt;a </a:t>
            </a:r>
            <a:r>
              <a:rPr lang="en-US" sz="3200" dirty="0" err="1"/>
              <a:t>href</a:t>
            </a:r>
            <a:r>
              <a:rPr lang="en-US" sz="3200" dirty="0"/>
              <a:t>=“#return”&gt;&lt;/a&gt;</a:t>
            </a:r>
          </a:p>
        </p:txBody>
      </p:sp>
    </p:spTree>
    <p:extLst>
      <p:ext uri="{BB962C8B-B14F-4D97-AF65-F5344CB8AC3E}">
        <p14:creationId xmlns:p14="http://schemas.microsoft.com/office/powerpoint/2010/main" val="4180811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19"/>
            <a:ext cx="8769096" cy="181366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Copyright and Intellectual Property</a:t>
            </a:r>
          </a:p>
          <a:p>
            <a:r>
              <a:rPr lang="en-US" dirty="0"/>
              <a:t>Paths</a:t>
            </a:r>
          </a:p>
          <a:p>
            <a:r>
              <a:rPr lang="en-US" dirty="0"/>
              <a:t>HTML Attributes and Links</a:t>
            </a:r>
          </a:p>
          <a:p>
            <a:r>
              <a:rPr lang="en-US" dirty="0"/>
              <a:t>Images</a:t>
            </a:r>
          </a:p>
          <a:p>
            <a:r>
              <a:rPr lang="en-US" dirty="0"/>
              <a:t>Embedding Content</a:t>
            </a:r>
          </a:p>
        </p:txBody>
      </p:sp>
    </p:spTree>
    <p:extLst>
      <p:ext uri="{BB962C8B-B14F-4D97-AF65-F5344CB8AC3E}">
        <p14:creationId xmlns:p14="http://schemas.microsoft.com/office/powerpoint/2010/main" val="96680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E79A8D9-0109-4F2E-AC19-8BDEC2156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1B47E4F-D235-40BA-BADB-A5071C13D2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7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243A70-8272-44F5-96EA-623FC0CB2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4427DB-5F8D-441C-B61B-6BCA0325F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image formats: PNG, JPEG, or GIF</a:t>
            </a:r>
          </a:p>
          <a:p>
            <a:r>
              <a:rPr lang="en-US" dirty="0"/>
              <a:t>Element – </a:t>
            </a:r>
            <a:r>
              <a:rPr lang="en-US" dirty="0" err="1"/>
              <a:t>img</a:t>
            </a:r>
            <a:r>
              <a:rPr lang="en-US" dirty="0"/>
              <a:t> is a void element</a:t>
            </a:r>
          </a:p>
          <a:p>
            <a:r>
              <a:rPr lang="en-US" dirty="0" err="1"/>
              <a:t>src</a:t>
            </a:r>
            <a:r>
              <a:rPr lang="en-US" dirty="0"/>
              <a:t> attribute specifies image location</a:t>
            </a:r>
          </a:p>
          <a:p>
            <a:r>
              <a:rPr lang="en-US" dirty="0"/>
              <a:t>alt attribute describes image as text</a:t>
            </a:r>
          </a:p>
          <a:p>
            <a:endParaRPr lang="en-US" dirty="0"/>
          </a:p>
          <a:p>
            <a:pPr marL="45720" indent="0" algn="ctr">
              <a:buNone/>
            </a:pPr>
            <a:r>
              <a:rPr lang="en-US" sz="3600" dirty="0"/>
              <a:t>&lt;</a:t>
            </a:r>
            <a:r>
              <a:rPr lang="en-US" sz="3600" dirty="0" err="1"/>
              <a:t>img</a:t>
            </a:r>
            <a:r>
              <a:rPr lang="en-US" sz="3600" dirty="0"/>
              <a:t> </a:t>
            </a:r>
            <a:r>
              <a:rPr lang="en-US" sz="3600" dirty="0" err="1"/>
              <a:t>src</a:t>
            </a:r>
            <a:r>
              <a:rPr lang="en-US" sz="3600" dirty="0"/>
              <a:t>="images/photo.jpg" alt="my photo"&gt;</a:t>
            </a:r>
          </a:p>
        </p:txBody>
      </p:sp>
    </p:spTree>
    <p:extLst>
      <p:ext uri="{BB962C8B-B14F-4D97-AF65-F5344CB8AC3E}">
        <p14:creationId xmlns:p14="http://schemas.microsoft.com/office/powerpoint/2010/main" val="4005054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E79A8D9-0109-4F2E-AC19-8BDEC2156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1B47E4F-D235-40BA-BADB-A5071C13D2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3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5081E-A7F0-4A79-BB2F-7AEFB2E15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with the &lt;iframe&gt;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7EE24-8A4C-483F-AD83-081916CCB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inline frame is used to embed another document within the current HTML document</a:t>
            </a:r>
          </a:p>
          <a:p>
            <a:r>
              <a:rPr lang="en-US" dirty="0"/>
              <a:t>Title attribute describes the content of the iframe and should always be used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45720" indent="0">
              <a:buNone/>
            </a:pPr>
            <a:r>
              <a:rPr lang="en-US" sz="3200" dirty="0"/>
              <a:t>&lt;iframe </a:t>
            </a:r>
            <a:r>
              <a:rPr lang="en-US" sz="3200" dirty="0" err="1"/>
              <a:t>src</a:t>
            </a:r>
            <a:r>
              <a:rPr lang="en-US" sz="3200" dirty="0"/>
              <a:t>="https://www.w3schools.com" title="W3Schools Free Online Web Tutorials"&gt;&lt;/iframe&gt; </a:t>
            </a:r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368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243A70-8272-44F5-96EA-623FC0CB2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YouTube Videos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4427DB-5F8D-441C-B61B-6BCA0325F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your video.  I'll use this: </a:t>
            </a:r>
            <a:r>
              <a:rPr lang="en-US" dirty="0">
                <a:hlinkClick r:id="rId2"/>
              </a:rPr>
              <a:t>https://youtu.be/eesqK59rhGA</a:t>
            </a:r>
            <a:r>
              <a:rPr lang="en-US" dirty="0"/>
              <a:t>.</a:t>
            </a:r>
          </a:p>
          <a:p>
            <a:r>
              <a:rPr lang="en-US" dirty="0"/>
              <a:t>Click "Share" and choose "Embed"</a:t>
            </a:r>
          </a:p>
          <a:p>
            <a:r>
              <a:rPr lang="en-US" dirty="0"/>
              <a:t>Some HTML code will pop up.  Copy it and paste it into your web page between the &lt;body&gt; tags.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&lt;iframe width="560" height="315" </a:t>
            </a:r>
            <a:r>
              <a:rPr lang="en-US" dirty="0" err="1"/>
              <a:t>src</a:t>
            </a:r>
            <a:r>
              <a:rPr lang="en-US" dirty="0"/>
              <a:t>="https://www.youtube.com/embed/eesqK59rhGA" frameborder="0" allow="accelerometer; </a:t>
            </a:r>
            <a:r>
              <a:rPr lang="en-US" dirty="0" err="1"/>
              <a:t>autoplay</a:t>
            </a:r>
            <a:r>
              <a:rPr lang="en-US" dirty="0"/>
              <a:t>; encrypted-media; gyroscope; picture-in-picture" </a:t>
            </a:r>
            <a:r>
              <a:rPr lang="en-US" dirty="0" err="1"/>
              <a:t>allowfullscreen</a:t>
            </a:r>
            <a:r>
              <a:rPr lang="en-US" dirty="0"/>
              <a:t>&gt;&lt;/iframe&gt;</a:t>
            </a:r>
          </a:p>
        </p:txBody>
      </p:sp>
    </p:spTree>
    <p:extLst>
      <p:ext uri="{BB962C8B-B14F-4D97-AF65-F5344CB8AC3E}">
        <p14:creationId xmlns:p14="http://schemas.microsoft.com/office/powerpoint/2010/main" val="515344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243A70-8272-44F5-96EA-623FC0CB2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Podcasts (Using Spotify)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4427DB-5F8D-441C-B61B-6BCA0325F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Spotify desktop app</a:t>
            </a:r>
          </a:p>
          <a:p>
            <a:r>
              <a:rPr lang="en-US" dirty="0"/>
              <a:t>Click on the “…” next to the “Follow” (or on the individual episodes)</a:t>
            </a:r>
          </a:p>
          <a:p>
            <a:r>
              <a:rPr lang="en-US" dirty="0"/>
              <a:t>Click “copy embed code”</a:t>
            </a:r>
          </a:p>
          <a:p>
            <a:r>
              <a:rPr lang="en-US" dirty="0"/>
              <a:t>Paste the code into your website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&lt;iframe </a:t>
            </a:r>
            <a:r>
              <a:rPr lang="en-US" dirty="0" err="1"/>
              <a:t>src</a:t>
            </a:r>
            <a:r>
              <a:rPr lang="en-US" dirty="0"/>
              <a:t>="https://open.spotify.com/embed-podcast/episode/1OApzhja1uh479AuPcZ1KY" width="100%" height="232" frameborder="0" </a:t>
            </a:r>
            <a:r>
              <a:rPr lang="en-US" dirty="0" err="1"/>
              <a:t>allowtransparency</a:t>
            </a:r>
            <a:r>
              <a:rPr lang="en-US" dirty="0"/>
              <a:t>="true" allow="encrypted-media"&gt;&lt;/iframe&gt;</a:t>
            </a:r>
          </a:p>
        </p:txBody>
      </p:sp>
    </p:spTree>
    <p:extLst>
      <p:ext uri="{BB962C8B-B14F-4D97-AF65-F5344CB8AC3E}">
        <p14:creationId xmlns:p14="http://schemas.microsoft.com/office/powerpoint/2010/main" val="2106292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Copyright and Intellectual Property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19"/>
            <a:ext cx="8769096" cy="181366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243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4AF37F0-1E8F-443E-AA28-4BC63482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BE9D54-6250-40F2-A23A-F9CEBF5F9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46E6328-0D82-4747-8B39-60373321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5896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EFC2B08-883A-496F-963A-FD47A8A3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06240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4600" b="1" cap="all"/>
              <a:t>What do you know about copyright?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C88F1-1281-4986-AA44-CDC787A97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530" y="5596128"/>
            <a:ext cx="8767860" cy="55778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/>
              <a:t>Class Survey</a:t>
            </a:r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2836C43B-8344-4512-A149-75167D229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6178" y="741172"/>
            <a:ext cx="3279644" cy="327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49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EF7C252-67AA-4C4E-B73A-6C367865C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7EE3A11-D384-4506-9877-557A051CE0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r="11307"/>
          <a:stretch/>
        </p:blipFill>
        <p:spPr>
          <a:xfrm>
            <a:off x="231140" y="246888"/>
            <a:ext cx="11732261" cy="638251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7FAB807-B8ED-43D4-9A14-06FE30950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Copyright and Intellectual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Property Scenarios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2FC783-38E2-4F18-A832-E50465417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1356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Your client looked at a competitor's website and would like to copy their layout.  Basically, put their images and text in the same arrangement as on the competitor's website.  Is this legal?  Is it ethical?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634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3DC42C2-6B58-404C-B339-2C72808A5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FAB807-B8ED-43D4-9A14-06FE30950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783" y="609600"/>
            <a:ext cx="6693061" cy="1356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Copyright and Intellectual Property Scenarios</a:t>
            </a:r>
          </a:p>
        </p:txBody>
      </p:sp>
      <p:pic>
        <p:nvPicPr>
          <p:cNvPr id="6" name="Picture 5" descr="A close up of a persons face&#10;&#10;Description automatically generated">
            <a:extLst>
              <a:ext uri="{FF2B5EF4-FFF2-40B4-BE49-F238E27FC236}">
                <a16:creationId xmlns:a16="http://schemas.microsoft.com/office/drawing/2014/main" id="{7C145A61-654E-4CD8-8125-4D3439099C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951" r="18881" b="-2"/>
          <a:stretch/>
        </p:blipFill>
        <p:spPr>
          <a:xfrm>
            <a:off x="232861" y="243840"/>
            <a:ext cx="3646837" cy="6377939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2FC783-38E2-4F18-A832-E50465417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1783" y="2057400"/>
            <a:ext cx="6693061" cy="4038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Your salon client provide images of people cutting hair and doing manicures, but they don’t look like photos that were taken in the business.  In a conversation with them you find out they are cropped versions of images for a Google images search.  Is it legal?  Is it ethical?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F82941-5589-49BF-B6B1-76122B2D0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3840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25791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FAB807-B8ED-43D4-9A14-06FE30950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70335"/>
            <a:ext cx="5199926" cy="1443269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Copyright and Intellectual Property Scenarios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2FC783-38E2-4F18-A832-E50465417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2" y="2546430"/>
            <a:ext cx="5084178" cy="3549570"/>
          </a:xfrm>
        </p:spPr>
        <p:txBody>
          <a:bodyPr>
            <a:normAutofit/>
          </a:bodyPr>
          <a:lstStyle/>
          <a:p>
            <a:r>
              <a:rPr lang="en-US" sz="1800"/>
              <a:t>You’ve bought stock photography for a website you are creating for a medical company.  The website advertised their new incontinence drug.  Is it legal to use the stock photography for this?  Is it ethical?</a:t>
            </a:r>
          </a:p>
          <a:p>
            <a:endParaRPr lang="en-US" sz="1800"/>
          </a:p>
          <a:p>
            <a:endParaRPr lang="en-US" sz="1800"/>
          </a:p>
        </p:txBody>
      </p:sp>
      <p:pic>
        <p:nvPicPr>
          <p:cNvPr id="1026" name="Picture 2" descr="Beautiful Old Woman Is Shrugging Shoulders. Surprised Blonde ...">
            <a:extLst>
              <a:ext uri="{FF2B5EF4-FFF2-40B4-BE49-F238E27FC236}">
                <a16:creationId xmlns:a16="http://schemas.microsoft.com/office/drawing/2014/main" id="{A366B1EC-7764-4AC0-B756-392862957F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8" r="11197" b="1"/>
          <a:stretch/>
        </p:blipFill>
        <p:spPr bwMode="auto">
          <a:xfrm>
            <a:off x="6636743" y="1238487"/>
            <a:ext cx="4741120" cy="449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966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FAB807-B8ED-43D4-9A14-06FE30950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70335"/>
            <a:ext cx="5199926" cy="1443269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Copyright and Intellectual Property Scenarios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2FC783-38E2-4F18-A832-E50465417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2" y="2546430"/>
            <a:ext cx="5084178" cy="3549570"/>
          </a:xfrm>
        </p:spPr>
        <p:txBody>
          <a:bodyPr>
            <a:normAutofit/>
          </a:bodyPr>
          <a:lstStyle/>
          <a:p>
            <a:r>
              <a:rPr lang="en-US" sz="1800"/>
              <a:t>You do a photoshoot with a model who later decides she doesn’t want her photo associated with the OBGYN doctor’s website.</a:t>
            </a:r>
          </a:p>
          <a:p>
            <a:endParaRPr lang="en-US" sz="1800"/>
          </a:p>
          <a:p>
            <a:endParaRPr lang="en-US" sz="1800"/>
          </a:p>
        </p:txBody>
      </p:sp>
      <p:pic>
        <p:nvPicPr>
          <p:cNvPr id="3" name="Picture 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C39685DD-FEBE-462E-9C58-3120231309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8" r="26157"/>
          <a:stretch/>
        </p:blipFill>
        <p:spPr>
          <a:xfrm>
            <a:off x="6636743" y="1238487"/>
            <a:ext cx="4741120" cy="449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585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FAB807-B8ED-43D4-9A14-06FE3095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Copyright and Intellectual Property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2FC783-38E2-4F18-A832-E50465417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endParaRPr lang="en-US" b="1" dirty="0"/>
          </a:p>
          <a:p>
            <a:pPr marL="45720" indent="0">
              <a:buNone/>
            </a:pPr>
            <a:r>
              <a:rPr lang="en-US" b="1" dirty="0"/>
              <a:t>Activity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Blackboard -&gt; Content -&gt; Unit 03 -&gt; unit_03-intellectual_property_activity.docx </a:t>
            </a:r>
          </a:p>
        </p:txBody>
      </p:sp>
    </p:spTree>
    <p:extLst>
      <p:ext uri="{BB962C8B-B14F-4D97-AF65-F5344CB8AC3E}">
        <p14:creationId xmlns:p14="http://schemas.microsoft.com/office/powerpoint/2010/main" val="213684330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3162</TotalTime>
  <Words>1026</Words>
  <Application>Microsoft Office PowerPoint</Application>
  <PresentationFormat>Widescreen</PresentationFormat>
  <Paragraphs>102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Corbel</vt:lpstr>
      <vt:lpstr>Basis</vt:lpstr>
      <vt:lpstr>IST 263</vt:lpstr>
      <vt:lpstr>Agenda</vt:lpstr>
      <vt:lpstr>Copyright and Intellectual Property</vt:lpstr>
      <vt:lpstr>What do you know about copyright?</vt:lpstr>
      <vt:lpstr>Copyright and Intellectual  Property Scenarios</vt:lpstr>
      <vt:lpstr>Copyright and Intellectual Property Scenarios</vt:lpstr>
      <vt:lpstr>Copyright and Intellectual Property Scenarios</vt:lpstr>
      <vt:lpstr>Copyright and Intellectual Property Scenarios</vt:lpstr>
      <vt:lpstr>Copyright and Intellectual Property</vt:lpstr>
      <vt:lpstr>Copyright and Intellectual Property</vt:lpstr>
      <vt:lpstr>HTML Attributes  and Links</vt:lpstr>
      <vt:lpstr>HTML Attributes</vt:lpstr>
      <vt:lpstr>HTML Attributes and Links</vt:lpstr>
      <vt:lpstr>Link Paths</vt:lpstr>
      <vt:lpstr>More on Relative Link Paths</vt:lpstr>
      <vt:lpstr>Path Rules</vt:lpstr>
      <vt:lpstr>My IST263 Git Folder</vt:lpstr>
      <vt:lpstr>Path from unit02-notes.html to ferger-bio.html in the lab01 folder</vt:lpstr>
      <vt:lpstr>Bookmark Links</vt:lpstr>
      <vt:lpstr>Images</vt:lpstr>
      <vt:lpstr>Images</vt:lpstr>
      <vt:lpstr>Embedding</vt:lpstr>
      <vt:lpstr>Embedding with the &lt;iframe&gt; Tag</vt:lpstr>
      <vt:lpstr>Embedding YouTube Videos</vt:lpstr>
      <vt:lpstr>Embedding Podcasts (Using Spotify)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 263</dc:title>
  <dc:creator>L F</dc:creator>
  <cp:lastModifiedBy>Laurie A Ferger</cp:lastModifiedBy>
  <cp:revision>16</cp:revision>
  <dcterms:created xsi:type="dcterms:W3CDTF">2020-07-27T17:05:08Z</dcterms:created>
  <dcterms:modified xsi:type="dcterms:W3CDTF">2023-01-31T00:37:31Z</dcterms:modified>
</cp:coreProperties>
</file>