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1" r:id="rId5"/>
    <p:sldId id="285" r:id="rId6"/>
    <p:sldId id="293" r:id="rId7"/>
    <p:sldId id="257" r:id="rId8"/>
    <p:sldId id="265" r:id="rId9"/>
    <p:sldId id="298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5886F3-2151-4F9D-99F7-8C5D19CE118B}">
          <p14:sldIdLst>
            <p14:sldId id="301"/>
            <p14:sldId id="285"/>
            <p14:sldId id="293"/>
            <p14:sldId id="257"/>
            <p14:sldId id="265"/>
            <p14:sldId id="298"/>
            <p14:sldId id="303"/>
            <p14:sldId id="304"/>
          </p14:sldIdLst>
        </p14:section>
        <p14:section name="Раздел без заголовка" id="{B6B953EA-7ED2-4831-8B13-DEBA261D62E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619" y="53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9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46" r:id="rId6"/>
    <p:sldLayoutId id="2147483725" r:id="rId7"/>
    <p:sldLayoutId id="2147483742" r:id="rId8"/>
    <p:sldLayoutId id="2147483736" r:id="rId9"/>
    <p:sldLayoutId id="2147483745" r:id="rId10"/>
    <p:sldLayoutId id="2147483741" r:id="rId11"/>
    <p:sldLayoutId id="2147483718" r:id="rId12"/>
    <p:sldLayoutId id="2147483737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299" y="1620959"/>
            <a:ext cx="7156415" cy="2260117"/>
          </a:xfrm>
        </p:spPr>
        <p:txBody>
          <a:bodyPr/>
          <a:lstStyle/>
          <a:p>
            <a:r>
              <a:rPr lang="ru-RU" sz="6600" u="sng" dirty="0" err="1" smtClean="0"/>
              <a:t>МЯУкающие</a:t>
            </a:r>
            <a:r>
              <a:rPr lang="ru-RU" sz="6600" u="sng" dirty="0" smtClean="0"/>
              <a:t> карты</a:t>
            </a:r>
            <a:endParaRPr lang="en-US" sz="66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7299" y="3957276"/>
            <a:ext cx="7156415" cy="13413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Приложение для гадания, гороскопов и </a:t>
            </a:r>
            <a:r>
              <a:rPr lang="ru-RU" dirty="0" smtClean="0"/>
              <a:t>кото-фактов</a:t>
            </a:r>
          </a:p>
          <a:p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600" dirty="0" smtClean="0"/>
              <a:t>Выполнили студенты 2 курса </a:t>
            </a:r>
            <a:r>
              <a:rPr lang="ru-RU" sz="1600" dirty="0" err="1" smtClean="0"/>
              <a:t>Бурханова</a:t>
            </a:r>
            <a:r>
              <a:rPr lang="ru-RU" sz="1600" dirty="0" smtClean="0"/>
              <a:t> Елизавета и Другова Дарья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6" y="1611744"/>
            <a:ext cx="7162800" cy="3665106"/>
          </a:xfrm>
          <a:noFill/>
          <a:ln w="38100" cap="sq">
            <a:noFill/>
            <a:miter lim="800000"/>
          </a:ln>
        </p:spPr>
        <p:txBody>
          <a:bodyPr lIns="0" rIns="0" anchor="ctr" anchorCtr="0">
            <a:noAutofit/>
          </a:bodyPr>
          <a:lstStyle/>
          <a:p>
            <a:r>
              <a:rPr lang="ru-RU" sz="1800" dirty="0"/>
              <a:t>В повседневной жизни не хватает позитивных эмоций, вдохновения и интересных открытий. Пользователи ищут простые и увлекательные способы поднять настроение и узнать что-то новое о себе</a:t>
            </a:r>
            <a:r>
              <a:rPr lang="ru-RU" sz="1800" dirty="0" smtClean="0"/>
              <a:t>.</a:t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u="sng" dirty="0" smtClean="0"/>
              <a:t>Наше решение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 smtClean="0"/>
              <a:t>"</a:t>
            </a:r>
            <a:r>
              <a:rPr lang="ru-RU" sz="2000" b="1" dirty="0" err="1"/>
              <a:t>МЯУкающие</a:t>
            </a:r>
            <a:r>
              <a:rPr lang="ru-RU" sz="2000" b="1" dirty="0"/>
              <a:t> карты"</a:t>
            </a:r>
            <a:r>
              <a:rPr lang="ru-RU" sz="1800" b="1" dirty="0"/>
              <a:t> 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— </a:t>
            </a:r>
            <a:r>
              <a:rPr lang="ru-RU" sz="1800" dirty="0"/>
              <a:t>это мобильное приложение, которое объединяет гадания на Таро, персональные гороскопы и забавные факты о котах. Всё это — в одном удобном и красивом интерфейсе.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 tIns="0" anchor="ctr">
            <a:noAutofit/>
          </a:bodyPr>
          <a:lstStyle/>
          <a:p>
            <a:r>
              <a:rPr lang="ru-RU" dirty="0"/>
              <a:t>Ключевые функции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 lIns="0"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2721" y="797506"/>
            <a:ext cx="5269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A5356"/>
                </a:solidFill>
              </a:rPr>
              <a:t>Гадание на картах Таро: вытяните карту и получите </a:t>
            </a:r>
            <a:r>
              <a:rPr lang="ru-RU" sz="2800" dirty="0" smtClean="0">
                <a:solidFill>
                  <a:srgbClr val="4A5356"/>
                </a:solidFill>
              </a:rPr>
              <a:t>предсказание</a:t>
            </a:r>
          </a:p>
          <a:p>
            <a:endParaRPr lang="ru-RU" sz="2800" dirty="0">
              <a:solidFill>
                <a:srgbClr val="4A5356"/>
              </a:solidFill>
            </a:endParaRPr>
          </a:p>
          <a:p>
            <a:r>
              <a:rPr lang="ru-RU" sz="2800" dirty="0">
                <a:solidFill>
                  <a:srgbClr val="4A5356"/>
                </a:solidFill>
              </a:rPr>
              <a:t>Персональные гороскопы для всех знаков </a:t>
            </a:r>
            <a:r>
              <a:rPr lang="ru-RU" sz="2800" dirty="0" smtClean="0">
                <a:solidFill>
                  <a:srgbClr val="4A5356"/>
                </a:solidFill>
              </a:rPr>
              <a:t>зодиака</a:t>
            </a:r>
          </a:p>
          <a:p>
            <a:endParaRPr lang="ru-RU" sz="2800" dirty="0">
              <a:solidFill>
                <a:srgbClr val="4A5356"/>
              </a:solidFill>
            </a:endParaRPr>
          </a:p>
          <a:p>
            <a:r>
              <a:rPr lang="ru-RU" sz="2800" dirty="0">
                <a:solidFill>
                  <a:srgbClr val="4A5356"/>
                </a:solidFill>
              </a:rPr>
              <a:t>Интересные и познавательные факты о </a:t>
            </a:r>
            <a:r>
              <a:rPr lang="ru-RU" sz="2800" dirty="0" smtClean="0">
                <a:solidFill>
                  <a:srgbClr val="4A5356"/>
                </a:solidFill>
              </a:rPr>
              <a:t>котах</a:t>
            </a:r>
          </a:p>
          <a:p>
            <a:endParaRPr lang="ru-RU" sz="2800" dirty="0">
              <a:solidFill>
                <a:srgbClr val="4A5356"/>
              </a:solidFill>
            </a:endParaRPr>
          </a:p>
          <a:p>
            <a:r>
              <a:rPr lang="ru-RU" sz="2800" dirty="0">
                <a:solidFill>
                  <a:srgbClr val="4A5356"/>
                </a:solidFill>
              </a:rPr>
              <a:t>Настройки темы оформления и уведомлений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400426" y="605844"/>
            <a:ext cx="2526180" cy="5550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978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 tIns="0" anchor="ctr">
            <a:noAutofit/>
          </a:bodyPr>
          <a:lstStyle/>
          <a:p>
            <a:r>
              <a:rPr lang="ru-RU" sz="4400" dirty="0"/>
              <a:t>Технические моменты</a:t>
            </a:r>
            <a:endParaRPr lang="en-US" sz="44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 lIns="0"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7845" y="598735"/>
            <a:ext cx="47635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4A5356"/>
                </a:solidFill>
              </a:rPr>
              <a:t>Язык разработки: </a:t>
            </a:r>
            <a:r>
              <a:rPr lang="en-US" sz="2800" dirty="0" err="1" smtClean="0">
                <a:solidFill>
                  <a:srgbClr val="4A5356"/>
                </a:solidFill>
              </a:rPr>
              <a:t>Kotlin</a:t>
            </a:r>
            <a:endParaRPr lang="ru-RU" sz="2800" dirty="0" smtClean="0">
              <a:solidFill>
                <a:srgbClr val="4A5356"/>
              </a:solidFill>
            </a:endParaRPr>
          </a:p>
          <a:p>
            <a:pPr algn="r"/>
            <a:endParaRPr lang="en-US" sz="2800" dirty="0">
              <a:solidFill>
                <a:srgbClr val="4A5356"/>
              </a:solidFill>
            </a:endParaRPr>
          </a:p>
          <a:p>
            <a:pPr algn="r"/>
            <a:r>
              <a:rPr lang="ru-RU" sz="2800" dirty="0">
                <a:solidFill>
                  <a:srgbClr val="4A5356"/>
                </a:solidFill>
              </a:rPr>
              <a:t>Архитектура: </a:t>
            </a:r>
            <a:r>
              <a:rPr lang="en-US" sz="2800" dirty="0">
                <a:solidFill>
                  <a:srgbClr val="4A5356"/>
                </a:solidFill>
              </a:rPr>
              <a:t>MVVM, Jetpack </a:t>
            </a:r>
            <a:r>
              <a:rPr lang="en-US" sz="2800" dirty="0" smtClean="0">
                <a:solidFill>
                  <a:srgbClr val="4A5356"/>
                </a:solidFill>
              </a:rPr>
              <a:t>Compose</a:t>
            </a:r>
            <a:endParaRPr lang="ru-RU" sz="2800" dirty="0" smtClean="0">
              <a:solidFill>
                <a:srgbClr val="4A5356"/>
              </a:solidFill>
            </a:endParaRPr>
          </a:p>
          <a:p>
            <a:pPr algn="r"/>
            <a:endParaRPr lang="en-US" sz="2800" dirty="0">
              <a:solidFill>
                <a:srgbClr val="4A5356"/>
              </a:solidFill>
            </a:endParaRPr>
          </a:p>
          <a:p>
            <a:pPr algn="r"/>
            <a:r>
              <a:rPr lang="ru-RU" sz="2800" dirty="0">
                <a:solidFill>
                  <a:srgbClr val="4A5356"/>
                </a:solidFill>
              </a:rPr>
              <a:t>Локальное хранилище: </a:t>
            </a:r>
            <a:r>
              <a:rPr lang="en-US" sz="2800" dirty="0">
                <a:solidFill>
                  <a:srgbClr val="4A5356"/>
                </a:solidFill>
              </a:rPr>
              <a:t>Room </a:t>
            </a:r>
            <a:r>
              <a:rPr lang="en-US" sz="2800" dirty="0" smtClean="0">
                <a:solidFill>
                  <a:srgbClr val="4A5356"/>
                </a:solidFill>
              </a:rPr>
              <a:t>Database</a:t>
            </a:r>
            <a:endParaRPr lang="ru-RU" sz="2800" dirty="0" smtClean="0">
              <a:solidFill>
                <a:srgbClr val="4A5356"/>
              </a:solidFill>
            </a:endParaRPr>
          </a:p>
          <a:p>
            <a:pPr algn="r"/>
            <a:endParaRPr lang="en-US" sz="2800" dirty="0">
              <a:solidFill>
                <a:srgbClr val="4A5356"/>
              </a:solidFill>
            </a:endParaRPr>
          </a:p>
          <a:p>
            <a:pPr algn="r"/>
            <a:r>
              <a:rPr lang="ru-RU" sz="2800" dirty="0">
                <a:solidFill>
                  <a:srgbClr val="4A5356"/>
                </a:solidFill>
              </a:rPr>
              <a:t>Асинхронная обработка: </a:t>
            </a:r>
            <a:r>
              <a:rPr lang="en-US" sz="2800" dirty="0" err="1">
                <a:solidFill>
                  <a:srgbClr val="4A5356"/>
                </a:solidFill>
              </a:rPr>
              <a:t>Coroutines</a:t>
            </a:r>
            <a:r>
              <a:rPr lang="en-US" sz="2800" dirty="0">
                <a:solidFill>
                  <a:srgbClr val="4A5356"/>
                </a:solidFill>
              </a:rPr>
              <a:t>, </a:t>
            </a:r>
            <a:r>
              <a:rPr lang="en-US" sz="2800" dirty="0" smtClean="0">
                <a:solidFill>
                  <a:srgbClr val="4A5356"/>
                </a:solidFill>
              </a:rPr>
              <a:t>Flow</a:t>
            </a:r>
            <a:endParaRPr lang="ru-RU" sz="2800" dirty="0" smtClean="0">
              <a:solidFill>
                <a:srgbClr val="4A5356"/>
              </a:solidFill>
            </a:endParaRPr>
          </a:p>
          <a:p>
            <a:pPr algn="r"/>
            <a:endParaRPr lang="en-US" sz="2800" dirty="0">
              <a:solidFill>
                <a:srgbClr val="4A5356"/>
              </a:solidFill>
            </a:endParaRPr>
          </a:p>
          <a:p>
            <a:pPr algn="r"/>
            <a:r>
              <a:rPr lang="ru-RU" sz="2800" dirty="0">
                <a:solidFill>
                  <a:srgbClr val="4A5356"/>
                </a:solidFill>
              </a:rPr>
              <a:t>Тестирование: </a:t>
            </a:r>
            <a:r>
              <a:rPr lang="en-US" sz="2800" dirty="0" smtClean="0">
                <a:solidFill>
                  <a:srgbClr val="4A5356"/>
                </a:solidFill>
              </a:rPr>
              <a:t>Unit</a:t>
            </a:r>
            <a:r>
              <a:rPr lang="ru-RU" sz="2800" dirty="0">
                <a:solidFill>
                  <a:srgbClr val="4A5356"/>
                </a:solidFill>
              </a:rPr>
              <a:t> </a:t>
            </a:r>
            <a:r>
              <a:rPr lang="en-US" sz="2800" dirty="0" smtClean="0">
                <a:solidFill>
                  <a:srgbClr val="4A5356"/>
                </a:solidFill>
              </a:rPr>
              <a:t>-</a:t>
            </a:r>
            <a:r>
              <a:rPr lang="ru-RU" sz="2800" dirty="0">
                <a:solidFill>
                  <a:srgbClr val="4A5356"/>
                </a:solidFill>
              </a:rPr>
              <a:t>тесты, </a:t>
            </a:r>
            <a:r>
              <a:rPr lang="en-US" sz="2800" dirty="0">
                <a:solidFill>
                  <a:srgbClr val="4A5356"/>
                </a:solidFill>
              </a:rPr>
              <a:t>UI-</a:t>
            </a:r>
            <a:r>
              <a:rPr lang="ru-RU" sz="2800" dirty="0">
                <a:solidFill>
                  <a:srgbClr val="4A5356"/>
                </a:solidFill>
              </a:rPr>
              <a:t>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7326" y="892175"/>
            <a:ext cx="2321666" cy="2170112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68" y="598735"/>
            <a:ext cx="3415967" cy="5635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ru-RU" dirty="0" smtClean="0"/>
              <a:t>Технологическое </a:t>
            </a:r>
            <a:r>
              <a:rPr lang="ru-RU" dirty="0"/>
              <a:t>преимущество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16F188B-64AC-8821-8110-7D3C466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0011" y="578163"/>
            <a:ext cx="8820150" cy="57016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u="sng" dirty="0" smtClean="0"/>
              <a:t>Современные </a:t>
            </a:r>
            <a:r>
              <a:rPr lang="ru-RU" u="sng" dirty="0"/>
              <a:t>технологии:</a:t>
            </a:r>
          </a:p>
          <a:p>
            <a:r>
              <a:rPr lang="ru-RU" sz="1600" dirty="0"/>
              <a:t>Приложение построено на базе последних инструментов </a:t>
            </a:r>
            <a:r>
              <a:rPr lang="ru-RU" sz="1600" dirty="0" err="1"/>
              <a:t>Android</a:t>
            </a:r>
            <a:r>
              <a:rPr lang="ru-RU" sz="1600" dirty="0"/>
              <a:t>-разработки — </a:t>
            </a:r>
            <a:r>
              <a:rPr lang="ru-RU" sz="1600" dirty="0" err="1"/>
              <a:t>Jetpack</a:t>
            </a:r>
            <a:r>
              <a:rPr lang="ru-RU" sz="1600" dirty="0"/>
              <a:t> </a:t>
            </a:r>
            <a:r>
              <a:rPr lang="ru-RU" sz="1600" dirty="0" err="1"/>
              <a:t>Compose</a:t>
            </a:r>
            <a:r>
              <a:rPr lang="ru-RU" sz="1600" dirty="0"/>
              <a:t>, </a:t>
            </a:r>
            <a:r>
              <a:rPr lang="ru-RU" sz="1600" dirty="0" err="1"/>
              <a:t>Kotlin</a:t>
            </a:r>
            <a:r>
              <a:rPr lang="ru-RU" sz="1600" dirty="0"/>
              <a:t> </a:t>
            </a:r>
            <a:r>
              <a:rPr lang="ru-RU" sz="1600" dirty="0" err="1"/>
              <a:t>Coroutines</a:t>
            </a:r>
            <a:r>
              <a:rPr lang="ru-RU" sz="1600" dirty="0"/>
              <a:t>, </a:t>
            </a:r>
            <a:r>
              <a:rPr lang="ru-RU" sz="1600" dirty="0" err="1"/>
              <a:t>Room</a:t>
            </a:r>
            <a:r>
              <a:rPr lang="ru-RU" sz="1600" dirty="0"/>
              <a:t> </a:t>
            </a:r>
            <a:r>
              <a:rPr lang="ru-RU" sz="1600" dirty="0" err="1"/>
              <a:t>Database</a:t>
            </a:r>
            <a:r>
              <a:rPr lang="ru-RU" sz="1600" dirty="0"/>
              <a:t>, что обеспечивает высокую производительность и гибкость.</a:t>
            </a:r>
          </a:p>
          <a:p>
            <a:r>
              <a:rPr lang="ru-RU" u="sng" dirty="0"/>
              <a:t>Модульная архитектура:</a:t>
            </a:r>
          </a:p>
          <a:p>
            <a:r>
              <a:rPr lang="ru-RU" sz="1600" dirty="0"/>
              <a:t>Использование архитектурного паттерна MVVM позволяет легко масштабировать и поддерживать приложение, а также быстро внедрять новые функции.</a:t>
            </a:r>
          </a:p>
          <a:p>
            <a:r>
              <a:rPr lang="ru-RU" u="sng" dirty="0"/>
              <a:t>Быстрый и отзывчивый интерфейс:</a:t>
            </a:r>
          </a:p>
          <a:p>
            <a:r>
              <a:rPr lang="ru-RU" sz="1600" dirty="0"/>
              <a:t>Благодаря асинхронной обработке данных и оптимизации ресурсов приложение работает плавно даже на устройствах с невысокой производительностью.</a:t>
            </a:r>
          </a:p>
          <a:p>
            <a:r>
              <a:rPr lang="ru-RU" u="sng" dirty="0"/>
              <a:t>Готовность к расширению:</a:t>
            </a:r>
          </a:p>
          <a:p>
            <a:r>
              <a:rPr lang="ru-RU" sz="1600" dirty="0"/>
              <a:t>Архитектура приложения предусматривает интеграцию с внешними сервисами и переход к </a:t>
            </a:r>
            <a:r>
              <a:rPr lang="ru-RU" sz="1600" dirty="0" err="1"/>
              <a:t>микросервисной</a:t>
            </a:r>
            <a:r>
              <a:rPr lang="ru-RU" sz="1600" dirty="0"/>
              <a:t> модели, что открывает широкие возможности для развития.</a:t>
            </a:r>
          </a:p>
          <a:p>
            <a:r>
              <a:rPr lang="ru-RU" u="sng" dirty="0"/>
              <a:t>Высокое качество кода:</a:t>
            </a:r>
          </a:p>
          <a:p>
            <a:r>
              <a:rPr lang="ru-RU" sz="1600" dirty="0"/>
              <a:t>Внедрена система автоматического тестирования (</a:t>
            </a:r>
            <a:r>
              <a:rPr lang="ru-RU" sz="1600" dirty="0" err="1"/>
              <a:t>unit</a:t>
            </a:r>
            <a:r>
              <a:rPr lang="ru-RU" sz="1600" dirty="0"/>
              <a:t> и UI тесты), что гарантирует стабильность и надежность работы приложения.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74DE4-E247-6221-003F-F5EDF18C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ru-RU" sz="4400" dirty="0"/>
              <a:t>Планы на будущее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5DA1B-2DD8-6AFE-6EA4-2C08AE19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3225" y="739920"/>
            <a:ext cx="5057775" cy="5213206"/>
          </a:xfrm>
        </p:spPr>
        <p:txBody>
          <a:bodyPr>
            <a:noAutofit/>
          </a:bodyPr>
          <a:lstStyle/>
          <a:p>
            <a:r>
              <a:rPr lang="ru-RU" sz="2000" dirty="0"/>
              <a:t>Добавление новых фактов и расширение 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базы</a:t>
            </a:r>
            <a:r>
              <a:rPr lang="ru-RU" sz="2000" dirty="0"/>
              <a:t> карт Таро</a:t>
            </a:r>
          </a:p>
          <a:p>
            <a:r>
              <a:rPr lang="ru-RU" sz="2000" dirty="0"/>
              <a:t>Персонализация гороскопов и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рекомендаций</a:t>
            </a:r>
            <a:endParaRPr lang="ru-RU" sz="2000" dirty="0"/>
          </a:p>
          <a:p>
            <a:r>
              <a:rPr lang="ru-RU" sz="2000" dirty="0"/>
              <a:t>Интеграция с внешними сервисами </a:t>
            </a:r>
            <a:r>
              <a:rPr lang="ru-RU" sz="2000" dirty="0" smtClean="0"/>
              <a:t>для</a:t>
            </a:r>
          </a:p>
          <a:p>
            <a:pPr marL="0" indent="0">
              <a:buNone/>
            </a:pPr>
            <a:r>
              <a:rPr lang="ru-RU" sz="2000" dirty="0" smtClean="0"/>
              <a:t>получения</a:t>
            </a:r>
            <a:r>
              <a:rPr lang="ru-RU" sz="2000" dirty="0"/>
              <a:t> </a:t>
            </a:r>
            <a:r>
              <a:rPr lang="ru-RU" sz="2000" dirty="0" smtClean="0"/>
              <a:t>актуальных</a:t>
            </a:r>
            <a:r>
              <a:rPr lang="ru-RU" sz="2000" dirty="0"/>
              <a:t> данных</a:t>
            </a:r>
          </a:p>
          <a:p>
            <a:r>
              <a:rPr lang="ru-RU" sz="2000" dirty="0"/>
              <a:t>Разработка серверной части и переход к </a:t>
            </a:r>
            <a:endParaRPr lang="ru-RU" sz="2000" dirty="0"/>
          </a:p>
          <a:p>
            <a:pPr marL="0" indent="0">
              <a:buNone/>
            </a:pPr>
            <a:r>
              <a:rPr lang="ru-RU" sz="2000" dirty="0" err="1" smtClean="0"/>
              <a:t>микросервисной</a:t>
            </a:r>
            <a:r>
              <a:rPr lang="ru-RU" sz="2000" dirty="0"/>
              <a:t> архитектуре</a:t>
            </a:r>
          </a:p>
          <a:p>
            <a:r>
              <a:rPr lang="ru-RU" sz="2000" dirty="0"/>
              <a:t>Внедрение </a:t>
            </a:r>
            <a:r>
              <a:rPr lang="ru-RU" sz="2000" dirty="0" err="1" smtClean="0"/>
              <a:t>push</a:t>
            </a:r>
            <a:r>
              <a:rPr lang="ru-RU" sz="2000" dirty="0" smtClean="0"/>
              <a:t>-уведомлений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и</a:t>
            </a:r>
            <a:r>
              <a:rPr lang="ru-RU" sz="2000" dirty="0"/>
              <a:t> системы достижений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8589-7CC8-7CCC-8CCB-9E7FD04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74" y="614977"/>
            <a:ext cx="2670203" cy="5463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10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6551" y="727071"/>
            <a:ext cx="5553074" cy="5403849"/>
          </a:xfrm>
        </p:spPr>
        <p:txBody>
          <a:bodyPr>
            <a:noAutofit/>
          </a:bodyPr>
          <a:lstStyle/>
          <a:p>
            <a:pPr algn="r"/>
            <a:r>
              <a:rPr lang="ru-RU" sz="2300" dirty="0"/>
              <a:t>Н</a:t>
            </a:r>
            <a:r>
              <a:rPr lang="ru-RU" sz="2300" dirty="0" smtClean="0"/>
              <a:t>аше </a:t>
            </a:r>
            <a:r>
              <a:rPr lang="ru-RU" sz="2300" dirty="0"/>
              <a:t>приложение — это современный инструмент для получения персональных гороскопов, интересных фактов о кошках, виртуальных раскладов Таро и ведения личного дневника.</a:t>
            </a:r>
          </a:p>
          <a:p>
            <a:pPr algn="r"/>
            <a:r>
              <a:rPr lang="ru-RU" sz="2300" dirty="0"/>
              <a:t>Благодаря удобному интерфейсу, поддержке офлайн-режима и синхронизации, пользователи всегда имеют доступ к своим данным и могут получать вдохновение каждый день.</a:t>
            </a:r>
          </a:p>
          <a:p>
            <a:pPr algn="r"/>
            <a:r>
              <a:rPr lang="ru-RU" sz="2300" dirty="0"/>
              <a:t>Мы продолжаем развивать проект и открыты к обратной связи и предложениям по улучшению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86" b="2986"/>
          <a:stretch>
            <a:fillRect/>
          </a:stretch>
        </p:blipFill>
        <p:spPr>
          <a:xfrm>
            <a:off x="8778873" y="727071"/>
            <a:ext cx="2605088" cy="5438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690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299" y="1620959"/>
            <a:ext cx="7156415" cy="2260117"/>
          </a:xfrm>
        </p:spPr>
        <p:txBody>
          <a:bodyPr/>
          <a:lstStyle/>
          <a:p>
            <a:r>
              <a:rPr lang="ru-RU" sz="6600" u="sng" dirty="0" err="1" smtClean="0"/>
              <a:t>МЯУкающие</a:t>
            </a:r>
            <a:r>
              <a:rPr lang="ru-RU" sz="6600" u="sng" dirty="0" smtClean="0"/>
              <a:t> карты</a:t>
            </a:r>
            <a:endParaRPr lang="en-US" sz="66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7299" y="4145099"/>
            <a:ext cx="7304677" cy="7404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 smtClean="0"/>
              <a:t>Выполнили студенты 2 курса</a:t>
            </a:r>
          </a:p>
          <a:p>
            <a:r>
              <a:rPr lang="ru-RU" dirty="0" err="1" smtClean="0"/>
              <a:t>Бурханова</a:t>
            </a:r>
            <a:r>
              <a:rPr lang="ru-RU" dirty="0" smtClean="0"/>
              <a:t> Елизавета и Другова Дарья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6C43-4A17-4971-BB8F-F0F6B8CDF2E0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243</Words>
  <Application>Microsoft Office PowerPoint</Application>
  <PresentationFormat>Широкоэкранный</PresentationFormat>
  <Paragraphs>62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Corbel</vt:lpstr>
      <vt:lpstr>Gill Sans MT</vt:lpstr>
      <vt:lpstr>Parcel</vt:lpstr>
      <vt:lpstr>МЯУкающие карты</vt:lpstr>
      <vt:lpstr>В повседневной жизни не хватает позитивных эмоций, вдохновения и интересных открытий. Пользователи ищут простые и увлекательные способы поднять настроение и узнать что-то новое о себе.  Наше решение "МЯУкающие карты"   — это мобильное приложение, которое объединяет гадания на Таро, персональные гороскопы и забавные факты о котах. Всё это — в одном удобном и красивом интерфейсе.</vt:lpstr>
      <vt:lpstr>Ключевые функции</vt:lpstr>
      <vt:lpstr>Технические моменты</vt:lpstr>
      <vt:lpstr>Технологическое преимущество</vt:lpstr>
      <vt:lpstr>Планы на будущее</vt:lpstr>
      <vt:lpstr> Заключение</vt:lpstr>
      <vt:lpstr>МЯУкающие карты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Наталья Другова</cp:lastModifiedBy>
  <cp:revision>15</cp:revision>
  <dcterms:created xsi:type="dcterms:W3CDTF">2024-02-15T21:11:36Z</dcterms:created>
  <dcterms:modified xsi:type="dcterms:W3CDTF">2025-07-02T16:55:02Z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