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70" r:id="rId3"/>
    <p:sldId id="257" r:id="rId4"/>
    <p:sldId id="258" r:id="rId5"/>
    <p:sldId id="261" r:id="rId6"/>
    <p:sldId id="263" r:id="rId7"/>
    <p:sldId id="269" r:id="rId8"/>
    <p:sldId id="271" r:id="rId9"/>
    <p:sldId id="267" r:id="rId10"/>
    <p:sldId id="272" r:id="rId11"/>
    <p:sldId id="262" r:id="rId12"/>
    <p:sldId id="273" r:id="rId13"/>
    <p:sldId id="265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86DC"/>
    <a:srgbClr val="01ABD6"/>
    <a:srgbClr val="6BA7EB"/>
    <a:srgbClr val="C2EFC9"/>
    <a:srgbClr val="3700CD"/>
    <a:srgbClr val="5C8ACC"/>
    <a:srgbClr val="C8FFF3"/>
    <a:srgbClr val="FF85F4"/>
    <a:srgbClr val="2469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5BEC85-87AA-C116-77A3-6DF3423B139C}" v="2" dt="2024-05-15T20:29:14.624"/>
    <p1510:client id="{CAEB0D38-7557-C44B-89D9-1107ADC269AE}" v="3231" dt="2024-05-16T09:40:00.4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7"/>
  </p:normalViewPr>
  <p:slideViewPr>
    <p:cSldViewPr snapToGrid="0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732F52-95BB-824E-B16B-72A7BC34FC8D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51939-34E4-4746-BF31-3EF39221F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606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E0579C-BBF5-790B-957B-04254AE321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DCF253C-4510-B290-CDF2-3AA174D703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C04453-1E6D-D422-D165-2F0BD69DC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AFFF-384F-DA41-BFAA-61D181AA3775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F1CA4C-E533-4698-8F6C-836C82A82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D1C6F1-A35F-097B-ABF5-3AC4F4D25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978D3-40BE-F94A-8576-B9DA8566B9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1328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1A1BC4-9D35-EBAC-8FB0-F5EDC1BAB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DCE4675-707A-F2F1-9EA9-4160608C4A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8182DD-E167-2E3D-98C3-91132503B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AFFF-384F-DA41-BFAA-61D181AA3775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E42F93-1490-B1E8-617B-8168BD8FB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B7E62B-22D4-D60E-8CC3-FF5053AB4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978D3-40BE-F94A-8576-B9DA8566B9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574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79FED69-B7E3-1142-E163-C30B87110D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515F752-2DCD-024E-80F0-D63CD8DD4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27593E-DECB-64A5-B07C-042C66267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AFFF-384F-DA41-BFAA-61D181AA3775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49928B-2C23-4CAD-A623-E16E50FFC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C84E95-5A2D-421B-F354-B19DA766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978D3-40BE-F94A-8576-B9DA8566B9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384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05B6FA-EB3B-3510-4B86-F0C597F8B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60EA9E-5418-CE32-C152-AAF157BF5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C9283B-8BA3-A1C6-62E4-3AE5EE506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AFFF-384F-DA41-BFAA-61D181AA3775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7E7A2C-FCE0-B328-AAF5-EEDF4E41B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51E93A-3288-7AC8-D0D0-159986D49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978D3-40BE-F94A-8576-B9DA8566B9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881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75337F-0B20-3675-9BEF-8B6566083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0F49F83-ADF1-F9ED-4B15-86E6AE99A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B3FC01-4DA1-D1A6-9C4C-FFDD99C72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AFFF-384F-DA41-BFAA-61D181AA3775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8B82AE-0DB7-FCA1-07F4-B9F4DD4D0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615414-DACA-66BE-FC81-0C175D7B2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978D3-40BE-F94A-8576-B9DA8566B9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3376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9DB0A0-82E4-791D-02EF-AC27D94A3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90457B-07B3-C9BF-E581-E53186F251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3545095-E336-4566-4CE3-26A407722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EEF0E9C-36C0-FE1E-0CCC-F11BA4756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AFFF-384F-DA41-BFAA-61D181AA3775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1A0655D-832C-421D-CFA9-702B78FE0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D24FCCE-B4B0-7C21-0FA1-974010856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978D3-40BE-F94A-8576-B9DA8566B9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1254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C70CE2-07DF-DE4F-5F55-D3672EAAB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DD364F6-22F2-6F42-9333-63EC81DD9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03FFB06-5867-939A-4299-BA9F514A8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9229D32-35C7-4127-4FE5-109D9CFBB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9227310-BB47-D55E-83B2-5A44100BDE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7B6D0CB-EAE3-6A2D-A298-EEFA6B058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AFFF-384F-DA41-BFAA-61D181AA3775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30452CC-767F-8F24-5AC4-D56DC7EB4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5EEE0E7-383A-BB3B-6259-02220594F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978D3-40BE-F94A-8576-B9DA8566B9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609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20DACE-3E0C-D87C-1BB8-A44870021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3C9EC18-B125-2410-7C42-081E3FF1E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AFFF-384F-DA41-BFAA-61D181AA3775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00D669B-5430-B9AF-EBDA-35CE01BA4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6A8F44D-C4EC-85CB-9EB6-F3876BBEE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978D3-40BE-F94A-8576-B9DA8566B9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34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05F6824-4278-5AB9-9807-00C3B4240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AFFF-384F-DA41-BFAA-61D181AA3775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410FE14-486D-4409-0A7A-0B5BE87A4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B2AE4C0-DBE0-913B-71B8-8268C4392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978D3-40BE-F94A-8576-B9DA8566B9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0467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397ED4-65DB-4D1C-5B75-05917793C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5B3466-137E-B3B9-DA42-51CB89D55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6276511-8802-388C-3EF5-4AAD7B930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DD9468C-6127-E293-753B-710AE8416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AFFF-384F-DA41-BFAA-61D181AA3775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4F62947-BF93-36B2-A56A-1F283A6CE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5F7998F-2732-F2D7-308C-C66A463B3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978D3-40BE-F94A-8576-B9DA8566B9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5620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A61A44-0932-CB66-1F3E-6B9747854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E01ED5E-F612-AF79-1304-FDD6CA2754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6F814AB-86E1-B51C-3D3C-6602FEAD1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FE3DC1B-DD06-25F0-B5AF-822A649ED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AFFF-384F-DA41-BFAA-61D181AA3775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D1C7944-8DAE-CD8C-AE9D-58588BF1B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6AFD6D8-8B53-3B77-1380-A8A42F04E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978D3-40BE-F94A-8576-B9DA8566B9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7021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979766-2E46-5A6D-37E9-47B449AC3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E4A435-AE15-6E78-E0A6-F394371C1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657DAE-81A6-C6A1-28CB-27EF941BC9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2EAFFF-384F-DA41-BFAA-61D181AA3775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5BD023-1CE4-9E11-5E3E-FDCDA84256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CC0D6B-BEED-A681-7034-FF5C0B631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E978D3-40BE-F94A-8576-B9DA8566B9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6430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svg"/><Relationship Id="rId18" Type="http://schemas.openxmlformats.org/officeDocument/2006/relationships/image" Target="../media/image46.png"/><Relationship Id="rId3" Type="http://schemas.openxmlformats.org/officeDocument/2006/relationships/image" Target="../media/image31.svg"/><Relationship Id="rId21" Type="http://schemas.openxmlformats.org/officeDocument/2006/relationships/image" Target="../media/image49.png"/><Relationship Id="rId7" Type="http://schemas.openxmlformats.org/officeDocument/2006/relationships/image" Target="../media/image35.svg"/><Relationship Id="rId12" Type="http://schemas.openxmlformats.org/officeDocument/2006/relationships/image" Target="../media/image40.png"/><Relationship Id="rId17" Type="http://schemas.openxmlformats.org/officeDocument/2006/relationships/image" Target="../media/image45.svg"/><Relationship Id="rId2" Type="http://schemas.openxmlformats.org/officeDocument/2006/relationships/image" Target="../media/image21.png"/><Relationship Id="rId16" Type="http://schemas.openxmlformats.org/officeDocument/2006/relationships/image" Target="../media/image44.png"/><Relationship Id="rId20" Type="http://schemas.openxmlformats.org/officeDocument/2006/relationships/image" Target="../media/image4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svg"/><Relationship Id="rId5" Type="http://schemas.openxmlformats.org/officeDocument/2006/relationships/image" Target="../media/image33.svg"/><Relationship Id="rId15" Type="http://schemas.openxmlformats.org/officeDocument/2006/relationships/image" Target="../media/image43.sv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32.png"/><Relationship Id="rId9" Type="http://schemas.openxmlformats.org/officeDocument/2006/relationships/image" Target="../media/image37.svg"/><Relationship Id="rId14" Type="http://schemas.openxmlformats.org/officeDocument/2006/relationships/image" Target="../media/image42.png"/><Relationship Id="rId2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svg"/><Relationship Id="rId3" Type="http://schemas.openxmlformats.org/officeDocument/2006/relationships/image" Target="../media/image51.svg"/><Relationship Id="rId7" Type="http://schemas.openxmlformats.org/officeDocument/2006/relationships/image" Target="../media/image33.svg"/><Relationship Id="rId12" Type="http://schemas.openxmlformats.org/officeDocument/2006/relationships/image" Target="../media/image58.png"/><Relationship Id="rId2" Type="http://schemas.openxmlformats.org/officeDocument/2006/relationships/image" Target="../media/image50.png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57.svg"/><Relationship Id="rId5" Type="http://schemas.openxmlformats.org/officeDocument/2006/relationships/image" Target="../media/image53.svg"/><Relationship Id="rId15" Type="http://schemas.openxmlformats.org/officeDocument/2006/relationships/image" Target="../media/image61.svg"/><Relationship Id="rId10" Type="http://schemas.openxmlformats.org/officeDocument/2006/relationships/image" Target="../media/image56.png"/><Relationship Id="rId4" Type="http://schemas.openxmlformats.org/officeDocument/2006/relationships/image" Target="../media/image52.png"/><Relationship Id="rId9" Type="http://schemas.openxmlformats.org/officeDocument/2006/relationships/image" Target="../media/image55.svg"/><Relationship Id="rId14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Relationship Id="rId1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12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5" Type="http://schemas.openxmlformats.org/officeDocument/2006/relationships/image" Target="../media/image24.sv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Изображение выглядит как текст, логотип, Шрифт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D206C966-17F0-B149-8D0C-3EDF41836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926" y="1172166"/>
            <a:ext cx="7348258" cy="4164013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3492E04-5A6E-8F18-CD15-7A8CCED84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D86DC">
              <a:alpha val="15000"/>
            </a:srgb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2F82F1-996B-F368-3B09-73473E02F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937" y="429396"/>
            <a:ext cx="4734444" cy="2387600"/>
          </a:xfrm>
        </p:spPr>
        <p:txBody>
          <a:bodyPr>
            <a:normAutofit fontScale="90000"/>
          </a:bodyPr>
          <a:lstStyle/>
          <a:p>
            <a:r>
              <a:rPr lang="ru-RU" sz="4400" b="1" dirty="0">
                <a:solidFill>
                  <a:schemeClr val="bg2">
                    <a:lumMod val="25000"/>
                  </a:schemeClr>
                </a:solidFill>
              </a:rPr>
              <a:t>Информационный бот банка России в Телеграмм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26BDAE-DE1E-0525-E897-B60C8FD03310}"/>
              </a:ext>
            </a:extLst>
          </p:cNvPr>
          <p:cNvSpPr txBox="1"/>
          <p:nvPr/>
        </p:nvSpPr>
        <p:spPr>
          <a:xfrm>
            <a:off x="795030" y="4593139"/>
            <a:ext cx="27815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bg2">
                    <a:lumMod val="25000"/>
                  </a:schemeClr>
                </a:solidFill>
              </a:rPr>
              <a:t>Состав команды:</a:t>
            </a:r>
          </a:p>
          <a:p>
            <a:r>
              <a:rPr lang="ru-RU" b="1" dirty="0" err="1">
                <a:solidFill>
                  <a:schemeClr val="bg2">
                    <a:lumMod val="25000"/>
                  </a:schemeClr>
                </a:solidFill>
              </a:rPr>
              <a:t>Тевс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</a:rPr>
              <a:t> Анна</a:t>
            </a:r>
          </a:p>
          <a:p>
            <a:r>
              <a:rPr lang="ru-RU" b="1" dirty="0">
                <a:solidFill>
                  <a:schemeClr val="bg2">
                    <a:lumMod val="25000"/>
                  </a:schemeClr>
                </a:solidFill>
              </a:rPr>
              <a:t>Добин Илья</a:t>
            </a:r>
          </a:p>
          <a:p>
            <a:r>
              <a:rPr lang="ru-RU" b="1" dirty="0">
                <a:solidFill>
                  <a:schemeClr val="bg2">
                    <a:lumMod val="25000"/>
                  </a:schemeClr>
                </a:solidFill>
              </a:rPr>
              <a:t>Болотникова Елизавета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45D4657-E7E5-8EF4-216F-9B13901B7AE7}"/>
              </a:ext>
            </a:extLst>
          </p:cNvPr>
          <p:cNvCxnSpPr>
            <a:cxnSpLocks/>
          </p:cNvCxnSpPr>
          <p:nvPr/>
        </p:nvCxnSpPr>
        <p:spPr>
          <a:xfrm>
            <a:off x="631937" y="1057866"/>
            <a:ext cx="0" cy="1628184"/>
          </a:xfrm>
          <a:prstGeom prst="line">
            <a:avLst/>
          </a:prstGeom>
          <a:ln w="63500">
            <a:solidFill>
              <a:srgbClr val="2D86D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90891690-2AE0-77DD-51F5-AC8B5D0820A4}"/>
              </a:ext>
            </a:extLst>
          </p:cNvPr>
          <p:cNvCxnSpPr>
            <a:cxnSpLocks/>
          </p:cNvCxnSpPr>
          <p:nvPr/>
        </p:nvCxnSpPr>
        <p:spPr>
          <a:xfrm>
            <a:off x="655957" y="3750661"/>
            <a:ext cx="0" cy="1907189"/>
          </a:xfrm>
          <a:prstGeom prst="line">
            <a:avLst/>
          </a:prstGeom>
          <a:ln w="63500">
            <a:solidFill>
              <a:srgbClr val="2D86D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F27028F-4DE2-0799-0D9E-DE6845BB2A1B}"/>
              </a:ext>
            </a:extLst>
          </p:cNvPr>
          <p:cNvSpPr txBox="1"/>
          <p:nvPr/>
        </p:nvSpPr>
        <p:spPr>
          <a:xfrm>
            <a:off x="5154480" y="6399147"/>
            <a:ext cx="1425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>
                <a:solidFill>
                  <a:schemeClr val="bg2">
                    <a:lumMod val="10000"/>
                  </a:schemeClr>
                </a:solidFill>
              </a:rPr>
              <a:t>НИУ ВШЭ 2024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1FA10A-2CDF-2EEF-46F8-588A046DDF47}"/>
              </a:ext>
            </a:extLst>
          </p:cNvPr>
          <p:cNvSpPr txBox="1"/>
          <p:nvPr/>
        </p:nvSpPr>
        <p:spPr>
          <a:xfrm>
            <a:off x="795030" y="3715976"/>
            <a:ext cx="4962826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bg2">
                    <a:lumMod val="25000"/>
                  </a:schemeClr>
                </a:solidFill>
              </a:rPr>
              <a:t>Научный руководитель:</a:t>
            </a:r>
          </a:p>
          <a:p>
            <a:pPr algn="l"/>
            <a:r>
              <a:rPr lang="ru-RU" b="1" i="0" dirty="0">
                <a:solidFill>
                  <a:schemeClr val="bg2">
                    <a:lumMod val="25000"/>
                  </a:schemeClr>
                </a:solidFill>
                <a:effectLst/>
              </a:rPr>
              <a:t>Логунов Олег Геннадьевич</a:t>
            </a:r>
          </a:p>
          <a:p>
            <a:pPr algn="l"/>
            <a:br>
              <a:rPr lang="ru-RU" b="0" i="0" dirty="0">
                <a:solidFill>
                  <a:schemeClr val="bg2">
                    <a:lumMod val="25000"/>
                  </a:schemeClr>
                </a:solidFill>
                <a:effectLst/>
              </a:rPr>
            </a:br>
            <a:endParaRPr lang="ru-RU" b="0" i="0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endParaRPr lang="ru-RU" b="1" dirty="0">
              <a:solidFill>
                <a:schemeClr val="bg2">
                  <a:lumMod val="25000"/>
                </a:schemeClr>
              </a:solidFill>
            </a:endParaRPr>
          </a:p>
          <a:p>
            <a:endParaRPr lang="ru-RU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C7F2688-E1D1-A898-7CA8-159929CAA578}"/>
              </a:ext>
            </a:extLst>
          </p:cNvPr>
          <p:cNvSpPr/>
          <p:nvPr/>
        </p:nvSpPr>
        <p:spPr>
          <a:xfrm>
            <a:off x="193816" y="178593"/>
            <a:ext cx="11804368" cy="6500813"/>
          </a:xfrm>
          <a:prstGeom prst="rect">
            <a:avLst/>
          </a:prstGeom>
          <a:noFill/>
          <a:ln>
            <a:solidFill>
              <a:srgbClr val="2D86D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076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998AF-AD59-7B5D-D674-81470EBD73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BEECB80-21F5-AA1C-8C7E-3C686B656DD2}"/>
              </a:ext>
            </a:extLst>
          </p:cNvPr>
          <p:cNvSpPr txBox="1"/>
          <p:nvPr/>
        </p:nvSpPr>
        <p:spPr>
          <a:xfrm>
            <a:off x="2958835" y="575094"/>
            <a:ext cx="7002238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ru-RU" sz="4000" b="1" dirty="0"/>
              <a:t>Возможное применение ИИ</a:t>
            </a:r>
            <a:endParaRPr lang="ru-RU" dirty="0"/>
          </a:p>
        </p:txBody>
      </p:sp>
      <p:sp>
        <p:nvSpPr>
          <p:cNvPr id="12" name="Прямоугольник: скругленные углы 6">
            <a:extLst>
              <a:ext uri="{FF2B5EF4-FFF2-40B4-BE49-F238E27FC236}">
                <a16:creationId xmlns:a16="http://schemas.microsoft.com/office/drawing/2014/main" id="{9E60484C-7FA0-C2F7-B679-3E21D9886892}"/>
              </a:ext>
            </a:extLst>
          </p:cNvPr>
          <p:cNvSpPr/>
          <p:nvPr/>
        </p:nvSpPr>
        <p:spPr>
          <a:xfrm>
            <a:off x="159838" y="1447711"/>
            <a:ext cx="11872324" cy="717883"/>
          </a:xfrm>
          <a:prstGeom prst="roundRect">
            <a:avLst/>
          </a:prstGeom>
          <a:solidFill>
            <a:schemeClr val="bg1">
              <a:lumMod val="50000"/>
              <a:alpha val="11964"/>
            </a:schemeClr>
          </a:solidFill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E3EBA4-753B-69FE-35FF-1DC660668EAF}"/>
              </a:ext>
            </a:extLst>
          </p:cNvPr>
          <p:cNvSpPr txBox="1"/>
          <p:nvPr/>
        </p:nvSpPr>
        <p:spPr>
          <a:xfrm>
            <a:off x="4430889" y="1593410"/>
            <a:ext cx="521274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b="1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 Рекомендация организаций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1C30B0-3993-EF65-56C7-5819799B6390}"/>
              </a:ext>
            </a:extLst>
          </p:cNvPr>
          <p:cNvSpPr txBox="1"/>
          <p:nvPr/>
        </p:nvSpPr>
        <p:spPr>
          <a:xfrm>
            <a:off x="257884" y="1477554"/>
            <a:ext cx="474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5" name="Прямоугольник: скругленные углы 6">
            <a:extLst>
              <a:ext uri="{FF2B5EF4-FFF2-40B4-BE49-F238E27FC236}">
                <a16:creationId xmlns:a16="http://schemas.microsoft.com/office/drawing/2014/main" id="{E4DAF557-BBCD-59D0-2159-62A871BDDF2B}"/>
              </a:ext>
            </a:extLst>
          </p:cNvPr>
          <p:cNvSpPr/>
          <p:nvPr/>
        </p:nvSpPr>
        <p:spPr>
          <a:xfrm>
            <a:off x="159838" y="2492693"/>
            <a:ext cx="11872324" cy="717883"/>
          </a:xfrm>
          <a:prstGeom prst="roundRect">
            <a:avLst/>
          </a:prstGeom>
          <a:solidFill>
            <a:srgbClr val="2D86DC">
              <a:alpha val="11964"/>
            </a:srgbClr>
          </a:solidFill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94AFD4-A3B8-F038-FE44-3F3CDD696126}"/>
              </a:ext>
            </a:extLst>
          </p:cNvPr>
          <p:cNvSpPr txBox="1"/>
          <p:nvPr/>
        </p:nvSpPr>
        <p:spPr>
          <a:xfrm>
            <a:off x="727428" y="2660248"/>
            <a:ext cx="1109245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000" b="1" dirty="0" err="1">
                <a:ea typeface="+mn-lt"/>
                <a:cs typeface="+mn-lt"/>
              </a:rPr>
              <a:t>Коллаборативная</a:t>
            </a:r>
            <a:r>
              <a:rPr lang="ru-RU" sz="2000" b="1" dirty="0">
                <a:ea typeface="+mn-lt"/>
                <a:cs typeface="+mn-lt"/>
              </a:rPr>
              <a:t> фильтрация/контентная фильтрация</a:t>
            </a:r>
            <a:endParaRPr lang="ru-RU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B72717-40F8-4CBB-346E-2A2062665E9E}"/>
              </a:ext>
            </a:extLst>
          </p:cNvPr>
          <p:cNvSpPr txBox="1"/>
          <p:nvPr/>
        </p:nvSpPr>
        <p:spPr>
          <a:xfrm>
            <a:off x="257884" y="2525291"/>
            <a:ext cx="47402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sz="4000" b="1" dirty="0">
                <a:solidFill>
                  <a:schemeClr val="bg2">
                    <a:lumMod val="25000"/>
                  </a:schemeClr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4C4E25-3ABE-D339-BEB1-E5B0D0920027}"/>
              </a:ext>
            </a:extLst>
          </p:cNvPr>
          <p:cNvSpPr txBox="1"/>
          <p:nvPr/>
        </p:nvSpPr>
        <p:spPr>
          <a:xfrm>
            <a:off x="638596" y="3636083"/>
            <a:ext cx="1132791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000" b="1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 Интерактивный чат-бот:</a:t>
            </a:r>
            <a:r>
              <a:rPr lang="ru-RU" sz="200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 Можно использовать методы обработки естественного языка (NLP) и естественного языкового понимания (NLU) для того, чтобы бот мог распознавать запросы пользователя и предоставлять ответы и рекомендации на естественном языке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Прямоугольник: скругленные углы 6">
            <a:extLst>
              <a:ext uri="{FF2B5EF4-FFF2-40B4-BE49-F238E27FC236}">
                <a16:creationId xmlns:a16="http://schemas.microsoft.com/office/drawing/2014/main" id="{A3417F95-825B-443C-88B4-2E907F0AB1B4}"/>
              </a:ext>
            </a:extLst>
          </p:cNvPr>
          <p:cNvSpPr/>
          <p:nvPr/>
        </p:nvSpPr>
        <p:spPr>
          <a:xfrm>
            <a:off x="159838" y="3486332"/>
            <a:ext cx="11872324" cy="1310368"/>
          </a:xfrm>
          <a:prstGeom prst="roundRect">
            <a:avLst/>
          </a:prstGeom>
          <a:solidFill>
            <a:schemeClr val="bg1">
              <a:lumMod val="50000"/>
              <a:alpha val="11964"/>
            </a:schemeClr>
          </a:solidFill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7E170A-9612-56E2-3F51-33FDED109410}"/>
              </a:ext>
            </a:extLst>
          </p:cNvPr>
          <p:cNvSpPr txBox="1"/>
          <p:nvPr/>
        </p:nvSpPr>
        <p:spPr>
          <a:xfrm>
            <a:off x="252853" y="3785688"/>
            <a:ext cx="484082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sz="4000" b="1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21" name="Прямоугольник: скругленные углы 6">
            <a:extLst>
              <a:ext uri="{FF2B5EF4-FFF2-40B4-BE49-F238E27FC236}">
                <a16:creationId xmlns:a16="http://schemas.microsoft.com/office/drawing/2014/main" id="{CCFA94C4-2CCD-1F2A-2427-CB88451A308B}"/>
              </a:ext>
            </a:extLst>
          </p:cNvPr>
          <p:cNvSpPr/>
          <p:nvPr/>
        </p:nvSpPr>
        <p:spPr>
          <a:xfrm>
            <a:off x="159838" y="5030199"/>
            <a:ext cx="11872324" cy="1310368"/>
          </a:xfrm>
          <a:prstGeom prst="roundRect">
            <a:avLst/>
          </a:prstGeom>
          <a:solidFill>
            <a:schemeClr val="bg1">
              <a:lumMod val="50000"/>
              <a:alpha val="11964"/>
            </a:schemeClr>
          </a:solidFill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BEC83C-0BAF-296F-BAB1-59D9C6EC2027}"/>
              </a:ext>
            </a:extLst>
          </p:cNvPr>
          <p:cNvSpPr txBox="1"/>
          <p:nvPr/>
        </p:nvSpPr>
        <p:spPr>
          <a:xfrm>
            <a:off x="801877" y="5177551"/>
            <a:ext cx="1116462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000" b="1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 Анализ репутации и надежности компаний:</a:t>
            </a:r>
            <a:r>
              <a:rPr lang="ru-RU" sz="200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 Можно использовать методы обработки естественного языка (NLP) и машинное обучение для </a:t>
            </a:r>
            <a:r>
              <a:rPr lang="ru-RU" sz="2000" b="1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анализа отзывов, оценок и комментариев о компаниях</a:t>
            </a:r>
            <a:r>
              <a:rPr lang="ru-RU" sz="200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, чтобы определить их репутацию и надежность. 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E0687C-01C2-5AA2-2443-28CACF982A0B}"/>
              </a:ext>
            </a:extLst>
          </p:cNvPr>
          <p:cNvSpPr txBox="1"/>
          <p:nvPr/>
        </p:nvSpPr>
        <p:spPr>
          <a:xfrm>
            <a:off x="252853" y="5352415"/>
            <a:ext cx="485056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sz="4000" b="1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pic>
        <p:nvPicPr>
          <p:cNvPr id="2" name="Рисунок 1" descr="Изображение выглядит как текст, логотип, Шрифт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A9790B7D-3ED5-5A5C-F667-C2A4AB1FF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36" y="0"/>
            <a:ext cx="913118" cy="517433"/>
          </a:xfrm>
          <a:prstGeom prst="rect">
            <a:avLst/>
          </a:prstGeom>
        </p:spPr>
      </p:pic>
      <p:sp>
        <p:nvSpPr>
          <p:cNvPr id="3" name="Блок-схема: данные 4">
            <a:extLst>
              <a:ext uri="{FF2B5EF4-FFF2-40B4-BE49-F238E27FC236}">
                <a16:creationId xmlns:a16="http://schemas.microsoft.com/office/drawing/2014/main" id="{A7B88568-CDF9-A3C6-B4CE-FF8686740696}"/>
              </a:ext>
            </a:extLst>
          </p:cNvPr>
          <p:cNvSpPr/>
          <p:nvPr/>
        </p:nvSpPr>
        <p:spPr>
          <a:xfrm>
            <a:off x="1321018" y="88754"/>
            <a:ext cx="1870707" cy="335482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noFill/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 dirty="0">
                <a:solidFill>
                  <a:schemeClr val="bg1">
                    <a:lumMod val="50000"/>
                  </a:schemeClr>
                </a:solidFill>
                <a:latin typeface="Ubuntu"/>
              </a:rPr>
              <a:t>Резюме</a:t>
            </a:r>
          </a:p>
        </p:txBody>
      </p:sp>
      <p:sp>
        <p:nvSpPr>
          <p:cNvPr id="24" name="Блок-схема: данные 9">
            <a:extLst>
              <a:ext uri="{FF2B5EF4-FFF2-40B4-BE49-F238E27FC236}">
                <a16:creationId xmlns:a16="http://schemas.microsoft.com/office/drawing/2014/main" id="{BE13A230-550F-604A-96A8-4B9AC4CAD2A4}"/>
              </a:ext>
            </a:extLst>
          </p:cNvPr>
          <p:cNvSpPr/>
          <p:nvPr/>
        </p:nvSpPr>
        <p:spPr>
          <a:xfrm>
            <a:off x="3015894" y="87109"/>
            <a:ext cx="1862491" cy="335482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noFill/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 dirty="0">
                <a:solidFill>
                  <a:schemeClr val="bg1">
                    <a:lumMod val="50000"/>
                  </a:schemeClr>
                </a:solidFill>
                <a:latin typeface="Ubuntu"/>
              </a:rPr>
              <a:t>Блок-схема</a:t>
            </a:r>
          </a:p>
        </p:txBody>
      </p:sp>
      <p:sp>
        <p:nvSpPr>
          <p:cNvPr id="25" name="Блок-схема: данные 10">
            <a:extLst>
              <a:ext uri="{FF2B5EF4-FFF2-40B4-BE49-F238E27FC236}">
                <a16:creationId xmlns:a16="http://schemas.microsoft.com/office/drawing/2014/main" id="{9BF438E9-7D42-A9D4-913D-5C429D637088}"/>
              </a:ext>
            </a:extLst>
          </p:cNvPr>
          <p:cNvSpPr/>
          <p:nvPr/>
        </p:nvSpPr>
        <p:spPr>
          <a:xfrm>
            <a:off x="4700679" y="83689"/>
            <a:ext cx="1944640" cy="34561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noFill/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 dirty="0">
                <a:solidFill>
                  <a:schemeClr val="bg1">
                    <a:lumMod val="50000"/>
                  </a:schemeClr>
                </a:solidFill>
                <a:latin typeface="Ubuntu"/>
              </a:rPr>
              <a:t>Функционал</a:t>
            </a:r>
          </a:p>
          <a:p>
            <a:pPr algn="ctr"/>
            <a:r>
              <a:rPr lang="ru-RU" sz="1000" b="1" dirty="0">
                <a:solidFill>
                  <a:schemeClr val="bg1">
                    <a:lumMod val="50000"/>
                  </a:schemeClr>
                </a:solidFill>
                <a:latin typeface="Ubuntu"/>
              </a:rPr>
              <a:t>бота</a:t>
            </a:r>
          </a:p>
        </p:txBody>
      </p:sp>
      <p:sp>
        <p:nvSpPr>
          <p:cNvPr id="26" name="Блок-схема: данные 11">
            <a:extLst>
              <a:ext uri="{FF2B5EF4-FFF2-40B4-BE49-F238E27FC236}">
                <a16:creationId xmlns:a16="http://schemas.microsoft.com/office/drawing/2014/main" id="{334099DE-F6DB-5598-49E0-0D85C6C9F999}"/>
              </a:ext>
            </a:extLst>
          </p:cNvPr>
          <p:cNvSpPr/>
          <p:nvPr/>
        </p:nvSpPr>
        <p:spPr>
          <a:xfrm>
            <a:off x="6505275" y="86978"/>
            <a:ext cx="1944640" cy="338902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noFill/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База данных</a:t>
            </a:r>
          </a:p>
        </p:txBody>
      </p:sp>
      <p:sp>
        <p:nvSpPr>
          <p:cNvPr id="27" name="Блок-схема: данные 12">
            <a:extLst>
              <a:ext uri="{FF2B5EF4-FFF2-40B4-BE49-F238E27FC236}">
                <a16:creationId xmlns:a16="http://schemas.microsoft.com/office/drawing/2014/main" id="{A913E8CC-ED18-B199-A992-C7925BD6C402}"/>
              </a:ext>
            </a:extLst>
          </p:cNvPr>
          <p:cNvSpPr/>
          <p:nvPr/>
        </p:nvSpPr>
        <p:spPr>
          <a:xfrm>
            <a:off x="8276600" y="86978"/>
            <a:ext cx="1895350" cy="345610"/>
          </a:xfrm>
          <a:prstGeom prst="flowChartInputOutput">
            <a:avLst/>
          </a:prstGeom>
          <a:solidFill>
            <a:srgbClr val="2D86DC">
              <a:alpha val="13000"/>
            </a:srgbClr>
          </a:solidFill>
          <a:ln>
            <a:solidFill>
              <a:srgbClr val="2D86DC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  <a:latin typeface="Ubuntu" panose="020B0504030602030204" pitchFamily="34" charset="0"/>
              </a:rPr>
              <a:t>ИИ</a:t>
            </a:r>
          </a:p>
        </p:txBody>
      </p:sp>
      <p:sp>
        <p:nvSpPr>
          <p:cNvPr id="28" name="Блок-схема: данные 12">
            <a:extLst>
              <a:ext uri="{FF2B5EF4-FFF2-40B4-BE49-F238E27FC236}">
                <a16:creationId xmlns:a16="http://schemas.microsoft.com/office/drawing/2014/main" id="{AA31AD17-004A-825E-2A62-5B845B1AF07B}"/>
              </a:ext>
            </a:extLst>
          </p:cNvPr>
          <p:cNvSpPr/>
          <p:nvPr/>
        </p:nvSpPr>
        <p:spPr>
          <a:xfrm>
            <a:off x="9963260" y="83689"/>
            <a:ext cx="1895350" cy="34561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>
                <a:solidFill>
                  <a:schemeClr val="bg1">
                    <a:lumMod val="50000"/>
                  </a:schemeClr>
                </a:solidFill>
                <a:latin typeface="Ubuntu"/>
              </a:rPr>
              <a:t>Приложение</a:t>
            </a:r>
          </a:p>
        </p:txBody>
      </p:sp>
    </p:spTree>
    <p:extLst>
      <p:ext uri="{BB962C8B-B14F-4D97-AF65-F5344CB8AC3E}">
        <p14:creationId xmlns:p14="http://schemas.microsoft.com/office/powerpoint/2010/main" val="3642456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AA03D0A-7F93-BF0F-AF2D-4268DEDF5C74}"/>
              </a:ext>
            </a:extLst>
          </p:cNvPr>
          <p:cNvSpPr/>
          <p:nvPr/>
        </p:nvSpPr>
        <p:spPr>
          <a:xfrm>
            <a:off x="148612" y="916417"/>
            <a:ext cx="11872324" cy="717883"/>
          </a:xfrm>
          <a:prstGeom prst="roundRect">
            <a:avLst/>
          </a:prstGeom>
          <a:solidFill>
            <a:srgbClr val="2D86DC">
              <a:alpha val="11964"/>
            </a:srgbClr>
          </a:solidFill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BCA5BC-6088-F36A-F47B-B2A54468BC5E}"/>
              </a:ext>
            </a:extLst>
          </p:cNvPr>
          <p:cNvSpPr txBox="1"/>
          <p:nvPr/>
        </p:nvSpPr>
        <p:spPr>
          <a:xfrm>
            <a:off x="716202" y="1083972"/>
            <a:ext cx="1109245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000" b="1" dirty="0" err="1">
                <a:ea typeface="+mn-lt"/>
                <a:cs typeface="+mn-lt"/>
              </a:rPr>
              <a:t>Коллаборативная</a:t>
            </a:r>
            <a:r>
              <a:rPr lang="ru-RU" sz="2000" b="1" dirty="0">
                <a:ea typeface="+mn-lt"/>
                <a:cs typeface="+mn-lt"/>
              </a:rPr>
              <a:t> фильтрация/контентная фильтрация</a:t>
            </a:r>
            <a:endParaRPr lang="ru-RU" sz="2000" dirty="0"/>
          </a:p>
        </p:txBody>
      </p:sp>
      <p:pic>
        <p:nvPicPr>
          <p:cNvPr id="3" name="Рисунок 2" descr="Группа людей со сплошной заливкой">
            <a:extLst>
              <a:ext uri="{FF2B5EF4-FFF2-40B4-BE49-F238E27FC236}">
                <a16:creationId xmlns:a16="http://schemas.microsoft.com/office/drawing/2014/main" id="{7838AE53-BE39-46E3-AF9D-4EB96C75D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53766" y="1888024"/>
            <a:ext cx="1847850" cy="1847850"/>
          </a:xfrm>
          <a:prstGeom prst="rect">
            <a:avLst/>
          </a:prstGeom>
        </p:spPr>
      </p:pic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F949BF18-5A72-ABA8-D763-6FDA7236E116}"/>
              </a:ext>
            </a:extLst>
          </p:cNvPr>
          <p:cNvCxnSpPr/>
          <p:nvPr/>
        </p:nvCxnSpPr>
        <p:spPr>
          <a:xfrm>
            <a:off x="3442686" y="2810223"/>
            <a:ext cx="1229968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 descr="Мужчина со сплошной заливкой">
            <a:extLst>
              <a:ext uri="{FF2B5EF4-FFF2-40B4-BE49-F238E27FC236}">
                <a16:creationId xmlns:a16="http://schemas.microsoft.com/office/drawing/2014/main" id="{F3E81011-6EC4-6B59-3AC4-E13B49ED11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5834" y="2350621"/>
            <a:ext cx="914400" cy="914400"/>
          </a:xfrm>
          <a:prstGeom prst="rect">
            <a:avLst/>
          </a:prstGeom>
        </p:spPr>
      </p:pic>
      <p:pic>
        <p:nvPicPr>
          <p:cNvPr id="12" name="Рисунок 11" descr="Знак одобрения со сплошной заливкой">
            <a:extLst>
              <a:ext uri="{FF2B5EF4-FFF2-40B4-BE49-F238E27FC236}">
                <a16:creationId xmlns:a16="http://schemas.microsoft.com/office/drawing/2014/main" id="{42DD8665-64CD-D049-87B1-DE3DD37DFE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76301" y="2211921"/>
            <a:ext cx="472097" cy="472097"/>
          </a:xfrm>
          <a:prstGeom prst="rect">
            <a:avLst/>
          </a:prstGeom>
        </p:spPr>
      </p:pic>
      <p:pic>
        <p:nvPicPr>
          <p:cNvPr id="18" name="Рисунок 17" descr="Комментарий &quot;Сердце&quot; со сплошной заливкой">
            <a:extLst>
              <a:ext uri="{FF2B5EF4-FFF2-40B4-BE49-F238E27FC236}">
                <a16:creationId xmlns:a16="http://schemas.microsoft.com/office/drawing/2014/main" id="{7177EE9C-ACE2-F4B2-5949-8C1F1DC775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62838" y="2879279"/>
            <a:ext cx="645313" cy="645313"/>
          </a:xfrm>
          <a:prstGeom prst="rect">
            <a:avLst/>
          </a:prstGeom>
        </p:spPr>
      </p:pic>
      <p:pic>
        <p:nvPicPr>
          <p:cNvPr id="22" name="Рисунок 21" descr="Банк со сплошной заливкой">
            <a:extLst>
              <a:ext uri="{FF2B5EF4-FFF2-40B4-BE49-F238E27FC236}">
                <a16:creationId xmlns:a16="http://schemas.microsoft.com/office/drawing/2014/main" id="{828DBF0D-C369-3593-1024-43EDBB2DB5C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20658" y="2304205"/>
            <a:ext cx="914400" cy="914400"/>
          </a:xfrm>
          <a:prstGeom prst="rect">
            <a:avLst/>
          </a:prstGeom>
        </p:spPr>
      </p:pic>
      <p:pic>
        <p:nvPicPr>
          <p:cNvPr id="35" name="Рисунок 34" descr="Знак одобрения со сплошной заливкой">
            <a:extLst>
              <a:ext uri="{FF2B5EF4-FFF2-40B4-BE49-F238E27FC236}">
                <a16:creationId xmlns:a16="http://schemas.microsoft.com/office/drawing/2014/main" id="{84D34A3A-9CC7-E381-798C-A675642AF49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03001" y="2354449"/>
            <a:ext cx="472097" cy="472097"/>
          </a:xfrm>
          <a:prstGeom prst="rect">
            <a:avLst/>
          </a:prstGeom>
        </p:spPr>
      </p:pic>
      <p:pic>
        <p:nvPicPr>
          <p:cNvPr id="36" name="Рисунок 35" descr="Комментарий &quot;Сердце&quot; со сплошной заливкой">
            <a:extLst>
              <a:ext uri="{FF2B5EF4-FFF2-40B4-BE49-F238E27FC236}">
                <a16:creationId xmlns:a16="http://schemas.microsoft.com/office/drawing/2014/main" id="{7DD126D3-A85F-9E3E-43A8-C3B7FDF6DE7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006242" y="2876877"/>
            <a:ext cx="645313" cy="645313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EA1E92E-5BA8-9EF6-DA61-58DF8552F67C}"/>
              </a:ext>
            </a:extLst>
          </p:cNvPr>
          <p:cNvSpPr txBox="1"/>
          <p:nvPr/>
        </p:nvSpPr>
        <p:spPr>
          <a:xfrm>
            <a:off x="1676352" y="3782040"/>
            <a:ext cx="4258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Понравилось группе пользователей с похожими характеристиками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5A64F1B-2087-7C91-67FD-655724C77F4F}"/>
              </a:ext>
            </a:extLst>
          </p:cNvPr>
          <p:cNvSpPr txBox="1"/>
          <p:nvPr/>
        </p:nvSpPr>
        <p:spPr>
          <a:xfrm>
            <a:off x="6248462" y="3869318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Следовательно</a:t>
            </a:r>
          </a:p>
        </p:txBody>
      </p: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96AD02EB-6903-21D4-0CC9-237D421A6F51}"/>
              </a:ext>
            </a:extLst>
          </p:cNvPr>
          <p:cNvCxnSpPr/>
          <p:nvPr/>
        </p:nvCxnSpPr>
        <p:spPr>
          <a:xfrm>
            <a:off x="6553608" y="2876877"/>
            <a:ext cx="1229968" cy="0"/>
          </a:xfrm>
          <a:prstGeom prst="straightConnector1">
            <a:avLst/>
          </a:prstGeom>
          <a:ln w="63500" cmpd="dbl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47F4623-2279-596E-A7C2-FCEDBB952601}"/>
              </a:ext>
            </a:extLst>
          </p:cNvPr>
          <p:cNvSpPr txBox="1"/>
          <p:nvPr/>
        </p:nvSpPr>
        <p:spPr>
          <a:xfrm>
            <a:off x="8321654" y="3662183"/>
            <a:ext cx="2506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Понравится новому пользователю</a:t>
            </a:r>
          </a:p>
        </p:txBody>
      </p:sp>
      <p:pic>
        <p:nvPicPr>
          <p:cNvPr id="41" name="Рисунок 40" descr="Банк со сплошной заливкой">
            <a:extLst>
              <a:ext uri="{FF2B5EF4-FFF2-40B4-BE49-F238E27FC236}">
                <a16:creationId xmlns:a16="http://schemas.microsoft.com/office/drawing/2014/main" id="{2228548D-B5A8-8219-CFA8-FAFAAC2E083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507370" y="2156549"/>
            <a:ext cx="914400" cy="91440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AACDFC9-A447-DBC2-C2C0-B75F8841A280}"/>
              </a:ext>
            </a:extLst>
          </p:cNvPr>
          <p:cNvSpPr txBox="1"/>
          <p:nvPr/>
        </p:nvSpPr>
        <p:spPr>
          <a:xfrm rot="16200000">
            <a:off x="-707370" y="2784556"/>
            <a:ext cx="28471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 err="1">
                <a:ea typeface="+mn-lt"/>
                <a:cs typeface="+mn-lt"/>
              </a:rPr>
              <a:t>К</a:t>
            </a:r>
            <a:r>
              <a:rPr lang="ru-RU" sz="1800" b="1" dirty="0" err="1">
                <a:ea typeface="+mn-lt"/>
                <a:cs typeface="+mn-lt"/>
              </a:rPr>
              <a:t>оллаборативная</a:t>
            </a:r>
            <a:r>
              <a:rPr lang="ru-RU" sz="1800" b="1" dirty="0">
                <a:ea typeface="+mn-lt"/>
                <a:cs typeface="+mn-lt"/>
              </a:rPr>
              <a:t> фильтрация </a:t>
            </a:r>
            <a:endParaRPr lang="ru-RU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1E2F98D-6B59-B662-A3CD-63B4457589D3}"/>
              </a:ext>
            </a:extLst>
          </p:cNvPr>
          <p:cNvSpPr txBox="1"/>
          <p:nvPr/>
        </p:nvSpPr>
        <p:spPr>
          <a:xfrm rot="16200000">
            <a:off x="-156052" y="5133705"/>
            <a:ext cx="17672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ea typeface="+mn-lt"/>
                <a:cs typeface="+mn-lt"/>
              </a:rPr>
              <a:t>К</a:t>
            </a:r>
            <a:r>
              <a:rPr lang="ru-RU" sz="1800" b="1" dirty="0">
                <a:ea typeface="+mn-lt"/>
                <a:cs typeface="+mn-lt"/>
              </a:rPr>
              <a:t>онтентная фильтрация</a:t>
            </a:r>
            <a:endParaRPr lang="ru-RU" dirty="0"/>
          </a:p>
        </p:txBody>
      </p:sp>
      <p:pic>
        <p:nvPicPr>
          <p:cNvPr id="49" name="Рисунок 48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8C1EA1F6-9BDE-5C2F-B13C-08CF74C5F0B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031814" y="4623963"/>
            <a:ext cx="1276337" cy="1276337"/>
          </a:xfrm>
          <a:prstGeom prst="rect">
            <a:avLst/>
          </a:prstGeom>
        </p:spPr>
      </p:pic>
      <p:pic>
        <p:nvPicPr>
          <p:cNvPr id="51" name="Рисунок 50" descr="Фильтр контур">
            <a:extLst>
              <a:ext uri="{FF2B5EF4-FFF2-40B4-BE49-F238E27FC236}">
                <a16:creationId xmlns:a16="http://schemas.microsoft.com/office/drawing/2014/main" id="{9538CC8A-2C59-9021-44FA-9ABD9E75976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795498" y="4834879"/>
            <a:ext cx="1065421" cy="1065421"/>
          </a:xfrm>
          <a:prstGeom prst="rect">
            <a:avLst/>
          </a:prstGeom>
        </p:spPr>
      </p:pic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5F63E27E-04B5-CA9D-0B72-421DF6DCD2BD}"/>
              </a:ext>
            </a:extLst>
          </p:cNvPr>
          <p:cNvCxnSpPr/>
          <p:nvPr/>
        </p:nvCxnSpPr>
        <p:spPr>
          <a:xfrm>
            <a:off x="4594819" y="5285321"/>
            <a:ext cx="1229968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FA718757-700B-01B9-DBE0-5A2AB962DFCE}"/>
              </a:ext>
            </a:extLst>
          </p:cNvPr>
          <p:cNvCxnSpPr>
            <a:cxnSpLocks/>
          </p:cNvCxnSpPr>
          <p:nvPr/>
        </p:nvCxnSpPr>
        <p:spPr>
          <a:xfrm flipV="1">
            <a:off x="20253" y="4475393"/>
            <a:ext cx="12219714" cy="2476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Прямая со стрелкой 1">
            <a:extLst>
              <a:ext uri="{FF2B5EF4-FFF2-40B4-BE49-F238E27FC236}">
                <a16:creationId xmlns:a16="http://schemas.microsoft.com/office/drawing/2014/main" id="{F24C3E1F-61C3-BAF5-8390-E72DF2F17D0D}"/>
              </a:ext>
            </a:extLst>
          </p:cNvPr>
          <p:cNvCxnSpPr/>
          <p:nvPr/>
        </p:nvCxnSpPr>
        <p:spPr>
          <a:xfrm>
            <a:off x="6726733" y="5285321"/>
            <a:ext cx="1229968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 descr="Изображение выглядит как Графика, Шрифт, символ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9D0B8B1B-B8D7-388A-0E9B-F440DAE06D5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348266" y="4683716"/>
            <a:ext cx="1216584" cy="12165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69106BB-2773-9E56-F731-FC3CDE1D0238}"/>
              </a:ext>
            </a:extLst>
          </p:cNvPr>
          <p:cNvSpPr txBox="1"/>
          <p:nvPr/>
        </p:nvSpPr>
        <p:spPr>
          <a:xfrm>
            <a:off x="1117087" y="5939995"/>
            <a:ext cx="4978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ИИ выявляет доступен ли законодательно этот инструмент пользователю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165044-970A-0591-3EBB-71AD8670533C}"/>
              </a:ext>
            </a:extLst>
          </p:cNvPr>
          <p:cNvSpPr txBox="1"/>
          <p:nvPr/>
        </p:nvSpPr>
        <p:spPr>
          <a:xfrm>
            <a:off x="6761052" y="5900300"/>
            <a:ext cx="4978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Выдает только легальные, подходящие клиенту организации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450FF2-2B3F-9501-B68F-60DB7C935756}"/>
              </a:ext>
            </a:extLst>
          </p:cNvPr>
          <p:cNvSpPr txBox="1"/>
          <p:nvPr/>
        </p:nvSpPr>
        <p:spPr>
          <a:xfrm>
            <a:off x="383341" y="934306"/>
            <a:ext cx="47402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sz="4000" b="1" dirty="0">
                <a:solidFill>
                  <a:schemeClr val="bg2">
                    <a:lumMod val="25000"/>
                  </a:schemeClr>
                </a:solidFill>
              </a:rPr>
              <a:t>2</a:t>
            </a:r>
          </a:p>
        </p:txBody>
      </p:sp>
      <p:pic>
        <p:nvPicPr>
          <p:cNvPr id="20" name="Рисунок 19" descr="Изображение выглядит как текст, логотип, Шрифт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5F60EB46-F7C4-ED52-91CA-04F49878F8F8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20036" y="0"/>
            <a:ext cx="913118" cy="517433"/>
          </a:xfrm>
          <a:prstGeom prst="rect">
            <a:avLst/>
          </a:prstGeom>
        </p:spPr>
      </p:pic>
      <p:sp>
        <p:nvSpPr>
          <p:cNvPr id="23" name="Блок-схема: данные 4">
            <a:extLst>
              <a:ext uri="{FF2B5EF4-FFF2-40B4-BE49-F238E27FC236}">
                <a16:creationId xmlns:a16="http://schemas.microsoft.com/office/drawing/2014/main" id="{100350F1-B981-D794-E85A-BA6972AA04A1}"/>
              </a:ext>
            </a:extLst>
          </p:cNvPr>
          <p:cNvSpPr/>
          <p:nvPr/>
        </p:nvSpPr>
        <p:spPr>
          <a:xfrm>
            <a:off x="1321018" y="88754"/>
            <a:ext cx="1870707" cy="335482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noFill/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 dirty="0">
                <a:solidFill>
                  <a:schemeClr val="bg1">
                    <a:lumMod val="50000"/>
                  </a:schemeClr>
                </a:solidFill>
                <a:latin typeface="Ubuntu"/>
              </a:rPr>
              <a:t>Резюме</a:t>
            </a:r>
          </a:p>
        </p:txBody>
      </p:sp>
      <p:sp>
        <p:nvSpPr>
          <p:cNvPr id="24" name="Блок-схема: данные 9">
            <a:extLst>
              <a:ext uri="{FF2B5EF4-FFF2-40B4-BE49-F238E27FC236}">
                <a16:creationId xmlns:a16="http://schemas.microsoft.com/office/drawing/2014/main" id="{30C41DB7-7C80-79EA-B85F-7D7D03421BFD}"/>
              </a:ext>
            </a:extLst>
          </p:cNvPr>
          <p:cNvSpPr/>
          <p:nvPr/>
        </p:nvSpPr>
        <p:spPr>
          <a:xfrm>
            <a:off x="3015894" y="87109"/>
            <a:ext cx="1862491" cy="335482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noFill/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 dirty="0">
                <a:solidFill>
                  <a:schemeClr val="bg1">
                    <a:lumMod val="50000"/>
                  </a:schemeClr>
                </a:solidFill>
                <a:latin typeface="Ubuntu"/>
              </a:rPr>
              <a:t>Блок-схема</a:t>
            </a:r>
          </a:p>
        </p:txBody>
      </p:sp>
      <p:sp>
        <p:nvSpPr>
          <p:cNvPr id="26" name="Блок-схема: данные 10">
            <a:extLst>
              <a:ext uri="{FF2B5EF4-FFF2-40B4-BE49-F238E27FC236}">
                <a16:creationId xmlns:a16="http://schemas.microsoft.com/office/drawing/2014/main" id="{F786BE1A-C917-81E7-63D8-C322050FF7F5}"/>
              </a:ext>
            </a:extLst>
          </p:cNvPr>
          <p:cNvSpPr/>
          <p:nvPr/>
        </p:nvSpPr>
        <p:spPr>
          <a:xfrm>
            <a:off x="4700679" y="83689"/>
            <a:ext cx="1944640" cy="34561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noFill/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 dirty="0">
                <a:solidFill>
                  <a:schemeClr val="bg1">
                    <a:lumMod val="50000"/>
                  </a:schemeClr>
                </a:solidFill>
                <a:latin typeface="Ubuntu"/>
              </a:rPr>
              <a:t>Функционал</a:t>
            </a:r>
          </a:p>
          <a:p>
            <a:pPr algn="ctr"/>
            <a:r>
              <a:rPr lang="ru-RU" sz="1000" b="1" dirty="0">
                <a:solidFill>
                  <a:schemeClr val="bg1">
                    <a:lumMod val="50000"/>
                  </a:schemeClr>
                </a:solidFill>
                <a:latin typeface="Ubuntu"/>
              </a:rPr>
              <a:t>бота</a:t>
            </a:r>
          </a:p>
        </p:txBody>
      </p:sp>
      <p:sp>
        <p:nvSpPr>
          <p:cNvPr id="27" name="Блок-схема: данные 11">
            <a:extLst>
              <a:ext uri="{FF2B5EF4-FFF2-40B4-BE49-F238E27FC236}">
                <a16:creationId xmlns:a16="http://schemas.microsoft.com/office/drawing/2014/main" id="{39121B71-CC91-4400-2B61-4E3393BB317A}"/>
              </a:ext>
            </a:extLst>
          </p:cNvPr>
          <p:cNvSpPr/>
          <p:nvPr/>
        </p:nvSpPr>
        <p:spPr>
          <a:xfrm>
            <a:off x="6505275" y="86978"/>
            <a:ext cx="1944640" cy="338902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noFill/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База данных</a:t>
            </a:r>
          </a:p>
        </p:txBody>
      </p:sp>
      <p:sp>
        <p:nvSpPr>
          <p:cNvPr id="28" name="Блок-схема: данные 12">
            <a:extLst>
              <a:ext uri="{FF2B5EF4-FFF2-40B4-BE49-F238E27FC236}">
                <a16:creationId xmlns:a16="http://schemas.microsoft.com/office/drawing/2014/main" id="{BE2649BC-3DEB-2E18-81A0-0B3A28660551}"/>
              </a:ext>
            </a:extLst>
          </p:cNvPr>
          <p:cNvSpPr/>
          <p:nvPr/>
        </p:nvSpPr>
        <p:spPr>
          <a:xfrm>
            <a:off x="8276600" y="86978"/>
            <a:ext cx="1895350" cy="345610"/>
          </a:xfrm>
          <a:prstGeom prst="flowChartInputOutput">
            <a:avLst/>
          </a:prstGeom>
          <a:solidFill>
            <a:srgbClr val="2D86DC">
              <a:alpha val="13000"/>
            </a:srgbClr>
          </a:solidFill>
          <a:ln>
            <a:solidFill>
              <a:srgbClr val="2D86DC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  <a:latin typeface="Ubuntu" panose="020B0504030602030204" pitchFamily="34" charset="0"/>
              </a:rPr>
              <a:t>ИИ</a:t>
            </a:r>
          </a:p>
        </p:txBody>
      </p:sp>
      <p:sp>
        <p:nvSpPr>
          <p:cNvPr id="29" name="Блок-схема: данные 12">
            <a:extLst>
              <a:ext uri="{FF2B5EF4-FFF2-40B4-BE49-F238E27FC236}">
                <a16:creationId xmlns:a16="http://schemas.microsoft.com/office/drawing/2014/main" id="{5B7435DE-324E-F96C-4F8C-BA00008DDF01}"/>
              </a:ext>
            </a:extLst>
          </p:cNvPr>
          <p:cNvSpPr/>
          <p:nvPr/>
        </p:nvSpPr>
        <p:spPr>
          <a:xfrm>
            <a:off x="9963260" y="83689"/>
            <a:ext cx="1895350" cy="34561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>
                <a:solidFill>
                  <a:schemeClr val="bg1">
                    <a:lumMod val="50000"/>
                  </a:schemeClr>
                </a:solidFill>
                <a:latin typeface="Ubuntu"/>
              </a:rPr>
              <a:t>Приложение</a:t>
            </a:r>
          </a:p>
        </p:txBody>
      </p:sp>
    </p:spTree>
    <p:extLst>
      <p:ext uri="{BB962C8B-B14F-4D97-AF65-F5344CB8AC3E}">
        <p14:creationId xmlns:p14="http://schemas.microsoft.com/office/powerpoint/2010/main" val="2427163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E5A908-55FF-0924-8D94-17CCD0050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0F022B9-50CC-5767-B5B3-2F9743E41F3F}"/>
              </a:ext>
            </a:extLst>
          </p:cNvPr>
          <p:cNvSpPr txBox="1"/>
          <p:nvPr/>
        </p:nvSpPr>
        <p:spPr>
          <a:xfrm>
            <a:off x="2958835" y="575094"/>
            <a:ext cx="7002238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ru-RU" sz="4000" b="1" dirty="0"/>
              <a:t>Возможное применение ИИ</a:t>
            </a:r>
            <a:endParaRPr lang="ru-RU" dirty="0"/>
          </a:p>
        </p:txBody>
      </p:sp>
      <p:sp>
        <p:nvSpPr>
          <p:cNvPr id="12" name="Прямоугольник: скругленные углы 6">
            <a:extLst>
              <a:ext uri="{FF2B5EF4-FFF2-40B4-BE49-F238E27FC236}">
                <a16:creationId xmlns:a16="http://schemas.microsoft.com/office/drawing/2014/main" id="{4AACFB7A-0A07-76A5-DEDB-176EB4649F62}"/>
              </a:ext>
            </a:extLst>
          </p:cNvPr>
          <p:cNvSpPr/>
          <p:nvPr/>
        </p:nvSpPr>
        <p:spPr>
          <a:xfrm>
            <a:off x="159838" y="1447711"/>
            <a:ext cx="11872324" cy="717883"/>
          </a:xfrm>
          <a:prstGeom prst="roundRect">
            <a:avLst/>
          </a:prstGeom>
          <a:solidFill>
            <a:schemeClr val="bg1">
              <a:lumMod val="50000"/>
              <a:alpha val="11964"/>
            </a:schemeClr>
          </a:solidFill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01FA7F-177C-F15C-40FA-CB4D7699981B}"/>
              </a:ext>
            </a:extLst>
          </p:cNvPr>
          <p:cNvSpPr txBox="1"/>
          <p:nvPr/>
        </p:nvSpPr>
        <p:spPr>
          <a:xfrm>
            <a:off x="4430889" y="1593410"/>
            <a:ext cx="521274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b="1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 Рекомендация организаций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763DC4-7AF7-7D28-2B57-28B9A2423B63}"/>
              </a:ext>
            </a:extLst>
          </p:cNvPr>
          <p:cNvSpPr txBox="1"/>
          <p:nvPr/>
        </p:nvSpPr>
        <p:spPr>
          <a:xfrm>
            <a:off x="257884" y="1477554"/>
            <a:ext cx="474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5" name="Прямоугольник: скругленные углы 6">
            <a:extLst>
              <a:ext uri="{FF2B5EF4-FFF2-40B4-BE49-F238E27FC236}">
                <a16:creationId xmlns:a16="http://schemas.microsoft.com/office/drawing/2014/main" id="{5A7520C6-69AB-A762-25C8-46FE4721A4DC}"/>
              </a:ext>
            </a:extLst>
          </p:cNvPr>
          <p:cNvSpPr/>
          <p:nvPr/>
        </p:nvSpPr>
        <p:spPr>
          <a:xfrm>
            <a:off x="159838" y="2492693"/>
            <a:ext cx="11872324" cy="717883"/>
          </a:xfrm>
          <a:prstGeom prst="roundRect">
            <a:avLst/>
          </a:prstGeom>
          <a:solidFill>
            <a:schemeClr val="bg1">
              <a:lumMod val="50000"/>
              <a:alpha val="11964"/>
            </a:schemeClr>
          </a:solidFill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B2C4BF-CC6C-F961-1A05-6F6609349705}"/>
              </a:ext>
            </a:extLst>
          </p:cNvPr>
          <p:cNvSpPr txBox="1"/>
          <p:nvPr/>
        </p:nvSpPr>
        <p:spPr>
          <a:xfrm>
            <a:off x="727428" y="2660248"/>
            <a:ext cx="1109245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000" b="1" dirty="0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Коллаборативная</a:t>
            </a:r>
            <a:r>
              <a:rPr lang="ru-RU" sz="2000" b="1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 фильтрация/контентная фильтрация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EFD586-338A-D589-4DAF-92D8788F06F5}"/>
              </a:ext>
            </a:extLst>
          </p:cNvPr>
          <p:cNvSpPr txBox="1"/>
          <p:nvPr/>
        </p:nvSpPr>
        <p:spPr>
          <a:xfrm>
            <a:off x="257884" y="2525291"/>
            <a:ext cx="47402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sz="4000" b="1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06FB63-7D46-2F63-D224-7A3447AFCAAC}"/>
              </a:ext>
            </a:extLst>
          </p:cNvPr>
          <p:cNvSpPr txBox="1"/>
          <p:nvPr/>
        </p:nvSpPr>
        <p:spPr>
          <a:xfrm>
            <a:off x="638596" y="3636083"/>
            <a:ext cx="1132791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000" b="1" dirty="0">
                <a:ea typeface="+mn-lt"/>
                <a:cs typeface="+mn-lt"/>
              </a:rPr>
              <a:t> Интерактивный чат-бот:</a:t>
            </a:r>
            <a:r>
              <a:rPr lang="ru-RU" sz="2000" dirty="0">
                <a:ea typeface="+mn-lt"/>
                <a:cs typeface="+mn-lt"/>
              </a:rPr>
              <a:t> Можно использовать методы обработки естественного языка (NLP) и естественного языкового понимания (NLU) для того, чтобы бот мог распознавать запросы пользователя и предоставлять ответы и рекомендации на естественном языке</a:t>
            </a:r>
            <a:endParaRPr lang="ru-RU" sz="2000" dirty="0"/>
          </a:p>
        </p:txBody>
      </p:sp>
      <p:sp>
        <p:nvSpPr>
          <p:cNvPr id="19" name="Прямоугольник: скругленные углы 6">
            <a:extLst>
              <a:ext uri="{FF2B5EF4-FFF2-40B4-BE49-F238E27FC236}">
                <a16:creationId xmlns:a16="http://schemas.microsoft.com/office/drawing/2014/main" id="{ADF75DAE-9635-71E4-998D-33EC373F16B0}"/>
              </a:ext>
            </a:extLst>
          </p:cNvPr>
          <p:cNvSpPr/>
          <p:nvPr/>
        </p:nvSpPr>
        <p:spPr>
          <a:xfrm>
            <a:off x="159838" y="3486332"/>
            <a:ext cx="11872324" cy="1310368"/>
          </a:xfrm>
          <a:prstGeom prst="roundRect">
            <a:avLst/>
          </a:prstGeom>
          <a:solidFill>
            <a:srgbClr val="2D86DC">
              <a:alpha val="11964"/>
            </a:srgbClr>
          </a:solidFill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D5A7CC-5E48-2729-3445-967A07ECC2BB}"/>
              </a:ext>
            </a:extLst>
          </p:cNvPr>
          <p:cNvSpPr txBox="1"/>
          <p:nvPr/>
        </p:nvSpPr>
        <p:spPr>
          <a:xfrm>
            <a:off x="252853" y="3785688"/>
            <a:ext cx="484082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sz="4000" b="1" dirty="0">
                <a:solidFill>
                  <a:schemeClr val="bg2">
                    <a:lumMod val="25000"/>
                  </a:schemeClr>
                </a:solidFill>
              </a:rPr>
              <a:t>3</a:t>
            </a:r>
          </a:p>
        </p:txBody>
      </p:sp>
      <p:sp>
        <p:nvSpPr>
          <p:cNvPr id="21" name="Прямоугольник: скругленные углы 6">
            <a:extLst>
              <a:ext uri="{FF2B5EF4-FFF2-40B4-BE49-F238E27FC236}">
                <a16:creationId xmlns:a16="http://schemas.microsoft.com/office/drawing/2014/main" id="{DA3BEAF3-5FE4-D1D7-22D3-8A3BB72E5300}"/>
              </a:ext>
            </a:extLst>
          </p:cNvPr>
          <p:cNvSpPr/>
          <p:nvPr/>
        </p:nvSpPr>
        <p:spPr>
          <a:xfrm>
            <a:off x="159838" y="5030199"/>
            <a:ext cx="11872324" cy="1310368"/>
          </a:xfrm>
          <a:prstGeom prst="roundRect">
            <a:avLst/>
          </a:prstGeom>
          <a:solidFill>
            <a:srgbClr val="2D86DC">
              <a:alpha val="11964"/>
            </a:srgbClr>
          </a:solidFill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5201AD-ADF4-3C17-6AB3-574794F975A3}"/>
              </a:ext>
            </a:extLst>
          </p:cNvPr>
          <p:cNvSpPr txBox="1"/>
          <p:nvPr/>
        </p:nvSpPr>
        <p:spPr>
          <a:xfrm>
            <a:off x="801877" y="5177551"/>
            <a:ext cx="1116462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000" b="1" dirty="0">
                <a:ea typeface="+mn-lt"/>
                <a:cs typeface="+mn-lt"/>
              </a:rPr>
              <a:t> Анализ репутации и надежности компаний:</a:t>
            </a:r>
            <a:r>
              <a:rPr lang="ru-RU" sz="2000" dirty="0">
                <a:ea typeface="+mn-lt"/>
                <a:cs typeface="+mn-lt"/>
              </a:rPr>
              <a:t> Можно использовать методы обработки естественного языка (NLP) и машинное обучение для </a:t>
            </a:r>
            <a:r>
              <a:rPr lang="ru-RU" sz="2000" b="1" dirty="0">
                <a:ea typeface="+mn-lt"/>
                <a:cs typeface="+mn-lt"/>
              </a:rPr>
              <a:t>анализа отзывов, оценок и комментариев о компаниях</a:t>
            </a:r>
            <a:r>
              <a:rPr lang="ru-RU" sz="2000" dirty="0">
                <a:ea typeface="+mn-lt"/>
                <a:cs typeface="+mn-lt"/>
              </a:rPr>
              <a:t>, чтобы определить их репутацию и надежность. </a:t>
            </a:r>
            <a:endParaRPr lang="ru-RU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546162-4E0B-F4EC-ABA5-BF54CD2493B8}"/>
              </a:ext>
            </a:extLst>
          </p:cNvPr>
          <p:cNvSpPr txBox="1"/>
          <p:nvPr/>
        </p:nvSpPr>
        <p:spPr>
          <a:xfrm>
            <a:off x="252853" y="5352415"/>
            <a:ext cx="485056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sz="4000" b="1" dirty="0">
                <a:solidFill>
                  <a:schemeClr val="bg2">
                    <a:lumMod val="25000"/>
                  </a:schemeClr>
                </a:solidFill>
              </a:rPr>
              <a:t>4</a:t>
            </a:r>
          </a:p>
        </p:txBody>
      </p:sp>
      <p:pic>
        <p:nvPicPr>
          <p:cNvPr id="2" name="Рисунок 1" descr="Изображение выглядит как текст, логотип, Шрифт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3569D716-5BDD-188C-CADD-DA245D0BE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36" y="0"/>
            <a:ext cx="913118" cy="517433"/>
          </a:xfrm>
          <a:prstGeom prst="rect">
            <a:avLst/>
          </a:prstGeom>
        </p:spPr>
      </p:pic>
      <p:sp>
        <p:nvSpPr>
          <p:cNvPr id="3" name="Блок-схема: данные 4">
            <a:extLst>
              <a:ext uri="{FF2B5EF4-FFF2-40B4-BE49-F238E27FC236}">
                <a16:creationId xmlns:a16="http://schemas.microsoft.com/office/drawing/2014/main" id="{EF44F327-CE3D-2AA6-2153-DA650D0ED7E3}"/>
              </a:ext>
            </a:extLst>
          </p:cNvPr>
          <p:cNvSpPr/>
          <p:nvPr/>
        </p:nvSpPr>
        <p:spPr>
          <a:xfrm>
            <a:off x="1321018" y="88754"/>
            <a:ext cx="1870707" cy="335482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noFill/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 dirty="0">
                <a:solidFill>
                  <a:schemeClr val="bg1">
                    <a:lumMod val="50000"/>
                  </a:schemeClr>
                </a:solidFill>
                <a:latin typeface="Ubuntu"/>
              </a:rPr>
              <a:t>Резюме</a:t>
            </a:r>
          </a:p>
        </p:txBody>
      </p:sp>
      <p:sp>
        <p:nvSpPr>
          <p:cNvPr id="24" name="Блок-схема: данные 9">
            <a:extLst>
              <a:ext uri="{FF2B5EF4-FFF2-40B4-BE49-F238E27FC236}">
                <a16:creationId xmlns:a16="http://schemas.microsoft.com/office/drawing/2014/main" id="{5C03BD25-86EC-3CC3-DFD4-8298326868D5}"/>
              </a:ext>
            </a:extLst>
          </p:cNvPr>
          <p:cNvSpPr/>
          <p:nvPr/>
        </p:nvSpPr>
        <p:spPr>
          <a:xfrm>
            <a:off x="3015894" y="87109"/>
            <a:ext cx="1862491" cy="335482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noFill/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 dirty="0">
                <a:solidFill>
                  <a:schemeClr val="bg1">
                    <a:lumMod val="50000"/>
                  </a:schemeClr>
                </a:solidFill>
                <a:latin typeface="Ubuntu"/>
              </a:rPr>
              <a:t>Блок-схема</a:t>
            </a:r>
          </a:p>
        </p:txBody>
      </p:sp>
      <p:sp>
        <p:nvSpPr>
          <p:cNvPr id="25" name="Блок-схема: данные 10">
            <a:extLst>
              <a:ext uri="{FF2B5EF4-FFF2-40B4-BE49-F238E27FC236}">
                <a16:creationId xmlns:a16="http://schemas.microsoft.com/office/drawing/2014/main" id="{495E466D-BD3A-F38C-5445-ED78907BDC78}"/>
              </a:ext>
            </a:extLst>
          </p:cNvPr>
          <p:cNvSpPr/>
          <p:nvPr/>
        </p:nvSpPr>
        <p:spPr>
          <a:xfrm>
            <a:off x="4700679" y="83689"/>
            <a:ext cx="1944640" cy="34561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noFill/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 dirty="0">
                <a:solidFill>
                  <a:schemeClr val="bg1">
                    <a:lumMod val="50000"/>
                  </a:schemeClr>
                </a:solidFill>
                <a:latin typeface="Ubuntu"/>
              </a:rPr>
              <a:t>Функционал</a:t>
            </a:r>
          </a:p>
          <a:p>
            <a:pPr algn="ctr"/>
            <a:r>
              <a:rPr lang="ru-RU" sz="1000" b="1" dirty="0">
                <a:solidFill>
                  <a:schemeClr val="bg1">
                    <a:lumMod val="50000"/>
                  </a:schemeClr>
                </a:solidFill>
                <a:latin typeface="Ubuntu"/>
              </a:rPr>
              <a:t>бота</a:t>
            </a:r>
          </a:p>
        </p:txBody>
      </p:sp>
      <p:sp>
        <p:nvSpPr>
          <p:cNvPr id="26" name="Блок-схема: данные 11">
            <a:extLst>
              <a:ext uri="{FF2B5EF4-FFF2-40B4-BE49-F238E27FC236}">
                <a16:creationId xmlns:a16="http://schemas.microsoft.com/office/drawing/2014/main" id="{4D3261A9-61EB-6495-96FD-D70634FF6D68}"/>
              </a:ext>
            </a:extLst>
          </p:cNvPr>
          <p:cNvSpPr/>
          <p:nvPr/>
        </p:nvSpPr>
        <p:spPr>
          <a:xfrm>
            <a:off x="6505275" y="86978"/>
            <a:ext cx="1944640" cy="338902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noFill/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База данных</a:t>
            </a:r>
          </a:p>
        </p:txBody>
      </p:sp>
      <p:sp>
        <p:nvSpPr>
          <p:cNvPr id="27" name="Блок-схема: данные 12">
            <a:extLst>
              <a:ext uri="{FF2B5EF4-FFF2-40B4-BE49-F238E27FC236}">
                <a16:creationId xmlns:a16="http://schemas.microsoft.com/office/drawing/2014/main" id="{E023BFBD-5D4E-C620-7184-E8DD8EAC2FE9}"/>
              </a:ext>
            </a:extLst>
          </p:cNvPr>
          <p:cNvSpPr/>
          <p:nvPr/>
        </p:nvSpPr>
        <p:spPr>
          <a:xfrm>
            <a:off x="8276600" y="86978"/>
            <a:ext cx="1895350" cy="345610"/>
          </a:xfrm>
          <a:prstGeom prst="flowChartInputOutput">
            <a:avLst/>
          </a:prstGeom>
          <a:solidFill>
            <a:srgbClr val="2D86DC">
              <a:alpha val="13000"/>
            </a:srgbClr>
          </a:solidFill>
          <a:ln>
            <a:solidFill>
              <a:srgbClr val="2D86DC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  <a:latin typeface="Ubuntu" panose="020B0504030602030204" pitchFamily="34" charset="0"/>
              </a:rPr>
              <a:t>ИИ</a:t>
            </a:r>
          </a:p>
        </p:txBody>
      </p:sp>
      <p:sp>
        <p:nvSpPr>
          <p:cNvPr id="28" name="Блок-схема: данные 12">
            <a:extLst>
              <a:ext uri="{FF2B5EF4-FFF2-40B4-BE49-F238E27FC236}">
                <a16:creationId xmlns:a16="http://schemas.microsoft.com/office/drawing/2014/main" id="{0ACAF4F7-A00B-67B5-FD23-C0B0B4F1F12F}"/>
              </a:ext>
            </a:extLst>
          </p:cNvPr>
          <p:cNvSpPr/>
          <p:nvPr/>
        </p:nvSpPr>
        <p:spPr>
          <a:xfrm>
            <a:off x="9963260" y="83689"/>
            <a:ext cx="1895350" cy="34561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>
                <a:solidFill>
                  <a:schemeClr val="bg1">
                    <a:lumMod val="50000"/>
                  </a:schemeClr>
                </a:solidFill>
                <a:latin typeface="Ubuntu"/>
              </a:rPr>
              <a:t>Приложение</a:t>
            </a:r>
          </a:p>
        </p:txBody>
      </p:sp>
    </p:spTree>
    <p:extLst>
      <p:ext uri="{BB962C8B-B14F-4D97-AF65-F5344CB8AC3E}">
        <p14:creationId xmlns:p14="http://schemas.microsoft.com/office/powerpoint/2010/main" val="1064608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: скругленные углы 6">
            <a:extLst>
              <a:ext uri="{FF2B5EF4-FFF2-40B4-BE49-F238E27FC236}">
                <a16:creationId xmlns:a16="http://schemas.microsoft.com/office/drawing/2014/main" id="{1BD1E5FE-E393-5718-EE0A-070E5A51B6B9}"/>
              </a:ext>
            </a:extLst>
          </p:cNvPr>
          <p:cNvSpPr/>
          <p:nvPr/>
        </p:nvSpPr>
        <p:spPr>
          <a:xfrm>
            <a:off x="233056" y="2878375"/>
            <a:ext cx="11625554" cy="1310368"/>
          </a:xfrm>
          <a:prstGeom prst="roundRect">
            <a:avLst/>
          </a:prstGeom>
          <a:solidFill>
            <a:srgbClr val="2D86DC">
              <a:alpha val="11964"/>
            </a:srgbClr>
          </a:solidFill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FA47FE-610C-7428-C7E4-7266C0F265F2}"/>
              </a:ext>
            </a:extLst>
          </p:cNvPr>
          <p:cNvSpPr txBox="1"/>
          <p:nvPr/>
        </p:nvSpPr>
        <p:spPr>
          <a:xfrm>
            <a:off x="875096" y="3025727"/>
            <a:ext cx="10910608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000" b="1" dirty="0">
                <a:ea typeface="+mn-lt"/>
                <a:cs typeface="+mn-lt"/>
              </a:rPr>
              <a:t> Анализ репутации и надежности компаний:</a:t>
            </a:r>
            <a:r>
              <a:rPr lang="ru-RU" sz="2000" dirty="0">
                <a:ea typeface="+mn-lt"/>
                <a:cs typeface="+mn-lt"/>
              </a:rPr>
              <a:t> Можно использовать методы обработки естественного языка (NLP) и машинное обучение для </a:t>
            </a:r>
            <a:r>
              <a:rPr lang="ru-RU" sz="2000" b="1" dirty="0">
                <a:ea typeface="+mn-lt"/>
                <a:cs typeface="+mn-lt"/>
              </a:rPr>
              <a:t>анализа отзывов, оценок и комментариев о компаниях</a:t>
            </a:r>
            <a:r>
              <a:rPr lang="ru-RU" sz="2000" dirty="0">
                <a:ea typeface="+mn-lt"/>
                <a:cs typeface="+mn-lt"/>
              </a:rPr>
              <a:t>, чтобы определить их репутацию и надежность. </a:t>
            </a:r>
            <a:endParaRPr lang="ru-RU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D717BA-41DF-D343-5F9E-62002A2E9872}"/>
              </a:ext>
            </a:extLst>
          </p:cNvPr>
          <p:cNvSpPr txBox="1"/>
          <p:nvPr/>
        </p:nvSpPr>
        <p:spPr>
          <a:xfrm>
            <a:off x="638086" y="3200591"/>
            <a:ext cx="47402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sz="4000" b="1" dirty="0">
                <a:solidFill>
                  <a:schemeClr val="bg2">
                    <a:lumMod val="25000"/>
                  </a:schemeClr>
                </a:solidFill>
              </a:rPr>
              <a:t>4</a:t>
            </a:r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A1B98BB8-5258-8EAF-4BDA-14540CC006F2}"/>
              </a:ext>
            </a:extLst>
          </p:cNvPr>
          <p:cNvGrpSpPr/>
          <p:nvPr/>
        </p:nvGrpSpPr>
        <p:grpSpPr>
          <a:xfrm>
            <a:off x="2724375" y="4533421"/>
            <a:ext cx="1770226" cy="914400"/>
            <a:chOff x="510770" y="2410134"/>
            <a:chExt cx="1770226" cy="914400"/>
          </a:xfrm>
        </p:grpSpPr>
        <p:pic>
          <p:nvPicPr>
            <p:cNvPr id="16" name="Рисунок 15" descr="Оценка (звезды) со сплошной заливкой">
              <a:extLst>
                <a:ext uri="{FF2B5EF4-FFF2-40B4-BE49-F238E27FC236}">
                  <a16:creationId xmlns:a16="http://schemas.microsoft.com/office/drawing/2014/main" id="{41DD368F-CDB1-D7A2-3FED-8EBD4F585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66596" y="2410134"/>
              <a:ext cx="914400" cy="914400"/>
            </a:xfrm>
            <a:prstGeom prst="rect">
              <a:avLst/>
            </a:prstGeom>
          </p:spPr>
        </p:pic>
        <p:pic>
          <p:nvPicPr>
            <p:cNvPr id="18" name="Рисунок 17" descr="Оценка &quot;3 звездочки&quot; со сплошной заливкой">
              <a:extLst>
                <a:ext uri="{FF2B5EF4-FFF2-40B4-BE49-F238E27FC236}">
                  <a16:creationId xmlns:a16="http://schemas.microsoft.com/office/drawing/2014/main" id="{C89F9E5C-67FE-6DEE-5694-4A9981FE2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0770" y="2410134"/>
              <a:ext cx="914400" cy="914400"/>
            </a:xfrm>
            <a:prstGeom prst="rect">
              <a:avLst/>
            </a:prstGeom>
          </p:spPr>
        </p:pic>
      </p:grpSp>
      <p:pic>
        <p:nvPicPr>
          <p:cNvPr id="22" name="Рисунок 21" descr="Мужчина со сплошной заливкой">
            <a:extLst>
              <a:ext uri="{FF2B5EF4-FFF2-40B4-BE49-F238E27FC236}">
                <a16:creationId xmlns:a16="http://schemas.microsoft.com/office/drawing/2014/main" id="{3239AC0D-CBC5-7C57-0A4A-78FA8E074F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76128" y="4702710"/>
            <a:ext cx="762189" cy="762189"/>
          </a:xfrm>
          <a:prstGeom prst="rect">
            <a:avLst/>
          </a:prstGeom>
        </p:spPr>
      </p:pic>
      <p:pic>
        <p:nvPicPr>
          <p:cNvPr id="25" name="Рисунок 24" descr="Женщина со сплошной заливкой">
            <a:extLst>
              <a:ext uri="{FF2B5EF4-FFF2-40B4-BE49-F238E27FC236}">
                <a16:creationId xmlns:a16="http://schemas.microsoft.com/office/drawing/2014/main" id="{A91F22A5-B679-951E-65A1-70FE791E02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94372" y="5653416"/>
            <a:ext cx="808163" cy="808163"/>
          </a:xfrm>
          <a:prstGeom prst="rect">
            <a:avLst/>
          </a:prstGeom>
        </p:spPr>
      </p:pic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BF3F2318-EACF-207D-ABA3-A04F7D7BD0D0}"/>
              </a:ext>
            </a:extLst>
          </p:cNvPr>
          <p:cNvGrpSpPr/>
          <p:nvPr/>
        </p:nvGrpSpPr>
        <p:grpSpPr>
          <a:xfrm>
            <a:off x="2686311" y="5549143"/>
            <a:ext cx="1787779" cy="914400"/>
            <a:chOff x="4700679" y="3642098"/>
            <a:chExt cx="1787779" cy="914400"/>
          </a:xfrm>
        </p:grpSpPr>
        <p:pic>
          <p:nvPicPr>
            <p:cNvPr id="20" name="Рисунок 19" descr="Оценка &quot;1 звездочка&quot; со сплошной заливкой">
              <a:extLst>
                <a:ext uri="{FF2B5EF4-FFF2-40B4-BE49-F238E27FC236}">
                  <a16:creationId xmlns:a16="http://schemas.microsoft.com/office/drawing/2014/main" id="{F68DF5C7-BB29-ACFC-AEFE-25967BEFC3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574058" y="3642098"/>
              <a:ext cx="914400" cy="914400"/>
            </a:xfrm>
            <a:prstGeom prst="rect">
              <a:avLst/>
            </a:prstGeom>
          </p:spPr>
        </p:pic>
        <p:pic>
          <p:nvPicPr>
            <p:cNvPr id="28" name="Рисунок 27" descr="Оценка &quot;3 звездочки&quot; со сплошной заливкой">
              <a:extLst>
                <a:ext uri="{FF2B5EF4-FFF2-40B4-BE49-F238E27FC236}">
                  <a16:creationId xmlns:a16="http://schemas.microsoft.com/office/drawing/2014/main" id="{DDEE5653-1532-3620-C8E6-374916B3C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00679" y="3642098"/>
              <a:ext cx="914400" cy="914400"/>
            </a:xfrm>
            <a:prstGeom prst="rect">
              <a:avLst/>
            </a:prstGeom>
          </p:spPr>
        </p:pic>
      </p:grpSp>
      <p:pic>
        <p:nvPicPr>
          <p:cNvPr id="31" name="Рисунок 30" descr="Исследование со сплошной заливкой">
            <a:extLst>
              <a:ext uri="{FF2B5EF4-FFF2-40B4-BE49-F238E27FC236}">
                <a16:creationId xmlns:a16="http://schemas.microsoft.com/office/drawing/2014/main" id="{9B20504A-8436-7F26-55DD-2E36799F0B3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020300" y="5007699"/>
            <a:ext cx="914400" cy="914400"/>
          </a:xfrm>
          <a:prstGeom prst="rect">
            <a:avLst/>
          </a:prstGeom>
        </p:spPr>
      </p:pic>
      <p:cxnSp>
        <p:nvCxnSpPr>
          <p:cNvPr id="2" name="Прямая со стрелкой 1">
            <a:extLst>
              <a:ext uri="{FF2B5EF4-FFF2-40B4-BE49-F238E27FC236}">
                <a16:creationId xmlns:a16="http://schemas.microsoft.com/office/drawing/2014/main" id="{8EA36043-48C0-B459-3490-78749BA6931E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4494601" y="4990621"/>
            <a:ext cx="525699" cy="23463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8056F930-8079-E03A-E698-0A3747F79E7C}"/>
              </a:ext>
            </a:extLst>
          </p:cNvPr>
          <p:cNvCxnSpPr>
            <a:cxnSpLocks/>
          </p:cNvCxnSpPr>
          <p:nvPr/>
        </p:nvCxnSpPr>
        <p:spPr>
          <a:xfrm flipV="1">
            <a:off x="4494601" y="5653416"/>
            <a:ext cx="525699" cy="37672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F8CC54FC-EEB2-95E9-66B9-01DF80071DF1}"/>
              </a:ext>
            </a:extLst>
          </p:cNvPr>
          <p:cNvCxnSpPr>
            <a:cxnSpLocks/>
          </p:cNvCxnSpPr>
          <p:nvPr/>
        </p:nvCxnSpPr>
        <p:spPr>
          <a:xfrm>
            <a:off x="5876126" y="5372911"/>
            <a:ext cx="1144333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Рисунок 32" descr="Отзыв клиента контур">
            <a:extLst>
              <a:ext uri="{FF2B5EF4-FFF2-40B4-BE49-F238E27FC236}">
                <a16:creationId xmlns:a16="http://schemas.microsoft.com/office/drawing/2014/main" id="{D72A06F0-4934-6407-8CB2-BB697B622D2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582328" y="5413584"/>
            <a:ext cx="551223" cy="551223"/>
          </a:xfrm>
          <a:prstGeom prst="rect">
            <a:avLst/>
          </a:prstGeom>
        </p:spPr>
      </p:pic>
      <p:pic>
        <p:nvPicPr>
          <p:cNvPr id="34" name="Рисунок 33" descr="Отзыв клиента контур">
            <a:extLst>
              <a:ext uri="{FF2B5EF4-FFF2-40B4-BE49-F238E27FC236}">
                <a16:creationId xmlns:a16="http://schemas.microsoft.com/office/drawing/2014/main" id="{74B34713-7060-F76C-69C6-7A6B6F212EB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922867" y="4291540"/>
            <a:ext cx="551223" cy="551223"/>
          </a:xfrm>
          <a:prstGeom prst="rect">
            <a:avLst/>
          </a:prstGeom>
        </p:spPr>
      </p:pic>
      <p:pic>
        <p:nvPicPr>
          <p:cNvPr id="35" name="Рисунок 34" descr="Отзыв клиента контур">
            <a:extLst>
              <a:ext uri="{FF2B5EF4-FFF2-40B4-BE49-F238E27FC236}">
                <a16:creationId xmlns:a16="http://schemas.microsoft.com/office/drawing/2014/main" id="{AA8DBE03-70EF-1BBF-9C93-631B202D27C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034894" y="5189287"/>
            <a:ext cx="551223" cy="551223"/>
          </a:xfrm>
          <a:prstGeom prst="rect">
            <a:avLst/>
          </a:prstGeom>
        </p:spPr>
      </p:pic>
      <p:pic>
        <p:nvPicPr>
          <p:cNvPr id="36" name="Рисунок 35" descr="Отзыв клиента контур">
            <a:extLst>
              <a:ext uri="{FF2B5EF4-FFF2-40B4-BE49-F238E27FC236}">
                <a16:creationId xmlns:a16="http://schemas.microsoft.com/office/drawing/2014/main" id="{0D6DB64C-4FE0-74B6-4E68-172EFAAA403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604752" y="4396387"/>
            <a:ext cx="551223" cy="551223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785683E-E04B-3B93-E025-4EBB3B92C0CB}"/>
              </a:ext>
            </a:extLst>
          </p:cNvPr>
          <p:cNvSpPr txBox="1"/>
          <p:nvPr/>
        </p:nvSpPr>
        <p:spPr>
          <a:xfrm>
            <a:off x="2167388" y="6463543"/>
            <a:ext cx="8675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Обучаем модель по ключевым словам определять рейтинг доверия организации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B143C8-F71E-946F-39AD-D60B08DAEA7C}"/>
              </a:ext>
            </a:extLst>
          </p:cNvPr>
          <p:cNvSpPr txBox="1"/>
          <p:nvPr/>
        </p:nvSpPr>
        <p:spPr>
          <a:xfrm>
            <a:off x="7344320" y="4691076"/>
            <a:ext cx="31534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Компании можно доверять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На рынке более 10 лет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Присутствует лицензия</a:t>
            </a:r>
          </a:p>
          <a:p>
            <a:pPr algn="ctr"/>
            <a:r>
              <a:rPr lang="ru-RU" b="1" dirty="0"/>
              <a:t>…….</a:t>
            </a:r>
          </a:p>
        </p:txBody>
      </p:sp>
      <p:sp>
        <p:nvSpPr>
          <p:cNvPr id="39" name="Прямоугольник: скругленные углы 6">
            <a:extLst>
              <a:ext uri="{FF2B5EF4-FFF2-40B4-BE49-F238E27FC236}">
                <a16:creationId xmlns:a16="http://schemas.microsoft.com/office/drawing/2014/main" id="{0A7D6C9D-F85B-83DC-DAC2-C48D6870E275}"/>
              </a:ext>
            </a:extLst>
          </p:cNvPr>
          <p:cNvSpPr/>
          <p:nvPr/>
        </p:nvSpPr>
        <p:spPr>
          <a:xfrm>
            <a:off x="7146865" y="4567368"/>
            <a:ext cx="3568759" cy="1310368"/>
          </a:xfrm>
          <a:prstGeom prst="roundRect">
            <a:avLst/>
          </a:prstGeom>
          <a:solidFill>
            <a:srgbClr val="2D86DC">
              <a:alpha val="11964"/>
            </a:srgbClr>
          </a:solidFill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782896-C91D-6513-2151-27DEFF433EC1}"/>
              </a:ext>
            </a:extLst>
          </p:cNvPr>
          <p:cNvSpPr txBox="1"/>
          <p:nvPr/>
        </p:nvSpPr>
        <p:spPr>
          <a:xfrm>
            <a:off x="746131" y="797551"/>
            <a:ext cx="11092457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000" b="1" dirty="0">
                <a:ea typeface="+mn-lt"/>
                <a:cs typeface="+mn-lt"/>
              </a:rPr>
              <a:t> Интерактивный чат-бот:</a:t>
            </a:r>
            <a:r>
              <a:rPr lang="ru-RU" sz="2000" dirty="0">
                <a:ea typeface="+mn-lt"/>
                <a:cs typeface="+mn-lt"/>
              </a:rPr>
              <a:t> Можно использовать методы обработки естественного языка (NLP) и естественного языкового понимания (NLU) для того, чтобы бот мог распознавать запросы пользователя и предоставлять ответы и рекомендации на естественном языке</a:t>
            </a:r>
            <a:endParaRPr lang="ru-RU" sz="2000" dirty="0"/>
          </a:p>
        </p:txBody>
      </p:sp>
      <p:sp>
        <p:nvSpPr>
          <p:cNvPr id="41" name="Прямоугольник: скругленные углы 6">
            <a:extLst>
              <a:ext uri="{FF2B5EF4-FFF2-40B4-BE49-F238E27FC236}">
                <a16:creationId xmlns:a16="http://schemas.microsoft.com/office/drawing/2014/main" id="{8EF871D1-E4FB-2199-00C3-DBF9BC4EDA8B}"/>
              </a:ext>
            </a:extLst>
          </p:cNvPr>
          <p:cNvSpPr/>
          <p:nvPr/>
        </p:nvSpPr>
        <p:spPr>
          <a:xfrm>
            <a:off x="267373" y="647800"/>
            <a:ext cx="11625554" cy="1310368"/>
          </a:xfrm>
          <a:prstGeom prst="roundRect">
            <a:avLst/>
          </a:prstGeom>
          <a:solidFill>
            <a:srgbClr val="2D86DC">
              <a:alpha val="11964"/>
            </a:srgbClr>
          </a:solidFill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D72FB51-BEF9-860B-1088-E1CE59D1A8BC}"/>
              </a:ext>
            </a:extLst>
          </p:cNvPr>
          <p:cNvSpPr txBox="1"/>
          <p:nvPr/>
        </p:nvSpPr>
        <p:spPr>
          <a:xfrm>
            <a:off x="382843" y="947156"/>
            <a:ext cx="47402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sz="4000" b="1" dirty="0">
                <a:solidFill>
                  <a:schemeClr val="bg2">
                    <a:lumMod val="25000"/>
                  </a:schemeClr>
                </a:solidFill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62AB446-7B3A-A33B-9FE7-52A719B46BD5}"/>
              </a:ext>
            </a:extLst>
          </p:cNvPr>
          <p:cNvSpPr txBox="1"/>
          <p:nvPr/>
        </p:nvSpPr>
        <p:spPr>
          <a:xfrm>
            <a:off x="1724117" y="2113715"/>
            <a:ext cx="9448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Алгоритмы помогут вести общение не подготовленными заранее фразами, а генерируемым в процессе диалога текстом </a:t>
            </a:r>
          </a:p>
        </p:txBody>
      </p:sp>
      <p:pic>
        <p:nvPicPr>
          <p:cNvPr id="44" name="Рисунок 43" descr="Изображение выглядит как текст, логотип, Шрифт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A915673D-72C4-46E8-FAC0-308418C17BF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0036" y="0"/>
            <a:ext cx="913118" cy="517433"/>
          </a:xfrm>
          <a:prstGeom prst="rect">
            <a:avLst/>
          </a:prstGeom>
        </p:spPr>
      </p:pic>
      <p:sp>
        <p:nvSpPr>
          <p:cNvPr id="45" name="Блок-схема: данные 4">
            <a:extLst>
              <a:ext uri="{FF2B5EF4-FFF2-40B4-BE49-F238E27FC236}">
                <a16:creationId xmlns:a16="http://schemas.microsoft.com/office/drawing/2014/main" id="{8E13834D-D440-BD6A-1DB6-8B56F8A02C9B}"/>
              </a:ext>
            </a:extLst>
          </p:cNvPr>
          <p:cNvSpPr/>
          <p:nvPr/>
        </p:nvSpPr>
        <p:spPr>
          <a:xfrm>
            <a:off x="1321018" y="88754"/>
            <a:ext cx="1870707" cy="335482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noFill/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 dirty="0">
                <a:solidFill>
                  <a:schemeClr val="bg1">
                    <a:lumMod val="50000"/>
                  </a:schemeClr>
                </a:solidFill>
                <a:latin typeface="Ubuntu"/>
              </a:rPr>
              <a:t>Резюме</a:t>
            </a:r>
          </a:p>
        </p:txBody>
      </p:sp>
      <p:sp>
        <p:nvSpPr>
          <p:cNvPr id="46" name="Блок-схема: данные 9">
            <a:extLst>
              <a:ext uri="{FF2B5EF4-FFF2-40B4-BE49-F238E27FC236}">
                <a16:creationId xmlns:a16="http://schemas.microsoft.com/office/drawing/2014/main" id="{E5C5016E-4D29-68EF-7E68-36EB975ED2EF}"/>
              </a:ext>
            </a:extLst>
          </p:cNvPr>
          <p:cNvSpPr/>
          <p:nvPr/>
        </p:nvSpPr>
        <p:spPr>
          <a:xfrm>
            <a:off x="3015894" y="87109"/>
            <a:ext cx="1862491" cy="335482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noFill/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 dirty="0">
                <a:solidFill>
                  <a:schemeClr val="bg1">
                    <a:lumMod val="50000"/>
                  </a:schemeClr>
                </a:solidFill>
                <a:latin typeface="Ubuntu"/>
              </a:rPr>
              <a:t>Блок-схема</a:t>
            </a:r>
          </a:p>
        </p:txBody>
      </p:sp>
      <p:sp>
        <p:nvSpPr>
          <p:cNvPr id="47" name="Блок-схема: данные 10">
            <a:extLst>
              <a:ext uri="{FF2B5EF4-FFF2-40B4-BE49-F238E27FC236}">
                <a16:creationId xmlns:a16="http://schemas.microsoft.com/office/drawing/2014/main" id="{8203C8BE-149C-5262-32C0-7B5099AEE7DB}"/>
              </a:ext>
            </a:extLst>
          </p:cNvPr>
          <p:cNvSpPr/>
          <p:nvPr/>
        </p:nvSpPr>
        <p:spPr>
          <a:xfrm>
            <a:off x="4700679" y="83689"/>
            <a:ext cx="1944640" cy="34561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noFill/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 dirty="0">
                <a:solidFill>
                  <a:schemeClr val="bg1">
                    <a:lumMod val="50000"/>
                  </a:schemeClr>
                </a:solidFill>
                <a:latin typeface="Ubuntu"/>
              </a:rPr>
              <a:t>Функционал</a:t>
            </a:r>
          </a:p>
          <a:p>
            <a:pPr algn="ctr"/>
            <a:r>
              <a:rPr lang="ru-RU" sz="1000" b="1" dirty="0">
                <a:solidFill>
                  <a:schemeClr val="bg1">
                    <a:lumMod val="50000"/>
                  </a:schemeClr>
                </a:solidFill>
                <a:latin typeface="Ubuntu"/>
              </a:rPr>
              <a:t>бота</a:t>
            </a:r>
          </a:p>
        </p:txBody>
      </p:sp>
      <p:sp>
        <p:nvSpPr>
          <p:cNvPr id="48" name="Блок-схема: данные 11">
            <a:extLst>
              <a:ext uri="{FF2B5EF4-FFF2-40B4-BE49-F238E27FC236}">
                <a16:creationId xmlns:a16="http://schemas.microsoft.com/office/drawing/2014/main" id="{F18C6165-A2EA-A454-70EC-D971588A1F09}"/>
              </a:ext>
            </a:extLst>
          </p:cNvPr>
          <p:cNvSpPr/>
          <p:nvPr/>
        </p:nvSpPr>
        <p:spPr>
          <a:xfrm>
            <a:off x="6505275" y="86978"/>
            <a:ext cx="1944640" cy="338902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noFill/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База данных</a:t>
            </a:r>
          </a:p>
        </p:txBody>
      </p:sp>
      <p:sp>
        <p:nvSpPr>
          <p:cNvPr id="49" name="Блок-схема: данные 12">
            <a:extLst>
              <a:ext uri="{FF2B5EF4-FFF2-40B4-BE49-F238E27FC236}">
                <a16:creationId xmlns:a16="http://schemas.microsoft.com/office/drawing/2014/main" id="{08D2C795-863B-AB9C-1DD6-D9D386820897}"/>
              </a:ext>
            </a:extLst>
          </p:cNvPr>
          <p:cNvSpPr/>
          <p:nvPr/>
        </p:nvSpPr>
        <p:spPr>
          <a:xfrm>
            <a:off x="8276600" y="86978"/>
            <a:ext cx="1895350" cy="345610"/>
          </a:xfrm>
          <a:prstGeom prst="flowChartInputOutput">
            <a:avLst/>
          </a:prstGeom>
          <a:solidFill>
            <a:srgbClr val="2D86DC">
              <a:alpha val="13000"/>
            </a:srgbClr>
          </a:solidFill>
          <a:ln>
            <a:solidFill>
              <a:srgbClr val="2D86DC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  <a:latin typeface="Ubuntu" panose="020B0504030602030204" pitchFamily="34" charset="0"/>
              </a:rPr>
              <a:t>ИИ</a:t>
            </a:r>
          </a:p>
        </p:txBody>
      </p:sp>
      <p:sp>
        <p:nvSpPr>
          <p:cNvPr id="50" name="Блок-схема: данные 12">
            <a:extLst>
              <a:ext uri="{FF2B5EF4-FFF2-40B4-BE49-F238E27FC236}">
                <a16:creationId xmlns:a16="http://schemas.microsoft.com/office/drawing/2014/main" id="{661E9E3A-772E-D681-CC7A-E4AA484F4789}"/>
              </a:ext>
            </a:extLst>
          </p:cNvPr>
          <p:cNvSpPr/>
          <p:nvPr/>
        </p:nvSpPr>
        <p:spPr>
          <a:xfrm>
            <a:off x="9963260" y="83689"/>
            <a:ext cx="1895350" cy="34561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>
                <a:solidFill>
                  <a:schemeClr val="bg1">
                    <a:lumMod val="50000"/>
                  </a:schemeClr>
                </a:solidFill>
                <a:latin typeface="Ubuntu"/>
              </a:rPr>
              <a:t>Приложение</a:t>
            </a:r>
          </a:p>
        </p:txBody>
      </p:sp>
    </p:spTree>
    <p:extLst>
      <p:ext uri="{BB962C8B-B14F-4D97-AF65-F5344CB8AC3E}">
        <p14:creationId xmlns:p14="http://schemas.microsoft.com/office/powerpoint/2010/main" val="298213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: скругленные углы 6">
            <a:extLst>
              <a:ext uri="{FF2B5EF4-FFF2-40B4-BE49-F238E27FC236}">
                <a16:creationId xmlns:a16="http://schemas.microsoft.com/office/drawing/2014/main" id="{56A38102-9D17-F7A7-131D-D1F6758673A2}"/>
              </a:ext>
            </a:extLst>
          </p:cNvPr>
          <p:cNvSpPr/>
          <p:nvPr/>
        </p:nvSpPr>
        <p:spPr>
          <a:xfrm>
            <a:off x="8286554" y="4513458"/>
            <a:ext cx="3857625" cy="1343955"/>
          </a:xfrm>
          <a:prstGeom prst="roundRect">
            <a:avLst/>
          </a:prstGeom>
          <a:solidFill>
            <a:srgbClr val="2D86DC">
              <a:alpha val="11964"/>
            </a:srgbClr>
          </a:solidFill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6">
            <a:extLst>
              <a:ext uri="{FF2B5EF4-FFF2-40B4-BE49-F238E27FC236}">
                <a16:creationId xmlns:a16="http://schemas.microsoft.com/office/drawing/2014/main" id="{7B5B63F2-185E-8CE8-E9CB-B7B434CC5E77}"/>
              </a:ext>
            </a:extLst>
          </p:cNvPr>
          <p:cNvSpPr/>
          <p:nvPr/>
        </p:nvSpPr>
        <p:spPr>
          <a:xfrm>
            <a:off x="4167187" y="4521725"/>
            <a:ext cx="3857625" cy="1343955"/>
          </a:xfrm>
          <a:prstGeom prst="roundRect">
            <a:avLst/>
          </a:prstGeom>
          <a:solidFill>
            <a:srgbClr val="2D86DC">
              <a:alpha val="11964"/>
            </a:srgbClr>
          </a:solidFill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: скругленные углы 6">
            <a:extLst>
              <a:ext uri="{FF2B5EF4-FFF2-40B4-BE49-F238E27FC236}">
                <a16:creationId xmlns:a16="http://schemas.microsoft.com/office/drawing/2014/main" id="{BAE0140F-B405-AAC1-3AA2-647154301C38}"/>
              </a:ext>
            </a:extLst>
          </p:cNvPr>
          <p:cNvSpPr/>
          <p:nvPr/>
        </p:nvSpPr>
        <p:spPr>
          <a:xfrm>
            <a:off x="47820" y="4521725"/>
            <a:ext cx="3857625" cy="1343955"/>
          </a:xfrm>
          <a:prstGeom prst="roundRect">
            <a:avLst/>
          </a:prstGeom>
          <a:solidFill>
            <a:srgbClr val="2D86DC">
              <a:alpha val="11964"/>
            </a:srgbClr>
          </a:solidFill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26F37D-8A5C-7753-0412-7FF0E25F2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7154" y="-122930"/>
            <a:ext cx="2500470" cy="1325563"/>
          </a:xfrm>
        </p:spPr>
        <p:txBody>
          <a:bodyPr/>
          <a:lstStyle/>
          <a:p>
            <a:r>
              <a:rPr lang="ru-RU" dirty="0"/>
              <a:t>Команда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25D333-C395-2A87-CB91-25C65AB6695C}"/>
              </a:ext>
            </a:extLst>
          </p:cNvPr>
          <p:cNvSpPr txBox="1"/>
          <p:nvPr/>
        </p:nvSpPr>
        <p:spPr>
          <a:xfrm>
            <a:off x="1084644" y="3990785"/>
            <a:ext cx="1253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err="1"/>
              <a:t>Тевс</a:t>
            </a:r>
            <a:r>
              <a:rPr lang="ru-RU" b="1" dirty="0"/>
              <a:t> Анна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00342E-7F4E-6F82-2AAB-533EA73321F1}"/>
              </a:ext>
            </a:extLst>
          </p:cNvPr>
          <p:cNvSpPr txBox="1"/>
          <p:nvPr/>
        </p:nvSpPr>
        <p:spPr>
          <a:xfrm>
            <a:off x="5315073" y="3992234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Добин Илья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CFAC9B-6403-1F99-D1FD-98AB48BD8352}"/>
              </a:ext>
            </a:extLst>
          </p:cNvPr>
          <p:cNvSpPr txBox="1"/>
          <p:nvPr/>
        </p:nvSpPr>
        <p:spPr>
          <a:xfrm>
            <a:off x="8775513" y="3992234"/>
            <a:ext cx="278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Болотникова Елизавета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F25E49-8454-25AB-1A17-B17391B9330A}"/>
              </a:ext>
            </a:extLst>
          </p:cNvPr>
          <p:cNvSpPr txBox="1"/>
          <p:nvPr/>
        </p:nvSpPr>
        <p:spPr>
          <a:xfrm>
            <a:off x="147811" y="4593537"/>
            <a:ext cx="3857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Составление блок-схемы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Создание и подключение базы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Написание кода для бота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42787D-E63F-4421-296E-81FAAACCB96F}"/>
              </a:ext>
            </a:extLst>
          </p:cNvPr>
          <p:cNvSpPr txBox="1"/>
          <p:nvPr/>
        </p:nvSpPr>
        <p:spPr>
          <a:xfrm>
            <a:off x="4367169" y="4732037"/>
            <a:ext cx="3857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Составление блок-схемы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Написание кода для бота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Составление презентации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8C6E2B-8FF3-0353-19D5-E8A0D6AC7A10}"/>
              </a:ext>
            </a:extLst>
          </p:cNvPr>
          <p:cNvSpPr txBox="1"/>
          <p:nvPr/>
        </p:nvSpPr>
        <p:spPr>
          <a:xfrm>
            <a:off x="8534085" y="4732037"/>
            <a:ext cx="3857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Составление блок-схемы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Написание кода для бота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Составление презентации</a:t>
            </a:r>
          </a:p>
        </p:txBody>
      </p:sp>
      <p:pic>
        <p:nvPicPr>
          <p:cNvPr id="11" name="Рисунок 10" descr="Изображение выглядит как одежда, Человеческое лицо, костюм,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A630F51E-E1FB-199D-EC84-FB2EF301B8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48"/>
          <a:stretch/>
        </p:blipFill>
        <p:spPr>
          <a:xfrm>
            <a:off x="4900455" y="1690688"/>
            <a:ext cx="2248213" cy="2145960"/>
          </a:xfrm>
          <a:prstGeom prst="rect">
            <a:avLst/>
          </a:prstGeom>
        </p:spPr>
      </p:pic>
      <p:pic>
        <p:nvPicPr>
          <p:cNvPr id="13" name="Рисунок 12" descr="Изображение выглядит как Человеческое лицо, одежда, человек, Модный аксессуар&#10;&#10;Автоматически созданное описание">
            <a:extLst>
              <a:ext uri="{FF2B5EF4-FFF2-40B4-BE49-F238E27FC236}">
                <a16:creationId xmlns:a16="http://schemas.microsoft.com/office/drawing/2014/main" id="{131ABBBE-FD51-6BED-66C1-AA3B417C0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8917" y="1694380"/>
            <a:ext cx="2151293" cy="2145960"/>
          </a:xfrm>
          <a:prstGeom prst="rect">
            <a:avLst/>
          </a:prstGeom>
        </p:spPr>
      </p:pic>
      <p:pic>
        <p:nvPicPr>
          <p:cNvPr id="26" name="Рисунок 25" descr="Изображение выглядит как Человеческое лицо, текст, одежда,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4B4D402F-C587-4476-AD60-3BDC2A6480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92" r="2372"/>
          <a:stretch/>
        </p:blipFill>
        <p:spPr>
          <a:xfrm>
            <a:off x="816630" y="1690688"/>
            <a:ext cx="2151293" cy="2138489"/>
          </a:xfrm>
          <a:prstGeom prst="rect">
            <a:avLst/>
          </a:prstGeom>
        </p:spPr>
      </p:pic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A4637C3C-24AA-CC89-70F2-A2C934AEB0EC}"/>
              </a:ext>
            </a:extLst>
          </p:cNvPr>
          <p:cNvSpPr/>
          <p:nvPr/>
        </p:nvSpPr>
        <p:spPr>
          <a:xfrm>
            <a:off x="0" y="414338"/>
            <a:ext cx="4900455" cy="242887"/>
          </a:xfrm>
          <a:prstGeom prst="rect">
            <a:avLst/>
          </a:prstGeom>
          <a:solidFill>
            <a:srgbClr val="2D86DC">
              <a:alpha val="12857"/>
            </a:srgbClr>
          </a:solidFill>
          <a:ln>
            <a:noFill/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43DEFDB7-2DD2-0D64-B437-EFBB0EF509DF}"/>
              </a:ext>
            </a:extLst>
          </p:cNvPr>
          <p:cNvSpPr/>
          <p:nvPr/>
        </p:nvSpPr>
        <p:spPr>
          <a:xfrm>
            <a:off x="7547622" y="414338"/>
            <a:ext cx="4900455" cy="242887"/>
          </a:xfrm>
          <a:prstGeom prst="rect">
            <a:avLst/>
          </a:prstGeom>
          <a:solidFill>
            <a:srgbClr val="2D86DC">
              <a:alpha val="12857"/>
            </a:srgbClr>
          </a:solidFill>
          <a:ln>
            <a:noFill/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8898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>
            <a:extLst>
              <a:ext uri="{FF2B5EF4-FFF2-40B4-BE49-F238E27FC236}">
                <a16:creationId xmlns:a16="http://schemas.microsoft.com/office/drawing/2014/main" id="{926347CA-8ED6-F9A2-3ECF-0873DE3CFAB2}"/>
              </a:ext>
            </a:extLst>
          </p:cNvPr>
          <p:cNvSpPr/>
          <p:nvPr/>
        </p:nvSpPr>
        <p:spPr>
          <a:xfrm>
            <a:off x="296883" y="1024247"/>
            <a:ext cx="3598224" cy="5222174"/>
          </a:xfrm>
          <a:prstGeom prst="round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>
            <a:extLst>
              <a:ext uri="{FF2B5EF4-FFF2-40B4-BE49-F238E27FC236}">
                <a16:creationId xmlns:a16="http://schemas.microsoft.com/office/drawing/2014/main" id="{A7038AD7-6636-760A-2D92-870DBE23E96F}"/>
              </a:ext>
            </a:extLst>
          </p:cNvPr>
          <p:cNvSpPr/>
          <p:nvPr/>
        </p:nvSpPr>
        <p:spPr>
          <a:xfrm>
            <a:off x="4296888" y="1024247"/>
            <a:ext cx="3598224" cy="5222174"/>
          </a:xfrm>
          <a:prstGeom prst="round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кругленный прямоугольник 7">
            <a:extLst>
              <a:ext uri="{FF2B5EF4-FFF2-40B4-BE49-F238E27FC236}">
                <a16:creationId xmlns:a16="http://schemas.microsoft.com/office/drawing/2014/main" id="{6E4792CC-1531-A2FE-8859-E2A3960C1235}"/>
              </a:ext>
            </a:extLst>
          </p:cNvPr>
          <p:cNvSpPr/>
          <p:nvPr/>
        </p:nvSpPr>
        <p:spPr>
          <a:xfrm>
            <a:off x="8296893" y="1024247"/>
            <a:ext cx="3598224" cy="5222174"/>
          </a:xfrm>
          <a:prstGeom prst="round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F7CB81-8D9A-593B-6509-743217A47628}"/>
              </a:ext>
            </a:extLst>
          </p:cNvPr>
          <p:cNvSpPr txBox="1"/>
          <p:nvPr/>
        </p:nvSpPr>
        <p:spPr>
          <a:xfrm>
            <a:off x="5070788" y="1807461"/>
            <a:ext cx="2491388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ru-RU">
                <a:solidFill>
                  <a:schemeClr val="bg2">
                    <a:lumMod val="10000"/>
                  </a:schemeClr>
                </a:solidFill>
              </a:rPr>
              <a:t>Создание блок-схемы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838D65-ED48-B9C8-8128-308771F14337}"/>
              </a:ext>
            </a:extLst>
          </p:cNvPr>
          <p:cNvSpPr txBox="1"/>
          <p:nvPr/>
        </p:nvSpPr>
        <p:spPr>
          <a:xfrm>
            <a:off x="5189333" y="2576388"/>
            <a:ext cx="2007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/>
              <a:t>Внесение правок</a:t>
            </a:r>
          </a:p>
        </p:txBody>
      </p:sp>
      <p:cxnSp>
        <p:nvCxnSpPr>
          <p:cNvPr id="14" name="Скругленная соединительная линия 13">
            <a:extLst>
              <a:ext uri="{FF2B5EF4-FFF2-40B4-BE49-F238E27FC236}">
                <a16:creationId xmlns:a16="http://schemas.microsoft.com/office/drawing/2014/main" id="{0C9F910B-64EC-B362-EA43-313528FF236B}"/>
              </a:ext>
            </a:extLst>
          </p:cNvPr>
          <p:cNvCxnSpPr>
            <a:cxnSpLocks/>
            <a:stCxn id="10" idx="1"/>
            <a:endCxn id="12" idx="1"/>
          </p:cNvCxnSpPr>
          <p:nvPr/>
        </p:nvCxnSpPr>
        <p:spPr>
          <a:xfrm rot="10800000" flipH="1" flipV="1">
            <a:off x="5070787" y="1992126"/>
            <a:ext cx="118545" cy="768927"/>
          </a:xfrm>
          <a:prstGeom prst="curvedConnector3">
            <a:avLst>
              <a:gd name="adj1" fmla="val -192838"/>
            </a:avLst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Скругленная соединительная линия 16">
            <a:extLst>
              <a:ext uri="{FF2B5EF4-FFF2-40B4-BE49-F238E27FC236}">
                <a16:creationId xmlns:a16="http://schemas.microsoft.com/office/drawing/2014/main" id="{793101A9-943E-60B2-D719-FD2D4AD71791}"/>
              </a:ext>
            </a:extLst>
          </p:cNvPr>
          <p:cNvCxnSpPr>
            <a:cxnSpLocks/>
            <a:stCxn id="12" idx="3"/>
            <a:endCxn id="10" idx="3"/>
          </p:cNvCxnSpPr>
          <p:nvPr/>
        </p:nvCxnSpPr>
        <p:spPr>
          <a:xfrm flipV="1">
            <a:off x="7196447" y="1992127"/>
            <a:ext cx="365729" cy="768927"/>
          </a:xfrm>
          <a:prstGeom prst="curvedConnector3">
            <a:avLst>
              <a:gd name="adj1" fmla="val 162505"/>
            </a:avLst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1755B-0543-B2FE-738A-813C444A6419}"/>
              </a:ext>
            </a:extLst>
          </p:cNvPr>
          <p:cNvSpPr txBox="1"/>
          <p:nvPr/>
        </p:nvSpPr>
        <p:spPr>
          <a:xfrm>
            <a:off x="4304874" y="1984002"/>
            <a:ext cx="4587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>
                <a:solidFill>
                  <a:schemeClr val="bg2">
                    <a:lumMod val="25000"/>
                  </a:schemeClr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D36511-AA57-C87D-2CF0-C8401D45B8DE}"/>
              </a:ext>
            </a:extLst>
          </p:cNvPr>
          <p:cNvSpPr txBox="1"/>
          <p:nvPr/>
        </p:nvSpPr>
        <p:spPr>
          <a:xfrm>
            <a:off x="4316411" y="3075057"/>
            <a:ext cx="4587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>
                <a:solidFill>
                  <a:schemeClr val="bg2">
                    <a:lumMod val="25000"/>
                  </a:schemeClr>
                </a:solidFill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0A9C90-9A29-2B95-654B-8B39489E3488}"/>
              </a:ext>
            </a:extLst>
          </p:cNvPr>
          <p:cNvSpPr txBox="1"/>
          <p:nvPr/>
        </p:nvSpPr>
        <p:spPr>
          <a:xfrm>
            <a:off x="4822254" y="3244334"/>
            <a:ext cx="2547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Перенести схему в код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2B9082-0E64-9C5B-6057-A766FC8B9C1E}"/>
              </a:ext>
            </a:extLst>
          </p:cNvPr>
          <p:cNvSpPr txBox="1"/>
          <p:nvPr/>
        </p:nvSpPr>
        <p:spPr>
          <a:xfrm>
            <a:off x="4328938" y="4011074"/>
            <a:ext cx="4587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>
                <a:solidFill>
                  <a:schemeClr val="bg2">
                    <a:lumMod val="25000"/>
                  </a:schemeClr>
                </a:solidFill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81A420-92E7-4067-4C09-F7ABA76596DF}"/>
              </a:ext>
            </a:extLst>
          </p:cNvPr>
          <p:cNvSpPr txBox="1"/>
          <p:nvPr/>
        </p:nvSpPr>
        <p:spPr>
          <a:xfrm>
            <a:off x="4797591" y="4192730"/>
            <a:ext cx="2866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Подключить базы данных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D1FE99-F8DD-E7BE-E480-152D8531C6C5}"/>
              </a:ext>
            </a:extLst>
          </p:cNvPr>
          <p:cNvSpPr txBox="1"/>
          <p:nvPr/>
        </p:nvSpPr>
        <p:spPr>
          <a:xfrm>
            <a:off x="4328938" y="5128747"/>
            <a:ext cx="4587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>
                <a:solidFill>
                  <a:schemeClr val="bg2">
                    <a:lumMod val="25000"/>
                  </a:schemeClr>
                </a:solidFill>
              </a:rPr>
              <a:t>4</a:t>
            </a: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8418192F-65CA-8D1A-2D11-D32A1E4A97D2}"/>
              </a:ext>
            </a:extLst>
          </p:cNvPr>
          <p:cNvGrpSpPr/>
          <p:nvPr/>
        </p:nvGrpSpPr>
        <p:grpSpPr>
          <a:xfrm>
            <a:off x="5790825" y="2999210"/>
            <a:ext cx="561594" cy="221527"/>
            <a:chOff x="5790825" y="2999210"/>
            <a:chExt cx="561594" cy="221527"/>
          </a:xfrm>
        </p:grpSpPr>
        <p:sp>
          <p:nvSpPr>
            <p:cNvPr id="2" name="Стрелка: шеврон 31">
              <a:extLst>
                <a:ext uri="{FF2B5EF4-FFF2-40B4-BE49-F238E27FC236}">
                  <a16:creationId xmlns:a16="http://schemas.microsoft.com/office/drawing/2014/main" id="{4AEAFEFA-95D9-0945-7C6D-49E8970712D1}"/>
                </a:ext>
              </a:extLst>
            </p:cNvPr>
            <p:cNvSpPr/>
            <p:nvPr/>
          </p:nvSpPr>
          <p:spPr>
            <a:xfrm rot="5400000">
              <a:off x="5985104" y="2853423"/>
              <a:ext cx="173035" cy="561594"/>
            </a:xfrm>
            <a:prstGeom prst="chevron">
              <a:avLst>
                <a:gd name="adj" fmla="val 86637"/>
              </a:avLst>
            </a:prstGeom>
            <a:solidFill>
              <a:srgbClr val="06529F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3" name="Стрелка: шеврон 31">
              <a:extLst>
                <a:ext uri="{FF2B5EF4-FFF2-40B4-BE49-F238E27FC236}">
                  <a16:creationId xmlns:a16="http://schemas.microsoft.com/office/drawing/2014/main" id="{931A4842-E7BC-4954-2E45-01CDDF7E9688}"/>
                </a:ext>
              </a:extLst>
            </p:cNvPr>
            <p:cNvSpPr/>
            <p:nvPr/>
          </p:nvSpPr>
          <p:spPr>
            <a:xfrm rot="5400000">
              <a:off x="6001666" y="2842427"/>
              <a:ext cx="145214" cy="458780"/>
            </a:xfrm>
            <a:prstGeom prst="chevron">
              <a:avLst>
                <a:gd name="adj" fmla="val 86637"/>
              </a:avLst>
            </a:prstGeom>
            <a:solidFill>
              <a:srgbClr val="06529F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C5DF896E-94BB-2C96-D19A-18F55FA733B6}"/>
              </a:ext>
            </a:extLst>
          </p:cNvPr>
          <p:cNvGrpSpPr/>
          <p:nvPr/>
        </p:nvGrpSpPr>
        <p:grpSpPr>
          <a:xfrm>
            <a:off x="5797154" y="3792434"/>
            <a:ext cx="561594" cy="221527"/>
            <a:chOff x="5790825" y="2999210"/>
            <a:chExt cx="561594" cy="221527"/>
          </a:xfrm>
        </p:grpSpPr>
        <p:sp>
          <p:nvSpPr>
            <p:cNvPr id="9" name="Стрелка: шеврон 31">
              <a:extLst>
                <a:ext uri="{FF2B5EF4-FFF2-40B4-BE49-F238E27FC236}">
                  <a16:creationId xmlns:a16="http://schemas.microsoft.com/office/drawing/2014/main" id="{5A05CD0D-4166-8900-A18C-F53E8A631D5F}"/>
                </a:ext>
              </a:extLst>
            </p:cNvPr>
            <p:cNvSpPr/>
            <p:nvPr/>
          </p:nvSpPr>
          <p:spPr>
            <a:xfrm rot="5400000">
              <a:off x="5985104" y="2853423"/>
              <a:ext cx="173035" cy="561594"/>
            </a:xfrm>
            <a:prstGeom prst="chevron">
              <a:avLst>
                <a:gd name="adj" fmla="val 86637"/>
              </a:avLst>
            </a:prstGeom>
            <a:solidFill>
              <a:srgbClr val="06529F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1" name="Стрелка: шеврон 31">
              <a:extLst>
                <a:ext uri="{FF2B5EF4-FFF2-40B4-BE49-F238E27FC236}">
                  <a16:creationId xmlns:a16="http://schemas.microsoft.com/office/drawing/2014/main" id="{7B2578D5-982D-1398-1A71-26106B57C8BA}"/>
                </a:ext>
              </a:extLst>
            </p:cNvPr>
            <p:cNvSpPr/>
            <p:nvPr/>
          </p:nvSpPr>
          <p:spPr>
            <a:xfrm rot="5400000">
              <a:off x="6001666" y="2842427"/>
              <a:ext cx="145214" cy="458780"/>
            </a:xfrm>
            <a:prstGeom prst="chevron">
              <a:avLst>
                <a:gd name="adj" fmla="val 86637"/>
              </a:avLst>
            </a:prstGeom>
            <a:solidFill>
              <a:srgbClr val="06529F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0D42D4F4-6F74-B612-F3EF-3C19D39DC2E4}"/>
              </a:ext>
            </a:extLst>
          </p:cNvPr>
          <p:cNvGrpSpPr/>
          <p:nvPr/>
        </p:nvGrpSpPr>
        <p:grpSpPr>
          <a:xfrm>
            <a:off x="5790824" y="4669064"/>
            <a:ext cx="561594" cy="221527"/>
            <a:chOff x="5790825" y="2999210"/>
            <a:chExt cx="561594" cy="221527"/>
          </a:xfrm>
        </p:grpSpPr>
        <p:sp>
          <p:nvSpPr>
            <p:cNvPr id="15" name="Стрелка: шеврон 31">
              <a:extLst>
                <a:ext uri="{FF2B5EF4-FFF2-40B4-BE49-F238E27FC236}">
                  <a16:creationId xmlns:a16="http://schemas.microsoft.com/office/drawing/2014/main" id="{A23614A2-E2AA-E68D-0977-8550633582FB}"/>
                </a:ext>
              </a:extLst>
            </p:cNvPr>
            <p:cNvSpPr/>
            <p:nvPr/>
          </p:nvSpPr>
          <p:spPr>
            <a:xfrm rot="5400000">
              <a:off x="5985104" y="2853423"/>
              <a:ext cx="173035" cy="561594"/>
            </a:xfrm>
            <a:prstGeom prst="chevron">
              <a:avLst>
                <a:gd name="adj" fmla="val 86637"/>
              </a:avLst>
            </a:prstGeom>
            <a:solidFill>
              <a:srgbClr val="06529F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6" name="Стрелка: шеврон 31">
              <a:extLst>
                <a:ext uri="{FF2B5EF4-FFF2-40B4-BE49-F238E27FC236}">
                  <a16:creationId xmlns:a16="http://schemas.microsoft.com/office/drawing/2014/main" id="{9E4D7E2A-8453-128A-F00E-94C53951C711}"/>
                </a:ext>
              </a:extLst>
            </p:cNvPr>
            <p:cNvSpPr/>
            <p:nvPr/>
          </p:nvSpPr>
          <p:spPr>
            <a:xfrm rot="5400000">
              <a:off x="6001666" y="2842427"/>
              <a:ext cx="145214" cy="458780"/>
            </a:xfrm>
            <a:prstGeom prst="chevron">
              <a:avLst>
                <a:gd name="adj" fmla="val 86637"/>
              </a:avLst>
            </a:prstGeom>
            <a:solidFill>
              <a:srgbClr val="06529F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5D5B76E-13DD-FE63-97CE-9F6F5C54F8F8}"/>
              </a:ext>
            </a:extLst>
          </p:cNvPr>
          <p:cNvSpPr txBox="1"/>
          <p:nvPr/>
        </p:nvSpPr>
        <p:spPr>
          <a:xfrm>
            <a:off x="4730813" y="5106841"/>
            <a:ext cx="3145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Выявить дальнейшие точки роста и места применения искусственного интеллекта</a:t>
            </a:r>
          </a:p>
        </p:txBody>
      </p:sp>
      <p:sp>
        <p:nvSpPr>
          <p:cNvPr id="19" name="Скругленный прямоугольник 18">
            <a:extLst>
              <a:ext uri="{FF2B5EF4-FFF2-40B4-BE49-F238E27FC236}">
                <a16:creationId xmlns:a16="http://schemas.microsoft.com/office/drawing/2014/main" id="{50D867EF-6811-5494-363C-86AED7AF6CC8}"/>
              </a:ext>
            </a:extLst>
          </p:cNvPr>
          <p:cNvSpPr/>
          <p:nvPr/>
        </p:nvSpPr>
        <p:spPr>
          <a:xfrm>
            <a:off x="296882" y="1425039"/>
            <a:ext cx="3598224" cy="4821382"/>
          </a:xfrm>
          <a:prstGeom prst="roundRect">
            <a:avLst/>
          </a:prstGeom>
          <a:solidFill>
            <a:srgbClr val="6BA7EB">
              <a:alpha val="12845"/>
            </a:srgb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кругленный прямоугольник 19">
            <a:extLst>
              <a:ext uri="{FF2B5EF4-FFF2-40B4-BE49-F238E27FC236}">
                <a16:creationId xmlns:a16="http://schemas.microsoft.com/office/drawing/2014/main" id="{E6FF8F41-9DC0-F1CD-2C1D-D4030AC48659}"/>
              </a:ext>
            </a:extLst>
          </p:cNvPr>
          <p:cNvSpPr/>
          <p:nvPr/>
        </p:nvSpPr>
        <p:spPr>
          <a:xfrm>
            <a:off x="4304874" y="1425039"/>
            <a:ext cx="3598224" cy="4821382"/>
          </a:xfrm>
          <a:prstGeom prst="roundRect">
            <a:avLst/>
          </a:prstGeom>
          <a:solidFill>
            <a:srgbClr val="6BA7EB">
              <a:alpha val="12924"/>
            </a:srgb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кругленный прямоугольник 20">
            <a:extLst>
              <a:ext uri="{FF2B5EF4-FFF2-40B4-BE49-F238E27FC236}">
                <a16:creationId xmlns:a16="http://schemas.microsoft.com/office/drawing/2014/main" id="{0D13FCB2-8874-00A2-BEA0-62AF2A17D64B}"/>
              </a:ext>
            </a:extLst>
          </p:cNvPr>
          <p:cNvSpPr/>
          <p:nvPr/>
        </p:nvSpPr>
        <p:spPr>
          <a:xfrm>
            <a:off x="8296893" y="1425039"/>
            <a:ext cx="3598224" cy="4821382"/>
          </a:xfrm>
          <a:prstGeom prst="roundRect">
            <a:avLst/>
          </a:prstGeom>
          <a:solidFill>
            <a:srgbClr val="6BA7EB">
              <a:alpha val="13202"/>
            </a:srgb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C91DC1-9584-75DA-7764-3DE64D87D8C6}"/>
              </a:ext>
            </a:extLst>
          </p:cNvPr>
          <p:cNvSpPr txBox="1"/>
          <p:nvPr/>
        </p:nvSpPr>
        <p:spPr>
          <a:xfrm>
            <a:off x="1243837" y="1055707"/>
            <a:ext cx="177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/>
              <a:t>Цели и задачи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19367A-8A33-CBF0-74A7-5851170D0C0D}"/>
              </a:ext>
            </a:extLst>
          </p:cNvPr>
          <p:cNvSpPr txBox="1"/>
          <p:nvPr/>
        </p:nvSpPr>
        <p:spPr>
          <a:xfrm>
            <a:off x="5353620" y="1039977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/>
              <a:t>Реализация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910668-BCDC-F861-456B-6D7C3B8558D0}"/>
              </a:ext>
            </a:extLst>
          </p:cNvPr>
          <p:cNvSpPr txBox="1"/>
          <p:nvPr/>
        </p:nvSpPr>
        <p:spPr>
          <a:xfrm>
            <a:off x="9545143" y="1028979"/>
            <a:ext cx="1253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/>
              <a:t>Результат</a:t>
            </a:r>
          </a:p>
        </p:txBody>
      </p:sp>
      <p:pic>
        <p:nvPicPr>
          <p:cNvPr id="35" name="Рисунок 34" descr="Изображение выглядит как текст, логотип, Шрифт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42A5773A-9CCD-7965-599A-375BB201F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36" y="0"/>
            <a:ext cx="913118" cy="517433"/>
          </a:xfrm>
          <a:prstGeom prst="rect">
            <a:avLst/>
          </a:prstGeom>
        </p:spPr>
      </p:pic>
      <p:sp>
        <p:nvSpPr>
          <p:cNvPr id="30" name="Блок-схема: данные 4">
            <a:extLst>
              <a:ext uri="{FF2B5EF4-FFF2-40B4-BE49-F238E27FC236}">
                <a16:creationId xmlns:a16="http://schemas.microsoft.com/office/drawing/2014/main" id="{70B0DDD9-B5E4-27EA-05EB-80DDFB896B2A}"/>
              </a:ext>
            </a:extLst>
          </p:cNvPr>
          <p:cNvSpPr/>
          <p:nvPr/>
        </p:nvSpPr>
        <p:spPr>
          <a:xfrm>
            <a:off x="1321018" y="88754"/>
            <a:ext cx="1870707" cy="335482"/>
          </a:xfrm>
          <a:prstGeom prst="flowChartInputOutput">
            <a:avLst/>
          </a:prstGeom>
          <a:solidFill>
            <a:srgbClr val="2D86DC">
              <a:alpha val="12298"/>
            </a:srgbClr>
          </a:solidFill>
          <a:ln>
            <a:solidFill>
              <a:srgbClr val="2D86DC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  <a:latin typeface="Ubuntu"/>
              </a:rPr>
              <a:t>Резюме</a:t>
            </a:r>
          </a:p>
        </p:txBody>
      </p:sp>
      <p:sp>
        <p:nvSpPr>
          <p:cNvPr id="31" name="Блок-схема: данные 9">
            <a:extLst>
              <a:ext uri="{FF2B5EF4-FFF2-40B4-BE49-F238E27FC236}">
                <a16:creationId xmlns:a16="http://schemas.microsoft.com/office/drawing/2014/main" id="{C6B0B77C-64A5-6481-74BC-CC08AF50830E}"/>
              </a:ext>
            </a:extLst>
          </p:cNvPr>
          <p:cNvSpPr/>
          <p:nvPr/>
        </p:nvSpPr>
        <p:spPr>
          <a:xfrm>
            <a:off x="3015894" y="87109"/>
            <a:ext cx="1862491" cy="335482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 dirty="0">
                <a:solidFill>
                  <a:schemeClr val="bg1">
                    <a:lumMod val="50000"/>
                  </a:schemeClr>
                </a:solidFill>
                <a:latin typeface="Ubuntu"/>
              </a:rPr>
              <a:t>Блок-схема</a:t>
            </a:r>
          </a:p>
        </p:txBody>
      </p:sp>
      <p:sp>
        <p:nvSpPr>
          <p:cNvPr id="36" name="Блок-схема: данные 10">
            <a:extLst>
              <a:ext uri="{FF2B5EF4-FFF2-40B4-BE49-F238E27FC236}">
                <a16:creationId xmlns:a16="http://schemas.microsoft.com/office/drawing/2014/main" id="{B718E112-C7F3-EC5B-2EC9-204FE4CEC722}"/>
              </a:ext>
            </a:extLst>
          </p:cNvPr>
          <p:cNvSpPr/>
          <p:nvPr/>
        </p:nvSpPr>
        <p:spPr>
          <a:xfrm>
            <a:off x="4700679" y="83689"/>
            <a:ext cx="1944640" cy="34561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 dirty="0">
                <a:solidFill>
                  <a:schemeClr val="bg1">
                    <a:lumMod val="50000"/>
                  </a:schemeClr>
                </a:solidFill>
                <a:latin typeface="Ubuntu"/>
              </a:rPr>
              <a:t>Функционал</a:t>
            </a:r>
          </a:p>
          <a:p>
            <a:pPr algn="ctr"/>
            <a:r>
              <a:rPr lang="ru-RU" sz="1000" b="1" dirty="0">
                <a:solidFill>
                  <a:schemeClr val="bg1">
                    <a:lumMod val="50000"/>
                  </a:schemeClr>
                </a:solidFill>
                <a:latin typeface="Ubuntu"/>
              </a:rPr>
              <a:t>бота</a:t>
            </a:r>
          </a:p>
        </p:txBody>
      </p:sp>
      <p:sp>
        <p:nvSpPr>
          <p:cNvPr id="37" name="Блок-схема: данные 11">
            <a:extLst>
              <a:ext uri="{FF2B5EF4-FFF2-40B4-BE49-F238E27FC236}">
                <a16:creationId xmlns:a16="http://schemas.microsoft.com/office/drawing/2014/main" id="{D4A5355E-6908-1C8D-3773-6E2E7F94E952}"/>
              </a:ext>
            </a:extLst>
          </p:cNvPr>
          <p:cNvSpPr/>
          <p:nvPr/>
        </p:nvSpPr>
        <p:spPr>
          <a:xfrm>
            <a:off x="6505275" y="86978"/>
            <a:ext cx="1944640" cy="338902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База данных</a:t>
            </a:r>
          </a:p>
        </p:txBody>
      </p:sp>
      <p:sp>
        <p:nvSpPr>
          <p:cNvPr id="38" name="Блок-схема: данные 12">
            <a:extLst>
              <a:ext uri="{FF2B5EF4-FFF2-40B4-BE49-F238E27FC236}">
                <a16:creationId xmlns:a16="http://schemas.microsoft.com/office/drawing/2014/main" id="{A57AC942-B8FC-5201-156A-C90AA951AFE9}"/>
              </a:ext>
            </a:extLst>
          </p:cNvPr>
          <p:cNvSpPr/>
          <p:nvPr/>
        </p:nvSpPr>
        <p:spPr>
          <a:xfrm>
            <a:off x="8276600" y="86978"/>
            <a:ext cx="1895350" cy="34561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ИИ</a:t>
            </a:r>
          </a:p>
        </p:txBody>
      </p:sp>
      <p:sp>
        <p:nvSpPr>
          <p:cNvPr id="40" name="Блок-схема: данные 12">
            <a:extLst>
              <a:ext uri="{FF2B5EF4-FFF2-40B4-BE49-F238E27FC236}">
                <a16:creationId xmlns:a16="http://schemas.microsoft.com/office/drawing/2014/main" id="{D95FBF7B-527B-0355-BD4B-52608FB530AE}"/>
              </a:ext>
            </a:extLst>
          </p:cNvPr>
          <p:cNvSpPr/>
          <p:nvPr/>
        </p:nvSpPr>
        <p:spPr>
          <a:xfrm>
            <a:off x="9963260" y="83689"/>
            <a:ext cx="1895350" cy="34561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>
                <a:solidFill>
                  <a:schemeClr val="bg1">
                    <a:lumMod val="50000"/>
                  </a:schemeClr>
                </a:solidFill>
                <a:latin typeface="Ubuntu"/>
              </a:rPr>
              <a:t>Приложение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5D4E87B-EC45-3152-F561-B62DAF9CC387}"/>
              </a:ext>
            </a:extLst>
          </p:cNvPr>
          <p:cNvSpPr txBox="1"/>
          <p:nvPr/>
        </p:nvSpPr>
        <p:spPr>
          <a:xfrm>
            <a:off x="294770" y="2006862"/>
            <a:ext cx="474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>
                <a:solidFill>
                  <a:schemeClr val="bg2">
                    <a:lumMod val="25000"/>
                  </a:schemeClr>
                </a:solidFill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52247FA-3815-5560-92F3-5993B780A8F6}"/>
              </a:ext>
            </a:extLst>
          </p:cNvPr>
          <p:cNvSpPr txBox="1"/>
          <p:nvPr/>
        </p:nvSpPr>
        <p:spPr>
          <a:xfrm>
            <a:off x="294770" y="3371522"/>
            <a:ext cx="474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>
                <a:solidFill>
                  <a:schemeClr val="bg2">
                    <a:lumMod val="25000"/>
                  </a:schemeClr>
                </a:solidFill>
              </a:rPr>
              <a:t>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40E7087-8FDE-821C-A21A-131023941103}"/>
              </a:ext>
            </a:extLst>
          </p:cNvPr>
          <p:cNvSpPr txBox="1"/>
          <p:nvPr/>
        </p:nvSpPr>
        <p:spPr>
          <a:xfrm>
            <a:off x="294770" y="4736183"/>
            <a:ext cx="474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>
                <a:solidFill>
                  <a:schemeClr val="bg2">
                    <a:lumMod val="25000"/>
                  </a:schemeClr>
                </a:solidFill>
              </a:rPr>
              <a:t>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E8A97BE-FB2C-3251-FFB8-E39F36E2694A}"/>
              </a:ext>
            </a:extLst>
          </p:cNvPr>
          <p:cNvSpPr txBox="1"/>
          <p:nvPr/>
        </p:nvSpPr>
        <p:spPr>
          <a:xfrm>
            <a:off x="684592" y="1914061"/>
            <a:ext cx="3145698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/>
              <a:t>Разработать бота - микрофинансового помощника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DF6D709-46E9-4F58-9645-D7C53A824F28}"/>
              </a:ext>
            </a:extLst>
          </p:cNvPr>
          <p:cNvSpPr txBox="1"/>
          <p:nvPr/>
        </p:nvSpPr>
        <p:spPr>
          <a:xfrm>
            <a:off x="768412" y="2996101"/>
            <a:ext cx="2993298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/>
              <a:t>Помочь пользователям подобрать заем/сбережения с наиболее выгодными условиями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CF4934F-6046-71F6-CD87-C2EBA6C8D84D}"/>
              </a:ext>
            </a:extLst>
          </p:cNvPr>
          <p:cNvSpPr txBox="1"/>
          <p:nvPr/>
        </p:nvSpPr>
        <p:spPr>
          <a:xfrm>
            <a:off x="781406" y="4489962"/>
            <a:ext cx="3138078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/>
              <a:t>Сделать процесс проверки надежности кредитных организаций простым и удобным</a:t>
            </a:r>
          </a:p>
        </p:txBody>
      </p:sp>
      <p:pic>
        <p:nvPicPr>
          <p:cNvPr id="29" name="Рисунок 28" descr="Изображение выглядит как шаблон, прямоугольный, Симметрия, искусство&#10;&#10;Автоматически созданное описание">
            <a:extLst>
              <a:ext uri="{FF2B5EF4-FFF2-40B4-BE49-F238E27FC236}">
                <a16:creationId xmlns:a16="http://schemas.microsoft.com/office/drawing/2014/main" id="{4BFED77D-CB84-360D-1791-4B87D9432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4197" y="1992126"/>
            <a:ext cx="2383616" cy="239988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F9474A7B-C083-7316-EA0B-8EC2D0639C6F}"/>
              </a:ext>
            </a:extLst>
          </p:cNvPr>
          <p:cNvSpPr txBox="1"/>
          <p:nvPr/>
        </p:nvSpPr>
        <p:spPr>
          <a:xfrm>
            <a:off x="8378902" y="4528582"/>
            <a:ext cx="35860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Функциональный чат-бот, который поможет узнать про интересующие организации и выбрать подходящие</a:t>
            </a:r>
          </a:p>
        </p:txBody>
      </p:sp>
    </p:spTree>
    <p:extLst>
      <p:ext uri="{BB962C8B-B14F-4D97-AF65-F5344CB8AC3E}">
        <p14:creationId xmlns:p14="http://schemas.microsoft.com/office/powerpoint/2010/main" val="586987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673CEA57-1760-B14E-EBB5-73969DA4BF92}"/>
              </a:ext>
            </a:extLst>
          </p:cNvPr>
          <p:cNvCxnSpPr/>
          <p:nvPr/>
        </p:nvCxnSpPr>
        <p:spPr>
          <a:xfrm>
            <a:off x="0" y="2590675"/>
            <a:ext cx="12192000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2BC8DBEF-E87A-788E-FB52-6ABEB4855996}"/>
              </a:ext>
            </a:extLst>
          </p:cNvPr>
          <p:cNvCxnSpPr/>
          <p:nvPr/>
        </p:nvCxnSpPr>
        <p:spPr>
          <a:xfrm>
            <a:off x="0" y="4686176"/>
            <a:ext cx="12192000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D2CDD23-873B-B63C-76A6-A014146AF6E6}"/>
              </a:ext>
            </a:extLst>
          </p:cNvPr>
          <p:cNvSpPr txBox="1"/>
          <p:nvPr/>
        </p:nvSpPr>
        <p:spPr>
          <a:xfrm>
            <a:off x="182897" y="769416"/>
            <a:ext cx="78739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800" b="1">
                <a:solidFill>
                  <a:schemeClr val="bg2">
                    <a:lumMod val="25000"/>
                  </a:schemeClr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DFC7F9-54D3-28BB-710A-65ABA26B8331}"/>
              </a:ext>
            </a:extLst>
          </p:cNvPr>
          <p:cNvSpPr txBox="1"/>
          <p:nvPr/>
        </p:nvSpPr>
        <p:spPr>
          <a:xfrm>
            <a:off x="245758" y="2850857"/>
            <a:ext cx="78739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800" b="1">
                <a:solidFill>
                  <a:schemeClr val="bg2">
                    <a:lumMod val="25000"/>
                  </a:schemeClr>
                </a:solidFill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237E67-5BA0-3EB4-EDE4-442008656164}"/>
              </a:ext>
            </a:extLst>
          </p:cNvPr>
          <p:cNvSpPr txBox="1"/>
          <p:nvPr/>
        </p:nvSpPr>
        <p:spPr>
          <a:xfrm>
            <a:off x="245758" y="5039780"/>
            <a:ext cx="78739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800" b="1">
                <a:solidFill>
                  <a:schemeClr val="bg2">
                    <a:lumMod val="25000"/>
                  </a:schemeClr>
                </a:solidFill>
              </a:rPr>
              <a:t>3</a:t>
            </a:r>
          </a:p>
        </p:txBody>
      </p:sp>
      <p:pic>
        <p:nvPicPr>
          <p:cNvPr id="15" name="Рисунок 14" descr="Изображение выглядит как текст, рисунок, зарисовка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AD6FB2BB-612A-774D-E60C-B5EAC06744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4" t="11085" r="2798" b="14025"/>
          <a:stretch/>
        </p:blipFill>
        <p:spPr>
          <a:xfrm>
            <a:off x="4016224" y="607754"/>
            <a:ext cx="3313550" cy="1870343"/>
          </a:xfrm>
          <a:prstGeom prst="rect">
            <a:avLst/>
          </a:prstGeom>
        </p:spPr>
      </p:pic>
      <p:sp>
        <p:nvSpPr>
          <p:cNvPr id="16" name="Открывающая квадратная скобка 15">
            <a:extLst>
              <a:ext uri="{FF2B5EF4-FFF2-40B4-BE49-F238E27FC236}">
                <a16:creationId xmlns:a16="http://schemas.microsoft.com/office/drawing/2014/main" id="{654F1497-78AD-770B-3263-3F4011E3DE4E}"/>
              </a:ext>
            </a:extLst>
          </p:cNvPr>
          <p:cNvSpPr/>
          <p:nvPr/>
        </p:nvSpPr>
        <p:spPr>
          <a:xfrm>
            <a:off x="7859710" y="699171"/>
            <a:ext cx="228600" cy="1446550"/>
          </a:xfrm>
          <a:prstGeom prst="leftBracke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6D3A15-360E-AF3C-534A-D0DBD43C752F}"/>
              </a:ext>
            </a:extLst>
          </p:cNvPr>
          <p:cNvSpPr txBox="1"/>
          <p:nvPr/>
        </p:nvSpPr>
        <p:spPr>
          <a:xfrm>
            <a:off x="8217827" y="586459"/>
            <a:ext cx="335700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Плюсы: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Простота реализации</a:t>
            </a:r>
          </a:p>
          <a:p>
            <a:r>
              <a:rPr lang="ru-RU"/>
              <a:t>Минусы: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Не персонализирована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Ограниченный функционал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Сложна в использовании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/>
          </a:p>
        </p:txBody>
      </p:sp>
      <p:sp>
        <p:nvSpPr>
          <p:cNvPr id="18" name="Скругленный прямоугольник 17">
            <a:extLst>
              <a:ext uri="{FF2B5EF4-FFF2-40B4-BE49-F238E27FC236}">
                <a16:creationId xmlns:a16="http://schemas.microsoft.com/office/drawing/2014/main" id="{003E65B4-7B5F-D5AD-0A42-F9F581781DCD}"/>
              </a:ext>
            </a:extLst>
          </p:cNvPr>
          <p:cNvSpPr/>
          <p:nvPr/>
        </p:nvSpPr>
        <p:spPr>
          <a:xfrm>
            <a:off x="3490287" y="4325356"/>
            <a:ext cx="4672013" cy="6430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8D7C7C-BA42-CC07-A898-6D4C6EBD82E7}"/>
              </a:ext>
            </a:extLst>
          </p:cNvPr>
          <p:cNvSpPr txBox="1"/>
          <p:nvPr/>
        </p:nvSpPr>
        <p:spPr>
          <a:xfrm>
            <a:off x="4764946" y="4446832"/>
            <a:ext cx="22862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/>
              <a:t>Внесение правок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46ABBF-A756-9292-F72A-692628B908B3}"/>
              </a:ext>
            </a:extLst>
          </p:cNvPr>
          <p:cNvSpPr txBox="1"/>
          <p:nvPr/>
        </p:nvSpPr>
        <p:spPr>
          <a:xfrm>
            <a:off x="1321018" y="1285675"/>
            <a:ext cx="238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/>
              <a:t>Базовая блок-схема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E287B3-01F6-61BF-93FA-0BE10ADC160F}"/>
              </a:ext>
            </a:extLst>
          </p:cNvPr>
          <p:cNvSpPr txBox="1"/>
          <p:nvPr/>
        </p:nvSpPr>
        <p:spPr>
          <a:xfrm>
            <a:off x="1321018" y="3272223"/>
            <a:ext cx="2836645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b="1"/>
              <a:t>Первые наработки </a:t>
            </a:r>
            <a:endParaRPr lang="ru-RU"/>
          </a:p>
          <a:p>
            <a:r>
              <a:rPr lang="ru-RU" b="1"/>
              <a:t>блок-схем</a:t>
            </a:r>
            <a:endParaRPr lang="ru-R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D12E24-84FF-7B5B-0670-012ACFB65543}"/>
              </a:ext>
            </a:extLst>
          </p:cNvPr>
          <p:cNvSpPr txBox="1"/>
          <p:nvPr/>
        </p:nvSpPr>
        <p:spPr>
          <a:xfrm>
            <a:off x="1321017" y="5453799"/>
            <a:ext cx="2836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/>
              <a:t>Финальная версия</a:t>
            </a:r>
          </a:p>
          <a:p>
            <a:r>
              <a:rPr lang="ru-RU" b="1"/>
              <a:t>блок-схемы</a:t>
            </a:r>
          </a:p>
        </p:txBody>
      </p:sp>
      <p:pic>
        <p:nvPicPr>
          <p:cNvPr id="14" name="Рисунок 13" descr="Изображение выглядит как текст, снимок экрана, диаграмма, прямоугольный&#10;&#10;Автоматически созданное описание">
            <a:extLst>
              <a:ext uri="{FF2B5EF4-FFF2-40B4-BE49-F238E27FC236}">
                <a16:creationId xmlns:a16="http://schemas.microsoft.com/office/drawing/2014/main" id="{0EA10BF4-C1E1-9114-23BC-CBC01D077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350" y="2629151"/>
            <a:ext cx="3352800" cy="1682248"/>
          </a:xfrm>
          <a:prstGeom prst="rect">
            <a:avLst/>
          </a:prstGeom>
        </p:spPr>
      </p:pic>
      <p:pic>
        <p:nvPicPr>
          <p:cNvPr id="23" name="Рисунок 22" descr="Изображение выглядит как текст, снимок экрана, диаграмма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2D9E53C0-FBB5-891E-1E51-C5B658741A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400" y="5039566"/>
            <a:ext cx="3460750" cy="1712819"/>
          </a:xfrm>
          <a:prstGeom prst="rect">
            <a:avLst/>
          </a:prstGeom>
        </p:spPr>
      </p:pic>
      <p:sp>
        <p:nvSpPr>
          <p:cNvPr id="24" name="Открывающая квадратная скобка 15">
            <a:extLst>
              <a:ext uri="{FF2B5EF4-FFF2-40B4-BE49-F238E27FC236}">
                <a16:creationId xmlns:a16="http://schemas.microsoft.com/office/drawing/2014/main" id="{95D56BA0-6B49-090B-3A8D-C289AEF582CD}"/>
              </a:ext>
            </a:extLst>
          </p:cNvPr>
          <p:cNvSpPr/>
          <p:nvPr/>
        </p:nvSpPr>
        <p:spPr>
          <a:xfrm>
            <a:off x="7859710" y="2781971"/>
            <a:ext cx="228600" cy="1446550"/>
          </a:xfrm>
          <a:prstGeom prst="leftBracke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661660-ACB9-F287-689F-A2571A077EB8}"/>
              </a:ext>
            </a:extLst>
          </p:cNvPr>
          <p:cNvSpPr txBox="1"/>
          <p:nvPr/>
        </p:nvSpPr>
        <p:spPr>
          <a:xfrm>
            <a:off x="8274976" y="2783559"/>
            <a:ext cx="3357009" cy="175432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ru-RU"/>
              <a:t>Плюсы: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Простота реализации</a:t>
            </a:r>
          </a:p>
          <a:p>
            <a:r>
              <a:rPr lang="ru-RU"/>
              <a:t>Минусы: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Не персонализирована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Ограниченный функционал</a:t>
            </a:r>
          </a:p>
          <a:p>
            <a:endParaRPr lang="ru-RU"/>
          </a:p>
        </p:txBody>
      </p:sp>
      <p:sp>
        <p:nvSpPr>
          <p:cNvPr id="26" name="Открывающая квадратная скобка 15">
            <a:extLst>
              <a:ext uri="{FF2B5EF4-FFF2-40B4-BE49-F238E27FC236}">
                <a16:creationId xmlns:a16="http://schemas.microsoft.com/office/drawing/2014/main" id="{73FFA8A7-B583-0F8B-859F-E822D91ACE55}"/>
              </a:ext>
            </a:extLst>
          </p:cNvPr>
          <p:cNvSpPr/>
          <p:nvPr/>
        </p:nvSpPr>
        <p:spPr>
          <a:xfrm>
            <a:off x="7859710" y="5169571"/>
            <a:ext cx="228600" cy="1446550"/>
          </a:xfrm>
          <a:prstGeom prst="leftBracke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06C0FD2-F4BD-0F27-656B-A5D10C1F09CA}"/>
              </a:ext>
            </a:extLst>
          </p:cNvPr>
          <p:cNvSpPr txBox="1"/>
          <p:nvPr/>
        </p:nvSpPr>
        <p:spPr>
          <a:xfrm>
            <a:off x="8274976" y="5171159"/>
            <a:ext cx="3480440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/>
              <a:t>Плюсы: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Больше вариантов развития </a:t>
            </a:r>
          </a:p>
          <a:p>
            <a:r>
              <a:rPr lang="ru-RU"/>
              <a:t>  диалога</a:t>
            </a:r>
          </a:p>
          <a:p>
            <a:pPr marL="285750" indent="-285750">
              <a:buFont typeface="Arial"/>
              <a:buChar char="•"/>
            </a:pPr>
            <a:r>
              <a:rPr lang="ru-RU"/>
              <a:t>Исправлены ошибки</a:t>
            </a:r>
          </a:p>
          <a:p>
            <a:pPr marL="285750" indent="-285750">
              <a:buFont typeface="Arial"/>
              <a:buChar char="•"/>
            </a:pPr>
            <a:endParaRPr lang="ru-RU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/>
          </a:p>
        </p:txBody>
      </p:sp>
      <p:pic>
        <p:nvPicPr>
          <p:cNvPr id="28" name="Рисунок 27" descr="Изображение выглядит как текст, логотип, Шрифт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DE70CC25-9B9A-22C5-B3E4-DB28A29824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036" y="0"/>
            <a:ext cx="913118" cy="517433"/>
          </a:xfrm>
          <a:prstGeom prst="rect">
            <a:avLst/>
          </a:prstGeom>
        </p:spPr>
      </p:pic>
      <p:sp>
        <p:nvSpPr>
          <p:cNvPr id="29" name="Блок-схема: данные 4">
            <a:extLst>
              <a:ext uri="{FF2B5EF4-FFF2-40B4-BE49-F238E27FC236}">
                <a16:creationId xmlns:a16="http://schemas.microsoft.com/office/drawing/2014/main" id="{F982F29C-2DCA-C613-7901-C92893F1A16E}"/>
              </a:ext>
            </a:extLst>
          </p:cNvPr>
          <p:cNvSpPr/>
          <p:nvPr/>
        </p:nvSpPr>
        <p:spPr>
          <a:xfrm>
            <a:off x="1321018" y="88754"/>
            <a:ext cx="1870707" cy="335482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noFill/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 dirty="0">
                <a:solidFill>
                  <a:schemeClr val="bg1">
                    <a:lumMod val="50000"/>
                  </a:schemeClr>
                </a:solidFill>
                <a:latin typeface="Ubuntu"/>
              </a:rPr>
              <a:t>Резюме</a:t>
            </a:r>
          </a:p>
        </p:txBody>
      </p:sp>
      <p:sp>
        <p:nvSpPr>
          <p:cNvPr id="30" name="Блок-схема: данные 9">
            <a:extLst>
              <a:ext uri="{FF2B5EF4-FFF2-40B4-BE49-F238E27FC236}">
                <a16:creationId xmlns:a16="http://schemas.microsoft.com/office/drawing/2014/main" id="{835DD064-BA80-562F-20B7-7EF91490E7FB}"/>
              </a:ext>
            </a:extLst>
          </p:cNvPr>
          <p:cNvSpPr/>
          <p:nvPr/>
        </p:nvSpPr>
        <p:spPr>
          <a:xfrm>
            <a:off x="3015894" y="87109"/>
            <a:ext cx="1862491" cy="335482"/>
          </a:xfrm>
          <a:prstGeom prst="flowChartInputOutput">
            <a:avLst/>
          </a:prstGeom>
          <a:solidFill>
            <a:srgbClr val="2D86DC">
              <a:alpha val="13290"/>
            </a:srgbClr>
          </a:solidFill>
          <a:ln>
            <a:solidFill>
              <a:srgbClr val="2D86DC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  <a:latin typeface="Ubuntu"/>
              </a:rPr>
              <a:t>Блок-схема</a:t>
            </a:r>
          </a:p>
        </p:txBody>
      </p:sp>
      <p:sp>
        <p:nvSpPr>
          <p:cNvPr id="31" name="Блок-схема: данные 10">
            <a:extLst>
              <a:ext uri="{FF2B5EF4-FFF2-40B4-BE49-F238E27FC236}">
                <a16:creationId xmlns:a16="http://schemas.microsoft.com/office/drawing/2014/main" id="{82F3A88E-814C-1F96-81D1-529FDA019312}"/>
              </a:ext>
            </a:extLst>
          </p:cNvPr>
          <p:cNvSpPr/>
          <p:nvPr/>
        </p:nvSpPr>
        <p:spPr>
          <a:xfrm>
            <a:off x="4700679" y="83689"/>
            <a:ext cx="1944640" cy="34561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 dirty="0">
                <a:solidFill>
                  <a:schemeClr val="bg1">
                    <a:lumMod val="50000"/>
                  </a:schemeClr>
                </a:solidFill>
                <a:latin typeface="Ubuntu"/>
              </a:rPr>
              <a:t>Функционал</a:t>
            </a:r>
          </a:p>
          <a:p>
            <a:pPr algn="ctr"/>
            <a:r>
              <a:rPr lang="ru-RU" sz="1000" b="1" dirty="0">
                <a:solidFill>
                  <a:schemeClr val="bg1">
                    <a:lumMod val="50000"/>
                  </a:schemeClr>
                </a:solidFill>
                <a:latin typeface="Ubuntu"/>
              </a:rPr>
              <a:t>бота</a:t>
            </a:r>
          </a:p>
        </p:txBody>
      </p:sp>
      <p:sp>
        <p:nvSpPr>
          <p:cNvPr id="32" name="Блок-схема: данные 11">
            <a:extLst>
              <a:ext uri="{FF2B5EF4-FFF2-40B4-BE49-F238E27FC236}">
                <a16:creationId xmlns:a16="http://schemas.microsoft.com/office/drawing/2014/main" id="{5AFD132C-65C4-E905-53E5-950995647824}"/>
              </a:ext>
            </a:extLst>
          </p:cNvPr>
          <p:cNvSpPr/>
          <p:nvPr/>
        </p:nvSpPr>
        <p:spPr>
          <a:xfrm>
            <a:off x="6505275" y="86978"/>
            <a:ext cx="1944640" cy="338902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База данных</a:t>
            </a:r>
          </a:p>
        </p:txBody>
      </p:sp>
      <p:sp>
        <p:nvSpPr>
          <p:cNvPr id="33" name="Блок-схема: данные 12">
            <a:extLst>
              <a:ext uri="{FF2B5EF4-FFF2-40B4-BE49-F238E27FC236}">
                <a16:creationId xmlns:a16="http://schemas.microsoft.com/office/drawing/2014/main" id="{10B80FE5-6C03-8F79-E0F0-332BE9B07204}"/>
              </a:ext>
            </a:extLst>
          </p:cNvPr>
          <p:cNvSpPr/>
          <p:nvPr/>
        </p:nvSpPr>
        <p:spPr>
          <a:xfrm>
            <a:off x="8276600" y="86978"/>
            <a:ext cx="1895350" cy="34561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ИИ</a:t>
            </a:r>
          </a:p>
        </p:txBody>
      </p:sp>
      <p:sp>
        <p:nvSpPr>
          <p:cNvPr id="34" name="Блок-схема: данные 12">
            <a:extLst>
              <a:ext uri="{FF2B5EF4-FFF2-40B4-BE49-F238E27FC236}">
                <a16:creationId xmlns:a16="http://schemas.microsoft.com/office/drawing/2014/main" id="{C8CCCDB2-6B12-98F2-EFCD-D19C0FBFB63B}"/>
              </a:ext>
            </a:extLst>
          </p:cNvPr>
          <p:cNvSpPr/>
          <p:nvPr/>
        </p:nvSpPr>
        <p:spPr>
          <a:xfrm>
            <a:off x="9963260" y="83689"/>
            <a:ext cx="1895350" cy="34561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>
                <a:solidFill>
                  <a:schemeClr val="bg1">
                    <a:lumMod val="50000"/>
                  </a:schemeClr>
                </a:solidFill>
                <a:latin typeface="Ubuntu"/>
              </a:rPr>
              <a:t>Приложение</a:t>
            </a:r>
          </a:p>
        </p:txBody>
      </p:sp>
    </p:spTree>
    <p:extLst>
      <p:ext uri="{BB962C8B-B14F-4D97-AF65-F5344CB8AC3E}">
        <p14:creationId xmlns:p14="http://schemas.microsoft.com/office/powerpoint/2010/main" val="885709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>
            <a:extLst>
              <a:ext uri="{FF2B5EF4-FFF2-40B4-BE49-F238E27FC236}">
                <a16:creationId xmlns:a16="http://schemas.microsoft.com/office/drawing/2014/main" id="{FF75F651-38AC-BAA7-D27E-B22F71F2D132}"/>
              </a:ext>
            </a:extLst>
          </p:cNvPr>
          <p:cNvSpPr/>
          <p:nvPr/>
        </p:nvSpPr>
        <p:spPr>
          <a:xfrm>
            <a:off x="3595364" y="705990"/>
            <a:ext cx="4795935" cy="7078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732CED-990F-3EE8-90EE-F0243098EC64}"/>
              </a:ext>
            </a:extLst>
          </p:cNvPr>
          <p:cNvSpPr txBox="1"/>
          <p:nvPr/>
        </p:nvSpPr>
        <p:spPr>
          <a:xfrm>
            <a:off x="3878422" y="705990"/>
            <a:ext cx="43877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/>
              <a:t>Внесение правок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E120B9-1025-837E-DAF6-1938E34D596A}"/>
              </a:ext>
            </a:extLst>
          </p:cNvPr>
          <p:cNvSpPr txBox="1"/>
          <p:nvPr/>
        </p:nvSpPr>
        <p:spPr>
          <a:xfrm>
            <a:off x="939744" y="2249495"/>
            <a:ext cx="231185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ru-RU" b="1" dirty="0"/>
              <a:t>Новый функционал</a:t>
            </a:r>
            <a:endParaRPr lang="ru-RU" dirty="0"/>
          </a:p>
        </p:txBody>
      </p:sp>
      <p:sp>
        <p:nvSpPr>
          <p:cNvPr id="24" name="Скругленный прямоугольник 18">
            <a:extLst>
              <a:ext uri="{FF2B5EF4-FFF2-40B4-BE49-F238E27FC236}">
                <a16:creationId xmlns:a16="http://schemas.microsoft.com/office/drawing/2014/main" id="{2441D685-84D8-6F2C-CDE2-F00D08E310FE}"/>
              </a:ext>
            </a:extLst>
          </p:cNvPr>
          <p:cNvSpPr/>
          <p:nvPr/>
        </p:nvSpPr>
        <p:spPr>
          <a:xfrm>
            <a:off x="399885" y="2629264"/>
            <a:ext cx="3389456" cy="3986314"/>
          </a:xfrm>
          <a:prstGeom prst="roundRect">
            <a:avLst/>
          </a:prstGeom>
          <a:solidFill>
            <a:srgbClr val="2D86DC">
              <a:alpha val="13776"/>
            </a:srgb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C1EDF16-B7B8-E3EA-EDC1-17595EF43643}"/>
              </a:ext>
            </a:extLst>
          </p:cNvPr>
          <p:cNvSpPr txBox="1"/>
          <p:nvPr/>
        </p:nvSpPr>
        <p:spPr>
          <a:xfrm>
            <a:off x="1056313" y="3064498"/>
            <a:ext cx="2822109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>
                <a:ea typeface="+mn-lt"/>
                <a:cs typeface="+mn-lt"/>
              </a:rPr>
              <a:t>Добавили возможность проверки надежности организации по ИНН /ОГРН / Наименованию</a:t>
            </a:r>
            <a:endParaRPr lang="ru-R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E439F9A-CBC8-C928-9E65-382078BEA18A}"/>
              </a:ext>
            </a:extLst>
          </p:cNvPr>
          <p:cNvSpPr txBox="1"/>
          <p:nvPr/>
        </p:nvSpPr>
        <p:spPr>
          <a:xfrm>
            <a:off x="1076538" y="4768897"/>
            <a:ext cx="2592465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dirty="0"/>
              <a:t>Внедрили в диалог Комментарии с гиперссылками на различные новости ЦБ</a:t>
            </a:r>
          </a:p>
        </p:txBody>
      </p:sp>
      <p:sp>
        <p:nvSpPr>
          <p:cNvPr id="33" name="Скругленный прямоугольник 18">
            <a:extLst>
              <a:ext uri="{FF2B5EF4-FFF2-40B4-BE49-F238E27FC236}">
                <a16:creationId xmlns:a16="http://schemas.microsoft.com/office/drawing/2014/main" id="{829D3A35-0D50-8D78-B32C-A3E28DDF7FFA}"/>
              </a:ext>
            </a:extLst>
          </p:cNvPr>
          <p:cNvSpPr/>
          <p:nvPr/>
        </p:nvSpPr>
        <p:spPr>
          <a:xfrm>
            <a:off x="4053309" y="2629263"/>
            <a:ext cx="4015758" cy="3986314"/>
          </a:xfrm>
          <a:prstGeom prst="roundRect">
            <a:avLst/>
          </a:prstGeom>
          <a:solidFill>
            <a:srgbClr val="2D86DC">
              <a:alpha val="14000"/>
            </a:srgb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35" name="TextBox 31">
            <a:extLst>
              <a:ext uri="{FF2B5EF4-FFF2-40B4-BE49-F238E27FC236}">
                <a16:creationId xmlns:a16="http://schemas.microsoft.com/office/drawing/2014/main" id="{A9DAED81-2EB0-B43F-C847-D1511B7AC219}"/>
              </a:ext>
            </a:extLst>
          </p:cNvPr>
          <p:cNvSpPr txBox="1"/>
          <p:nvPr/>
        </p:nvSpPr>
        <p:spPr>
          <a:xfrm>
            <a:off x="4311333" y="2281881"/>
            <a:ext cx="3594254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/>
              <a:t>Новая архитектура блок-схемы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B52FF0-A758-5F81-883E-D7A58499599C}"/>
              </a:ext>
            </a:extLst>
          </p:cNvPr>
          <p:cNvSpPr txBox="1"/>
          <p:nvPr/>
        </p:nvSpPr>
        <p:spPr>
          <a:xfrm>
            <a:off x="4576717" y="2815575"/>
            <a:ext cx="3417094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>
                <a:ea typeface="+mn-lt"/>
                <a:cs typeface="+mn-lt"/>
              </a:rPr>
              <a:t>Добавили больше уточняющих вопросов, учитывающих особенности организаций:</a:t>
            </a:r>
          </a:p>
          <a:p>
            <a:pPr marL="285750" indent="-285750">
              <a:buFont typeface="Arial"/>
              <a:buChar char="•"/>
            </a:pPr>
            <a:r>
              <a:rPr lang="ru-RU">
                <a:ea typeface="+mn-lt"/>
                <a:cs typeface="+mn-lt"/>
              </a:rPr>
              <a:t>Заем/Сбережения</a:t>
            </a:r>
          </a:p>
          <a:p>
            <a:pPr marL="285750" indent="-285750">
              <a:buFont typeface="Arial"/>
              <a:buChar char="•"/>
            </a:pPr>
            <a:r>
              <a:rPr lang="ru-RU">
                <a:ea typeface="+mn-lt"/>
                <a:cs typeface="+mn-lt"/>
              </a:rPr>
              <a:t>Онлайн/Оффлайн</a:t>
            </a:r>
          </a:p>
          <a:p>
            <a:pPr marL="285750" indent="-285750">
              <a:buFont typeface="Arial"/>
              <a:buChar char="•"/>
            </a:pPr>
            <a:r>
              <a:rPr lang="ru-RU">
                <a:ea typeface="+mn-lt"/>
                <a:cs typeface="+mn-lt"/>
              </a:rPr>
              <a:t>Часто/Редко</a:t>
            </a:r>
          </a:p>
          <a:p>
            <a:pPr marL="285750" indent="-285750">
              <a:buFont typeface="Arial"/>
              <a:buChar char="•"/>
            </a:pPr>
            <a:r>
              <a:rPr lang="ru-RU">
                <a:ea typeface="+mn-lt"/>
                <a:cs typeface="+mn-lt"/>
              </a:rPr>
              <a:t>Размер суммы, срок, процентная ставка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6F5E95F-CA9B-0C9B-ADB8-9BF9BFF9ECE4}"/>
              </a:ext>
            </a:extLst>
          </p:cNvPr>
          <p:cNvSpPr txBox="1"/>
          <p:nvPr/>
        </p:nvSpPr>
        <p:spPr>
          <a:xfrm>
            <a:off x="4576715" y="5320780"/>
            <a:ext cx="3417094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>
                <a:ea typeface="+mn-lt"/>
                <a:cs typeface="+mn-lt"/>
              </a:rPr>
              <a:t>Продублировали повторяющиеся моменты для полноты картины и удобства внедрения решений в код</a:t>
            </a:r>
            <a:endParaRPr lang="ru-RU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C9903F-FB09-B2FA-C275-9201DCF6D9A6}"/>
              </a:ext>
            </a:extLst>
          </p:cNvPr>
          <p:cNvSpPr txBox="1"/>
          <p:nvPr/>
        </p:nvSpPr>
        <p:spPr>
          <a:xfrm>
            <a:off x="551669" y="3251244"/>
            <a:ext cx="474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solidFill>
                  <a:schemeClr val="bg2">
                    <a:lumMod val="25000"/>
                  </a:schemeClr>
                </a:solidFill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10B2176-4BCE-B8D5-CD6D-24B6F785A9AC}"/>
              </a:ext>
            </a:extLst>
          </p:cNvPr>
          <p:cNvSpPr txBox="1"/>
          <p:nvPr/>
        </p:nvSpPr>
        <p:spPr>
          <a:xfrm>
            <a:off x="571894" y="5015510"/>
            <a:ext cx="474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solidFill>
                  <a:schemeClr val="bg2">
                    <a:lumMod val="25000"/>
                  </a:schemeClr>
                </a:solidFill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492E887-4552-9B88-6CBC-7FC3E8760A94}"/>
              </a:ext>
            </a:extLst>
          </p:cNvPr>
          <p:cNvSpPr txBox="1"/>
          <p:nvPr/>
        </p:nvSpPr>
        <p:spPr>
          <a:xfrm>
            <a:off x="4166018" y="2856183"/>
            <a:ext cx="474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>
                <a:solidFill>
                  <a:schemeClr val="bg2">
                    <a:lumMod val="25000"/>
                  </a:schemeClr>
                </a:solidFill>
              </a:rPr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1A068B-BA1E-7CF0-3D1A-4A2A998BE3CF}"/>
              </a:ext>
            </a:extLst>
          </p:cNvPr>
          <p:cNvSpPr txBox="1"/>
          <p:nvPr/>
        </p:nvSpPr>
        <p:spPr>
          <a:xfrm>
            <a:off x="4166018" y="5431693"/>
            <a:ext cx="474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>
                <a:solidFill>
                  <a:schemeClr val="bg2">
                    <a:lumMod val="25000"/>
                  </a:schemeClr>
                </a:solidFill>
              </a:rPr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B8C7C7D-F3CC-23C8-20F0-1DD4A9983C04}"/>
              </a:ext>
            </a:extLst>
          </p:cNvPr>
          <p:cNvSpPr txBox="1"/>
          <p:nvPr/>
        </p:nvSpPr>
        <p:spPr>
          <a:xfrm>
            <a:off x="8591059" y="2249495"/>
            <a:ext cx="2895344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ru-RU" b="1"/>
              <a:t>Дополнительные правки</a:t>
            </a:r>
          </a:p>
        </p:txBody>
      </p:sp>
      <p:sp>
        <p:nvSpPr>
          <p:cNvPr id="46" name="Скругленный прямоугольник 18">
            <a:extLst>
              <a:ext uri="{FF2B5EF4-FFF2-40B4-BE49-F238E27FC236}">
                <a16:creationId xmlns:a16="http://schemas.microsoft.com/office/drawing/2014/main" id="{D1BE55C1-30E4-1C78-778F-BF3708EE8B2D}"/>
              </a:ext>
            </a:extLst>
          </p:cNvPr>
          <p:cNvSpPr/>
          <p:nvPr/>
        </p:nvSpPr>
        <p:spPr>
          <a:xfrm>
            <a:off x="8291283" y="2629264"/>
            <a:ext cx="3431209" cy="3986313"/>
          </a:xfrm>
          <a:prstGeom prst="roundRect">
            <a:avLst/>
          </a:prstGeom>
          <a:solidFill>
            <a:srgbClr val="2D86DC">
              <a:alpha val="12000"/>
            </a:srgb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F2D93A6-FB0F-E467-A8E7-2126EC28443A}"/>
              </a:ext>
            </a:extLst>
          </p:cNvPr>
          <p:cNvSpPr txBox="1"/>
          <p:nvPr/>
        </p:nvSpPr>
        <p:spPr>
          <a:xfrm>
            <a:off x="8908635" y="2752945"/>
            <a:ext cx="2822109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/>
              <a:t>Сделали общение менее формальным, диалоги стали более простые и дружественные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3AC7736-6FF7-CC12-16ED-CD3ED2BDC29D}"/>
              </a:ext>
            </a:extLst>
          </p:cNvPr>
          <p:cNvSpPr txBox="1"/>
          <p:nvPr/>
        </p:nvSpPr>
        <p:spPr>
          <a:xfrm>
            <a:off x="8908635" y="4068177"/>
            <a:ext cx="2592465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/>
              <a:t>Дополнили информацию в FAQ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ED398D9-E96F-BE22-BB56-A78431F0F20E}"/>
              </a:ext>
            </a:extLst>
          </p:cNvPr>
          <p:cNvSpPr txBox="1"/>
          <p:nvPr/>
        </p:nvSpPr>
        <p:spPr>
          <a:xfrm>
            <a:off x="8424868" y="2856183"/>
            <a:ext cx="474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>
                <a:solidFill>
                  <a:schemeClr val="bg2">
                    <a:lumMod val="25000"/>
                  </a:schemeClr>
                </a:solidFill>
              </a:rPr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92F63AA-170B-7A2F-B30E-A24DA1319AA6}"/>
              </a:ext>
            </a:extLst>
          </p:cNvPr>
          <p:cNvSpPr txBox="1"/>
          <p:nvPr/>
        </p:nvSpPr>
        <p:spPr>
          <a:xfrm>
            <a:off x="8477060" y="3970323"/>
            <a:ext cx="474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>
                <a:solidFill>
                  <a:schemeClr val="bg2">
                    <a:lumMod val="25000"/>
                  </a:schemeClr>
                </a:solidFill>
              </a:rPr>
              <a:t>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A1948C1-8882-2A10-D1D1-F3326F032B90}"/>
              </a:ext>
            </a:extLst>
          </p:cNvPr>
          <p:cNvSpPr txBox="1"/>
          <p:nvPr/>
        </p:nvSpPr>
        <p:spPr>
          <a:xfrm>
            <a:off x="8918365" y="5068952"/>
            <a:ext cx="259246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/>
              <a:t>Убрали СРО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24513BC-F425-047E-44B1-EB37150A2BE2}"/>
              </a:ext>
            </a:extLst>
          </p:cNvPr>
          <p:cNvSpPr txBox="1"/>
          <p:nvPr/>
        </p:nvSpPr>
        <p:spPr>
          <a:xfrm>
            <a:off x="8486790" y="4877152"/>
            <a:ext cx="47402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sz="4000" b="1" dirty="0">
                <a:solidFill>
                  <a:schemeClr val="bg2">
                    <a:lumMod val="25000"/>
                  </a:schemeClr>
                </a:solidFill>
              </a:rPr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AB74F06-4657-44EB-4F58-EB5FFEAEAEEF}"/>
              </a:ext>
            </a:extLst>
          </p:cNvPr>
          <p:cNvSpPr txBox="1"/>
          <p:nvPr/>
        </p:nvSpPr>
        <p:spPr>
          <a:xfrm>
            <a:off x="8948790" y="5794270"/>
            <a:ext cx="2592465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/>
              <a:t>Сделали правки в формулировки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4F2B85D-9A9F-35B1-6725-34A555608BA8}"/>
              </a:ext>
            </a:extLst>
          </p:cNvPr>
          <p:cNvSpPr txBox="1"/>
          <p:nvPr/>
        </p:nvSpPr>
        <p:spPr>
          <a:xfrm>
            <a:off x="8517215" y="5727731"/>
            <a:ext cx="47402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sz="4000" b="1">
                <a:solidFill>
                  <a:schemeClr val="bg2">
                    <a:lumMod val="25000"/>
                  </a:schemeClr>
                </a:solidFill>
              </a:rPr>
              <a:t>4</a:t>
            </a:r>
          </a:p>
        </p:txBody>
      </p:sp>
      <p:cxnSp>
        <p:nvCxnSpPr>
          <p:cNvPr id="3" name="Соединительная линия уступом 2">
            <a:extLst>
              <a:ext uri="{FF2B5EF4-FFF2-40B4-BE49-F238E27FC236}">
                <a16:creationId xmlns:a16="http://schemas.microsoft.com/office/drawing/2014/main" id="{DC30246E-E31C-2C86-8A5F-A2DD72CB7ADA}"/>
              </a:ext>
            </a:extLst>
          </p:cNvPr>
          <p:cNvCxnSpPr>
            <a:stCxn id="23" idx="0"/>
            <a:endCxn id="45" idx="0"/>
          </p:cNvCxnSpPr>
          <p:nvPr/>
        </p:nvCxnSpPr>
        <p:spPr>
          <a:xfrm rot="5400000" flipH="1" flipV="1">
            <a:off x="6067200" y="-1722035"/>
            <a:ext cx="12700" cy="7943061"/>
          </a:xfrm>
          <a:prstGeom prst="bentConnector3">
            <a:avLst>
              <a:gd name="adj1" fmla="val 326250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DACF1686-BB27-F1D8-65C1-96A88E487BAF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6061188" y="1413876"/>
            <a:ext cx="11104" cy="83960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" name="Рисунок 17" descr="Изображение выглядит как текст, логотип, Шрифт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1C42539D-0A13-C8F0-C882-203FDA87D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36" y="0"/>
            <a:ext cx="913118" cy="517433"/>
          </a:xfrm>
          <a:prstGeom prst="rect">
            <a:avLst/>
          </a:prstGeom>
        </p:spPr>
      </p:pic>
      <p:sp>
        <p:nvSpPr>
          <p:cNvPr id="19" name="Блок-схема: данные 4">
            <a:extLst>
              <a:ext uri="{FF2B5EF4-FFF2-40B4-BE49-F238E27FC236}">
                <a16:creationId xmlns:a16="http://schemas.microsoft.com/office/drawing/2014/main" id="{DDD75228-239B-4CD2-D5B1-062F58542267}"/>
              </a:ext>
            </a:extLst>
          </p:cNvPr>
          <p:cNvSpPr/>
          <p:nvPr/>
        </p:nvSpPr>
        <p:spPr>
          <a:xfrm>
            <a:off x="1321018" y="88754"/>
            <a:ext cx="1870707" cy="335482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noFill/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 dirty="0">
                <a:solidFill>
                  <a:schemeClr val="bg1">
                    <a:lumMod val="50000"/>
                  </a:schemeClr>
                </a:solidFill>
                <a:latin typeface="Ubuntu"/>
              </a:rPr>
              <a:t>Резюме</a:t>
            </a:r>
          </a:p>
        </p:txBody>
      </p:sp>
      <p:sp>
        <p:nvSpPr>
          <p:cNvPr id="20" name="Блок-схема: данные 9">
            <a:extLst>
              <a:ext uri="{FF2B5EF4-FFF2-40B4-BE49-F238E27FC236}">
                <a16:creationId xmlns:a16="http://schemas.microsoft.com/office/drawing/2014/main" id="{CE045E34-8B85-4614-271D-589E1EA6C14B}"/>
              </a:ext>
            </a:extLst>
          </p:cNvPr>
          <p:cNvSpPr/>
          <p:nvPr/>
        </p:nvSpPr>
        <p:spPr>
          <a:xfrm>
            <a:off x="3015894" y="87109"/>
            <a:ext cx="1862491" cy="335482"/>
          </a:xfrm>
          <a:prstGeom prst="flowChartInputOutput">
            <a:avLst/>
          </a:prstGeom>
          <a:solidFill>
            <a:srgbClr val="2D86DC">
              <a:alpha val="13290"/>
            </a:srgbClr>
          </a:solidFill>
          <a:ln>
            <a:solidFill>
              <a:srgbClr val="2D86DC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  <a:latin typeface="Ubuntu"/>
              </a:rPr>
              <a:t>Блок-схема</a:t>
            </a:r>
          </a:p>
        </p:txBody>
      </p:sp>
      <p:sp>
        <p:nvSpPr>
          <p:cNvPr id="21" name="Блок-схема: данные 10">
            <a:extLst>
              <a:ext uri="{FF2B5EF4-FFF2-40B4-BE49-F238E27FC236}">
                <a16:creationId xmlns:a16="http://schemas.microsoft.com/office/drawing/2014/main" id="{63D3BA73-E1C5-D7CC-6D2E-7F0BDBA2FC1F}"/>
              </a:ext>
            </a:extLst>
          </p:cNvPr>
          <p:cNvSpPr/>
          <p:nvPr/>
        </p:nvSpPr>
        <p:spPr>
          <a:xfrm>
            <a:off x="4700679" y="83689"/>
            <a:ext cx="1944640" cy="34561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 dirty="0">
                <a:solidFill>
                  <a:schemeClr val="bg1">
                    <a:lumMod val="50000"/>
                  </a:schemeClr>
                </a:solidFill>
                <a:latin typeface="Ubuntu"/>
              </a:rPr>
              <a:t>Функционал</a:t>
            </a:r>
          </a:p>
          <a:p>
            <a:pPr algn="ctr"/>
            <a:r>
              <a:rPr lang="ru-RU" sz="1000" b="1" dirty="0">
                <a:solidFill>
                  <a:schemeClr val="bg1">
                    <a:lumMod val="50000"/>
                  </a:schemeClr>
                </a:solidFill>
                <a:latin typeface="Ubuntu"/>
              </a:rPr>
              <a:t>бота</a:t>
            </a:r>
          </a:p>
        </p:txBody>
      </p:sp>
      <p:sp>
        <p:nvSpPr>
          <p:cNvPr id="22" name="Блок-схема: данные 11">
            <a:extLst>
              <a:ext uri="{FF2B5EF4-FFF2-40B4-BE49-F238E27FC236}">
                <a16:creationId xmlns:a16="http://schemas.microsoft.com/office/drawing/2014/main" id="{F4F7CBA1-A006-5B19-79DB-2C2D2B73C650}"/>
              </a:ext>
            </a:extLst>
          </p:cNvPr>
          <p:cNvSpPr/>
          <p:nvPr/>
        </p:nvSpPr>
        <p:spPr>
          <a:xfrm>
            <a:off x="6505275" y="86978"/>
            <a:ext cx="1944640" cy="338902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База данных</a:t>
            </a:r>
          </a:p>
        </p:txBody>
      </p:sp>
      <p:sp>
        <p:nvSpPr>
          <p:cNvPr id="25" name="Блок-схема: данные 12">
            <a:extLst>
              <a:ext uri="{FF2B5EF4-FFF2-40B4-BE49-F238E27FC236}">
                <a16:creationId xmlns:a16="http://schemas.microsoft.com/office/drawing/2014/main" id="{73C9FB0C-4C5F-89E3-6D77-456D848A4902}"/>
              </a:ext>
            </a:extLst>
          </p:cNvPr>
          <p:cNvSpPr/>
          <p:nvPr/>
        </p:nvSpPr>
        <p:spPr>
          <a:xfrm>
            <a:off x="8276600" y="86978"/>
            <a:ext cx="1895350" cy="34561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ИИ</a:t>
            </a:r>
          </a:p>
        </p:txBody>
      </p:sp>
      <p:sp>
        <p:nvSpPr>
          <p:cNvPr id="26" name="Блок-схема: данные 12">
            <a:extLst>
              <a:ext uri="{FF2B5EF4-FFF2-40B4-BE49-F238E27FC236}">
                <a16:creationId xmlns:a16="http://schemas.microsoft.com/office/drawing/2014/main" id="{E1E4FE1C-EFF1-602E-040F-3CC292CDA025}"/>
              </a:ext>
            </a:extLst>
          </p:cNvPr>
          <p:cNvSpPr/>
          <p:nvPr/>
        </p:nvSpPr>
        <p:spPr>
          <a:xfrm>
            <a:off x="9963260" y="83689"/>
            <a:ext cx="1895350" cy="34561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>
                <a:solidFill>
                  <a:schemeClr val="bg1">
                    <a:lumMod val="50000"/>
                  </a:schemeClr>
                </a:solidFill>
                <a:latin typeface="Ubuntu"/>
              </a:rPr>
              <a:t>Приложение</a:t>
            </a:r>
          </a:p>
        </p:txBody>
      </p:sp>
    </p:spTree>
    <p:extLst>
      <p:ext uri="{BB962C8B-B14F-4D97-AF65-F5344CB8AC3E}">
        <p14:creationId xmlns:p14="http://schemas.microsoft.com/office/powerpoint/2010/main" val="133471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Скругленный прямоугольник 3">
            <a:extLst>
              <a:ext uri="{FF2B5EF4-FFF2-40B4-BE49-F238E27FC236}">
                <a16:creationId xmlns:a16="http://schemas.microsoft.com/office/drawing/2014/main" id="{A82BE4C5-FBB1-9B0B-2F12-1C8E7C4E8BB8}"/>
              </a:ext>
            </a:extLst>
          </p:cNvPr>
          <p:cNvSpPr/>
          <p:nvPr/>
        </p:nvSpPr>
        <p:spPr>
          <a:xfrm>
            <a:off x="3595364" y="705990"/>
            <a:ext cx="4795935" cy="7078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243A27-E276-757B-B0B3-99D395D77546}"/>
              </a:ext>
            </a:extLst>
          </p:cNvPr>
          <p:cNvSpPr txBox="1"/>
          <p:nvPr/>
        </p:nvSpPr>
        <p:spPr>
          <a:xfrm>
            <a:off x="3878422" y="705990"/>
            <a:ext cx="4426212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ru-RU" sz="4000" b="1"/>
              <a:t>Функционал бота</a:t>
            </a:r>
            <a:endParaRPr lang="ru-R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489D92-793B-FE8C-5C21-4C7A2CD568E7}"/>
              </a:ext>
            </a:extLst>
          </p:cNvPr>
          <p:cNvSpPr txBox="1"/>
          <p:nvPr/>
        </p:nvSpPr>
        <p:spPr>
          <a:xfrm>
            <a:off x="7021196" y="5658926"/>
            <a:ext cx="324120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>
                <a:ea typeface="+mn-lt"/>
                <a:cs typeface="+mn-lt"/>
              </a:rPr>
              <a:t>Получать новости с сайта ЦБ</a:t>
            </a:r>
            <a:endParaRPr lang="ru-R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8E11155-A727-00E0-0C6E-E44A0AB56D74}"/>
              </a:ext>
            </a:extLst>
          </p:cNvPr>
          <p:cNvSpPr txBox="1"/>
          <p:nvPr/>
        </p:nvSpPr>
        <p:spPr>
          <a:xfrm>
            <a:off x="1146176" y="3487226"/>
            <a:ext cx="401082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/>
              <a:t>Проверить свою кредитную историю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3E54116-0AE6-7844-C674-FF257F0EF843}"/>
              </a:ext>
            </a:extLst>
          </p:cNvPr>
          <p:cNvSpPr txBox="1"/>
          <p:nvPr/>
        </p:nvSpPr>
        <p:spPr>
          <a:xfrm>
            <a:off x="7013576" y="4112066"/>
            <a:ext cx="401844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/>
              <a:t>Проверить надежность организации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21182A2-1F06-DC38-F4FF-64B491DCE557}"/>
              </a:ext>
            </a:extLst>
          </p:cNvPr>
          <p:cNvSpPr txBox="1"/>
          <p:nvPr/>
        </p:nvSpPr>
        <p:spPr>
          <a:xfrm>
            <a:off x="7165976" y="2572826"/>
            <a:ext cx="459756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>
                <a:ea typeface="+mn-lt"/>
                <a:cs typeface="+mn-lt"/>
              </a:rPr>
              <a:t>Узнать условия для сбережений и займов конкретных организаций</a:t>
            </a:r>
            <a:endParaRPr lang="ru-R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5FBE36-8263-0C31-B43D-514C1FAE7DD8}"/>
              </a:ext>
            </a:extLst>
          </p:cNvPr>
          <p:cNvSpPr txBox="1"/>
          <p:nvPr/>
        </p:nvSpPr>
        <p:spPr>
          <a:xfrm>
            <a:off x="1184276" y="1658426"/>
            <a:ext cx="647970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>
                <a:ea typeface="+mn-lt"/>
                <a:cs typeface="+mn-lt"/>
              </a:rPr>
              <a:t>Подобрать для себя наиболее удобные и выгодные предложения по займам и сбережениям</a:t>
            </a:r>
            <a:endParaRPr lang="ru-R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37C994-92AF-239B-0B18-7CEFB2D62BE8}"/>
              </a:ext>
            </a:extLst>
          </p:cNvPr>
          <p:cNvSpPr txBox="1"/>
          <p:nvPr/>
        </p:nvSpPr>
        <p:spPr>
          <a:xfrm>
            <a:off x="1146176" y="4851206"/>
            <a:ext cx="529098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>
                <a:ea typeface="+mn-lt"/>
                <a:cs typeface="+mn-lt"/>
              </a:rPr>
              <a:t>Узнать много информации о микрофинансовом рынке</a:t>
            </a:r>
            <a:endParaRPr lang="ru-RU"/>
          </a:p>
        </p:txBody>
      </p:sp>
      <p:pic>
        <p:nvPicPr>
          <p:cNvPr id="47" name="Рисунок 46" descr="Газета со сплошной заливкой">
            <a:extLst>
              <a:ext uri="{FF2B5EF4-FFF2-40B4-BE49-F238E27FC236}">
                <a16:creationId xmlns:a16="http://schemas.microsoft.com/office/drawing/2014/main" id="{BC055891-84D7-13B5-2EC6-A2601A886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3640" y="5417820"/>
            <a:ext cx="807720" cy="762000"/>
          </a:xfrm>
          <a:prstGeom prst="rect">
            <a:avLst/>
          </a:prstGeom>
        </p:spPr>
      </p:pic>
      <p:pic>
        <p:nvPicPr>
          <p:cNvPr id="48" name="Рисунок 47" descr="Книги со сплошной заливкой">
            <a:extLst>
              <a:ext uri="{FF2B5EF4-FFF2-40B4-BE49-F238E27FC236}">
                <a16:creationId xmlns:a16="http://schemas.microsoft.com/office/drawing/2014/main" id="{95FAE08E-4693-E43A-026D-2E713B6BEB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9560" y="4838700"/>
            <a:ext cx="685800" cy="655320"/>
          </a:xfrm>
          <a:prstGeom prst="rect">
            <a:avLst/>
          </a:prstGeom>
        </p:spPr>
      </p:pic>
      <p:pic>
        <p:nvPicPr>
          <p:cNvPr id="49" name="Рисунок 48" descr="Лупа со сплошной заливкой">
            <a:extLst>
              <a:ext uri="{FF2B5EF4-FFF2-40B4-BE49-F238E27FC236}">
                <a16:creationId xmlns:a16="http://schemas.microsoft.com/office/drawing/2014/main" id="{85161453-B83E-E2D4-D37F-6123F47DC1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25540" y="3985260"/>
            <a:ext cx="640080" cy="655320"/>
          </a:xfrm>
          <a:prstGeom prst="rect">
            <a:avLst/>
          </a:prstGeom>
        </p:spPr>
      </p:pic>
      <p:pic>
        <p:nvPicPr>
          <p:cNvPr id="50" name="Рисунок 49" descr="Пользователь со сплошной заливкой">
            <a:extLst>
              <a:ext uri="{FF2B5EF4-FFF2-40B4-BE49-F238E27FC236}">
                <a16:creationId xmlns:a16="http://schemas.microsoft.com/office/drawing/2014/main" id="{1A38E72C-EE34-E3E3-1149-E1AC09DF43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3840" y="3261360"/>
            <a:ext cx="708660" cy="769620"/>
          </a:xfrm>
          <a:prstGeom prst="rect">
            <a:avLst/>
          </a:prstGeom>
        </p:spPr>
      </p:pic>
      <p:pic>
        <p:nvPicPr>
          <p:cNvPr id="51" name="Рисунок 50" descr="Тенденция к повышению со сплошной заливкой">
            <a:extLst>
              <a:ext uri="{FF2B5EF4-FFF2-40B4-BE49-F238E27FC236}">
                <a16:creationId xmlns:a16="http://schemas.microsoft.com/office/drawing/2014/main" id="{5BB44D2E-CC41-67DF-B5F8-C7CC9088DB4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43840" y="1554480"/>
            <a:ext cx="792480" cy="777240"/>
          </a:xfrm>
          <a:prstGeom prst="rect">
            <a:avLst/>
          </a:prstGeom>
        </p:spPr>
      </p:pic>
      <p:pic>
        <p:nvPicPr>
          <p:cNvPr id="52" name="Рисунок 51" descr="Флажок со сплошной заливкой">
            <a:extLst>
              <a:ext uri="{FF2B5EF4-FFF2-40B4-BE49-F238E27FC236}">
                <a16:creationId xmlns:a16="http://schemas.microsoft.com/office/drawing/2014/main" id="{C861A43C-1FA7-12B0-F83D-14E43BA4CA6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32220" y="2567940"/>
            <a:ext cx="617220" cy="62484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C5472999-6924-D835-9BB3-1D6DA635DD01}"/>
              </a:ext>
            </a:extLst>
          </p:cNvPr>
          <p:cNvSpPr txBox="1"/>
          <p:nvPr/>
        </p:nvSpPr>
        <p:spPr>
          <a:xfrm>
            <a:off x="9970136" y="2999546"/>
            <a:ext cx="1564809" cy="9157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/>
              <a:t>По названию</a:t>
            </a:r>
          </a:p>
          <a:p>
            <a:pPr algn="ctr"/>
            <a:r>
              <a:rPr lang="ru-RU"/>
              <a:t>По ИНН</a:t>
            </a:r>
          </a:p>
          <a:p>
            <a:pPr algn="ctr"/>
            <a:r>
              <a:rPr lang="ru-RU"/>
              <a:t>По ОГРН</a:t>
            </a:r>
          </a:p>
        </p:txBody>
      </p:sp>
      <p:sp>
        <p:nvSpPr>
          <p:cNvPr id="58" name="Прямоугольник: скругленные углы 57">
            <a:extLst>
              <a:ext uri="{FF2B5EF4-FFF2-40B4-BE49-F238E27FC236}">
                <a16:creationId xmlns:a16="http://schemas.microsoft.com/office/drawing/2014/main" id="{173177ED-1C7F-406B-E406-3707938DB173}"/>
              </a:ext>
            </a:extLst>
          </p:cNvPr>
          <p:cNvSpPr/>
          <p:nvPr/>
        </p:nvSpPr>
        <p:spPr>
          <a:xfrm>
            <a:off x="9942786" y="3005349"/>
            <a:ext cx="1592944" cy="900763"/>
          </a:xfrm>
          <a:prstGeom prst="roundRect">
            <a:avLst/>
          </a:prstGeom>
          <a:solidFill>
            <a:srgbClr val="2D86DC">
              <a:alpha val="11964"/>
            </a:srgbClr>
          </a:solidFill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Прямоугольник: скругленные углы 59">
            <a:extLst>
              <a:ext uri="{FF2B5EF4-FFF2-40B4-BE49-F238E27FC236}">
                <a16:creationId xmlns:a16="http://schemas.microsoft.com/office/drawing/2014/main" id="{D5EA248F-479E-C5C9-150F-A17D74DCBB0D}"/>
              </a:ext>
            </a:extLst>
          </p:cNvPr>
          <p:cNvSpPr/>
          <p:nvPr/>
        </p:nvSpPr>
        <p:spPr>
          <a:xfrm>
            <a:off x="1233126" y="5451369"/>
            <a:ext cx="3520804" cy="397843"/>
          </a:xfrm>
          <a:prstGeom prst="roundRect">
            <a:avLst/>
          </a:prstGeom>
          <a:solidFill>
            <a:srgbClr val="2D86DC">
              <a:alpha val="11964"/>
            </a:srgbClr>
          </a:solidFill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478BF25-089B-6852-E1FB-691E3BDCA434}"/>
              </a:ext>
            </a:extLst>
          </p:cNvPr>
          <p:cNvSpPr txBox="1"/>
          <p:nvPr/>
        </p:nvSpPr>
        <p:spPr>
          <a:xfrm>
            <a:off x="1229996" y="5491286"/>
            <a:ext cx="354600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/>
              <a:t>МФО, КПК, СКПК, Ломбард, СРО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A214963-6D03-E197-8838-7229114FECCA}"/>
              </a:ext>
            </a:extLst>
          </p:cNvPr>
          <p:cNvSpPr txBox="1"/>
          <p:nvPr/>
        </p:nvSpPr>
        <p:spPr>
          <a:xfrm>
            <a:off x="1245236" y="3822506"/>
            <a:ext cx="401082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/>
              <a:t>Через БКИ</a:t>
            </a:r>
          </a:p>
        </p:txBody>
      </p:sp>
      <p:sp>
        <p:nvSpPr>
          <p:cNvPr id="64" name="Прямоугольник: скругленные углы 63">
            <a:extLst>
              <a:ext uri="{FF2B5EF4-FFF2-40B4-BE49-F238E27FC236}">
                <a16:creationId xmlns:a16="http://schemas.microsoft.com/office/drawing/2014/main" id="{015AAF4B-945B-39F0-30BB-DF99D0A3C367}"/>
              </a:ext>
            </a:extLst>
          </p:cNvPr>
          <p:cNvSpPr/>
          <p:nvPr/>
        </p:nvSpPr>
        <p:spPr>
          <a:xfrm>
            <a:off x="1248366" y="3828309"/>
            <a:ext cx="1318624" cy="352123"/>
          </a:xfrm>
          <a:prstGeom prst="roundRect">
            <a:avLst/>
          </a:prstGeom>
          <a:solidFill>
            <a:srgbClr val="2D86DC">
              <a:alpha val="11964"/>
            </a:srgbClr>
          </a:solidFill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B91182-5ACC-2C10-E43C-30A3E6E63C3A}"/>
              </a:ext>
            </a:extLst>
          </p:cNvPr>
          <p:cNvSpPr txBox="1"/>
          <p:nvPr/>
        </p:nvSpPr>
        <p:spPr>
          <a:xfrm>
            <a:off x="7127876" y="4454966"/>
            <a:ext cx="401844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dirty="0"/>
              <a:t>Получить актуальную информацию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04448E38-4572-B68D-78F5-C7B67069D578}"/>
              </a:ext>
            </a:extLst>
          </p:cNvPr>
          <p:cNvSpPr/>
          <p:nvPr/>
        </p:nvSpPr>
        <p:spPr>
          <a:xfrm>
            <a:off x="7176726" y="4468389"/>
            <a:ext cx="3749404" cy="367363"/>
          </a:xfrm>
          <a:prstGeom prst="roundRect">
            <a:avLst/>
          </a:prstGeom>
          <a:solidFill>
            <a:srgbClr val="2D86DC">
              <a:alpha val="11964"/>
            </a:srgbClr>
          </a:solidFill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8DFC84-4E59-75CC-E57D-EAA34ED4ED8D}"/>
              </a:ext>
            </a:extLst>
          </p:cNvPr>
          <p:cNvSpPr txBox="1"/>
          <p:nvPr/>
        </p:nvSpPr>
        <p:spPr>
          <a:xfrm>
            <a:off x="8461376" y="5986586"/>
            <a:ext cx="126000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dirty="0">
                <a:ea typeface="+mn-lt"/>
                <a:cs typeface="+mn-lt"/>
              </a:rPr>
              <a:t>Регулярно</a:t>
            </a:r>
            <a:endParaRPr lang="ru-RU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E97F9DED-6DE0-FF14-4125-441FEE757B2E}"/>
              </a:ext>
            </a:extLst>
          </p:cNvPr>
          <p:cNvSpPr/>
          <p:nvPr/>
        </p:nvSpPr>
        <p:spPr>
          <a:xfrm>
            <a:off x="8456886" y="5992389"/>
            <a:ext cx="1280524" cy="352123"/>
          </a:xfrm>
          <a:prstGeom prst="roundRect">
            <a:avLst/>
          </a:prstGeom>
          <a:solidFill>
            <a:srgbClr val="2D86DC">
              <a:alpha val="11964"/>
            </a:srgbClr>
          </a:solidFill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F83F91-E99D-ACFD-A9F8-505A442A252F}"/>
              </a:ext>
            </a:extLst>
          </p:cNvPr>
          <p:cNvSpPr txBox="1"/>
          <p:nvPr/>
        </p:nvSpPr>
        <p:spPr>
          <a:xfrm>
            <a:off x="1275716" y="2268026"/>
            <a:ext cx="379746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dirty="0"/>
              <a:t>Отфильтровать по сроку/проценту и выбрать  подходящие условия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7E2FD554-0BE1-D891-7D62-B325E3E32C1D}"/>
              </a:ext>
            </a:extLst>
          </p:cNvPr>
          <p:cNvSpPr/>
          <p:nvPr/>
        </p:nvSpPr>
        <p:spPr>
          <a:xfrm>
            <a:off x="1278846" y="2334789"/>
            <a:ext cx="3673204" cy="527383"/>
          </a:xfrm>
          <a:prstGeom prst="roundRect">
            <a:avLst/>
          </a:prstGeom>
          <a:solidFill>
            <a:srgbClr val="2D86DC">
              <a:alpha val="11964"/>
            </a:srgbClr>
          </a:solidFill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Рисунок 14" descr="Изображение выглядит как текст, логотип, Шрифт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28B09256-6A00-9AAC-8F0A-F605C3AFBA7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0036" y="0"/>
            <a:ext cx="913118" cy="517433"/>
          </a:xfrm>
          <a:prstGeom prst="rect">
            <a:avLst/>
          </a:prstGeom>
        </p:spPr>
      </p:pic>
      <p:sp>
        <p:nvSpPr>
          <p:cNvPr id="16" name="Блок-схема: данные 4">
            <a:extLst>
              <a:ext uri="{FF2B5EF4-FFF2-40B4-BE49-F238E27FC236}">
                <a16:creationId xmlns:a16="http://schemas.microsoft.com/office/drawing/2014/main" id="{2BA828CB-7BAD-6B2B-F607-0191C72F3073}"/>
              </a:ext>
            </a:extLst>
          </p:cNvPr>
          <p:cNvSpPr/>
          <p:nvPr/>
        </p:nvSpPr>
        <p:spPr>
          <a:xfrm>
            <a:off x="1321018" y="88754"/>
            <a:ext cx="1870707" cy="335482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noFill/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 dirty="0">
                <a:solidFill>
                  <a:schemeClr val="bg1">
                    <a:lumMod val="50000"/>
                  </a:schemeClr>
                </a:solidFill>
                <a:latin typeface="Ubuntu"/>
              </a:rPr>
              <a:t>Резюме</a:t>
            </a:r>
          </a:p>
        </p:txBody>
      </p:sp>
      <p:sp>
        <p:nvSpPr>
          <p:cNvPr id="18" name="Блок-схема: данные 9">
            <a:extLst>
              <a:ext uri="{FF2B5EF4-FFF2-40B4-BE49-F238E27FC236}">
                <a16:creationId xmlns:a16="http://schemas.microsoft.com/office/drawing/2014/main" id="{40BB70DC-18C4-EED4-19B6-AAFD4DB9DAC3}"/>
              </a:ext>
            </a:extLst>
          </p:cNvPr>
          <p:cNvSpPr/>
          <p:nvPr/>
        </p:nvSpPr>
        <p:spPr>
          <a:xfrm>
            <a:off x="3015894" y="87109"/>
            <a:ext cx="1862491" cy="335482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noFill/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 dirty="0">
                <a:solidFill>
                  <a:schemeClr val="bg1">
                    <a:lumMod val="50000"/>
                  </a:schemeClr>
                </a:solidFill>
                <a:latin typeface="Ubuntu"/>
              </a:rPr>
              <a:t>Блок-схема</a:t>
            </a:r>
          </a:p>
        </p:txBody>
      </p:sp>
      <p:sp>
        <p:nvSpPr>
          <p:cNvPr id="20" name="Блок-схема: данные 10">
            <a:extLst>
              <a:ext uri="{FF2B5EF4-FFF2-40B4-BE49-F238E27FC236}">
                <a16:creationId xmlns:a16="http://schemas.microsoft.com/office/drawing/2014/main" id="{F86DF0FC-45BB-5725-B8E0-06BDC5D4BFD0}"/>
              </a:ext>
            </a:extLst>
          </p:cNvPr>
          <p:cNvSpPr/>
          <p:nvPr/>
        </p:nvSpPr>
        <p:spPr>
          <a:xfrm>
            <a:off x="4700679" y="83689"/>
            <a:ext cx="1944640" cy="345610"/>
          </a:xfrm>
          <a:prstGeom prst="flowChartInputOutput">
            <a:avLst/>
          </a:prstGeom>
          <a:solidFill>
            <a:srgbClr val="2D86DC">
              <a:alpha val="13219"/>
            </a:srgbClr>
          </a:solidFill>
          <a:ln>
            <a:solidFill>
              <a:srgbClr val="2D86DC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  <a:latin typeface="Ubuntu"/>
              </a:rPr>
              <a:t>Функционал</a:t>
            </a:r>
          </a:p>
          <a:p>
            <a:pPr algn="ctr"/>
            <a:r>
              <a:rPr lang="ru-RU" sz="1000" b="1" dirty="0">
                <a:solidFill>
                  <a:schemeClr val="tx1"/>
                </a:solidFill>
                <a:latin typeface="Ubuntu"/>
              </a:rPr>
              <a:t>бота</a:t>
            </a:r>
          </a:p>
        </p:txBody>
      </p:sp>
      <p:sp>
        <p:nvSpPr>
          <p:cNvPr id="21" name="Блок-схема: данные 11">
            <a:extLst>
              <a:ext uri="{FF2B5EF4-FFF2-40B4-BE49-F238E27FC236}">
                <a16:creationId xmlns:a16="http://schemas.microsoft.com/office/drawing/2014/main" id="{84A14507-1BD1-C749-ECF0-ACAC8F70D815}"/>
              </a:ext>
            </a:extLst>
          </p:cNvPr>
          <p:cNvSpPr/>
          <p:nvPr/>
        </p:nvSpPr>
        <p:spPr>
          <a:xfrm>
            <a:off x="6505275" y="86978"/>
            <a:ext cx="1944640" cy="338902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База данных</a:t>
            </a:r>
          </a:p>
        </p:txBody>
      </p:sp>
      <p:sp>
        <p:nvSpPr>
          <p:cNvPr id="22" name="Блок-схема: данные 12">
            <a:extLst>
              <a:ext uri="{FF2B5EF4-FFF2-40B4-BE49-F238E27FC236}">
                <a16:creationId xmlns:a16="http://schemas.microsoft.com/office/drawing/2014/main" id="{F35B9516-5804-0353-860E-76B0F0849BC8}"/>
              </a:ext>
            </a:extLst>
          </p:cNvPr>
          <p:cNvSpPr/>
          <p:nvPr/>
        </p:nvSpPr>
        <p:spPr>
          <a:xfrm>
            <a:off x="8276600" y="86978"/>
            <a:ext cx="1895350" cy="34561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ИИ</a:t>
            </a:r>
          </a:p>
        </p:txBody>
      </p:sp>
      <p:sp>
        <p:nvSpPr>
          <p:cNvPr id="23" name="Блок-схема: данные 12">
            <a:extLst>
              <a:ext uri="{FF2B5EF4-FFF2-40B4-BE49-F238E27FC236}">
                <a16:creationId xmlns:a16="http://schemas.microsoft.com/office/drawing/2014/main" id="{3143BAFA-5BFA-0B39-B61A-6BDBA4D5304E}"/>
              </a:ext>
            </a:extLst>
          </p:cNvPr>
          <p:cNvSpPr/>
          <p:nvPr/>
        </p:nvSpPr>
        <p:spPr>
          <a:xfrm>
            <a:off x="9963260" y="83689"/>
            <a:ext cx="1895350" cy="34561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>
                <a:solidFill>
                  <a:schemeClr val="bg1">
                    <a:lumMod val="50000"/>
                  </a:schemeClr>
                </a:solidFill>
                <a:latin typeface="Ubuntu"/>
              </a:rPr>
              <a:t>Приложение</a:t>
            </a:r>
          </a:p>
        </p:txBody>
      </p:sp>
    </p:spTree>
    <p:extLst>
      <p:ext uri="{BB962C8B-B14F-4D97-AF65-F5344CB8AC3E}">
        <p14:creationId xmlns:p14="http://schemas.microsoft.com/office/powerpoint/2010/main" val="3640687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: скругленные углы 6">
            <a:extLst>
              <a:ext uri="{FF2B5EF4-FFF2-40B4-BE49-F238E27FC236}">
                <a16:creationId xmlns:a16="http://schemas.microsoft.com/office/drawing/2014/main" id="{5B881477-35BF-5086-B9C8-AA6C18F89EEB}"/>
              </a:ext>
            </a:extLst>
          </p:cNvPr>
          <p:cNvSpPr/>
          <p:nvPr/>
        </p:nvSpPr>
        <p:spPr>
          <a:xfrm>
            <a:off x="120036" y="3177108"/>
            <a:ext cx="5389519" cy="3533556"/>
          </a:xfrm>
          <a:prstGeom prst="roundRect">
            <a:avLst/>
          </a:prstGeom>
          <a:solidFill>
            <a:srgbClr val="2D86DC">
              <a:alpha val="11964"/>
            </a:srgbClr>
          </a:solidFill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Скругленный прямоугольник 3">
            <a:extLst>
              <a:ext uri="{FF2B5EF4-FFF2-40B4-BE49-F238E27FC236}">
                <a16:creationId xmlns:a16="http://schemas.microsoft.com/office/drawing/2014/main" id="{CFF3CF2D-9CB1-3DA9-0361-800343B34D52}"/>
              </a:ext>
            </a:extLst>
          </p:cNvPr>
          <p:cNvSpPr/>
          <p:nvPr/>
        </p:nvSpPr>
        <p:spPr>
          <a:xfrm>
            <a:off x="3838842" y="726164"/>
            <a:ext cx="4795935" cy="6475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A64705-C8DB-15D1-0A11-620FEDBC9ADA}"/>
              </a:ext>
            </a:extLst>
          </p:cNvPr>
          <p:cNvSpPr txBox="1"/>
          <p:nvPr/>
        </p:nvSpPr>
        <p:spPr>
          <a:xfrm>
            <a:off x="4023703" y="694724"/>
            <a:ext cx="4426212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ru-RU" sz="4000" b="1" dirty="0"/>
              <a:t>Подключение БД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C813EC-9076-17B6-C74B-1EFEB60C4343}"/>
              </a:ext>
            </a:extLst>
          </p:cNvPr>
          <p:cNvSpPr txBox="1"/>
          <p:nvPr/>
        </p:nvSpPr>
        <p:spPr>
          <a:xfrm>
            <a:off x="1381968" y="1544783"/>
            <a:ext cx="5301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Создаем базу данных на </a:t>
            </a:r>
            <a:r>
              <a:rPr lang="en-US" dirty="0" err="1"/>
              <a:t>json</a:t>
            </a:r>
            <a:r>
              <a:rPr lang="ru-RU" dirty="0"/>
              <a:t> на локальном хосте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7C7C61-2DC3-371D-91B1-C773B96DDB2A}"/>
              </a:ext>
            </a:extLst>
          </p:cNvPr>
          <p:cNvSpPr txBox="1"/>
          <p:nvPr/>
        </p:nvSpPr>
        <p:spPr>
          <a:xfrm>
            <a:off x="7117996" y="1556097"/>
            <a:ext cx="3692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Отправляем к ней запросы в коде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F2F5E4C1-CE99-3AE9-C0E4-346E079C86E4}"/>
              </a:ext>
            </a:extLst>
          </p:cNvPr>
          <p:cNvCxnSpPr>
            <a:cxnSpLocks/>
          </p:cNvCxnSpPr>
          <p:nvPr/>
        </p:nvCxnSpPr>
        <p:spPr>
          <a:xfrm>
            <a:off x="6683419" y="1729449"/>
            <a:ext cx="338475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2B5975E-CF6E-3C7B-7D0B-AB42EF11C6CB}"/>
              </a:ext>
            </a:extLst>
          </p:cNvPr>
          <p:cNvSpPr txBox="1"/>
          <p:nvPr/>
        </p:nvSpPr>
        <p:spPr>
          <a:xfrm>
            <a:off x="259787" y="1544783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Сейчас: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95F2B6-1A4F-18C5-73AA-C2BE16EC4258}"/>
              </a:ext>
            </a:extLst>
          </p:cNvPr>
          <p:cNvSpPr txBox="1"/>
          <p:nvPr/>
        </p:nvSpPr>
        <p:spPr>
          <a:xfrm>
            <a:off x="260360" y="2033800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Потенциально в будущем: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D67AB6-AF63-4979-E0F5-678921CAC62F}"/>
              </a:ext>
            </a:extLst>
          </p:cNvPr>
          <p:cNvSpPr txBox="1"/>
          <p:nvPr/>
        </p:nvSpPr>
        <p:spPr>
          <a:xfrm>
            <a:off x="794549" y="2689761"/>
            <a:ext cx="4159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Пример организации в базе данных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5554BC-20E5-FADA-5F91-1C1EF15621BF}"/>
              </a:ext>
            </a:extLst>
          </p:cNvPr>
          <p:cNvSpPr txBox="1"/>
          <p:nvPr/>
        </p:nvSpPr>
        <p:spPr>
          <a:xfrm>
            <a:off x="-530495" y="3121818"/>
            <a:ext cx="635237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" dirty="0">
              <a:effectLst/>
              <a:latin typeface="Helvetica Neue" panose="02000503000000020004" pitchFamily="2" charset="0"/>
            </a:endParaRPr>
          </a:p>
          <a:p>
            <a:r>
              <a:rPr lang="en" dirty="0">
                <a:effectLst/>
                <a:latin typeface="Helvetica Neue" panose="02000503000000020004" pitchFamily="2" charset="0"/>
              </a:rPr>
              <a:t>            "id": 5, </a:t>
            </a:r>
          </a:p>
          <a:p>
            <a:r>
              <a:rPr lang="en" dirty="0">
                <a:effectLst/>
                <a:latin typeface="Helvetica Neue" panose="02000503000000020004" pitchFamily="2" charset="0"/>
              </a:rPr>
              <a:t>            "</a:t>
            </a:r>
            <a:r>
              <a:rPr lang="en" dirty="0" err="1">
                <a:effectLst/>
                <a:latin typeface="Helvetica Neue" panose="02000503000000020004" pitchFamily="2" charset="0"/>
              </a:rPr>
              <a:t>organisation_type</a:t>
            </a:r>
            <a:r>
              <a:rPr lang="en" dirty="0">
                <a:effectLst/>
                <a:latin typeface="Helvetica Neue" panose="02000503000000020004" pitchFamily="2" charset="0"/>
              </a:rPr>
              <a:t>": "</a:t>
            </a:r>
            <a:r>
              <a:rPr lang="ru-RU" dirty="0">
                <a:effectLst/>
                <a:latin typeface="Helvetica Neue" panose="02000503000000020004" pitchFamily="2" charset="0"/>
              </a:rPr>
              <a:t>Ломбард", </a:t>
            </a:r>
          </a:p>
          <a:p>
            <a:r>
              <a:rPr lang="ru-RU" dirty="0">
                <a:effectLst/>
                <a:latin typeface="Helvetica Neue" panose="02000503000000020004" pitchFamily="2" charset="0"/>
              </a:rPr>
              <a:t>            "</a:t>
            </a:r>
            <a:r>
              <a:rPr lang="en" dirty="0" err="1">
                <a:effectLst/>
                <a:latin typeface="Helvetica Neue" panose="02000503000000020004" pitchFamily="2" charset="0"/>
              </a:rPr>
              <a:t>name_short</a:t>
            </a:r>
            <a:r>
              <a:rPr lang="en" dirty="0">
                <a:effectLst/>
                <a:latin typeface="Helvetica Neue" panose="02000503000000020004" pitchFamily="2" charset="0"/>
              </a:rPr>
              <a:t>": "</a:t>
            </a:r>
            <a:r>
              <a:rPr lang="ru-RU" dirty="0">
                <a:effectLst/>
                <a:latin typeface="Helvetica Neue" panose="02000503000000020004" pitchFamily="2" charset="0"/>
              </a:rPr>
              <a:t>ООО </a:t>
            </a:r>
            <a:r>
              <a:rPr lang="ru-RU" dirty="0" err="1">
                <a:effectLst/>
                <a:latin typeface="Helvetica Neue" panose="02000503000000020004" pitchFamily="2" charset="0"/>
              </a:rPr>
              <a:t>НесиЗолотоКНам</a:t>
            </a:r>
            <a:r>
              <a:rPr lang="ru-RU" dirty="0">
                <a:effectLst/>
                <a:latin typeface="Helvetica Neue" panose="02000503000000020004" pitchFamily="2" charset="0"/>
              </a:rPr>
              <a:t>", </a:t>
            </a:r>
          </a:p>
          <a:p>
            <a:r>
              <a:rPr lang="ru-RU" dirty="0">
                <a:effectLst/>
                <a:latin typeface="Helvetica Neue" panose="02000503000000020004" pitchFamily="2" charset="0"/>
              </a:rPr>
              <a:t>            "</a:t>
            </a:r>
            <a:r>
              <a:rPr lang="en" dirty="0" err="1">
                <a:effectLst/>
                <a:latin typeface="Helvetica Neue" panose="02000503000000020004" pitchFamily="2" charset="0"/>
              </a:rPr>
              <a:t>name_full</a:t>
            </a:r>
            <a:r>
              <a:rPr lang="en" dirty="0">
                <a:effectLst/>
                <a:latin typeface="Helvetica Neue" panose="02000503000000020004" pitchFamily="2" charset="0"/>
              </a:rPr>
              <a:t>": "</a:t>
            </a:r>
            <a:r>
              <a:rPr lang="ru-RU" dirty="0">
                <a:effectLst/>
                <a:latin typeface="Helvetica Neue" panose="02000503000000020004" pitchFamily="2" charset="0"/>
              </a:rPr>
              <a:t>ООО Ломбард </a:t>
            </a:r>
            <a:r>
              <a:rPr lang="ru-RU" dirty="0" err="1">
                <a:effectLst/>
                <a:latin typeface="Helvetica Neue" panose="02000503000000020004" pitchFamily="2" charset="0"/>
              </a:rPr>
              <a:t>НесиЗолотоКНам</a:t>
            </a:r>
            <a:r>
              <a:rPr lang="ru-RU" dirty="0">
                <a:effectLst/>
                <a:latin typeface="Helvetica Neue" panose="02000503000000020004" pitchFamily="2" charset="0"/>
              </a:rPr>
              <a:t>", </a:t>
            </a:r>
          </a:p>
          <a:p>
            <a:r>
              <a:rPr lang="ru-RU" dirty="0">
                <a:effectLst/>
                <a:latin typeface="Helvetica Neue" panose="02000503000000020004" pitchFamily="2" charset="0"/>
              </a:rPr>
              <a:t>            "</a:t>
            </a:r>
            <a:r>
              <a:rPr lang="en" dirty="0" err="1">
                <a:effectLst/>
                <a:latin typeface="Helvetica Neue" panose="02000503000000020004" pitchFamily="2" charset="0"/>
              </a:rPr>
              <a:t>brand_name</a:t>
            </a:r>
            <a:r>
              <a:rPr lang="en" dirty="0">
                <a:effectLst/>
                <a:latin typeface="Helvetica Neue" panose="02000503000000020004" pitchFamily="2" charset="0"/>
              </a:rPr>
              <a:t>": "</a:t>
            </a:r>
            <a:r>
              <a:rPr lang="ru-RU" dirty="0" err="1">
                <a:effectLst/>
                <a:latin typeface="Helvetica Neue" panose="02000503000000020004" pitchFamily="2" charset="0"/>
              </a:rPr>
              <a:t>НесиЗолотоКНам</a:t>
            </a:r>
            <a:r>
              <a:rPr lang="ru-RU" dirty="0">
                <a:effectLst/>
                <a:latin typeface="Helvetica Neue" panose="02000503000000020004" pitchFamily="2" charset="0"/>
              </a:rPr>
              <a:t>", </a:t>
            </a:r>
          </a:p>
          <a:p>
            <a:r>
              <a:rPr lang="ru-RU" dirty="0">
                <a:effectLst/>
                <a:latin typeface="Helvetica Neue" panose="02000503000000020004" pitchFamily="2" charset="0"/>
              </a:rPr>
              <a:t>            "</a:t>
            </a:r>
            <a:r>
              <a:rPr lang="en" dirty="0">
                <a:effectLst/>
                <a:latin typeface="Helvetica Neue" panose="02000503000000020004" pitchFamily="2" charset="0"/>
              </a:rPr>
              <a:t>inn": 9988789, </a:t>
            </a:r>
          </a:p>
          <a:p>
            <a:r>
              <a:rPr lang="en" dirty="0">
                <a:effectLst/>
                <a:latin typeface="Helvetica Neue" panose="02000503000000020004" pitchFamily="2" charset="0"/>
              </a:rPr>
              <a:t>            "</a:t>
            </a:r>
            <a:r>
              <a:rPr lang="en" dirty="0" err="1">
                <a:effectLst/>
                <a:latin typeface="Helvetica Neue" panose="02000503000000020004" pitchFamily="2" charset="0"/>
              </a:rPr>
              <a:t>ogrn</a:t>
            </a:r>
            <a:r>
              <a:rPr lang="en" dirty="0">
                <a:effectLst/>
                <a:latin typeface="Helvetica Neue" panose="02000503000000020004" pitchFamily="2" charset="0"/>
              </a:rPr>
              <a:t>": 9494949494, </a:t>
            </a:r>
          </a:p>
          <a:p>
            <a:r>
              <a:rPr lang="en" dirty="0">
                <a:effectLst/>
                <a:latin typeface="Helvetica Neue" panose="02000503000000020004" pitchFamily="2" charset="0"/>
              </a:rPr>
              <a:t>            "</a:t>
            </a:r>
            <a:r>
              <a:rPr lang="en" dirty="0" err="1">
                <a:effectLst/>
                <a:latin typeface="Helvetica Neue" panose="02000503000000020004" pitchFamily="2" charset="0"/>
              </a:rPr>
              <a:t>location_reg</a:t>
            </a:r>
            <a:r>
              <a:rPr lang="en" dirty="0">
                <a:effectLst/>
                <a:latin typeface="Helvetica Neue" panose="02000503000000020004" pitchFamily="2" charset="0"/>
              </a:rPr>
              <a:t>": "</a:t>
            </a:r>
            <a:r>
              <a:rPr lang="ru-RU" dirty="0">
                <a:effectLst/>
                <a:latin typeface="Helvetica Neue" panose="02000503000000020004" pitchFamily="2" charset="0"/>
              </a:rPr>
              <a:t>г. Тверь просп. Победы", </a:t>
            </a:r>
          </a:p>
          <a:p>
            <a:r>
              <a:rPr lang="ru-RU" dirty="0">
                <a:effectLst/>
                <a:latin typeface="Helvetica Neue" panose="02000503000000020004" pitchFamily="2" charset="0"/>
              </a:rPr>
              <a:t>            "</a:t>
            </a:r>
            <a:r>
              <a:rPr lang="en" dirty="0" err="1">
                <a:effectLst/>
                <a:latin typeface="Helvetica Neue" panose="02000503000000020004" pitchFamily="2" charset="0"/>
              </a:rPr>
              <a:t>date_reg</a:t>
            </a:r>
            <a:r>
              <a:rPr lang="en" dirty="0">
                <a:effectLst/>
                <a:latin typeface="Helvetica Neue" panose="02000503000000020004" pitchFamily="2" charset="0"/>
              </a:rPr>
              <a:t>": "2022-01-02", </a:t>
            </a:r>
          </a:p>
          <a:p>
            <a:r>
              <a:rPr lang="en" dirty="0">
                <a:effectLst/>
                <a:latin typeface="Helvetica Neue" panose="02000503000000020004" pitchFamily="2" charset="0"/>
              </a:rPr>
              <a:t>            "email": "</a:t>
            </a:r>
            <a:r>
              <a:rPr lang="en" dirty="0" err="1">
                <a:effectLst/>
                <a:latin typeface="Helvetica Neue" panose="02000503000000020004" pitchFamily="2" charset="0"/>
              </a:rPr>
              <a:t>bringgold@gmail.com</a:t>
            </a:r>
            <a:r>
              <a:rPr lang="en" dirty="0">
                <a:effectLst/>
                <a:latin typeface="Helvetica Neue" panose="02000503000000020004" pitchFamily="2" charset="0"/>
              </a:rPr>
              <a:t>", </a:t>
            </a:r>
          </a:p>
          <a:p>
            <a:r>
              <a:rPr lang="en" dirty="0">
                <a:effectLst/>
                <a:latin typeface="Helvetica Neue" panose="02000503000000020004" pitchFamily="2" charset="0"/>
              </a:rPr>
              <a:t>            "phone": "88005553530" </a:t>
            </a:r>
          </a:p>
          <a:p>
            <a:r>
              <a:rPr lang="en" dirty="0">
                <a:effectLst/>
                <a:latin typeface="Helvetica Neue" panose="02000503000000020004" pitchFamily="2" charset="0"/>
              </a:rPr>
              <a:t>       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3C483F-A802-50DE-1FDE-0AB896D3140A}"/>
              </a:ext>
            </a:extLst>
          </p:cNvPr>
          <p:cNvSpPr txBox="1"/>
          <p:nvPr/>
        </p:nvSpPr>
        <p:spPr>
          <a:xfrm>
            <a:off x="3431730" y="2033800"/>
            <a:ext cx="553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Пользуемся общей базой данных с маркетплейсом</a:t>
            </a:r>
          </a:p>
        </p:txBody>
      </p:sp>
      <p:pic>
        <p:nvPicPr>
          <p:cNvPr id="26" name="Рисунок 25" descr="Изображение выглядит как текст, логотип, Шрифт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D2BBDEF3-127B-80FB-1579-C9123E7C5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36" y="0"/>
            <a:ext cx="913118" cy="517433"/>
          </a:xfrm>
          <a:prstGeom prst="rect">
            <a:avLst/>
          </a:prstGeom>
        </p:spPr>
      </p:pic>
      <p:sp>
        <p:nvSpPr>
          <p:cNvPr id="27" name="Блок-схема: данные 4">
            <a:extLst>
              <a:ext uri="{FF2B5EF4-FFF2-40B4-BE49-F238E27FC236}">
                <a16:creationId xmlns:a16="http://schemas.microsoft.com/office/drawing/2014/main" id="{E35FC792-CA50-00D1-88F1-221B52CC8818}"/>
              </a:ext>
            </a:extLst>
          </p:cNvPr>
          <p:cNvSpPr/>
          <p:nvPr/>
        </p:nvSpPr>
        <p:spPr>
          <a:xfrm>
            <a:off x="1321018" y="88754"/>
            <a:ext cx="1870707" cy="335482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noFill/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 dirty="0">
                <a:solidFill>
                  <a:schemeClr val="bg1">
                    <a:lumMod val="50000"/>
                  </a:schemeClr>
                </a:solidFill>
                <a:latin typeface="Ubuntu"/>
              </a:rPr>
              <a:t>Резюме</a:t>
            </a:r>
          </a:p>
        </p:txBody>
      </p:sp>
      <p:sp>
        <p:nvSpPr>
          <p:cNvPr id="28" name="Блок-схема: данные 9">
            <a:extLst>
              <a:ext uri="{FF2B5EF4-FFF2-40B4-BE49-F238E27FC236}">
                <a16:creationId xmlns:a16="http://schemas.microsoft.com/office/drawing/2014/main" id="{62BC5E37-F49C-DD80-13B5-FF2503E85EF3}"/>
              </a:ext>
            </a:extLst>
          </p:cNvPr>
          <p:cNvSpPr/>
          <p:nvPr/>
        </p:nvSpPr>
        <p:spPr>
          <a:xfrm>
            <a:off x="3015894" y="87109"/>
            <a:ext cx="1862491" cy="335482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noFill/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 dirty="0">
                <a:solidFill>
                  <a:schemeClr val="bg1">
                    <a:lumMod val="50000"/>
                  </a:schemeClr>
                </a:solidFill>
                <a:latin typeface="Ubuntu"/>
              </a:rPr>
              <a:t>Блок-схема</a:t>
            </a:r>
          </a:p>
        </p:txBody>
      </p:sp>
      <p:sp>
        <p:nvSpPr>
          <p:cNvPr id="29" name="Блок-схема: данные 10">
            <a:extLst>
              <a:ext uri="{FF2B5EF4-FFF2-40B4-BE49-F238E27FC236}">
                <a16:creationId xmlns:a16="http://schemas.microsoft.com/office/drawing/2014/main" id="{E73A4879-00D8-742B-C795-1E77A6453BD1}"/>
              </a:ext>
            </a:extLst>
          </p:cNvPr>
          <p:cNvSpPr/>
          <p:nvPr/>
        </p:nvSpPr>
        <p:spPr>
          <a:xfrm>
            <a:off x="4700679" y="83689"/>
            <a:ext cx="1944640" cy="34561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noFill/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 dirty="0">
                <a:solidFill>
                  <a:schemeClr val="bg1">
                    <a:lumMod val="50000"/>
                  </a:schemeClr>
                </a:solidFill>
                <a:latin typeface="Ubuntu"/>
              </a:rPr>
              <a:t>Функционал</a:t>
            </a:r>
          </a:p>
          <a:p>
            <a:pPr algn="ctr"/>
            <a:r>
              <a:rPr lang="ru-RU" sz="1000" b="1" dirty="0">
                <a:solidFill>
                  <a:schemeClr val="bg1">
                    <a:lumMod val="50000"/>
                  </a:schemeClr>
                </a:solidFill>
                <a:latin typeface="Ubuntu"/>
              </a:rPr>
              <a:t>бота</a:t>
            </a:r>
          </a:p>
        </p:txBody>
      </p:sp>
      <p:sp>
        <p:nvSpPr>
          <p:cNvPr id="30" name="Блок-схема: данные 11">
            <a:extLst>
              <a:ext uri="{FF2B5EF4-FFF2-40B4-BE49-F238E27FC236}">
                <a16:creationId xmlns:a16="http://schemas.microsoft.com/office/drawing/2014/main" id="{E49844DA-77E1-97E6-104D-A13FCE25B214}"/>
              </a:ext>
            </a:extLst>
          </p:cNvPr>
          <p:cNvSpPr/>
          <p:nvPr/>
        </p:nvSpPr>
        <p:spPr>
          <a:xfrm>
            <a:off x="6505275" y="86978"/>
            <a:ext cx="1944640" cy="338902"/>
          </a:xfrm>
          <a:prstGeom prst="flowChartInputOutput">
            <a:avLst/>
          </a:prstGeom>
          <a:solidFill>
            <a:srgbClr val="2D86DC">
              <a:alpha val="12355"/>
            </a:srgbClr>
          </a:solidFill>
          <a:ln>
            <a:solidFill>
              <a:srgbClr val="2D86DC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  <a:latin typeface="Ubuntu" panose="020B0504030602030204" pitchFamily="34" charset="0"/>
              </a:rPr>
              <a:t>База данных</a:t>
            </a:r>
          </a:p>
        </p:txBody>
      </p:sp>
      <p:sp>
        <p:nvSpPr>
          <p:cNvPr id="31" name="Блок-схема: данные 12">
            <a:extLst>
              <a:ext uri="{FF2B5EF4-FFF2-40B4-BE49-F238E27FC236}">
                <a16:creationId xmlns:a16="http://schemas.microsoft.com/office/drawing/2014/main" id="{367C691D-5FF7-B4F1-9FA3-6B2024C5605F}"/>
              </a:ext>
            </a:extLst>
          </p:cNvPr>
          <p:cNvSpPr/>
          <p:nvPr/>
        </p:nvSpPr>
        <p:spPr>
          <a:xfrm>
            <a:off x="8276600" y="86978"/>
            <a:ext cx="1895350" cy="34561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ИИ</a:t>
            </a:r>
          </a:p>
        </p:txBody>
      </p:sp>
      <p:sp>
        <p:nvSpPr>
          <p:cNvPr id="32" name="Блок-схема: данные 12">
            <a:extLst>
              <a:ext uri="{FF2B5EF4-FFF2-40B4-BE49-F238E27FC236}">
                <a16:creationId xmlns:a16="http://schemas.microsoft.com/office/drawing/2014/main" id="{1516D948-BEAA-EBCE-C79A-DD9F4E3DCBE5}"/>
              </a:ext>
            </a:extLst>
          </p:cNvPr>
          <p:cNvSpPr/>
          <p:nvPr/>
        </p:nvSpPr>
        <p:spPr>
          <a:xfrm>
            <a:off x="9963260" y="83689"/>
            <a:ext cx="1895350" cy="34561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>
                <a:solidFill>
                  <a:schemeClr val="bg1">
                    <a:lumMod val="50000"/>
                  </a:schemeClr>
                </a:solidFill>
                <a:latin typeface="Ubuntu"/>
              </a:rPr>
              <a:t>Приложение</a:t>
            </a:r>
          </a:p>
        </p:txBody>
      </p:sp>
      <p:sp>
        <p:nvSpPr>
          <p:cNvPr id="36" name="Прямоугольник: скругленные углы 6">
            <a:extLst>
              <a:ext uri="{FF2B5EF4-FFF2-40B4-BE49-F238E27FC236}">
                <a16:creationId xmlns:a16="http://schemas.microsoft.com/office/drawing/2014/main" id="{F60B40B4-D014-ACBC-FE24-AECF0628CC6B}"/>
              </a:ext>
            </a:extLst>
          </p:cNvPr>
          <p:cNvSpPr/>
          <p:nvPr/>
        </p:nvSpPr>
        <p:spPr>
          <a:xfrm>
            <a:off x="6096000" y="3192855"/>
            <a:ext cx="5389519" cy="3533556"/>
          </a:xfrm>
          <a:prstGeom prst="roundRect">
            <a:avLst/>
          </a:prstGeom>
          <a:solidFill>
            <a:srgbClr val="2D86DC">
              <a:alpha val="11964"/>
            </a:srgbClr>
          </a:solidFill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FEEACE-970F-6EA0-4DAC-564C2C942115}"/>
              </a:ext>
            </a:extLst>
          </p:cNvPr>
          <p:cNvSpPr txBox="1"/>
          <p:nvPr/>
        </p:nvSpPr>
        <p:spPr>
          <a:xfrm>
            <a:off x="6898184" y="2691735"/>
            <a:ext cx="4159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Пример продукта в базе данных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5C93CA-C72B-55B3-3D40-AB57BA2C0673}"/>
              </a:ext>
            </a:extLst>
          </p:cNvPr>
          <p:cNvSpPr txBox="1"/>
          <p:nvPr/>
        </p:nvSpPr>
        <p:spPr>
          <a:xfrm>
            <a:off x="5672999" y="3676312"/>
            <a:ext cx="366863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Helvetica Neue" panose="02000503000000020004" pitchFamily="2" charset="0"/>
              </a:rPr>
              <a:t>            </a:t>
            </a:r>
            <a:r>
              <a:rPr lang="en" dirty="0">
                <a:effectLst/>
                <a:latin typeface="Helvetica Neue" panose="02000503000000020004" pitchFamily="2" charset="0"/>
              </a:rPr>
              <a:t>"id": 109, </a:t>
            </a:r>
          </a:p>
          <a:p>
            <a:r>
              <a:rPr lang="en" dirty="0">
                <a:effectLst/>
                <a:latin typeface="Helvetica Neue" panose="02000503000000020004" pitchFamily="2" charset="0"/>
              </a:rPr>
              <a:t>            "</a:t>
            </a:r>
            <a:r>
              <a:rPr lang="en" dirty="0" err="1">
                <a:effectLst/>
                <a:latin typeface="Helvetica Neue" panose="02000503000000020004" pitchFamily="2" charset="0"/>
              </a:rPr>
              <a:t>id_org</a:t>
            </a:r>
            <a:r>
              <a:rPr lang="en" dirty="0">
                <a:effectLst/>
                <a:latin typeface="Helvetica Neue" panose="02000503000000020004" pitchFamily="2" charset="0"/>
              </a:rPr>
              <a:t>": 5, </a:t>
            </a:r>
          </a:p>
          <a:p>
            <a:r>
              <a:rPr lang="en" dirty="0">
                <a:effectLst/>
                <a:latin typeface="Helvetica Neue" panose="02000503000000020004" pitchFamily="2" charset="0"/>
              </a:rPr>
              <a:t>            "</a:t>
            </a:r>
            <a:r>
              <a:rPr lang="en" dirty="0" err="1">
                <a:effectLst/>
                <a:latin typeface="Helvetica Neue" panose="02000503000000020004" pitchFamily="2" charset="0"/>
              </a:rPr>
              <a:t>product_type</a:t>
            </a:r>
            <a:r>
              <a:rPr lang="en" dirty="0">
                <a:effectLst/>
                <a:latin typeface="Helvetica Neue" panose="02000503000000020004" pitchFamily="2" charset="0"/>
              </a:rPr>
              <a:t>": "</a:t>
            </a:r>
            <a:r>
              <a:rPr lang="ru-RU" dirty="0" err="1">
                <a:effectLst/>
                <a:latin typeface="Helvetica Neue" panose="02000503000000020004" pitchFamily="2" charset="0"/>
              </a:rPr>
              <a:t>займ</a:t>
            </a:r>
            <a:r>
              <a:rPr lang="ru-RU" dirty="0">
                <a:effectLst/>
                <a:latin typeface="Helvetica Neue" panose="02000503000000020004" pitchFamily="2" charset="0"/>
              </a:rPr>
              <a:t>", </a:t>
            </a:r>
          </a:p>
          <a:p>
            <a:r>
              <a:rPr lang="ru-RU" dirty="0">
                <a:effectLst/>
                <a:latin typeface="Helvetica Neue" panose="02000503000000020004" pitchFamily="2" charset="0"/>
              </a:rPr>
              <a:t>            "</a:t>
            </a:r>
            <a:r>
              <a:rPr lang="en" dirty="0" err="1">
                <a:effectLst/>
                <a:latin typeface="Helvetica Neue" panose="02000503000000020004" pitchFamily="2" charset="0"/>
              </a:rPr>
              <a:t>amount_min</a:t>
            </a:r>
            <a:r>
              <a:rPr lang="en" dirty="0">
                <a:effectLst/>
                <a:latin typeface="Helvetica Neue" panose="02000503000000020004" pitchFamily="2" charset="0"/>
              </a:rPr>
              <a:t>" : 10000, </a:t>
            </a:r>
          </a:p>
          <a:p>
            <a:r>
              <a:rPr lang="en" dirty="0">
                <a:effectLst/>
                <a:latin typeface="Helvetica Neue" panose="02000503000000020004" pitchFamily="2" charset="0"/>
              </a:rPr>
              <a:t>            "</a:t>
            </a:r>
            <a:r>
              <a:rPr lang="en" dirty="0" err="1">
                <a:effectLst/>
                <a:latin typeface="Helvetica Neue" panose="02000503000000020004" pitchFamily="2" charset="0"/>
              </a:rPr>
              <a:t>amount_max</a:t>
            </a:r>
            <a:r>
              <a:rPr lang="en" dirty="0">
                <a:effectLst/>
                <a:latin typeface="Helvetica Neue" panose="02000503000000020004" pitchFamily="2" charset="0"/>
              </a:rPr>
              <a:t>" : 50000, </a:t>
            </a:r>
          </a:p>
          <a:p>
            <a:r>
              <a:rPr lang="en" dirty="0">
                <a:effectLst/>
                <a:latin typeface="Helvetica Neue" panose="02000503000000020004" pitchFamily="2" charset="0"/>
              </a:rPr>
              <a:t>            "</a:t>
            </a:r>
            <a:r>
              <a:rPr lang="en" dirty="0" err="1">
                <a:effectLst/>
                <a:latin typeface="Helvetica Neue" panose="02000503000000020004" pitchFamily="2" charset="0"/>
              </a:rPr>
              <a:t>term_min</a:t>
            </a:r>
            <a:r>
              <a:rPr lang="en" dirty="0">
                <a:effectLst/>
                <a:latin typeface="Helvetica Neue" panose="02000503000000020004" pitchFamily="2" charset="0"/>
              </a:rPr>
              <a:t>" : 7,  </a:t>
            </a:r>
          </a:p>
          <a:p>
            <a:r>
              <a:rPr lang="en" dirty="0">
                <a:effectLst/>
                <a:latin typeface="Helvetica Neue" panose="02000503000000020004" pitchFamily="2" charset="0"/>
              </a:rPr>
              <a:t>            "</a:t>
            </a:r>
            <a:r>
              <a:rPr lang="en" dirty="0" err="1">
                <a:effectLst/>
                <a:latin typeface="Helvetica Neue" panose="02000503000000020004" pitchFamily="2" charset="0"/>
              </a:rPr>
              <a:t>term_max</a:t>
            </a:r>
            <a:r>
              <a:rPr lang="en" dirty="0">
                <a:effectLst/>
                <a:latin typeface="Helvetica Neue" panose="02000503000000020004" pitchFamily="2" charset="0"/>
              </a:rPr>
              <a:t>" : 60, </a:t>
            </a:r>
          </a:p>
          <a:p>
            <a:r>
              <a:rPr lang="en" dirty="0">
                <a:effectLst/>
                <a:latin typeface="Helvetica Neue" panose="02000503000000020004" pitchFamily="2" charset="0"/>
              </a:rPr>
              <a:t>            "rate" : 0.2, </a:t>
            </a:r>
          </a:p>
          <a:p>
            <a:r>
              <a:rPr lang="en" dirty="0">
                <a:effectLst/>
                <a:latin typeface="Helvetica Neue" panose="02000503000000020004" pitchFamily="2" charset="0"/>
              </a:rPr>
              <a:t>            "</a:t>
            </a:r>
            <a:r>
              <a:rPr lang="en" dirty="0" err="1">
                <a:effectLst/>
                <a:latin typeface="Helvetica Neue" panose="02000503000000020004" pitchFamily="2" charset="0"/>
              </a:rPr>
              <a:t>method_reg</a:t>
            </a:r>
            <a:r>
              <a:rPr lang="en" dirty="0">
                <a:effectLst/>
                <a:latin typeface="Helvetica Neue" panose="02000503000000020004" pitchFamily="2" charset="0"/>
              </a:rPr>
              <a:t>" : "</a:t>
            </a:r>
            <a:r>
              <a:rPr lang="ru-RU" dirty="0">
                <a:effectLst/>
                <a:latin typeface="Helvetica Neue" panose="02000503000000020004" pitchFamily="2" charset="0"/>
              </a:rPr>
              <a:t>офлайн" 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0640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02A0553-B1B6-5B9E-0519-2441DED40738}"/>
              </a:ext>
            </a:extLst>
          </p:cNvPr>
          <p:cNvSpPr txBox="1"/>
          <p:nvPr/>
        </p:nvSpPr>
        <p:spPr>
          <a:xfrm>
            <a:off x="2958835" y="575094"/>
            <a:ext cx="7002238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ru-RU" sz="4000" b="1" dirty="0"/>
              <a:t>Возможное применение ИИ</a:t>
            </a:r>
            <a:endParaRPr lang="ru-RU" dirty="0"/>
          </a:p>
        </p:txBody>
      </p:sp>
      <p:sp>
        <p:nvSpPr>
          <p:cNvPr id="12" name="Прямоугольник: скругленные углы 6">
            <a:extLst>
              <a:ext uri="{FF2B5EF4-FFF2-40B4-BE49-F238E27FC236}">
                <a16:creationId xmlns:a16="http://schemas.microsoft.com/office/drawing/2014/main" id="{15251045-9806-5EE8-77D5-7DFE87CE773E}"/>
              </a:ext>
            </a:extLst>
          </p:cNvPr>
          <p:cNvSpPr/>
          <p:nvPr/>
        </p:nvSpPr>
        <p:spPr>
          <a:xfrm>
            <a:off x="159838" y="1447711"/>
            <a:ext cx="11872324" cy="717883"/>
          </a:xfrm>
          <a:prstGeom prst="roundRect">
            <a:avLst/>
          </a:prstGeom>
          <a:solidFill>
            <a:srgbClr val="2D86DC">
              <a:alpha val="11964"/>
            </a:srgbClr>
          </a:solidFill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E09586-4115-FAC8-FB78-948BE434D21A}"/>
              </a:ext>
            </a:extLst>
          </p:cNvPr>
          <p:cNvSpPr txBox="1"/>
          <p:nvPr/>
        </p:nvSpPr>
        <p:spPr>
          <a:xfrm>
            <a:off x="4430889" y="1593410"/>
            <a:ext cx="521274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b="1" dirty="0">
                <a:ea typeface="+mn-lt"/>
                <a:cs typeface="+mn-lt"/>
              </a:rPr>
              <a:t> Рекомендация организаций</a:t>
            </a:r>
            <a:endParaRPr lang="ru-RU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02B32F-589F-32FF-CE05-E8AAD5931879}"/>
              </a:ext>
            </a:extLst>
          </p:cNvPr>
          <p:cNvSpPr txBox="1"/>
          <p:nvPr/>
        </p:nvSpPr>
        <p:spPr>
          <a:xfrm>
            <a:off x="257884" y="1477554"/>
            <a:ext cx="474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solidFill>
                  <a:schemeClr val="bg2">
                    <a:lumMod val="25000"/>
                  </a:schemeClr>
                </a:solidFill>
              </a:rPr>
              <a:t>1</a:t>
            </a:r>
          </a:p>
        </p:txBody>
      </p:sp>
      <p:sp>
        <p:nvSpPr>
          <p:cNvPr id="15" name="Прямоугольник: скругленные углы 6">
            <a:extLst>
              <a:ext uri="{FF2B5EF4-FFF2-40B4-BE49-F238E27FC236}">
                <a16:creationId xmlns:a16="http://schemas.microsoft.com/office/drawing/2014/main" id="{BCFE03F4-08B0-7D15-051E-AEAAD5D25AB0}"/>
              </a:ext>
            </a:extLst>
          </p:cNvPr>
          <p:cNvSpPr/>
          <p:nvPr/>
        </p:nvSpPr>
        <p:spPr>
          <a:xfrm>
            <a:off x="159838" y="2492693"/>
            <a:ext cx="11872324" cy="717883"/>
          </a:xfrm>
          <a:prstGeom prst="roundRect">
            <a:avLst/>
          </a:prstGeom>
          <a:solidFill>
            <a:schemeClr val="bg1">
              <a:lumMod val="50000"/>
              <a:alpha val="11964"/>
            </a:schemeClr>
          </a:solidFill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992E7C-E040-B25D-C5E2-D3EC5DAD1F1D}"/>
              </a:ext>
            </a:extLst>
          </p:cNvPr>
          <p:cNvSpPr txBox="1"/>
          <p:nvPr/>
        </p:nvSpPr>
        <p:spPr>
          <a:xfrm>
            <a:off x="727428" y="2660248"/>
            <a:ext cx="1109245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000" b="1" dirty="0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Коллаборативная</a:t>
            </a:r>
            <a:r>
              <a:rPr lang="ru-RU" sz="2000" b="1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 фильтрация/контентная фильтрация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A6EBBC-4AD1-EEE8-CFF4-25D3A8A3CDF0}"/>
              </a:ext>
            </a:extLst>
          </p:cNvPr>
          <p:cNvSpPr txBox="1"/>
          <p:nvPr/>
        </p:nvSpPr>
        <p:spPr>
          <a:xfrm>
            <a:off x="257884" y="2525291"/>
            <a:ext cx="47402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sz="4000" b="1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40B8DF-1F86-CFE1-ABE2-A7D1B2D8ADED}"/>
              </a:ext>
            </a:extLst>
          </p:cNvPr>
          <p:cNvSpPr txBox="1"/>
          <p:nvPr/>
        </p:nvSpPr>
        <p:spPr>
          <a:xfrm>
            <a:off x="638596" y="3636083"/>
            <a:ext cx="1132791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000" b="1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 Интерактивный чат-бот:</a:t>
            </a:r>
            <a:r>
              <a:rPr lang="ru-RU" sz="200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 Можно использовать методы обработки естественного языка (NLP) и естественного языкового понимания (NLU) для того, чтобы бот мог распознавать запросы пользователя и предоставлять ответы и рекомендации на естественном языке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Прямоугольник: скругленные углы 6">
            <a:extLst>
              <a:ext uri="{FF2B5EF4-FFF2-40B4-BE49-F238E27FC236}">
                <a16:creationId xmlns:a16="http://schemas.microsoft.com/office/drawing/2014/main" id="{9048AFFD-66A3-D4E9-B65C-D1476BDF45F9}"/>
              </a:ext>
            </a:extLst>
          </p:cNvPr>
          <p:cNvSpPr/>
          <p:nvPr/>
        </p:nvSpPr>
        <p:spPr>
          <a:xfrm>
            <a:off x="159838" y="3486332"/>
            <a:ext cx="11872324" cy="1310368"/>
          </a:xfrm>
          <a:prstGeom prst="roundRect">
            <a:avLst/>
          </a:prstGeom>
          <a:solidFill>
            <a:schemeClr val="bg1">
              <a:lumMod val="50000"/>
              <a:alpha val="11964"/>
            </a:schemeClr>
          </a:solidFill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78D5B4-BDCD-B598-E178-F5257D5024F2}"/>
              </a:ext>
            </a:extLst>
          </p:cNvPr>
          <p:cNvSpPr txBox="1"/>
          <p:nvPr/>
        </p:nvSpPr>
        <p:spPr>
          <a:xfrm>
            <a:off x="252853" y="3785688"/>
            <a:ext cx="484082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sz="4000" b="1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21" name="Прямоугольник: скругленные углы 6">
            <a:extLst>
              <a:ext uri="{FF2B5EF4-FFF2-40B4-BE49-F238E27FC236}">
                <a16:creationId xmlns:a16="http://schemas.microsoft.com/office/drawing/2014/main" id="{258E82EF-8BDE-6958-EC97-46974655F8FD}"/>
              </a:ext>
            </a:extLst>
          </p:cNvPr>
          <p:cNvSpPr/>
          <p:nvPr/>
        </p:nvSpPr>
        <p:spPr>
          <a:xfrm>
            <a:off x="159838" y="5030199"/>
            <a:ext cx="11872324" cy="1310368"/>
          </a:xfrm>
          <a:prstGeom prst="roundRect">
            <a:avLst/>
          </a:prstGeom>
          <a:solidFill>
            <a:schemeClr val="bg1">
              <a:lumMod val="50000"/>
              <a:alpha val="11964"/>
            </a:schemeClr>
          </a:solidFill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14B282-DAA0-6E96-D489-389F96A77816}"/>
              </a:ext>
            </a:extLst>
          </p:cNvPr>
          <p:cNvSpPr txBox="1"/>
          <p:nvPr/>
        </p:nvSpPr>
        <p:spPr>
          <a:xfrm>
            <a:off x="801877" y="5177551"/>
            <a:ext cx="1116462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000" b="1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 Анализ репутации и надежности компаний:</a:t>
            </a:r>
            <a:r>
              <a:rPr lang="ru-RU" sz="200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 Можно использовать методы обработки естественного языка (NLP) и машинное обучение для </a:t>
            </a:r>
            <a:r>
              <a:rPr lang="ru-RU" sz="2000" b="1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анализа отзывов, оценок и комментариев о компаниях</a:t>
            </a:r>
            <a:r>
              <a:rPr lang="ru-RU" sz="200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, чтобы определить их репутацию и надежность. 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8126A9-D2A9-D4E1-F218-2CF844C6F5E9}"/>
              </a:ext>
            </a:extLst>
          </p:cNvPr>
          <p:cNvSpPr txBox="1"/>
          <p:nvPr/>
        </p:nvSpPr>
        <p:spPr>
          <a:xfrm>
            <a:off x="252853" y="5352415"/>
            <a:ext cx="485056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sz="4000" b="1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pic>
        <p:nvPicPr>
          <p:cNvPr id="24" name="Рисунок 23" descr="Изображение выглядит как текст, логотип, Шрифт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1D9740BA-71EB-50AF-4334-D2877F710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36" y="0"/>
            <a:ext cx="913118" cy="517433"/>
          </a:xfrm>
          <a:prstGeom prst="rect">
            <a:avLst/>
          </a:prstGeom>
        </p:spPr>
      </p:pic>
      <p:sp>
        <p:nvSpPr>
          <p:cNvPr id="25" name="Блок-схема: данные 4">
            <a:extLst>
              <a:ext uri="{FF2B5EF4-FFF2-40B4-BE49-F238E27FC236}">
                <a16:creationId xmlns:a16="http://schemas.microsoft.com/office/drawing/2014/main" id="{7FCC4AC3-65F1-9E37-C7C9-FA05380078B4}"/>
              </a:ext>
            </a:extLst>
          </p:cNvPr>
          <p:cNvSpPr/>
          <p:nvPr/>
        </p:nvSpPr>
        <p:spPr>
          <a:xfrm>
            <a:off x="1321018" y="88754"/>
            <a:ext cx="1870707" cy="335482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noFill/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 dirty="0">
                <a:solidFill>
                  <a:schemeClr val="bg1">
                    <a:lumMod val="50000"/>
                  </a:schemeClr>
                </a:solidFill>
                <a:latin typeface="Ubuntu"/>
              </a:rPr>
              <a:t>Резюме</a:t>
            </a:r>
          </a:p>
        </p:txBody>
      </p:sp>
      <p:sp>
        <p:nvSpPr>
          <p:cNvPr id="26" name="Блок-схема: данные 9">
            <a:extLst>
              <a:ext uri="{FF2B5EF4-FFF2-40B4-BE49-F238E27FC236}">
                <a16:creationId xmlns:a16="http://schemas.microsoft.com/office/drawing/2014/main" id="{2C6F275A-EC9E-0149-1DAE-712E20AB7097}"/>
              </a:ext>
            </a:extLst>
          </p:cNvPr>
          <p:cNvSpPr/>
          <p:nvPr/>
        </p:nvSpPr>
        <p:spPr>
          <a:xfrm>
            <a:off x="3015894" y="87109"/>
            <a:ext cx="1862491" cy="335482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noFill/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 dirty="0">
                <a:solidFill>
                  <a:schemeClr val="bg1">
                    <a:lumMod val="50000"/>
                  </a:schemeClr>
                </a:solidFill>
                <a:latin typeface="Ubuntu"/>
              </a:rPr>
              <a:t>Блок-схема</a:t>
            </a:r>
          </a:p>
        </p:txBody>
      </p:sp>
      <p:sp>
        <p:nvSpPr>
          <p:cNvPr id="27" name="Блок-схема: данные 10">
            <a:extLst>
              <a:ext uri="{FF2B5EF4-FFF2-40B4-BE49-F238E27FC236}">
                <a16:creationId xmlns:a16="http://schemas.microsoft.com/office/drawing/2014/main" id="{7351F038-18FE-BAA2-3CAB-F8C90D501880}"/>
              </a:ext>
            </a:extLst>
          </p:cNvPr>
          <p:cNvSpPr/>
          <p:nvPr/>
        </p:nvSpPr>
        <p:spPr>
          <a:xfrm>
            <a:off x="4700679" y="83689"/>
            <a:ext cx="1944640" cy="34561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noFill/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 dirty="0">
                <a:solidFill>
                  <a:schemeClr val="bg1">
                    <a:lumMod val="50000"/>
                  </a:schemeClr>
                </a:solidFill>
                <a:latin typeface="Ubuntu"/>
              </a:rPr>
              <a:t>Функционал</a:t>
            </a:r>
          </a:p>
          <a:p>
            <a:pPr algn="ctr"/>
            <a:r>
              <a:rPr lang="ru-RU" sz="1000" b="1" dirty="0">
                <a:solidFill>
                  <a:schemeClr val="bg1">
                    <a:lumMod val="50000"/>
                  </a:schemeClr>
                </a:solidFill>
                <a:latin typeface="Ubuntu"/>
              </a:rPr>
              <a:t>бота</a:t>
            </a:r>
          </a:p>
        </p:txBody>
      </p:sp>
      <p:sp>
        <p:nvSpPr>
          <p:cNvPr id="28" name="Блок-схема: данные 11">
            <a:extLst>
              <a:ext uri="{FF2B5EF4-FFF2-40B4-BE49-F238E27FC236}">
                <a16:creationId xmlns:a16="http://schemas.microsoft.com/office/drawing/2014/main" id="{C6686BC5-DF7F-14E6-3C98-E0E37E0A0E4F}"/>
              </a:ext>
            </a:extLst>
          </p:cNvPr>
          <p:cNvSpPr/>
          <p:nvPr/>
        </p:nvSpPr>
        <p:spPr>
          <a:xfrm>
            <a:off x="6505275" y="86978"/>
            <a:ext cx="1944640" cy="338902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noFill/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База данных</a:t>
            </a:r>
          </a:p>
        </p:txBody>
      </p:sp>
      <p:sp>
        <p:nvSpPr>
          <p:cNvPr id="29" name="Блок-схема: данные 12">
            <a:extLst>
              <a:ext uri="{FF2B5EF4-FFF2-40B4-BE49-F238E27FC236}">
                <a16:creationId xmlns:a16="http://schemas.microsoft.com/office/drawing/2014/main" id="{90A405AA-899F-0479-7098-6E865BF44304}"/>
              </a:ext>
            </a:extLst>
          </p:cNvPr>
          <p:cNvSpPr/>
          <p:nvPr/>
        </p:nvSpPr>
        <p:spPr>
          <a:xfrm>
            <a:off x="8276600" y="86978"/>
            <a:ext cx="1895350" cy="345610"/>
          </a:xfrm>
          <a:prstGeom prst="flowChartInputOutput">
            <a:avLst/>
          </a:prstGeom>
          <a:solidFill>
            <a:srgbClr val="2D86DC">
              <a:alpha val="13000"/>
            </a:srgbClr>
          </a:solidFill>
          <a:ln>
            <a:solidFill>
              <a:srgbClr val="2D86DC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  <a:latin typeface="Ubuntu" panose="020B0504030602030204" pitchFamily="34" charset="0"/>
              </a:rPr>
              <a:t>ИИ</a:t>
            </a:r>
          </a:p>
        </p:txBody>
      </p:sp>
      <p:sp>
        <p:nvSpPr>
          <p:cNvPr id="30" name="Блок-схема: данные 12">
            <a:extLst>
              <a:ext uri="{FF2B5EF4-FFF2-40B4-BE49-F238E27FC236}">
                <a16:creationId xmlns:a16="http://schemas.microsoft.com/office/drawing/2014/main" id="{9BCEDF9F-BA09-337C-4D09-C6C80B2BF850}"/>
              </a:ext>
            </a:extLst>
          </p:cNvPr>
          <p:cNvSpPr/>
          <p:nvPr/>
        </p:nvSpPr>
        <p:spPr>
          <a:xfrm>
            <a:off x="9963260" y="83689"/>
            <a:ext cx="1895350" cy="34561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>
                <a:solidFill>
                  <a:schemeClr val="bg1">
                    <a:lumMod val="50000"/>
                  </a:schemeClr>
                </a:solidFill>
                <a:latin typeface="Ubuntu"/>
              </a:rPr>
              <a:t>Приложение</a:t>
            </a:r>
          </a:p>
        </p:txBody>
      </p:sp>
    </p:spTree>
    <p:extLst>
      <p:ext uri="{BB962C8B-B14F-4D97-AF65-F5344CB8AC3E}">
        <p14:creationId xmlns:p14="http://schemas.microsoft.com/office/powerpoint/2010/main" val="1917549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: скругленные углы 6">
            <a:extLst>
              <a:ext uri="{FF2B5EF4-FFF2-40B4-BE49-F238E27FC236}">
                <a16:creationId xmlns:a16="http://schemas.microsoft.com/office/drawing/2014/main" id="{F6A473A5-7B03-4EB6-4F3B-EA5BA4A8DB07}"/>
              </a:ext>
            </a:extLst>
          </p:cNvPr>
          <p:cNvSpPr/>
          <p:nvPr/>
        </p:nvSpPr>
        <p:spPr>
          <a:xfrm>
            <a:off x="145981" y="644759"/>
            <a:ext cx="11872324" cy="717883"/>
          </a:xfrm>
          <a:prstGeom prst="roundRect">
            <a:avLst/>
          </a:prstGeom>
          <a:solidFill>
            <a:srgbClr val="2D86DC">
              <a:alpha val="11964"/>
            </a:srgbClr>
          </a:solidFill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A9F19B-798C-2CC5-EA6F-ACF61F6ABBF0}"/>
              </a:ext>
            </a:extLst>
          </p:cNvPr>
          <p:cNvSpPr txBox="1"/>
          <p:nvPr/>
        </p:nvSpPr>
        <p:spPr>
          <a:xfrm>
            <a:off x="4417032" y="790458"/>
            <a:ext cx="521274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b="1" dirty="0">
                <a:ea typeface="+mn-lt"/>
                <a:cs typeface="+mn-lt"/>
              </a:rPr>
              <a:t> Рекомендация организаций</a:t>
            </a:r>
            <a:endParaRPr lang="ru-RU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C064B7C-4AA9-D005-D55D-A4E130A67FEC}"/>
              </a:ext>
            </a:extLst>
          </p:cNvPr>
          <p:cNvSpPr txBox="1"/>
          <p:nvPr/>
        </p:nvSpPr>
        <p:spPr>
          <a:xfrm>
            <a:off x="298371" y="1459711"/>
            <a:ext cx="1178587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b="1" dirty="0">
                <a:ea typeface="+mn-lt"/>
                <a:cs typeface="+mn-lt"/>
              </a:rPr>
              <a:t>модели классификации </a:t>
            </a:r>
            <a:r>
              <a:rPr lang="ru-RU" sz="2000" dirty="0">
                <a:ea typeface="+mn-lt"/>
                <a:cs typeface="+mn-lt"/>
              </a:rPr>
              <a:t>для рекомендации лучших организаций в зависимости от профиля пользователя (дохода, кредитной истории и т.д.)</a:t>
            </a:r>
            <a:endParaRPr lang="ru-RU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11DCF7-08A9-A9FC-ED2D-C248E5EA0063}"/>
              </a:ext>
            </a:extLst>
          </p:cNvPr>
          <p:cNvSpPr txBox="1"/>
          <p:nvPr/>
        </p:nvSpPr>
        <p:spPr>
          <a:xfrm>
            <a:off x="290751" y="3364710"/>
            <a:ext cx="1058191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>
                <a:ea typeface="+mn-lt"/>
                <a:cs typeface="+mn-lt"/>
              </a:rPr>
              <a:t>При помощи </a:t>
            </a:r>
            <a:r>
              <a:rPr lang="ru-RU" sz="2000" b="1" dirty="0">
                <a:ea typeface="+mn-lt"/>
                <a:cs typeface="+mn-lt"/>
              </a:rPr>
              <a:t>регрессии </a:t>
            </a:r>
            <a:r>
              <a:rPr lang="ru-RU" sz="2000" dirty="0">
                <a:ea typeface="+mn-lt"/>
                <a:cs typeface="+mn-lt"/>
              </a:rPr>
              <a:t>оценить вероятные проценты и условия для займа/сбережений.</a:t>
            </a:r>
            <a:endParaRPr lang="ru-R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BCAE67-C652-88E9-C18B-F7AE9B33965B}"/>
              </a:ext>
            </a:extLst>
          </p:cNvPr>
          <p:cNvSpPr txBox="1"/>
          <p:nvPr/>
        </p:nvSpPr>
        <p:spPr>
          <a:xfrm>
            <a:off x="290751" y="5033489"/>
            <a:ext cx="1156489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>
                <a:ea typeface="+mn-lt"/>
                <a:cs typeface="+mn-lt"/>
              </a:rPr>
              <a:t>Использовать алгоритмы </a:t>
            </a:r>
            <a:r>
              <a:rPr lang="ru-RU" sz="2000" b="1" dirty="0">
                <a:ea typeface="+mn-lt"/>
                <a:cs typeface="+mn-lt"/>
              </a:rPr>
              <a:t>кластеризации </a:t>
            </a:r>
            <a:r>
              <a:rPr lang="ru-RU" sz="2000" dirty="0">
                <a:ea typeface="+mn-lt"/>
                <a:cs typeface="+mn-lt"/>
              </a:rPr>
              <a:t>для предоставления целевых рекомендаций</a:t>
            </a:r>
            <a:endParaRPr lang="ru-R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7C6AA2-7F67-BF2D-1B69-2D50482447B4}"/>
              </a:ext>
            </a:extLst>
          </p:cNvPr>
          <p:cNvSpPr txBox="1"/>
          <p:nvPr/>
        </p:nvSpPr>
        <p:spPr>
          <a:xfrm>
            <a:off x="60572" y="1213992"/>
            <a:ext cx="489260" cy="7848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sz="4500" b="1" dirty="0">
                <a:solidFill>
                  <a:srgbClr val="6BA7EB"/>
                </a:solidFill>
              </a:rPr>
              <a:t>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C5A5E3-7DCB-7C79-4520-E055076DD5C1}"/>
              </a:ext>
            </a:extLst>
          </p:cNvPr>
          <p:cNvSpPr txBox="1"/>
          <p:nvPr/>
        </p:nvSpPr>
        <p:spPr>
          <a:xfrm>
            <a:off x="45331" y="3065652"/>
            <a:ext cx="489260" cy="7848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sz="4500" b="1" dirty="0">
                <a:solidFill>
                  <a:srgbClr val="6BA7EB"/>
                </a:solidFill>
              </a:rPr>
              <a:t>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F5F86EB-2891-AC1B-15BF-7E5C6A0545F0}"/>
              </a:ext>
            </a:extLst>
          </p:cNvPr>
          <p:cNvSpPr txBox="1"/>
          <p:nvPr/>
        </p:nvSpPr>
        <p:spPr>
          <a:xfrm>
            <a:off x="60570" y="4719192"/>
            <a:ext cx="489260" cy="7848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sz="4500" b="1" dirty="0">
                <a:solidFill>
                  <a:srgbClr val="6BA7EB"/>
                </a:solidFill>
              </a:rPr>
              <a:t>.</a:t>
            </a:r>
          </a:p>
        </p:txBody>
      </p: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21AE7114-F11A-9EA2-7169-50F741E55EC2}"/>
              </a:ext>
            </a:extLst>
          </p:cNvPr>
          <p:cNvCxnSpPr>
            <a:cxnSpLocks/>
          </p:cNvCxnSpPr>
          <p:nvPr/>
        </p:nvCxnSpPr>
        <p:spPr>
          <a:xfrm flipV="1">
            <a:off x="-35334" y="3374006"/>
            <a:ext cx="12219714" cy="2476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C368F37C-F460-7721-F88F-A066FA5FF080}"/>
              </a:ext>
            </a:extLst>
          </p:cNvPr>
          <p:cNvCxnSpPr>
            <a:cxnSpLocks/>
          </p:cNvCxnSpPr>
          <p:nvPr/>
        </p:nvCxnSpPr>
        <p:spPr>
          <a:xfrm flipV="1">
            <a:off x="-27714" y="5027546"/>
            <a:ext cx="12219714" cy="2476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2" name="Рисунок 41" descr="Группа людей со сплошной заливкой">
            <a:extLst>
              <a:ext uri="{FF2B5EF4-FFF2-40B4-BE49-F238E27FC236}">
                <a16:creationId xmlns:a16="http://schemas.microsoft.com/office/drawing/2014/main" id="{29EB2661-17B3-D291-1C12-879558AA8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93849" y="5513678"/>
            <a:ext cx="1306830" cy="1291590"/>
          </a:xfrm>
          <a:prstGeom prst="rect">
            <a:avLst/>
          </a:prstGeom>
        </p:spPr>
      </p:pic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A47500F2-C559-7B55-1124-35CF668043C3}"/>
              </a:ext>
            </a:extLst>
          </p:cNvPr>
          <p:cNvCxnSpPr/>
          <p:nvPr/>
        </p:nvCxnSpPr>
        <p:spPr>
          <a:xfrm flipV="1">
            <a:off x="4685379" y="5693625"/>
            <a:ext cx="743146" cy="469649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185B0CB6-D5CC-FC58-4C53-CDE32A7F2905}"/>
              </a:ext>
            </a:extLst>
          </p:cNvPr>
          <p:cNvCxnSpPr>
            <a:cxnSpLocks/>
          </p:cNvCxnSpPr>
          <p:nvPr/>
        </p:nvCxnSpPr>
        <p:spPr>
          <a:xfrm flipV="1">
            <a:off x="4689348" y="6138696"/>
            <a:ext cx="948028" cy="1524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7624BD57-7456-DDC4-BFB3-567EC0184A6C}"/>
              </a:ext>
            </a:extLst>
          </p:cNvPr>
          <p:cNvCxnSpPr>
            <a:cxnSpLocks/>
          </p:cNvCxnSpPr>
          <p:nvPr/>
        </p:nvCxnSpPr>
        <p:spPr>
          <a:xfrm>
            <a:off x="4670137" y="6149428"/>
            <a:ext cx="771373" cy="40836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Рисунок 46" descr="Дети со сплошной заливкой">
            <a:extLst>
              <a:ext uri="{FF2B5EF4-FFF2-40B4-BE49-F238E27FC236}">
                <a16:creationId xmlns:a16="http://schemas.microsoft.com/office/drawing/2014/main" id="{08FBD690-9EA0-2387-95B8-A685E8FA44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55052" y="5360668"/>
            <a:ext cx="608527" cy="570963"/>
          </a:xfrm>
          <a:prstGeom prst="rect">
            <a:avLst/>
          </a:prstGeom>
        </p:spPr>
      </p:pic>
      <p:pic>
        <p:nvPicPr>
          <p:cNvPr id="48" name="Рисунок 47" descr="Дети со сплошной заливкой">
            <a:extLst>
              <a:ext uri="{FF2B5EF4-FFF2-40B4-BE49-F238E27FC236}">
                <a16:creationId xmlns:a16="http://schemas.microsoft.com/office/drawing/2014/main" id="{831C26ED-4715-E6A8-E439-9E2731C580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7502" y="5859724"/>
            <a:ext cx="608527" cy="570963"/>
          </a:xfrm>
          <a:prstGeom prst="rect">
            <a:avLst/>
          </a:prstGeom>
        </p:spPr>
      </p:pic>
      <p:pic>
        <p:nvPicPr>
          <p:cNvPr id="49" name="Рисунок 48" descr="Дети со сплошной заливкой">
            <a:extLst>
              <a:ext uri="{FF2B5EF4-FFF2-40B4-BE49-F238E27FC236}">
                <a16:creationId xmlns:a16="http://schemas.microsoft.com/office/drawing/2014/main" id="{1AC74F55-79B9-7994-77EA-C7C6122D27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55051" y="6353414"/>
            <a:ext cx="608527" cy="570963"/>
          </a:xfrm>
          <a:prstGeom prst="rect">
            <a:avLst/>
          </a:prstGeom>
        </p:spPr>
      </p:pic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0046E2D2-1B12-9CDE-6B2D-CDE834B17888}"/>
              </a:ext>
            </a:extLst>
          </p:cNvPr>
          <p:cNvCxnSpPr>
            <a:cxnSpLocks/>
          </p:cNvCxnSpPr>
          <p:nvPr/>
        </p:nvCxnSpPr>
        <p:spPr>
          <a:xfrm flipV="1">
            <a:off x="6064493" y="5645329"/>
            <a:ext cx="995356" cy="279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" name="Рисунок 50" descr="Деньги со сплошной заливкой">
            <a:extLst>
              <a:ext uri="{FF2B5EF4-FFF2-40B4-BE49-F238E27FC236}">
                <a16:creationId xmlns:a16="http://schemas.microsoft.com/office/drawing/2014/main" id="{48C37F34-9A47-0C63-1013-18D0C003BA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86374" y="5419693"/>
            <a:ext cx="458273" cy="426077"/>
          </a:xfrm>
          <a:prstGeom prst="rect">
            <a:avLst/>
          </a:prstGeom>
        </p:spPr>
      </p:pic>
      <p:pic>
        <p:nvPicPr>
          <p:cNvPr id="52" name="Рисунок 51" descr="Свинья-копилка со сплошной заливкой">
            <a:extLst>
              <a:ext uri="{FF2B5EF4-FFF2-40B4-BE49-F238E27FC236}">
                <a16:creationId xmlns:a16="http://schemas.microsoft.com/office/drawing/2014/main" id="{8228B88A-0161-8A92-D3DB-BB49C518B6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88278" y="5932837"/>
            <a:ext cx="436808" cy="393879"/>
          </a:xfrm>
          <a:prstGeom prst="rect">
            <a:avLst/>
          </a:prstGeom>
        </p:spPr>
      </p:pic>
      <p:pic>
        <p:nvPicPr>
          <p:cNvPr id="53" name="Рисунок 52" descr="Монеты со сплошной заливкой">
            <a:extLst>
              <a:ext uri="{FF2B5EF4-FFF2-40B4-BE49-F238E27FC236}">
                <a16:creationId xmlns:a16="http://schemas.microsoft.com/office/drawing/2014/main" id="{C05E7A27-23EA-215C-CC61-197FBDF371D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19911" y="6392316"/>
            <a:ext cx="426078" cy="495839"/>
          </a:xfrm>
          <a:prstGeom prst="rect">
            <a:avLst/>
          </a:prstGeom>
        </p:spPr>
      </p:pic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F69A1B1B-155F-6DBE-8B07-88EABADD05BF}"/>
              </a:ext>
            </a:extLst>
          </p:cNvPr>
          <p:cNvCxnSpPr>
            <a:cxnSpLocks/>
          </p:cNvCxnSpPr>
          <p:nvPr/>
        </p:nvCxnSpPr>
        <p:spPr>
          <a:xfrm flipV="1">
            <a:off x="6284507" y="6144385"/>
            <a:ext cx="995356" cy="279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3070C039-CA6A-A453-0499-21B2C5B6440E}"/>
              </a:ext>
            </a:extLst>
          </p:cNvPr>
          <p:cNvCxnSpPr>
            <a:cxnSpLocks/>
          </p:cNvCxnSpPr>
          <p:nvPr/>
        </p:nvCxnSpPr>
        <p:spPr>
          <a:xfrm flipV="1">
            <a:off x="6091324" y="6632709"/>
            <a:ext cx="995356" cy="279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195ADBA-2BD6-2A99-ED06-6E494CAD7F2F}"/>
              </a:ext>
            </a:extLst>
          </p:cNvPr>
          <p:cNvSpPr txBox="1"/>
          <p:nvPr/>
        </p:nvSpPr>
        <p:spPr>
          <a:xfrm>
            <a:off x="453551" y="4132094"/>
            <a:ext cx="3639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Отбираются критерии(признаки)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32EE95-802A-8167-1FBB-79F9B41945A5}"/>
              </a:ext>
            </a:extLst>
          </p:cNvPr>
          <p:cNvSpPr txBox="1"/>
          <p:nvPr/>
        </p:nvSpPr>
        <p:spPr>
          <a:xfrm>
            <a:off x="5524500" y="4116026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Обучается модель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3F1AAB-B8E3-EC8E-952D-85332D561869}"/>
              </a:ext>
            </a:extLst>
          </p:cNvPr>
          <p:cNvSpPr txBox="1"/>
          <p:nvPr/>
        </p:nvSpPr>
        <p:spPr>
          <a:xfrm>
            <a:off x="9334645" y="4066701"/>
            <a:ext cx="3440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Пользователю выдаются предполагаемые условия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CC8F4259-E768-7EF0-2273-FC1B7E4AF674}"/>
              </a:ext>
            </a:extLst>
          </p:cNvPr>
          <p:cNvCxnSpPr>
            <a:cxnSpLocks/>
          </p:cNvCxnSpPr>
          <p:nvPr/>
        </p:nvCxnSpPr>
        <p:spPr>
          <a:xfrm>
            <a:off x="4211153" y="4310957"/>
            <a:ext cx="566930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08EF1539-F8AC-5B5D-EACC-B3E1DBDCF5A5}"/>
              </a:ext>
            </a:extLst>
          </p:cNvPr>
          <p:cNvCxnSpPr>
            <a:cxnSpLocks/>
          </p:cNvCxnSpPr>
          <p:nvPr/>
        </p:nvCxnSpPr>
        <p:spPr>
          <a:xfrm>
            <a:off x="8039578" y="4308880"/>
            <a:ext cx="566930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C4D986C-FD61-3975-2690-49F8C350EA4F}"/>
              </a:ext>
            </a:extLst>
          </p:cNvPr>
          <p:cNvSpPr txBox="1"/>
          <p:nvPr/>
        </p:nvSpPr>
        <p:spPr>
          <a:xfrm>
            <a:off x="25565" y="3948765"/>
            <a:ext cx="474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solidFill>
                  <a:schemeClr val="bg2">
                    <a:lumMod val="25000"/>
                  </a:schemeClr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F5F13F-3A32-BD17-255A-E189D68F7115}"/>
              </a:ext>
            </a:extLst>
          </p:cNvPr>
          <p:cNvSpPr txBox="1"/>
          <p:nvPr/>
        </p:nvSpPr>
        <p:spPr>
          <a:xfrm>
            <a:off x="5031437" y="3954937"/>
            <a:ext cx="474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solidFill>
                  <a:schemeClr val="bg2">
                    <a:lumMod val="25000"/>
                  </a:schemeClr>
                </a:solidFill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1C1539-E882-2E27-7874-7BE9C8FC38D4}"/>
              </a:ext>
            </a:extLst>
          </p:cNvPr>
          <p:cNvSpPr txBox="1"/>
          <p:nvPr/>
        </p:nvSpPr>
        <p:spPr>
          <a:xfrm>
            <a:off x="8727682" y="3968506"/>
            <a:ext cx="47402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sz="4000" b="1" dirty="0">
                <a:solidFill>
                  <a:schemeClr val="bg2">
                    <a:lumMod val="25000"/>
                  </a:schemeClr>
                </a:solidFill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9F6451-1374-C436-BD3D-BD574C8258BB}"/>
              </a:ext>
            </a:extLst>
          </p:cNvPr>
          <p:cNvSpPr txBox="1"/>
          <p:nvPr/>
        </p:nvSpPr>
        <p:spPr>
          <a:xfrm>
            <a:off x="777515" y="2255933"/>
            <a:ext cx="44767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Обучаем модель относить пользователя к определенной категории в зависимости от его профиля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005106-ACB0-DBBD-2119-12652940607C}"/>
              </a:ext>
            </a:extLst>
          </p:cNvPr>
          <p:cNvSpPr txBox="1"/>
          <p:nvPr/>
        </p:nvSpPr>
        <p:spPr>
          <a:xfrm>
            <a:off x="6892448" y="2569363"/>
            <a:ext cx="4684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Чат-бот рекомендует клиенту организации </a:t>
            </a:r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6D1E6829-C65B-4F0C-076A-78A74740000A}"/>
              </a:ext>
            </a:extLst>
          </p:cNvPr>
          <p:cNvCxnSpPr>
            <a:cxnSpLocks/>
          </p:cNvCxnSpPr>
          <p:nvPr/>
        </p:nvCxnSpPr>
        <p:spPr>
          <a:xfrm>
            <a:off x="5807859" y="2754029"/>
            <a:ext cx="566930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5058558-FFBB-556D-50E2-E6ED8FE16510}"/>
              </a:ext>
            </a:extLst>
          </p:cNvPr>
          <p:cNvSpPr txBox="1"/>
          <p:nvPr/>
        </p:nvSpPr>
        <p:spPr>
          <a:xfrm>
            <a:off x="216541" y="674602"/>
            <a:ext cx="474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solidFill>
                  <a:schemeClr val="bg2">
                    <a:lumMod val="25000"/>
                  </a:schemeClr>
                </a:solidFill>
              </a:rPr>
              <a:t>1</a:t>
            </a:r>
          </a:p>
        </p:txBody>
      </p:sp>
      <p:pic>
        <p:nvPicPr>
          <p:cNvPr id="29" name="Рисунок 28" descr="Изображение выглядит как текст, логотип, Шрифт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2728AC37-3A78-C215-0BB1-11349D3CFE7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0036" y="0"/>
            <a:ext cx="913118" cy="517433"/>
          </a:xfrm>
          <a:prstGeom prst="rect">
            <a:avLst/>
          </a:prstGeom>
        </p:spPr>
      </p:pic>
      <p:sp>
        <p:nvSpPr>
          <p:cNvPr id="33" name="Блок-схема: данные 4">
            <a:extLst>
              <a:ext uri="{FF2B5EF4-FFF2-40B4-BE49-F238E27FC236}">
                <a16:creationId xmlns:a16="http://schemas.microsoft.com/office/drawing/2014/main" id="{0FC8CDF0-402A-F39E-EF08-9B5621850361}"/>
              </a:ext>
            </a:extLst>
          </p:cNvPr>
          <p:cNvSpPr/>
          <p:nvPr/>
        </p:nvSpPr>
        <p:spPr>
          <a:xfrm>
            <a:off x="1321018" y="88754"/>
            <a:ext cx="1870707" cy="335482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noFill/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 dirty="0">
                <a:solidFill>
                  <a:schemeClr val="bg1">
                    <a:lumMod val="50000"/>
                  </a:schemeClr>
                </a:solidFill>
                <a:latin typeface="Ubuntu"/>
              </a:rPr>
              <a:t>Резюме</a:t>
            </a:r>
          </a:p>
        </p:txBody>
      </p:sp>
      <p:sp>
        <p:nvSpPr>
          <p:cNvPr id="35" name="Блок-схема: данные 9">
            <a:extLst>
              <a:ext uri="{FF2B5EF4-FFF2-40B4-BE49-F238E27FC236}">
                <a16:creationId xmlns:a16="http://schemas.microsoft.com/office/drawing/2014/main" id="{9B70C1FF-0855-C7D5-5235-D640E8972D53}"/>
              </a:ext>
            </a:extLst>
          </p:cNvPr>
          <p:cNvSpPr/>
          <p:nvPr/>
        </p:nvSpPr>
        <p:spPr>
          <a:xfrm>
            <a:off x="3015894" y="87109"/>
            <a:ext cx="1862491" cy="335482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noFill/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 dirty="0">
                <a:solidFill>
                  <a:schemeClr val="bg1">
                    <a:lumMod val="50000"/>
                  </a:schemeClr>
                </a:solidFill>
                <a:latin typeface="Ubuntu"/>
              </a:rPr>
              <a:t>Блок-схема</a:t>
            </a:r>
          </a:p>
        </p:txBody>
      </p:sp>
      <p:sp>
        <p:nvSpPr>
          <p:cNvPr id="37" name="Блок-схема: данные 10">
            <a:extLst>
              <a:ext uri="{FF2B5EF4-FFF2-40B4-BE49-F238E27FC236}">
                <a16:creationId xmlns:a16="http://schemas.microsoft.com/office/drawing/2014/main" id="{7698D087-39B7-42ED-430F-687B512D952D}"/>
              </a:ext>
            </a:extLst>
          </p:cNvPr>
          <p:cNvSpPr/>
          <p:nvPr/>
        </p:nvSpPr>
        <p:spPr>
          <a:xfrm>
            <a:off x="4700679" y="83689"/>
            <a:ext cx="1944640" cy="34561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noFill/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 dirty="0">
                <a:solidFill>
                  <a:schemeClr val="bg1">
                    <a:lumMod val="50000"/>
                  </a:schemeClr>
                </a:solidFill>
                <a:latin typeface="Ubuntu"/>
              </a:rPr>
              <a:t>Функционал</a:t>
            </a:r>
          </a:p>
          <a:p>
            <a:pPr algn="ctr"/>
            <a:r>
              <a:rPr lang="ru-RU" sz="1000" b="1" dirty="0">
                <a:solidFill>
                  <a:schemeClr val="bg1">
                    <a:lumMod val="50000"/>
                  </a:schemeClr>
                </a:solidFill>
                <a:latin typeface="Ubuntu"/>
              </a:rPr>
              <a:t>бота</a:t>
            </a:r>
          </a:p>
        </p:txBody>
      </p:sp>
      <p:sp>
        <p:nvSpPr>
          <p:cNvPr id="39" name="Блок-схема: данные 11">
            <a:extLst>
              <a:ext uri="{FF2B5EF4-FFF2-40B4-BE49-F238E27FC236}">
                <a16:creationId xmlns:a16="http://schemas.microsoft.com/office/drawing/2014/main" id="{92271DCE-8B8B-5981-302C-EEA3F822461B}"/>
              </a:ext>
            </a:extLst>
          </p:cNvPr>
          <p:cNvSpPr/>
          <p:nvPr/>
        </p:nvSpPr>
        <p:spPr>
          <a:xfrm>
            <a:off x="6505275" y="86978"/>
            <a:ext cx="1944640" cy="338902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noFill/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База данных</a:t>
            </a:r>
          </a:p>
        </p:txBody>
      </p:sp>
      <p:sp>
        <p:nvSpPr>
          <p:cNvPr id="40" name="Блок-схема: данные 12">
            <a:extLst>
              <a:ext uri="{FF2B5EF4-FFF2-40B4-BE49-F238E27FC236}">
                <a16:creationId xmlns:a16="http://schemas.microsoft.com/office/drawing/2014/main" id="{7D70812E-33F1-FA3A-4FC2-A521E5D2786A}"/>
              </a:ext>
            </a:extLst>
          </p:cNvPr>
          <p:cNvSpPr/>
          <p:nvPr/>
        </p:nvSpPr>
        <p:spPr>
          <a:xfrm>
            <a:off x="8276600" y="86978"/>
            <a:ext cx="1895350" cy="345610"/>
          </a:xfrm>
          <a:prstGeom prst="flowChartInputOutput">
            <a:avLst/>
          </a:prstGeom>
          <a:solidFill>
            <a:srgbClr val="2D86DC">
              <a:alpha val="13000"/>
            </a:srgbClr>
          </a:solidFill>
          <a:ln>
            <a:solidFill>
              <a:srgbClr val="2D86DC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  <a:latin typeface="Ubuntu" panose="020B0504030602030204" pitchFamily="34" charset="0"/>
              </a:rPr>
              <a:t>ИИ</a:t>
            </a:r>
          </a:p>
        </p:txBody>
      </p:sp>
      <p:sp>
        <p:nvSpPr>
          <p:cNvPr id="41" name="Блок-схема: данные 12">
            <a:extLst>
              <a:ext uri="{FF2B5EF4-FFF2-40B4-BE49-F238E27FC236}">
                <a16:creationId xmlns:a16="http://schemas.microsoft.com/office/drawing/2014/main" id="{997D061E-915F-D810-3D90-4C03407527F8}"/>
              </a:ext>
            </a:extLst>
          </p:cNvPr>
          <p:cNvSpPr/>
          <p:nvPr/>
        </p:nvSpPr>
        <p:spPr>
          <a:xfrm>
            <a:off x="9963260" y="83689"/>
            <a:ext cx="1895350" cy="34561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>
                <a:solidFill>
                  <a:schemeClr val="bg1">
                    <a:lumMod val="50000"/>
                  </a:schemeClr>
                </a:solidFill>
                <a:latin typeface="Ubuntu"/>
              </a:rPr>
              <a:t>Приложение</a:t>
            </a:r>
          </a:p>
        </p:txBody>
      </p:sp>
    </p:spTree>
    <p:extLst>
      <p:ext uri="{BB962C8B-B14F-4D97-AF65-F5344CB8AC3E}">
        <p14:creationId xmlns:p14="http://schemas.microsoft.com/office/powerpoint/2010/main" val="247904303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1505</TotalTime>
  <Words>1126</Words>
  <Application>Microsoft Macintosh PowerPoint</Application>
  <PresentationFormat>Широкоэкранный</PresentationFormat>
  <Paragraphs>273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Helvetica Neue</vt:lpstr>
      <vt:lpstr>Ubuntu</vt:lpstr>
      <vt:lpstr>Тема Office</vt:lpstr>
      <vt:lpstr>Информационный бот банка России в Телеграмм</vt:lpstr>
      <vt:lpstr>Команда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Информационный бот банка России в Телеграмм</dc:title>
  <dc:creator>Болотникова Елизавета Григорьевна</dc:creator>
  <cp:lastModifiedBy>Болотникова Елизавета Григорьевна</cp:lastModifiedBy>
  <cp:revision>3</cp:revision>
  <dcterms:created xsi:type="dcterms:W3CDTF">2024-03-29T08:35:41Z</dcterms:created>
  <dcterms:modified xsi:type="dcterms:W3CDTF">2024-06-19T16:20:59Z</dcterms:modified>
</cp:coreProperties>
</file>