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1" r:id="rId6"/>
    <p:sldId id="263" r:id="rId7"/>
    <p:sldId id="269" r:id="rId8"/>
    <p:sldId id="271" r:id="rId9"/>
    <p:sldId id="267" r:id="rId10"/>
    <p:sldId id="272" r:id="rId11"/>
    <p:sldId id="262" r:id="rId12"/>
    <p:sldId id="273" r:id="rId13"/>
    <p:sldId id="265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6DC"/>
    <a:srgbClr val="01ABD6"/>
    <a:srgbClr val="6BA7EB"/>
    <a:srgbClr val="C2EFC9"/>
    <a:srgbClr val="3700CD"/>
    <a:srgbClr val="5C8ACC"/>
    <a:srgbClr val="C8FFF3"/>
    <a:srgbClr val="FF85F4"/>
    <a:srgbClr val="246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C367D-07DF-D8FB-8F1D-D3DAA210CADF}" v="168" dt="2024-06-19T12:36:1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32F52-95BB-824E-B16B-72A7BC34FC8D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51939-34E4-4746-BF31-3EF39221FD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0579C-BBF5-790B-957B-04254AE3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F253C-4510-B290-CDF2-3AA174D70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04453-1E6D-D422-D165-2F0BD69D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1CA4C-E533-4698-8F6C-836C82A8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1C6F1-A35F-097B-ABF5-3AC4F4D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2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A1BC4-9D35-EBAC-8FB0-F5EDC1BA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CE4675-707A-F2F1-9EA9-4160608C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182DD-E167-2E3D-98C3-91132503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42F93-1490-B1E8-617B-8168BD8F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7E62B-22D4-D60E-8CC3-FF5053AB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9FED69-B7E3-1142-E163-C30B87110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15F752-2DCD-024E-80F0-D63CD8DD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7593E-DECB-64A5-B07C-042C6626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49928B-2C23-4CAD-A623-E16E50FF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84E95-5A2D-421B-F354-B19DA766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5B6FA-EB3B-3510-4B86-F0C597F8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0EA9E-5418-CE32-C152-AAF157BF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283B-8BA3-A1C6-62E4-3AE5EE50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E7A2C-FCE0-B328-AAF5-EEDF4E4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51E93A-3288-7AC8-D0D0-159986D4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8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5337F-0B20-3675-9BEF-8B656608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49F83-ADF1-F9ED-4B15-86E6AE99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3FC01-4DA1-D1A6-9C4C-FFDD99C7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B82AE-0DB7-FCA1-07F4-B9F4DD4D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15414-DACA-66BE-FC81-0C175D7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DB0A0-82E4-791D-02EF-AC27D94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90457B-07B3-C9BF-E581-E53186F2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45095-E336-4566-4CE3-26A40772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F0E9C-36C0-FE1E-0CCC-F11BA475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0655D-832C-421D-CFA9-702B78FE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4FCCE-B4B0-7C21-0FA1-9740108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70CE2-07DF-DE4F-5F55-D3672EAA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364F6-22F2-6F42-9333-63EC81DD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3FFB06-5867-939A-4299-BA9F514A8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229D32-35C7-4127-4FE5-109D9CFBB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227310-BB47-D55E-83B2-5A44100BD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B6D0CB-EAE3-6A2D-A298-EEFA6B05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0452CC-767F-8F24-5AC4-D56DC7E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EEE0E7-383A-BB3B-6259-02220594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DACE-3E0C-D87C-1BB8-A4487002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C9EC18-B125-2410-7C42-081E3FF1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0D669B-5430-B9AF-EBDA-35CE01B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A8F44D-C4EC-85CB-9EB6-F3876BBE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5F6824-4278-5AB9-9807-00C3B424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10FE14-486D-4409-0A7A-0B5BE87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2AE4C0-DBE0-913B-71B8-8268C439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97ED4-65DB-4D1C-5B75-0591779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B3466-137E-B3B9-DA42-51CB89D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276511-8802-388C-3EF5-4AAD7B9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D9468C-6127-E293-753B-710AE841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62947-BF93-36B2-A56A-1F283A6C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7998F-2732-F2D7-308C-C66A463B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61A44-0932-CB66-1F3E-6B97478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1ED5E-F612-AF79-1304-FDD6CA275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814AB-86E1-B51C-3D3C-6602FEAD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3DC1B-DD06-25F0-B5AF-822A649E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1C7944-8DAE-CD8C-AE9D-58588BF1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FD6D8-8B53-3B77-1380-A8A42F0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79766-2E46-5A6D-37E9-47B449AC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4A435-AE15-6E78-E0A6-F394371C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57DAE-81A6-C6A1-28CB-27EF941BC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EAFFF-384F-DA41-BFAA-61D181AA3775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BD023-1CE4-9E11-5E3E-FDCDA842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C0D6B-BEED-A681-7034-FF5C0B6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978D3-40BE-F94A-8576-B9DA8566B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31.svg"/><Relationship Id="rId21" Type="http://schemas.openxmlformats.org/officeDocument/2006/relationships/image" Target="../media/image49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21.png"/><Relationship Id="rId16" Type="http://schemas.openxmlformats.org/officeDocument/2006/relationships/image" Target="../media/image44.pn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51.svg"/><Relationship Id="rId7" Type="http://schemas.openxmlformats.org/officeDocument/2006/relationships/image" Target="../media/image33.sv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7.svg"/><Relationship Id="rId5" Type="http://schemas.openxmlformats.org/officeDocument/2006/relationships/image" Target="../media/image53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06C966-17F0-B149-8D0C-3EDF4183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26" y="1172166"/>
            <a:ext cx="7348258" cy="416401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492E04-5A6E-8F18-CD15-7A8CCED84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86DC">
              <a:alpha val="15000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F82F1-996B-F368-3B09-73473E02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37" y="429396"/>
            <a:ext cx="4734444" cy="238760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25000"/>
                  </a:schemeClr>
                </a:solidFill>
              </a:rPr>
              <a:t>Информационный бот банка России в Телеграмм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6BDAE-DE1E-0525-E897-B60C8FD03310}"/>
              </a:ext>
            </a:extLst>
          </p:cNvPr>
          <p:cNvSpPr txBox="1"/>
          <p:nvPr/>
        </p:nvSpPr>
        <p:spPr>
          <a:xfrm>
            <a:off x="795030" y="4593139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Состав команды:</a:t>
            </a:r>
          </a:p>
          <a:p>
            <a:r>
              <a:rPr lang="ru-RU" b="1" dirty="0" err="1">
                <a:solidFill>
                  <a:schemeClr val="bg2">
                    <a:lumMod val="25000"/>
                  </a:schemeClr>
                </a:solidFill>
              </a:rPr>
              <a:t>Тевс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 Анна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Добин Илья</a:t>
            </a:r>
          </a:p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Болотникова Елизавета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45D4657-E7E5-8EF4-216F-9B13901B7AE7}"/>
              </a:ext>
            </a:extLst>
          </p:cNvPr>
          <p:cNvCxnSpPr>
            <a:cxnSpLocks/>
          </p:cNvCxnSpPr>
          <p:nvPr/>
        </p:nvCxnSpPr>
        <p:spPr>
          <a:xfrm>
            <a:off x="631937" y="1057866"/>
            <a:ext cx="0" cy="1628184"/>
          </a:xfrm>
          <a:prstGeom prst="line">
            <a:avLst/>
          </a:prstGeom>
          <a:ln w="63500">
            <a:solidFill>
              <a:srgbClr val="2D86D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0891690-2AE0-77DD-51F5-AC8B5D0820A4}"/>
              </a:ext>
            </a:extLst>
          </p:cNvPr>
          <p:cNvCxnSpPr>
            <a:cxnSpLocks/>
          </p:cNvCxnSpPr>
          <p:nvPr/>
        </p:nvCxnSpPr>
        <p:spPr>
          <a:xfrm>
            <a:off x="655957" y="3750661"/>
            <a:ext cx="0" cy="1907189"/>
          </a:xfrm>
          <a:prstGeom prst="line">
            <a:avLst/>
          </a:prstGeom>
          <a:ln w="63500">
            <a:solidFill>
              <a:srgbClr val="2D86D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27028F-4DE2-0799-0D9E-DE6845BB2A1B}"/>
              </a:ext>
            </a:extLst>
          </p:cNvPr>
          <p:cNvSpPr txBox="1"/>
          <p:nvPr/>
        </p:nvSpPr>
        <p:spPr>
          <a:xfrm>
            <a:off x="5154480" y="6399147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10000"/>
                  </a:schemeClr>
                </a:solidFill>
              </a:rPr>
              <a:t>НИУ ВШЭ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FA10A-2CDF-2EEF-46F8-588A046DDF47}"/>
              </a:ext>
            </a:extLst>
          </p:cNvPr>
          <p:cNvSpPr txBox="1"/>
          <p:nvPr/>
        </p:nvSpPr>
        <p:spPr>
          <a:xfrm>
            <a:off x="795030" y="3715976"/>
            <a:ext cx="496282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Научный руководитель:</a:t>
            </a:r>
          </a:p>
          <a:p>
            <a:pPr algn="l"/>
            <a:r>
              <a:rPr lang="ru-RU" b="1" i="0" dirty="0">
                <a:solidFill>
                  <a:schemeClr val="bg2">
                    <a:lumMod val="25000"/>
                  </a:schemeClr>
                </a:solidFill>
                <a:effectLst/>
              </a:rPr>
              <a:t>Логунов Олег Геннадьевич</a:t>
            </a:r>
          </a:p>
          <a:p>
            <a:pPr algn="l"/>
            <a:b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ru-RU" b="0" i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C7F2688-E1D1-A898-7CA8-159929CAA578}"/>
              </a:ext>
            </a:extLst>
          </p:cNvPr>
          <p:cNvSpPr/>
          <p:nvPr/>
        </p:nvSpPr>
        <p:spPr>
          <a:xfrm>
            <a:off x="193816" y="178593"/>
            <a:ext cx="11804368" cy="6500813"/>
          </a:xfrm>
          <a:prstGeom prst="rect">
            <a:avLst/>
          </a:prstGeom>
          <a:noFill/>
          <a:ln>
            <a:solidFill>
              <a:srgbClr val="2D86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98AF-AD59-7B5D-D674-81470EBD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EECB80-21F5-AA1C-8C7E-3C686B656DD2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9E60484C-7FA0-C2F7-B679-3E21D9886892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3EBA4-753B-69FE-35FF-1DC660668EAF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Рекомендация организаций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30B0-3993-EF65-56C7-5819799B6390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E4DAF557-BBCD-59D0-2159-62A871BDDF2B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4AFD4-A3B8-F038-FE44-3F3CDD696126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ea typeface="+mn-lt"/>
                <a:cs typeface="+mn-lt"/>
              </a:rPr>
              <a:t> фильтрация/контентная фильтрация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B72717-40F8-4CBB-346E-2A2062665E9E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C4E25-3ABE-D339-BEB1-E5B0D0920027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A3417F95-825B-443C-88B4-2E907F0AB1B4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E170A-9612-56E2-3F51-33FDED109410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CCFA94C4-2CCD-1F2A-2427-CB88451A308B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EC83C-0BAF-296F-BAB1-59D9C6EC2027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0687C-01C2-5AA2-2443-28CACF982A0B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2" name="Рисунок 1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790B7D-3ED5-5A5C-F667-C2A4AB1F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" name="Блок-схема: данные 4">
            <a:extLst>
              <a:ext uri="{FF2B5EF4-FFF2-40B4-BE49-F238E27FC236}">
                <a16:creationId xmlns:a16="http://schemas.microsoft.com/office/drawing/2014/main" id="{A7B88568-CDF9-A3C6-B4CE-FF8686740696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BE13A230-550F-604A-96A8-4B9AC4CAD2A4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5" name="Блок-схема: данные 10">
            <a:extLst>
              <a:ext uri="{FF2B5EF4-FFF2-40B4-BE49-F238E27FC236}">
                <a16:creationId xmlns:a16="http://schemas.microsoft.com/office/drawing/2014/main" id="{9BF438E9-7D42-A9D4-913D-5C429D637088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6" name="Блок-схема: данные 11">
            <a:extLst>
              <a:ext uri="{FF2B5EF4-FFF2-40B4-BE49-F238E27FC236}">
                <a16:creationId xmlns:a16="http://schemas.microsoft.com/office/drawing/2014/main" id="{334099DE-F6DB-5598-49E0-0D85C6C9F999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7" name="Блок-схема: данные 12">
            <a:extLst>
              <a:ext uri="{FF2B5EF4-FFF2-40B4-BE49-F238E27FC236}">
                <a16:creationId xmlns:a16="http://schemas.microsoft.com/office/drawing/2014/main" id="{A913E8CC-ED18-B199-A992-C7925BD6C402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AA31AD17-004A-825E-2A62-5B845B1AF07B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6424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AA03D0A-7F93-BF0F-AF2D-4268DEDF5C74}"/>
              </a:ext>
            </a:extLst>
          </p:cNvPr>
          <p:cNvSpPr/>
          <p:nvPr/>
        </p:nvSpPr>
        <p:spPr>
          <a:xfrm>
            <a:off x="148612" y="916417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BCA5BC-6088-F36A-F47B-B2A54468BC5E}"/>
              </a:ext>
            </a:extLst>
          </p:cNvPr>
          <p:cNvSpPr txBox="1"/>
          <p:nvPr/>
        </p:nvSpPr>
        <p:spPr>
          <a:xfrm>
            <a:off x="716202" y="1083972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ea typeface="+mn-lt"/>
                <a:cs typeface="+mn-lt"/>
              </a:rPr>
              <a:t> фильтрация/контентная фильтрация</a:t>
            </a:r>
            <a:endParaRPr lang="ru-RU" sz="2000" dirty="0"/>
          </a:p>
        </p:txBody>
      </p:sp>
      <p:pic>
        <p:nvPicPr>
          <p:cNvPr id="3" name="Рисунок 2" descr="Группа людей со сплошной заливкой">
            <a:extLst>
              <a:ext uri="{FF2B5EF4-FFF2-40B4-BE49-F238E27FC236}">
                <a16:creationId xmlns:a16="http://schemas.microsoft.com/office/drawing/2014/main" id="{7838AE53-BE39-46E3-AF9D-4EB96C75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766" y="1888024"/>
            <a:ext cx="1847850" cy="184785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949BF18-5A72-ABA8-D763-6FDA7236E116}"/>
              </a:ext>
            </a:extLst>
          </p:cNvPr>
          <p:cNvCxnSpPr/>
          <p:nvPr/>
        </p:nvCxnSpPr>
        <p:spPr>
          <a:xfrm>
            <a:off x="3442686" y="2810223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Мужчина со сплошной заливкой">
            <a:extLst>
              <a:ext uri="{FF2B5EF4-FFF2-40B4-BE49-F238E27FC236}">
                <a16:creationId xmlns:a16="http://schemas.microsoft.com/office/drawing/2014/main" id="{F3E81011-6EC4-6B59-3AC4-E13B49ED1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5834" y="2350621"/>
            <a:ext cx="914400" cy="914400"/>
          </a:xfrm>
          <a:prstGeom prst="rect">
            <a:avLst/>
          </a:prstGeom>
        </p:spPr>
      </p:pic>
      <p:pic>
        <p:nvPicPr>
          <p:cNvPr id="12" name="Рисунок 11" descr="Знак одобрения со сплошной заливкой">
            <a:extLst>
              <a:ext uri="{FF2B5EF4-FFF2-40B4-BE49-F238E27FC236}">
                <a16:creationId xmlns:a16="http://schemas.microsoft.com/office/drawing/2014/main" id="{42DD8665-64CD-D049-87B1-DE3DD37DF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301" y="2211921"/>
            <a:ext cx="472097" cy="472097"/>
          </a:xfrm>
          <a:prstGeom prst="rect">
            <a:avLst/>
          </a:prstGeom>
        </p:spPr>
      </p:pic>
      <p:pic>
        <p:nvPicPr>
          <p:cNvPr id="18" name="Рисунок 17" descr="Комментарий &quot;Сердце&quot; со сплошной заливкой">
            <a:extLst>
              <a:ext uri="{FF2B5EF4-FFF2-40B4-BE49-F238E27FC236}">
                <a16:creationId xmlns:a16="http://schemas.microsoft.com/office/drawing/2014/main" id="{7177EE9C-ACE2-F4B2-5949-8C1F1DC77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62838" y="2879279"/>
            <a:ext cx="645313" cy="645313"/>
          </a:xfrm>
          <a:prstGeom prst="rect">
            <a:avLst/>
          </a:prstGeom>
        </p:spPr>
      </p:pic>
      <p:pic>
        <p:nvPicPr>
          <p:cNvPr id="22" name="Рисунок 21" descr="Банк со сплошной заливкой">
            <a:extLst>
              <a:ext uri="{FF2B5EF4-FFF2-40B4-BE49-F238E27FC236}">
                <a16:creationId xmlns:a16="http://schemas.microsoft.com/office/drawing/2014/main" id="{828DBF0D-C369-3593-1024-43EDBB2DB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0658" y="2304205"/>
            <a:ext cx="914400" cy="914400"/>
          </a:xfrm>
          <a:prstGeom prst="rect">
            <a:avLst/>
          </a:prstGeom>
        </p:spPr>
      </p:pic>
      <p:pic>
        <p:nvPicPr>
          <p:cNvPr id="35" name="Рисунок 34" descr="Знак одобрения со сплошной заливкой">
            <a:extLst>
              <a:ext uri="{FF2B5EF4-FFF2-40B4-BE49-F238E27FC236}">
                <a16:creationId xmlns:a16="http://schemas.microsoft.com/office/drawing/2014/main" id="{84D34A3A-9CC7-E381-798C-A675642AF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3001" y="2354449"/>
            <a:ext cx="472097" cy="472097"/>
          </a:xfrm>
          <a:prstGeom prst="rect">
            <a:avLst/>
          </a:prstGeom>
        </p:spPr>
      </p:pic>
      <p:pic>
        <p:nvPicPr>
          <p:cNvPr id="36" name="Рисунок 35" descr="Комментарий &quot;Сердце&quot; со сплошной заливкой">
            <a:extLst>
              <a:ext uri="{FF2B5EF4-FFF2-40B4-BE49-F238E27FC236}">
                <a16:creationId xmlns:a16="http://schemas.microsoft.com/office/drawing/2014/main" id="{7DD126D3-A85F-9E3E-43A8-C3B7FDF6DE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06242" y="2876877"/>
            <a:ext cx="645313" cy="6453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A1E92E-5BA8-9EF6-DA61-58DF8552F67C}"/>
              </a:ext>
            </a:extLst>
          </p:cNvPr>
          <p:cNvSpPr txBox="1"/>
          <p:nvPr/>
        </p:nvSpPr>
        <p:spPr>
          <a:xfrm>
            <a:off x="1676352" y="3782040"/>
            <a:ext cx="4258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Понравилось группе пользователей с похожими характеристиками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64F1B-2087-7C91-67FD-655724C77F4F}"/>
              </a:ext>
            </a:extLst>
          </p:cNvPr>
          <p:cNvSpPr txBox="1"/>
          <p:nvPr/>
        </p:nvSpPr>
        <p:spPr>
          <a:xfrm>
            <a:off x="6248462" y="386931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Следовательно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6AD02EB-6903-21D4-0CC9-237D421A6F51}"/>
              </a:ext>
            </a:extLst>
          </p:cNvPr>
          <p:cNvCxnSpPr/>
          <p:nvPr/>
        </p:nvCxnSpPr>
        <p:spPr>
          <a:xfrm>
            <a:off x="6553608" y="2876877"/>
            <a:ext cx="1229968" cy="0"/>
          </a:xfrm>
          <a:prstGeom prst="straightConnector1">
            <a:avLst/>
          </a:prstGeom>
          <a:ln w="63500" cmpd="dbl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7F4623-2279-596E-A7C2-FCEDBB952601}"/>
              </a:ext>
            </a:extLst>
          </p:cNvPr>
          <p:cNvSpPr txBox="1"/>
          <p:nvPr/>
        </p:nvSpPr>
        <p:spPr>
          <a:xfrm>
            <a:off x="8321654" y="3662183"/>
            <a:ext cx="2506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Понравится новому пользователю</a:t>
            </a:r>
          </a:p>
        </p:txBody>
      </p:sp>
      <p:pic>
        <p:nvPicPr>
          <p:cNvPr id="41" name="Рисунок 40" descr="Банк со сплошной заливкой">
            <a:extLst>
              <a:ext uri="{FF2B5EF4-FFF2-40B4-BE49-F238E27FC236}">
                <a16:creationId xmlns:a16="http://schemas.microsoft.com/office/drawing/2014/main" id="{2228548D-B5A8-8219-CFA8-FAFAAC2E08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07370" y="2156549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AACDFC9-A447-DBC2-C2C0-B75F8841A280}"/>
              </a:ext>
            </a:extLst>
          </p:cNvPr>
          <p:cNvSpPr txBox="1"/>
          <p:nvPr/>
        </p:nvSpPr>
        <p:spPr>
          <a:xfrm rot="16200000">
            <a:off x="-707370" y="2784556"/>
            <a:ext cx="2847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ea typeface="+mn-lt"/>
                <a:cs typeface="+mn-lt"/>
              </a:rPr>
              <a:t>К</a:t>
            </a:r>
            <a:r>
              <a:rPr lang="ru-RU" sz="1800" b="1" dirty="0" err="1">
                <a:ea typeface="+mn-lt"/>
                <a:cs typeface="+mn-lt"/>
              </a:rPr>
              <a:t>оллаборативная</a:t>
            </a:r>
            <a:r>
              <a:rPr lang="ru-RU" sz="1800" b="1" dirty="0">
                <a:ea typeface="+mn-lt"/>
                <a:cs typeface="+mn-lt"/>
              </a:rPr>
              <a:t> фильтрация 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2F98D-6B59-B662-A3CD-63B4457589D3}"/>
              </a:ext>
            </a:extLst>
          </p:cNvPr>
          <p:cNvSpPr txBox="1"/>
          <p:nvPr/>
        </p:nvSpPr>
        <p:spPr>
          <a:xfrm rot="16200000">
            <a:off x="-156052" y="5133705"/>
            <a:ext cx="1767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ea typeface="+mn-lt"/>
                <a:cs typeface="+mn-lt"/>
              </a:rPr>
              <a:t>К</a:t>
            </a:r>
            <a:r>
              <a:rPr lang="ru-RU" sz="1800" b="1" dirty="0">
                <a:ea typeface="+mn-lt"/>
                <a:cs typeface="+mn-lt"/>
              </a:rPr>
              <a:t>онтентная фильтрация</a:t>
            </a:r>
            <a:endParaRPr lang="ru-RU" dirty="0"/>
          </a:p>
        </p:txBody>
      </p:sp>
      <p:pic>
        <p:nvPicPr>
          <p:cNvPr id="49" name="Рисунок 4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C1EA1F6-9BDE-5C2F-B13C-08CF74C5F0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1814" y="4623963"/>
            <a:ext cx="1276337" cy="1276337"/>
          </a:xfrm>
          <a:prstGeom prst="rect">
            <a:avLst/>
          </a:prstGeom>
        </p:spPr>
      </p:pic>
      <p:pic>
        <p:nvPicPr>
          <p:cNvPr id="51" name="Рисунок 50" descr="Фильтр контур">
            <a:extLst>
              <a:ext uri="{FF2B5EF4-FFF2-40B4-BE49-F238E27FC236}">
                <a16:creationId xmlns:a16="http://schemas.microsoft.com/office/drawing/2014/main" id="{9538CC8A-2C59-9021-44FA-9ABD9E7597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95498" y="4834879"/>
            <a:ext cx="1065421" cy="1065421"/>
          </a:xfrm>
          <a:prstGeom prst="rect">
            <a:avLst/>
          </a:prstGeom>
        </p:spPr>
      </p:pic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F63E27E-04B5-CA9D-0B72-421DF6DCD2BD}"/>
              </a:ext>
            </a:extLst>
          </p:cNvPr>
          <p:cNvCxnSpPr/>
          <p:nvPr/>
        </p:nvCxnSpPr>
        <p:spPr>
          <a:xfrm>
            <a:off x="4594819" y="5285321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A718757-700B-01B9-DBE0-5A2AB962DFCE}"/>
              </a:ext>
            </a:extLst>
          </p:cNvPr>
          <p:cNvCxnSpPr>
            <a:cxnSpLocks/>
          </p:cNvCxnSpPr>
          <p:nvPr/>
        </p:nvCxnSpPr>
        <p:spPr>
          <a:xfrm flipV="1">
            <a:off x="20253" y="4475393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F24C3E1F-61C3-BAF5-8390-E72DF2F17D0D}"/>
              </a:ext>
            </a:extLst>
          </p:cNvPr>
          <p:cNvCxnSpPr/>
          <p:nvPr/>
        </p:nvCxnSpPr>
        <p:spPr>
          <a:xfrm>
            <a:off x="6726733" y="5285321"/>
            <a:ext cx="1229968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Графика, Шрифт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D0B8B1B-B8D7-388A-0E9B-F440DAE06D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8266" y="4683716"/>
            <a:ext cx="1216584" cy="1216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106BB-2773-9E56-F731-FC3CDE1D0238}"/>
              </a:ext>
            </a:extLst>
          </p:cNvPr>
          <p:cNvSpPr txBox="1"/>
          <p:nvPr/>
        </p:nvSpPr>
        <p:spPr>
          <a:xfrm>
            <a:off x="1117087" y="5939995"/>
            <a:ext cx="497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ИИ выявляет доступен ли законодательно этот инструмент пользователю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65044-970A-0591-3EBB-71AD8670533C}"/>
              </a:ext>
            </a:extLst>
          </p:cNvPr>
          <p:cNvSpPr txBox="1"/>
          <p:nvPr/>
        </p:nvSpPr>
        <p:spPr>
          <a:xfrm>
            <a:off x="6761052" y="5900300"/>
            <a:ext cx="497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Выдает только легальные, подходящие клиенту организации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50FF2-2B3F-9501-B68F-60DB7C935756}"/>
              </a:ext>
            </a:extLst>
          </p:cNvPr>
          <p:cNvSpPr txBox="1"/>
          <p:nvPr/>
        </p:nvSpPr>
        <p:spPr>
          <a:xfrm>
            <a:off x="383341" y="93430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pic>
        <p:nvPicPr>
          <p:cNvPr id="20" name="Рисунок 19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F60EB46-F7C4-ED52-91CA-04F49878F8F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3" name="Блок-схема: данные 4">
            <a:extLst>
              <a:ext uri="{FF2B5EF4-FFF2-40B4-BE49-F238E27FC236}">
                <a16:creationId xmlns:a16="http://schemas.microsoft.com/office/drawing/2014/main" id="{100350F1-B981-D794-E85A-BA6972AA04A1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30C41DB7-7C80-79EA-B85F-7D7D03421BFD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6" name="Блок-схема: данные 10">
            <a:extLst>
              <a:ext uri="{FF2B5EF4-FFF2-40B4-BE49-F238E27FC236}">
                <a16:creationId xmlns:a16="http://schemas.microsoft.com/office/drawing/2014/main" id="{F786BE1A-C917-81E7-63D8-C322050FF7F5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7" name="Блок-схема: данные 11">
            <a:extLst>
              <a:ext uri="{FF2B5EF4-FFF2-40B4-BE49-F238E27FC236}">
                <a16:creationId xmlns:a16="http://schemas.microsoft.com/office/drawing/2014/main" id="{39121B71-CC91-4400-2B61-4E3393BB317A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BE2649BC-3DEB-2E18-81A0-0B3A28660551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9" name="Блок-схема: данные 12">
            <a:extLst>
              <a:ext uri="{FF2B5EF4-FFF2-40B4-BE49-F238E27FC236}">
                <a16:creationId xmlns:a16="http://schemas.microsoft.com/office/drawing/2014/main" id="{5B7435DE-324E-F96C-4F8C-BA00008DDF01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2716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A908-55FF-0924-8D94-17CCD005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F022B9-50CC-5767-B5B3-2F9743E41F3F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AACFB7A-0A07-76A5-DEDB-176EB4649F62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1FA7F-177C-F15C-40FA-CB4D7699981B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Рекомендация организаций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63DC4-7AF7-7D28-2B57-28B9A2423B63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5A7520C6-69AB-A762-25C8-46FE4721A4DC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B2C4BF-CC6C-F961-1A05-6F6609349705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фильтрация/контентная фильтрация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FD586-338A-D589-4DAF-92D8788F06F5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6FB63-7D46-2F63-D224-7A3447AFCAAC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/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ADF75DAE-9635-71E4-998D-33EC373F16B0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5A7CC-5E48-2729-3445-967A07ECC2BB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DA3BEAF3-5FE4-D1D7-22D3-8A3BB72E5300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201AD-ADF4-3C17-6AB3-574794F975A3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46162-4E0B-F4EC-ABA5-BF54CD2493B8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pic>
        <p:nvPicPr>
          <p:cNvPr id="2" name="Рисунок 1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569D716-5BDD-188C-CADD-DA245D0B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" name="Блок-схема: данные 4">
            <a:extLst>
              <a:ext uri="{FF2B5EF4-FFF2-40B4-BE49-F238E27FC236}">
                <a16:creationId xmlns:a16="http://schemas.microsoft.com/office/drawing/2014/main" id="{EF44F327-CE3D-2AA6-2153-DA650D0ED7E3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4" name="Блок-схема: данные 9">
            <a:extLst>
              <a:ext uri="{FF2B5EF4-FFF2-40B4-BE49-F238E27FC236}">
                <a16:creationId xmlns:a16="http://schemas.microsoft.com/office/drawing/2014/main" id="{5C03BD25-86EC-3CC3-DFD4-8298326868D5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5" name="Блок-схема: данные 10">
            <a:extLst>
              <a:ext uri="{FF2B5EF4-FFF2-40B4-BE49-F238E27FC236}">
                <a16:creationId xmlns:a16="http://schemas.microsoft.com/office/drawing/2014/main" id="{495E466D-BD3A-F38C-5445-ED78907BDC78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6" name="Блок-схема: данные 11">
            <a:extLst>
              <a:ext uri="{FF2B5EF4-FFF2-40B4-BE49-F238E27FC236}">
                <a16:creationId xmlns:a16="http://schemas.microsoft.com/office/drawing/2014/main" id="{4D3261A9-61EB-6495-96FD-D70634FF6D68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7" name="Блок-схема: данные 12">
            <a:extLst>
              <a:ext uri="{FF2B5EF4-FFF2-40B4-BE49-F238E27FC236}">
                <a16:creationId xmlns:a16="http://schemas.microsoft.com/office/drawing/2014/main" id="{E023BFBD-5D4E-C620-7184-E8DD8EAC2FE9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8" name="Блок-схема: данные 12">
            <a:extLst>
              <a:ext uri="{FF2B5EF4-FFF2-40B4-BE49-F238E27FC236}">
                <a16:creationId xmlns:a16="http://schemas.microsoft.com/office/drawing/2014/main" id="{0ACAF4F7-A00B-67B5-FD23-C0B0B4F1F12F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6460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6">
            <a:extLst>
              <a:ext uri="{FF2B5EF4-FFF2-40B4-BE49-F238E27FC236}">
                <a16:creationId xmlns:a16="http://schemas.microsoft.com/office/drawing/2014/main" id="{1BD1E5FE-E393-5718-EE0A-070E5A51B6B9}"/>
              </a:ext>
            </a:extLst>
          </p:cNvPr>
          <p:cNvSpPr/>
          <p:nvPr/>
        </p:nvSpPr>
        <p:spPr>
          <a:xfrm>
            <a:off x="233056" y="2878375"/>
            <a:ext cx="1162555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A47FE-610C-7428-C7E4-7266C0F265F2}"/>
              </a:ext>
            </a:extLst>
          </p:cNvPr>
          <p:cNvSpPr txBox="1"/>
          <p:nvPr/>
        </p:nvSpPr>
        <p:spPr>
          <a:xfrm>
            <a:off x="875096" y="3025727"/>
            <a:ext cx="109106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717BA-41DF-D343-5F9E-62002A2E9872}"/>
              </a:ext>
            </a:extLst>
          </p:cNvPr>
          <p:cNvSpPr txBox="1"/>
          <p:nvPr/>
        </p:nvSpPr>
        <p:spPr>
          <a:xfrm>
            <a:off x="638086" y="32005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1B98BB8-5258-8EAF-4BDA-14540CC006F2}"/>
              </a:ext>
            </a:extLst>
          </p:cNvPr>
          <p:cNvGrpSpPr/>
          <p:nvPr/>
        </p:nvGrpSpPr>
        <p:grpSpPr>
          <a:xfrm>
            <a:off x="2724375" y="4533421"/>
            <a:ext cx="1770226" cy="914400"/>
            <a:chOff x="510770" y="2410134"/>
            <a:chExt cx="1770226" cy="914400"/>
          </a:xfrm>
        </p:grpSpPr>
        <p:pic>
          <p:nvPicPr>
            <p:cNvPr id="16" name="Рисунок 15" descr="Оценка (звезды) со сплошной заливкой">
              <a:extLst>
                <a:ext uri="{FF2B5EF4-FFF2-40B4-BE49-F238E27FC236}">
                  <a16:creationId xmlns:a16="http://schemas.microsoft.com/office/drawing/2014/main" id="{41DD368F-CDB1-D7A2-3FED-8EBD4F585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6596" y="2410134"/>
              <a:ext cx="914400" cy="914400"/>
            </a:xfrm>
            <a:prstGeom prst="rect">
              <a:avLst/>
            </a:prstGeom>
          </p:spPr>
        </p:pic>
        <p:pic>
          <p:nvPicPr>
            <p:cNvPr id="18" name="Рисунок 17" descr="Оценка &quot;3 звездочки&quot; со сплошной заливкой">
              <a:extLst>
                <a:ext uri="{FF2B5EF4-FFF2-40B4-BE49-F238E27FC236}">
                  <a16:creationId xmlns:a16="http://schemas.microsoft.com/office/drawing/2014/main" id="{C89F9E5C-67FE-6DEE-5694-4A9981FE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0770" y="2410134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Рисунок 21" descr="Мужчина со сплошной заливкой">
            <a:extLst>
              <a:ext uri="{FF2B5EF4-FFF2-40B4-BE49-F238E27FC236}">
                <a16:creationId xmlns:a16="http://schemas.microsoft.com/office/drawing/2014/main" id="{3239AC0D-CBC5-7C57-0A4A-78FA8E074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4702710"/>
            <a:ext cx="762189" cy="762189"/>
          </a:xfrm>
          <a:prstGeom prst="rect">
            <a:avLst/>
          </a:prstGeom>
        </p:spPr>
      </p:pic>
      <p:pic>
        <p:nvPicPr>
          <p:cNvPr id="25" name="Рисунок 24" descr="Женщина со сплошной заливкой">
            <a:extLst>
              <a:ext uri="{FF2B5EF4-FFF2-40B4-BE49-F238E27FC236}">
                <a16:creationId xmlns:a16="http://schemas.microsoft.com/office/drawing/2014/main" id="{A91F22A5-B679-951E-65A1-70FE791E0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372" y="5653416"/>
            <a:ext cx="808163" cy="808163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F3F2318-EACF-207D-ABA3-A04F7D7BD0D0}"/>
              </a:ext>
            </a:extLst>
          </p:cNvPr>
          <p:cNvGrpSpPr/>
          <p:nvPr/>
        </p:nvGrpSpPr>
        <p:grpSpPr>
          <a:xfrm>
            <a:off x="2686311" y="5549143"/>
            <a:ext cx="1787779" cy="914400"/>
            <a:chOff x="4700679" y="3642098"/>
            <a:chExt cx="1787779" cy="914400"/>
          </a:xfrm>
        </p:grpSpPr>
        <p:pic>
          <p:nvPicPr>
            <p:cNvPr id="20" name="Рисунок 19" descr="Оценка &quot;1 звездочка&quot; со сплошной заливкой">
              <a:extLst>
                <a:ext uri="{FF2B5EF4-FFF2-40B4-BE49-F238E27FC236}">
                  <a16:creationId xmlns:a16="http://schemas.microsoft.com/office/drawing/2014/main" id="{F68DF5C7-BB29-ACFC-AEFE-25967BEF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4058" y="3642098"/>
              <a:ext cx="914400" cy="914400"/>
            </a:xfrm>
            <a:prstGeom prst="rect">
              <a:avLst/>
            </a:prstGeom>
          </p:spPr>
        </p:pic>
        <p:pic>
          <p:nvPicPr>
            <p:cNvPr id="28" name="Рисунок 27" descr="Оценка &quot;3 звездочки&quot; со сплошной заливкой">
              <a:extLst>
                <a:ext uri="{FF2B5EF4-FFF2-40B4-BE49-F238E27FC236}">
                  <a16:creationId xmlns:a16="http://schemas.microsoft.com/office/drawing/2014/main" id="{DDEE5653-1532-3620-C8E6-374916B3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0679" y="3642098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Рисунок 30" descr="Исследование со сплошной заливкой">
            <a:extLst>
              <a:ext uri="{FF2B5EF4-FFF2-40B4-BE49-F238E27FC236}">
                <a16:creationId xmlns:a16="http://schemas.microsoft.com/office/drawing/2014/main" id="{9B20504A-8436-7F26-55DD-2E36799F0B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0300" y="5007699"/>
            <a:ext cx="914400" cy="914400"/>
          </a:xfrm>
          <a:prstGeom prst="rect">
            <a:avLst/>
          </a:prstGeom>
        </p:spPr>
      </p:pic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8EA36043-48C0-B459-3490-78749BA6931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94601" y="4990621"/>
            <a:ext cx="525699" cy="2346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056F930-8079-E03A-E698-0A3747F79E7C}"/>
              </a:ext>
            </a:extLst>
          </p:cNvPr>
          <p:cNvCxnSpPr>
            <a:cxnSpLocks/>
          </p:cNvCxnSpPr>
          <p:nvPr/>
        </p:nvCxnSpPr>
        <p:spPr>
          <a:xfrm flipV="1">
            <a:off x="4494601" y="5653416"/>
            <a:ext cx="525699" cy="3767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8CC54FC-EEB2-95E9-66B9-01DF80071DF1}"/>
              </a:ext>
            </a:extLst>
          </p:cNvPr>
          <p:cNvCxnSpPr>
            <a:cxnSpLocks/>
          </p:cNvCxnSpPr>
          <p:nvPr/>
        </p:nvCxnSpPr>
        <p:spPr>
          <a:xfrm>
            <a:off x="5876126" y="5372911"/>
            <a:ext cx="114433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32" descr="Отзыв клиента контур">
            <a:extLst>
              <a:ext uri="{FF2B5EF4-FFF2-40B4-BE49-F238E27FC236}">
                <a16:creationId xmlns:a16="http://schemas.microsoft.com/office/drawing/2014/main" id="{D72A06F0-4934-6407-8CB2-BB697B622D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82328" y="5413584"/>
            <a:ext cx="551223" cy="551223"/>
          </a:xfrm>
          <a:prstGeom prst="rect">
            <a:avLst/>
          </a:prstGeom>
        </p:spPr>
      </p:pic>
      <p:pic>
        <p:nvPicPr>
          <p:cNvPr id="34" name="Рисунок 33" descr="Отзыв клиента контур">
            <a:extLst>
              <a:ext uri="{FF2B5EF4-FFF2-40B4-BE49-F238E27FC236}">
                <a16:creationId xmlns:a16="http://schemas.microsoft.com/office/drawing/2014/main" id="{74B34713-7060-F76C-69C6-7A6B6F212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22867" y="4291540"/>
            <a:ext cx="551223" cy="551223"/>
          </a:xfrm>
          <a:prstGeom prst="rect">
            <a:avLst/>
          </a:prstGeom>
        </p:spPr>
      </p:pic>
      <p:pic>
        <p:nvPicPr>
          <p:cNvPr id="35" name="Рисунок 34" descr="Отзыв клиента контур">
            <a:extLst>
              <a:ext uri="{FF2B5EF4-FFF2-40B4-BE49-F238E27FC236}">
                <a16:creationId xmlns:a16="http://schemas.microsoft.com/office/drawing/2014/main" id="{AA8DBE03-70EF-1BBF-9C93-631B202D27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4894" y="5189287"/>
            <a:ext cx="551223" cy="551223"/>
          </a:xfrm>
          <a:prstGeom prst="rect">
            <a:avLst/>
          </a:prstGeom>
        </p:spPr>
      </p:pic>
      <p:pic>
        <p:nvPicPr>
          <p:cNvPr id="36" name="Рисунок 35" descr="Отзыв клиента контур">
            <a:extLst>
              <a:ext uri="{FF2B5EF4-FFF2-40B4-BE49-F238E27FC236}">
                <a16:creationId xmlns:a16="http://schemas.microsoft.com/office/drawing/2014/main" id="{0D6DB64C-4FE0-74B6-4E68-172EFAAA40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04752" y="4396387"/>
            <a:ext cx="551223" cy="5512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785683E-E04B-3B93-E025-4EBB3B92C0CB}"/>
              </a:ext>
            </a:extLst>
          </p:cNvPr>
          <p:cNvSpPr txBox="1"/>
          <p:nvPr/>
        </p:nvSpPr>
        <p:spPr>
          <a:xfrm>
            <a:off x="2167388" y="6463543"/>
            <a:ext cx="867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Обучаем модель по ключевым словам определять рейтинг доверия организации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B143C8-F71E-946F-39AD-D60B08DAEA7C}"/>
              </a:ext>
            </a:extLst>
          </p:cNvPr>
          <p:cNvSpPr txBox="1"/>
          <p:nvPr/>
        </p:nvSpPr>
        <p:spPr>
          <a:xfrm>
            <a:off x="7344320" y="4691076"/>
            <a:ext cx="315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Компании можно доверять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На рынке более 10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Присутствует лицензия</a:t>
            </a:r>
          </a:p>
          <a:p>
            <a:pPr algn="ctr"/>
            <a:r>
              <a:rPr lang="ru-RU" b="1" dirty="0"/>
              <a:t>…….</a:t>
            </a:r>
          </a:p>
        </p:txBody>
      </p:sp>
      <p:sp>
        <p:nvSpPr>
          <p:cNvPr id="39" name="Прямоугольник: скругленные углы 6">
            <a:extLst>
              <a:ext uri="{FF2B5EF4-FFF2-40B4-BE49-F238E27FC236}">
                <a16:creationId xmlns:a16="http://schemas.microsoft.com/office/drawing/2014/main" id="{0A7D6C9D-F85B-83DC-DAC2-C48D6870E275}"/>
              </a:ext>
            </a:extLst>
          </p:cNvPr>
          <p:cNvSpPr/>
          <p:nvPr/>
        </p:nvSpPr>
        <p:spPr>
          <a:xfrm>
            <a:off x="7146865" y="4567368"/>
            <a:ext cx="3568759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782896-C91D-6513-2151-27DEFF433EC1}"/>
              </a:ext>
            </a:extLst>
          </p:cNvPr>
          <p:cNvSpPr txBox="1"/>
          <p:nvPr/>
        </p:nvSpPr>
        <p:spPr>
          <a:xfrm>
            <a:off x="746131" y="797551"/>
            <a:ext cx="110924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/>
          </a:p>
        </p:txBody>
      </p:sp>
      <p:sp>
        <p:nvSpPr>
          <p:cNvPr id="41" name="Прямоугольник: скругленные углы 6">
            <a:extLst>
              <a:ext uri="{FF2B5EF4-FFF2-40B4-BE49-F238E27FC236}">
                <a16:creationId xmlns:a16="http://schemas.microsoft.com/office/drawing/2014/main" id="{8EF871D1-E4FB-2199-00C3-DBF9BC4EDA8B}"/>
              </a:ext>
            </a:extLst>
          </p:cNvPr>
          <p:cNvSpPr/>
          <p:nvPr/>
        </p:nvSpPr>
        <p:spPr>
          <a:xfrm>
            <a:off x="267373" y="647800"/>
            <a:ext cx="11625554" cy="1310368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72FB51-BEF9-860B-1088-E1CE59D1A8BC}"/>
              </a:ext>
            </a:extLst>
          </p:cNvPr>
          <p:cNvSpPr txBox="1"/>
          <p:nvPr/>
        </p:nvSpPr>
        <p:spPr>
          <a:xfrm>
            <a:off x="382843" y="94715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2AB446-7B3A-A33B-9FE7-52A719B46BD5}"/>
              </a:ext>
            </a:extLst>
          </p:cNvPr>
          <p:cNvSpPr txBox="1"/>
          <p:nvPr/>
        </p:nvSpPr>
        <p:spPr>
          <a:xfrm>
            <a:off x="1724117" y="2113715"/>
            <a:ext cx="94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Алгоритмы помогут вести общение не подготовленными заранее фразами, а генерируемым в процессе диалога текстом </a:t>
            </a:r>
          </a:p>
        </p:txBody>
      </p:sp>
      <p:pic>
        <p:nvPicPr>
          <p:cNvPr id="44" name="Рисунок 43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915673D-72C4-46E8-FAC0-308418C17B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45" name="Блок-схема: данные 4">
            <a:extLst>
              <a:ext uri="{FF2B5EF4-FFF2-40B4-BE49-F238E27FC236}">
                <a16:creationId xmlns:a16="http://schemas.microsoft.com/office/drawing/2014/main" id="{8E13834D-D440-BD6A-1DB6-8B56F8A02C9B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46" name="Блок-схема: данные 9">
            <a:extLst>
              <a:ext uri="{FF2B5EF4-FFF2-40B4-BE49-F238E27FC236}">
                <a16:creationId xmlns:a16="http://schemas.microsoft.com/office/drawing/2014/main" id="{E5C5016E-4D29-68EF-7E68-36EB975ED2EF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47" name="Блок-схема: данные 10">
            <a:extLst>
              <a:ext uri="{FF2B5EF4-FFF2-40B4-BE49-F238E27FC236}">
                <a16:creationId xmlns:a16="http://schemas.microsoft.com/office/drawing/2014/main" id="{8203C8BE-149C-5262-32C0-7B5099AEE7DB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48" name="Блок-схема: данные 11">
            <a:extLst>
              <a:ext uri="{FF2B5EF4-FFF2-40B4-BE49-F238E27FC236}">
                <a16:creationId xmlns:a16="http://schemas.microsoft.com/office/drawing/2014/main" id="{F18C6165-A2EA-A454-70EC-D971588A1F09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49" name="Блок-схема: данные 12">
            <a:extLst>
              <a:ext uri="{FF2B5EF4-FFF2-40B4-BE49-F238E27FC236}">
                <a16:creationId xmlns:a16="http://schemas.microsoft.com/office/drawing/2014/main" id="{08D2C795-863B-AB9C-1DD6-D9D386820897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50" name="Блок-схема: данные 12">
            <a:extLst>
              <a:ext uri="{FF2B5EF4-FFF2-40B4-BE49-F238E27FC236}">
                <a16:creationId xmlns:a16="http://schemas.microsoft.com/office/drawing/2014/main" id="{661E9E3A-772E-D681-CC7A-E4AA484F4789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982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86DC">
            <a:alpha val="1248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ECA4E-44B3-7D37-80EA-9864D4C8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57" y="80775"/>
            <a:ext cx="5978236" cy="1325563"/>
          </a:xfrm>
        </p:spPr>
        <p:txBody>
          <a:bodyPr/>
          <a:lstStyle/>
          <a:p>
            <a:r>
              <a:rPr lang="ru-RU" b="1" dirty="0"/>
              <a:t>Спасибо за внимание</a:t>
            </a:r>
          </a:p>
        </p:txBody>
      </p:sp>
      <p:pic>
        <p:nvPicPr>
          <p:cNvPr id="4" name="Рисунок 3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BDE4F75-F7AB-B4E2-4A38-44AA2ADB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53" y="1406338"/>
            <a:ext cx="4885494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6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6">
            <a:extLst>
              <a:ext uri="{FF2B5EF4-FFF2-40B4-BE49-F238E27FC236}">
                <a16:creationId xmlns:a16="http://schemas.microsoft.com/office/drawing/2014/main" id="{56A38102-9D17-F7A7-131D-D1F6758673A2}"/>
              </a:ext>
            </a:extLst>
          </p:cNvPr>
          <p:cNvSpPr/>
          <p:nvPr/>
        </p:nvSpPr>
        <p:spPr>
          <a:xfrm>
            <a:off x="8286554" y="4513458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7B5B63F2-185E-8CE8-E9CB-B7B434CC5E77}"/>
              </a:ext>
            </a:extLst>
          </p:cNvPr>
          <p:cNvSpPr/>
          <p:nvPr/>
        </p:nvSpPr>
        <p:spPr>
          <a:xfrm>
            <a:off x="4167187" y="4521725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BAE0140F-B405-AAC1-3AA2-647154301C38}"/>
              </a:ext>
            </a:extLst>
          </p:cNvPr>
          <p:cNvSpPr/>
          <p:nvPr/>
        </p:nvSpPr>
        <p:spPr>
          <a:xfrm>
            <a:off x="47820" y="4521725"/>
            <a:ext cx="3857625" cy="1343955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F37D-8A5C-7753-0412-7FF0E25F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154" y="-122930"/>
            <a:ext cx="2500470" cy="1325563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5D333-C395-2A87-CB91-25C65AB6695C}"/>
              </a:ext>
            </a:extLst>
          </p:cNvPr>
          <p:cNvSpPr txBox="1"/>
          <p:nvPr/>
        </p:nvSpPr>
        <p:spPr>
          <a:xfrm>
            <a:off x="1084644" y="3990785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/>
              <a:t>Тевс</a:t>
            </a:r>
            <a:r>
              <a:rPr lang="ru-RU" b="1" dirty="0"/>
              <a:t> Анна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0342E-7F4E-6F82-2AAB-533EA73321F1}"/>
              </a:ext>
            </a:extLst>
          </p:cNvPr>
          <p:cNvSpPr txBox="1"/>
          <p:nvPr/>
        </p:nvSpPr>
        <p:spPr>
          <a:xfrm>
            <a:off x="5315073" y="399223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Добин Илья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FAC9B-6403-1F99-D1FD-98AB48BD8352}"/>
              </a:ext>
            </a:extLst>
          </p:cNvPr>
          <p:cNvSpPr txBox="1"/>
          <p:nvPr/>
        </p:nvSpPr>
        <p:spPr>
          <a:xfrm>
            <a:off x="8775513" y="399223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Болотникова Елизавета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5E49-8454-25AB-1A17-B17391B9330A}"/>
              </a:ext>
            </a:extLst>
          </p:cNvPr>
          <p:cNvSpPr txBox="1"/>
          <p:nvPr/>
        </p:nvSpPr>
        <p:spPr>
          <a:xfrm>
            <a:off x="147811" y="4593537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 подключение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2787D-E63F-4421-296E-81FAAACCB96F}"/>
              </a:ext>
            </a:extLst>
          </p:cNvPr>
          <p:cNvSpPr txBox="1"/>
          <p:nvPr/>
        </p:nvSpPr>
        <p:spPr>
          <a:xfrm>
            <a:off x="4367169" y="473203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кода для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C6E2B-8FF3-0353-19D5-E8A0D6AC7A10}"/>
              </a:ext>
            </a:extLst>
          </p:cNvPr>
          <p:cNvSpPr txBox="1"/>
          <p:nvPr/>
        </p:nvSpPr>
        <p:spPr>
          <a:xfrm>
            <a:off x="8534085" y="473203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блок-схемы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кода для бота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Составление презентации</a:t>
            </a:r>
          </a:p>
        </p:txBody>
      </p:sp>
      <p:pic>
        <p:nvPicPr>
          <p:cNvPr id="11" name="Рисунок 10" descr="Изображение выглядит как одежда, Человеческое лицо, костюм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A630F51E-E1FB-199D-EC84-FB2EF301B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8"/>
          <a:stretch/>
        </p:blipFill>
        <p:spPr>
          <a:xfrm>
            <a:off x="4900455" y="1690688"/>
            <a:ext cx="2248213" cy="214596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ловеческое лицо, одежда, человек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131ABBBE-FD51-6BED-66C1-AA3B417C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17" y="1694380"/>
            <a:ext cx="2151293" cy="214596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ловеческое лицо, текст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B4D402F-C587-4476-AD60-3BDC2A6480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2" r="2372"/>
          <a:stretch/>
        </p:blipFill>
        <p:spPr>
          <a:xfrm>
            <a:off x="816630" y="1690688"/>
            <a:ext cx="2151293" cy="2138489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637C3C-24AA-CC89-70F2-A2C934AEB0EC}"/>
              </a:ext>
            </a:extLst>
          </p:cNvPr>
          <p:cNvSpPr/>
          <p:nvPr/>
        </p:nvSpPr>
        <p:spPr>
          <a:xfrm>
            <a:off x="0" y="414338"/>
            <a:ext cx="4900455" cy="242887"/>
          </a:xfrm>
          <a:prstGeom prst="rect">
            <a:avLst/>
          </a:prstGeom>
          <a:solidFill>
            <a:srgbClr val="2D86DC">
              <a:alpha val="12857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3DEFDB7-2DD2-0D64-B437-EFBB0EF509DF}"/>
              </a:ext>
            </a:extLst>
          </p:cNvPr>
          <p:cNvSpPr/>
          <p:nvPr/>
        </p:nvSpPr>
        <p:spPr>
          <a:xfrm>
            <a:off x="7547622" y="414338"/>
            <a:ext cx="4900455" cy="242887"/>
          </a:xfrm>
          <a:prstGeom prst="rect">
            <a:avLst/>
          </a:prstGeom>
          <a:solidFill>
            <a:srgbClr val="2D86DC">
              <a:alpha val="12857"/>
            </a:srgb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9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26347CA-8ED6-F9A2-3ECF-0873DE3CFAB2}"/>
              </a:ext>
            </a:extLst>
          </p:cNvPr>
          <p:cNvSpPr/>
          <p:nvPr/>
        </p:nvSpPr>
        <p:spPr>
          <a:xfrm>
            <a:off x="296883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038AD7-6636-760A-2D92-870DBE23E96F}"/>
              </a:ext>
            </a:extLst>
          </p:cNvPr>
          <p:cNvSpPr/>
          <p:nvPr/>
        </p:nvSpPr>
        <p:spPr>
          <a:xfrm>
            <a:off x="4296888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6E4792CC-1531-A2FE-8859-E2A3960C1235}"/>
              </a:ext>
            </a:extLst>
          </p:cNvPr>
          <p:cNvSpPr/>
          <p:nvPr/>
        </p:nvSpPr>
        <p:spPr>
          <a:xfrm>
            <a:off x="8296893" y="1024247"/>
            <a:ext cx="3598224" cy="5222174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7CB81-8D9A-593B-6509-743217A47628}"/>
              </a:ext>
            </a:extLst>
          </p:cNvPr>
          <p:cNvSpPr txBox="1"/>
          <p:nvPr/>
        </p:nvSpPr>
        <p:spPr>
          <a:xfrm>
            <a:off x="5070788" y="1807461"/>
            <a:ext cx="249138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>
                <a:solidFill>
                  <a:schemeClr val="bg2">
                    <a:lumMod val="10000"/>
                  </a:schemeClr>
                </a:solidFill>
              </a:rPr>
              <a:t>Создание блок-схемы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38D65-ED48-B9C8-8128-308771F14337}"/>
              </a:ext>
            </a:extLst>
          </p:cNvPr>
          <p:cNvSpPr txBox="1"/>
          <p:nvPr/>
        </p:nvSpPr>
        <p:spPr>
          <a:xfrm>
            <a:off x="5189333" y="2576388"/>
            <a:ext cx="200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Внесение правок</a:t>
            </a:r>
          </a:p>
        </p:txBody>
      </p:sp>
      <p:cxnSp>
        <p:nvCxnSpPr>
          <p:cNvPr id="14" name="Скругленная соединительная линия 13">
            <a:extLst>
              <a:ext uri="{FF2B5EF4-FFF2-40B4-BE49-F238E27FC236}">
                <a16:creationId xmlns:a16="http://schemas.microsoft.com/office/drawing/2014/main" id="{0C9F910B-64EC-B362-EA43-313528FF236B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5070787" y="1992126"/>
            <a:ext cx="118545" cy="768927"/>
          </a:xfrm>
          <a:prstGeom prst="curvedConnector3">
            <a:avLst>
              <a:gd name="adj1" fmla="val -192838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>
            <a:extLst>
              <a:ext uri="{FF2B5EF4-FFF2-40B4-BE49-F238E27FC236}">
                <a16:creationId xmlns:a16="http://schemas.microsoft.com/office/drawing/2014/main" id="{793101A9-943E-60B2-D719-FD2D4AD71791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7196447" y="1992127"/>
            <a:ext cx="365729" cy="768927"/>
          </a:xfrm>
          <a:prstGeom prst="curvedConnector3">
            <a:avLst>
              <a:gd name="adj1" fmla="val 16250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D1755B-0543-B2FE-738A-813C444A6419}"/>
              </a:ext>
            </a:extLst>
          </p:cNvPr>
          <p:cNvSpPr txBox="1"/>
          <p:nvPr/>
        </p:nvSpPr>
        <p:spPr>
          <a:xfrm>
            <a:off x="4304874" y="198400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36511-AA57-C87D-2CF0-C8401D45B8DE}"/>
              </a:ext>
            </a:extLst>
          </p:cNvPr>
          <p:cNvSpPr txBox="1"/>
          <p:nvPr/>
        </p:nvSpPr>
        <p:spPr>
          <a:xfrm>
            <a:off x="4316411" y="307505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A9C90-9A29-2B95-654B-8B39489E3488}"/>
              </a:ext>
            </a:extLst>
          </p:cNvPr>
          <p:cNvSpPr txBox="1"/>
          <p:nvPr/>
        </p:nvSpPr>
        <p:spPr>
          <a:xfrm>
            <a:off x="4822254" y="324433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Перенести схему в код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B9082-0E64-9C5B-6057-A766FC8B9C1E}"/>
              </a:ext>
            </a:extLst>
          </p:cNvPr>
          <p:cNvSpPr txBox="1"/>
          <p:nvPr/>
        </p:nvSpPr>
        <p:spPr>
          <a:xfrm>
            <a:off x="4328938" y="401107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1A420-92E7-4067-4C09-F7ABA76596DF}"/>
              </a:ext>
            </a:extLst>
          </p:cNvPr>
          <p:cNvSpPr txBox="1"/>
          <p:nvPr/>
        </p:nvSpPr>
        <p:spPr>
          <a:xfrm>
            <a:off x="4797591" y="4192730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Подключить базы данных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1FE99-F8DD-E7BE-E480-152D8531C6C5}"/>
              </a:ext>
            </a:extLst>
          </p:cNvPr>
          <p:cNvSpPr txBox="1"/>
          <p:nvPr/>
        </p:nvSpPr>
        <p:spPr>
          <a:xfrm>
            <a:off x="4328938" y="5128747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418192F-65CA-8D1A-2D11-D32A1E4A97D2}"/>
              </a:ext>
            </a:extLst>
          </p:cNvPr>
          <p:cNvGrpSpPr/>
          <p:nvPr/>
        </p:nvGrpSpPr>
        <p:grpSpPr>
          <a:xfrm>
            <a:off x="5790825" y="2999210"/>
            <a:ext cx="561594" cy="221527"/>
            <a:chOff x="5790825" y="2999210"/>
            <a:chExt cx="561594" cy="221527"/>
          </a:xfrm>
        </p:grpSpPr>
        <p:sp>
          <p:nvSpPr>
            <p:cNvPr id="2" name="Стрелка: шеврон 31">
              <a:extLst>
                <a:ext uri="{FF2B5EF4-FFF2-40B4-BE49-F238E27FC236}">
                  <a16:creationId xmlns:a16="http://schemas.microsoft.com/office/drawing/2014/main" id="{4AEAFEFA-95D9-0945-7C6D-49E8970712D1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Стрелка: шеврон 31">
              <a:extLst>
                <a:ext uri="{FF2B5EF4-FFF2-40B4-BE49-F238E27FC236}">
                  <a16:creationId xmlns:a16="http://schemas.microsoft.com/office/drawing/2014/main" id="{931A4842-E7BC-4954-2E45-01CDDF7E9688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5DF896E-94BB-2C96-D19A-18F55FA733B6}"/>
              </a:ext>
            </a:extLst>
          </p:cNvPr>
          <p:cNvGrpSpPr/>
          <p:nvPr/>
        </p:nvGrpSpPr>
        <p:grpSpPr>
          <a:xfrm>
            <a:off x="5797154" y="3792434"/>
            <a:ext cx="561594" cy="221527"/>
            <a:chOff x="5790825" y="2999210"/>
            <a:chExt cx="561594" cy="221527"/>
          </a:xfrm>
        </p:grpSpPr>
        <p:sp>
          <p:nvSpPr>
            <p:cNvPr id="9" name="Стрелка: шеврон 31">
              <a:extLst>
                <a:ext uri="{FF2B5EF4-FFF2-40B4-BE49-F238E27FC236}">
                  <a16:creationId xmlns:a16="http://schemas.microsoft.com/office/drawing/2014/main" id="{5A05CD0D-4166-8900-A18C-F53E8A631D5F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Стрелка: шеврон 31">
              <a:extLst>
                <a:ext uri="{FF2B5EF4-FFF2-40B4-BE49-F238E27FC236}">
                  <a16:creationId xmlns:a16="http://schemas.microsoft.com/office/drawing/2014/main" id="{7B2578D5-982D-1398-1A71-26106B57C8BA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D42D4F4-6F74-B612-F3EF-3C19D39DC2E4}"/>
              </a:ext>
            </a:extLst>
          </p:cNvPr>
          <p:cNvGrpSpPr/>
          <p:nvPr/>
        </p:nvGrpSpPr>
        <p:grpSpPr>
          <a:xfrm>
            <a:off x="5790824" y="4669064"/>
            <a:ext cx="561594" cy="221527"/>
            <a:chOff x="5790825" y="2999210"/>
            <a:chExt cx="561594" cy="221527"/>
          </a:xfrm>
        </p:grpSpPr>
        <p:sp>
          <p:nvSpPr>
            <p:cNvPr id="15" name="Стрелка: шеврон 31">
              <a:extLst>
                <a:ext uri="{FF2B5EF4-FFF2-40B4-BE49-F238E27FC236}">
                  <a16:creationId xmlns:a16="http://schemas.microsoft.com/office/drawing/2014/main" id="{A23614A2-E2AA-E68D-0977-8550633582FB}"/>
                </a:ext>
              </a:extLst>
            </p:cNvPr>
            <p:cNvSpPr/>
            <p:nvPr/>
          </p:nvSpPr>
          <p:spPr>
            <a:xfrm rot="5400000">
              <a:off x="5985104" y="2853423"/>
              <a:ext cx="173035" cy="561594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Стрелка: шеврон 31">
              <a:extLst>
                <a:ext uri="{FF2B5EF4-FFF2-40B4-BE49-F238E27FC236}">
                  <a16:creationId xmlns:a16="http://schemas.microsoft.com/office/drawing/2014/main" id="{9E4D7E2A-8453-128A-F00E-94C53951C711}"/>
                </a:ext>
              </a:extLst>
            </p:cNvPr>
            <p:cNvSpPr/>
            <p:nvPr/>
          </p:nvSpPr>
          <p:spPr>
            <a:xfrm rot="5400000">
              <a:off x="6001666" y="2842427"/>
              <a:ext cx="145214" cy="458780"/>
            </a:xfrm>
            <a:prstGeom prst="chevron">
              <a:avLst>
                <a:gd name="adj" fmla="val 86637"/>
              </a:avLst>
            </a:prstGeom>
            <a:solidFill>
              <a:srgbClr val="06529F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D5B76E-13DD-FE63-97CE-9F6F5C54F8F8}"/>
              </a:ext>
            </a:extLst>
          </p:cNvPr>
          <p:cNvSpPr txBox="1"/>
          <p:nvPr/>
        </p:nvSpPr>
        <p:spPr>
          <a:xfrm>
            <a:off x="4730813" y="5106841"/>
            <a:ext cx="3145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Выявить дальнейшие точки роста и места применения искусственного интеллекта</a:t>
            </a: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50D867EF-6811-5494-363C-86AED7AF6CC8}"/>
              </a:ext>
            </a:extLst>
          </p:cNvPr>
          <p:cNvSpPr/>
          <p:nvPr/>
        </p:nvSpPr>
        <p:spPr>
          <a:xfrm>
            <a:off x="296882" y="1425039"/>
            <a:ext cx="3598224" cy="4821382"/>
          </a:xfrm>
          <a:prstGeom prst="roundRect">
            <a:avLst/>
          </a:prstGeom>
          <a:solidFill>
            <a:srgbClr val="6BA7EB">
              <a:alpha val="12845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E6FF8F41-9DC0-F1CD-2C1D-D4030AC48659}"/>
              </a:ext>
            </a:extLst>
          </p:cNvPr>
          <p:cNvSpPr/>
          <p:nvPr/>
        </p:nvSpPr>
        <p:spPr>
          <a:xfrm>
            <a:off x="4304874" y="1425039"/>
            <a:ext cx="3598224" cy="4821382"/>
          </a:xfrm>
          <a:prstGeom prst="roundRect">
            <a:avLst/>
          </a:prstGeom>
          <a:solidFill>
            <a:srgbClr val="6BA7EB">
              <a:alpha val="129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0D13FCB2-8874-00A2-BEA0-62AF2A17D64B}"/>
              </a:ext>
            </a:extLst>
          </p:cNvPr>
          <p:cNvSpPr/>
          <p:nvPr/>
        </p:nvSpPr>
        <p:spPr>
          <a:xfrm>
            <a:off x="8296893" y="1425039"/>
            <a:ext cx="3598224" cy="4821382"/>
          </a:xfrm>
          <a:prstGeom prst="roundRect">
            <a:avLst/>
          </a:prstGeom>
          <a:solidFill>
            <a:srgbClr val="6BA7EB">
              <a:alpha val="13202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C91DC1-9584-75DA-7764-3DE64D87D8C6}"/>
              </a:ext>
            </a:extLst>
          </p:cNvPr>
          <p:cNvSpPr txBox="1"/>
          <p:nvPr/>
        </p:nvSpPr>
        <p:spPr>
          <a:xfrm>
            <a:off x="1243837" y="1055707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Цели и задачи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9367A-8A33-CBF0-74A7-5851170D0C0D}"/>
              </a:ext>
            </a:extLst>
          </p:cNvPr>
          <p:cNvSpPr txBox="1"/>
          <p:nvPr/>
        </p:nvSpPr>
        <p:spPr>
          <a:xfrm>
            <a:off x="5353620" y="103997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Реализация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10668-BCDC-F861-456B-6D7C3B8558D0}"/>
              </a:ext>
            </a:extLst>
          </p:cNvPr>
          <p:cNvSpPr txBox="1"/>
          <p:nvPr/>
        </p:nvSpPr>
        <p:spPr>
          <a:xfrm>
            <a:off x="9545143" y="1028979"/>
            <a:ext cx="12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Результат</a:t>
            </a:r>
          </a:p>
        </p:txBody>
      </p:sp>
      <p:pic>
        <p:nvPicPr>
          <p:cNvPr id="35" name="Рисунок 34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5773A-9CCD-7965-599A-375BB201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0" name="Блок-схема: данные 4">
            <a:extLst>
              <a:ext uri="{FF2B5EF4-FFF2-40B4-BE49-F238E27FC236}">
                <a16:creationId xmlns:a16="http://schemas.microsoft.com/office/drawing/2014/main" id="{70B0DDD9-B5E4-27EA-05EB-80DDFB896B2A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rgbClr val="2D86DC">
              <a:alpha val="12298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Резюме</a:t>
            </a:r>
          </a:p>
        </p:txBody>
      </p:sp>
      <p:sp>
        <p:nvSpPr>
          <p:cNvPr id="31" name="Блок-схема: данные 9">
            <a:extLst>
              <a:ext uri="{FF2B5EF4-FFF2-40B4-BE49-F238E27FC236}">
                <a16:creationId xmlns:a16="http://schemas.microsoft.com/office/drawing/2014/main" id="{C6B0B77C-64A5-6481-74BC-CC08AF50830E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36" name="Блок-схема: данные 10">
            <a:extLst>
              <a:ext uri="{FF2B5EF4-FFF2-40B4-BE49-F238E27FC236}">
                <a16:creationId xmlns:a16="http://schemas.microsoft.com/office/drawing/2014/main" id="{B718E112-C7F3-EC5B-2EC9-204FE4CEC722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7" name="Блок-схема: данные 11">
            <a:extLst>
              <a:ext uri="{FF2B5EF4-FFF2-40B4-BE49-F238E27FC236}">
                <a16:creationId xmlns:a16="http://schemas.microsoft.com/office/drawing/2014/main" id="{D4A5355E-6908-1C8D-3773-6E2E7F94E952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8" name="Блок-схема: данные 12">
            <a:extLst>
              <a:ext uri="{FF2B5EF4-FFF2-40B4-BE49-F238E27FC236}">
                <a16:creationId xmlns:a16="http://schemas.microsoft.com/office/drawing/2014/main" id="{A57AC942-B8FC-5201-156A-C90AA951AFE9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40" name="Блок-схема: данные 12">
            <a:extLst>
              <a:ext uri="{FF2B5EF4-FFF2-40B4-BE49-F238E27FC236}">
                <a16:creationId xmlns:a16="http://schemas.microsoft.com/office/drawing/2014/main" id="{D95FBF7B-527B-0355-BD4B-52608FB530AE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4E87B-EC45-3152-F561-B62DAF9CC387}"/>
              </a:ext>
            </a:extLst>
          </p:cNvPr>
          <p:cNvSpPr txBox="1"/>
          <p:nvPr/>
        </p:nvSpPr>
        <p:spPr>
          <a:xfrm>
            <a:off x="294770" y="200686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2247FA-3815-5560-92F3-5993B780A8F6}"/>
              </a:ext>
            </a:extLst>
          </p:cNvPr>
          <p:cNvSpPr txBox="1"/>
          <p:nvPr/>
        </p:nvSpPr>
        <p:spPr>
          <a:xfrm>
            <a:off x="294770" y="337152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0E7087-8FDE-821C-A21A-131023941103}"/>
              </a:ext>
            </a:extLst>
          </p:cNvPr>
          <p:cNvSpPr txBox="1"/>
          <p:nvPr/>
        </p:nvSpPr>
        <p:spPr>
          <a:xfrm>
            <a:off x="294770" y="473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A97BE-FB2C-3251-FFB8-E39F36E2694A}"/>
              </a:ext>
            </a:extLst>
          </p:cNvPr>
          <p:cNvSpPr txBox="1"/>
          <p:nvPr/>
        </p:nvSpPr>
        <p:spPr>
          <a:xfrm>
            <a:off x="684592" y="1914061"/>
            <a:ext cx="314569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Разработать бота - микрофинансового помощника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F6D709-46E9-4F58-9645-D7C53A824F28}"/>
              </a:ext>
            </a:extLst>
          </p:cNvPr>
          <p:cNvSpPr txBox="1"/>
          <p:nvPr/>
        </p:nvSpPr>
        <p:spPr>
          <a:xfrm>
            <a:off x="768412" y="2996101"/>
            <a:ext cx="299329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Помочь пользователям подобрать заем/сбережения с наиболее выгодными условиями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F4934F-6046-71F6-CD87-C2EBA6C8D84D}"/>
              </a:ext>
            </a:extLst>
          </p:cNvPr>
          <p:cNvSpPr txBox="1"/>
          <p:nvPr/>
        </p:nvSpPr>
        <p:spPr>
          <a:xfrm>
            <a:off x="781406" y="4489962"/>
            <a:ext cx="313807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Сделать процесс проверки надежности кредитных организаций простым и удобным</a:t>
            </a:r>
          </a:p>
        </p:txBody>
      </p:sp>
      <p:pic>
        <p:nvPicPr>
          <p:cNvPr id="29" name="Рисунок 28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BFED77D-CB84-360D-1791-4B87D943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97" y="1992126"/>
            <a:ext cx="2383616" cy="23998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9474A7B-C083-7316-EA0B-8EC2D0639C6F}"/>
              </a:ext>
            </a:extLst>
          </p:cNvPr>
          <p:cNvSpPr txBox="1"/>
          <p:nvPr/>
        </p:nvSpPr>
        <p:spPr>
          <a:xfrm>
            <a:off x="8378902" y="4528582"/>
            <a:ext cx="358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Функциональный чат-бот, который поможет узнать про интересующие организации и выбрать подходящие</a:t>
            </a:r>
          </a:p>
        </p:txBody>
      </p:sp>
    </p:spTree>
    <p:extLst>
      <p:ext uri="{BB962C8B-B14F-4D97-AF65-F5344CB8AC3E}">
        <p14:creationId xmlns:p14="http://schemas.microsoft.com/office/powerpoint/2010/main" val="58698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73CEA57-1760-B14E-EBB5-73969DA4BF92}"/>
              </a:ext>
            </a:extLst>
          </p:cNvPr>
          <p:cNvCxnSpPr/>
          <p:nvPr/>
        </p:nvCxnSpPr>
        <p:spPr>
          <a:xfrm>
            <a:off x="0" y="2590675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BC8DBEF-E87A-788E-FB52-6ABEB4855996}"/>
              </a:ext>
            </a:extLst>
          </p:cNvPr>
          <p:cNvCxnSpPr/>
          <p:nvPr/>
        </p:nvCxnSpPr>
        <p:spPr>
          <a:xfrm>
            <a:off x="0" y="4686176"/>
            <a:ext cx="1219200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2CDD23-873B-B63C-76A6-A014146AF6E6}"/>
              </a:ext>
            </a:extLst>
          </p:cNvPr>
          <p:cNvSpPr txBox="1"/>
          <p:nvPr/>
        </p:nvSpPr>
        <p:spPr>
          <a:xfrm>
            <a:off x="182897" y="769416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FC7F9-54D3-28BB-710A-65ABA26B8331}"/>
              </a:ext>
            </a:extLst>
          </p:cNvPr>
          <p:cNvSpPr txBox="1"/>
          <p:nvPr/>
        </p:nvSpPr>
        <p:spPr>
          <a:xfrm>
            <a:off x="245758" y="2850857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37E67-5BA0-3EB4-EDE4-442008656164}"/>
              </a:ext>
            </a:extLst>
          </p:cNvPr>
          <p:cNvSpPr txBox="1"/>
          <p:nvPr/>
        </p:nvSpPr>
        <p:spPr>
          <a:xfrm>
            <a:off x="245758" y="5039780"/>
            <a:ext cx="7873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800" b="1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pic>
        <p:nvPicPr>
          <p:cNvPr id="15" name="Рисунок 14" descr="Изображение выглядит как текст, рисунок, зарисовк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D6FB2BB-612A-774D-E60C-B5EAC0674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" t="11085" r="2798" b="14025"/>
          <a:stretch/>
        </p:blipFill>
        <p:spPr>
          <a:xfrm>
            <a:off x="4016224" y="607754"/>
            <a:ext cx="3313550" cy="1870343"/>
          </a:xfrm>
          <a:prstGeom prst="rect">
            <a:avLst/>
          </a:prstGeom>
        </p:spPr>
      </p:pic>
      <p:sp>
        <p:nvSpPr>
          <p:cNvPr id="16" name="Открывающая квадратная скобка 15">
            <a:extLst>
              <a:ext uri="{FF2B5EF4-FFF2-40B4-BE49-F238E27FC236}">
                <a16:creationId xmlns:a16="http://schemas.microsoft.com/office/drawing/2014/main" id="{654F1497-78AD-770B-3263-3F4011E3DE4E}"/>
              </a:ext>
            </a:extLst>
          </p:cNvPr>
          <p:cNvSpPr/>
          <p:nvPr/>
        </p:nvSpPr>
        <p:spPr>
          <a:xfrm>
            <a:off x="7859710" y="6991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D3A15-360E-AF3C-534A-D0DBD43C752F}"/>
              </a:ext>
            </a:extLst>
          </p:cNvPr>
          <p:cNvSpPr txBox="1"/>
          <p:nvPr/>
        </p:nvSpPr>
        <p:spPr>
          <a:xfrm>
            <a:off x="8217827" y="586459"/>
            <a:ext cx="3357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Простота реализации</a:t>
            </a:r>
          </a:p>
          <a:p>
            <a:r>
              <a:rPr lang="ru-RU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 персонализирована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Ограниченный функционал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Сложна в использовании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003E65B4-7B5F-D5AD-0A42-F9F581781DCD}"/>
              </a:ext>
            </a:extLst>
          </p:cNvPr>
          <p:cNvSpPr/>
          <p:nvPr/>
        </p:nvSpPr>
        <p:spPr>
          <a:xfrm>
            <a:off x="3490287" y="4325356"/>
            <a:ext cx="4672013" cy="643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D7C7C-BA42-CC07-A898-6D4C6EBD82E7}"/>
              </a:ext>
            </a:extLst>
          </p:cNvPr>
          <p:cNvSpPr txBox="1"/>
          <p:nvPr/>
        </p:nvSpPr>
        <p:spPr>
          <a:xfrm>
            <a:off x="4764946" y="4446832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/>
              <a:t>Внесение правок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46ABBF-A756-9292-F72A-692628B908B3}"/>
              </a:ext>
            </a:extLst>
          </p:cNvPr>
          <p:cNvSpPr txBox="1"/>
          <p:nvPr/>
        </p:nvSpPr>
        <p:spPr>
          <a:xfrm>
            <a:off x="1321018" y="1285675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Базовая блок-схема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287B3-01F6-61BF-93FA-0BE10ADC160F}"/>
              </a:ext>
            </a:extLst>
          </p:cNvPr>
          <p:cNvSpPr txBox="1"/>
          <p:nvPr/>
        </p:nvSpPr>
        <p:spPr>
          <a:xfrm>
            <a:off x="1321018" y="3272223"/>
            <a:ext cx="28366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/>
              <a:t>Первые наработки </a:t>
            </a:r>
            <a:endParaRPr lang="ru-RU"/>
          </a:p>
          <a:p>
            <a:r>
              <a:rPr lang="ru-RU" b="1"/>
              <a:t>блок-схем</a:t>
            </a:r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12E24-84FF-7B5B-0670-012ACFB65543}"/>
              </a:ext>
            </a:extLst>
          </p:cNvPr>
          <p:cNvSpPr txBox="1"/>
          <p:nvPr/>
        </p:nvSpPr>
        <p:spPr>
          <a:xfrm>
            <a:off x="1321017" y="5453799"/>
            <a:ext cx="28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Финальная версия</a:t>
            </a:r>
          </a:p>
          <a:p>
            <a:r>
              <a:rPr lang="ru-RU" b="1"/>
              <a:t>блок-схемы</a:t>
            </a:r>
          </a:p>
        </p:txBody>
      </p:sp>
      <p:pic>
        <p:nvPicPr>
          <p:cNvPr id="14" name="Рисунок 13" descr="Изображение выглядит как текст, снимок экрана, диаграмм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0EA10BF4-C1E1-9114-23BC-CBC01D07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2629151"/>
            <a:ext cx="3352800" cy="1682248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D9E53C0-FBB5-891E-1E51-C5B658741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039566"/>
            <a:ext cx="3460750" cy="1712819"/>
          </a:xfrm>
          <a:prstGeom prst="rect">
            <a:avLst/>
          </a:prstGeom>
        </p:spPr>
      </p:pic>
      <p:sp>
        <p:nvSpPr>
          <p:cNvPr id="24" name="Открывающая квадратная скобка 15">
            <a:extLst>
              <a:ext uri="{FF2B5EF4-FFF2-40B4-BE49-F238E27FC236}">
                <a16:creationId xmlns:a16="http://schemas.microsoft.com/office/drawing/2014/main" id="{95D56BA0-6B49-090B-3A8D-C289AEF582CD}"/>
              </a:ext>
            </a:extLst>
          </p:cNvPr>
          <p:cNvSpPr/>
          <p:nvPr/>
        </p:nvSpPr>
        <p:spPr>
          <a:xfrm>
            <a:off x="7859710" y="27819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61660-ACB9-F287-689F-A2571A077EB8}"/>
              </a:ext>
            </a:extLst>
          </p:cNvPr>
          <p:cNvSpPr txBox="1"/>
          <p:nvPr/>
        </p:nvSpPr>
        <p:spPr>
          <a:xfrm>
            <a:off x="8274976" y="2783559"/>
            <a:ext cx="3357009" cy="17543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Простота реализации</a:t>
            </a:r>
          </a:p>
          <a:p>
            <a:r>
              <a:rPr lang="ru-RU"/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 персонализирована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Ограниченный функционал</a:t>
            </a:r>
          </a:p>
          <a:p>
            <a:endParaRPr lang="ru-RU"/>
          </a:p>
        </p:txBody>
      </p:sp>
      <p:sp>
        <p:nvSpPr>
          <p:cNvPr id="26" name="Открывающая квадратная скобка 15">
            <a:extLst>
              <a:ext uri="{FF2B5EF4-FFF2-40B4-BE49-F238E27FC236}">
                <a16:creationId xmlns:a16="http://schemas.microsoft.com/office/drawing/2014/main" id="{73FFA8A7-B583-0F8B-859F-E822D91ACE55}"/>
              </a:ext>
            </a:extLst>
          </p:cNvPr>
          <p:cNvSpPr/>
          <p:nvPr/>
        </p:nvSpPr>
        <p:spPr>
          <a:xfrm>
            <a:off x="7859710" y="5169571"/>
            <a:ext cx="228600" cy="1446550"/>
          </a:xfrm>
          <a:prstGeom prst="leftBracke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0FD2-F4BD-0F27-656B-A5D10C1F09CA}"/>
              </a:ext>
            </a:extLst>
          </p:cNvPr>
          <p:cNvSpPr txBox="1"/>
          <p:nvPr/>
        </p:nvSpPr>
        <p:spPr>
          <a:xfrm>
            <a:off x="8274976" y="5171159"/>
            <a:ext cx="34804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Больше вариантов развития </a:t>
            </a:r>
          </a:p>
          <a:p>
            <a:r>
              <a:rPr lang="ru-RU"/>
              <a:t>  диалога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Исправлены ошибки</a:t>
            </a:r>
          </a:p>
          <a:p>
            <a:pPr marL="285750" indent="-285750">
              <a:buFont typeface="Arial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pic>
        <p:nvPicPr>
          <p:cNvPr id="28" name="Рисунок 27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E70CC25-9B9A-22C5-B3E4-DB28A298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9" name="Блок-схема: данные 4">
            <a:extLst>
              <a:ext uri="{FF2B5EF4-FFF2-40B4-BE49-F238E27FC236}">
                <a16:creationId xmlns:a16="http://schemas.microsoft.com/office/drawing/2014/main" id="{F982F29C-2DCA-C613-7901-C92893F1A16E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30" name="Блок-схема: данные 9">
            <a:extLst>
              <a:ext uri="{FF2B5EF4-FFF2-40B4-BE49-F238E27FC236}">
                <a16:creationId xmlns:a16="http://schemas.microsoft.com/office/drawing/2014/main" id="{835DD064-BA80-562F-20B7-7EF91490E7FB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rgbClr val="2D86DC">
              <a:alpha val="1329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Блок-схема</a:t>
            </a:r>
          </a:p>
        </p:txBody>
      </p:sp>
      <p:sp>
        <p:nvSpPr>
          <p:cNvPr id="31" name="Блок-схема: данные 10">
            <a:extLst>
              <a:ext uri="{FF2B5EF4-FFF2-40B4-BE49-F238E27FC236}">
                <a16:creationId xmlns:a16="http://schemas.microsoft.com/office/drawing/2014/main" id="{82F3A88E-814C-1F96-81D1-529FDA019312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2" name="Блок-схема: данные 11">
            <a:extLst>
              <a:ext uri="{FF2B5EF4-FFF2-40B4-BE49-F238E27FC236}">
                <a16:creationId xmlns:a16="http://schemas.microsoft.com/office/drawing/2014/main" id="{5AFD132C-65C4-E905-53E5-950995647824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3" name="Блок-схема: данные 12">
            <a:extLst>
              <a:ext uri="{FF2B5EF4-FFF2-40B4-BE49-F238E27FC236}">
                <a16:creationId xmlns:a16="http://schemas.microsoft.com/office/drawing/2014/main" id="{10B80FE5-6C03-8F79-E0F0-332BE9B07204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4" name="Блок-схема: данные 12">
            <a:extLst>
              <a:ext uri="{FF2B5EF4-FFF2-40B4-BE49-F238E27FC236}">
                <a16:creationId xmlns:a16="http://schemas.microsoft.com/office/drawing/2014/main" id="{C8CCCDB2-6B12-98F2-EFCD-D19C0FBFB63B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8570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FF75F651-38AC-BAA7-D27E-B22F71F2D132}"/>
              </a:ext>
            </a:extLst>
          </p:cNvPr>
          <p:cNvSpPr/>
          <p:nvPr/>
        </p:nvSpPr>
        <p:spPr>
          <a:xfrm>
            <a:off x="3595364" y="705990"/>
            <a:ext cx="4795935" cy="707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32CED-990F-3EE8-90EE-F0243098EC64}"/>
              </a:ext>
            </a:extLst>
          </p:cNvPr>
          <p:cNvSpPr txBox="1"/>
          <p:nvPr/>
        </p:nvSpPr>
        <p:spPr>
          <a:xfrm>
            <a:off x="3878422" y="705990"/>
            <a:ext cx="4387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/>
              <a:t>Внесение правок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E120B9-1025-837E-DAF6-1938E34D596A}"/>
              </a:ext>
            </a:extLst>
          </p:cNvPr>
          <p:cNvSpPr txBox="1"/>
          <p:nvPr/>
        </p:nvSpPr>
        <p:spPr>
          <a:xfrm>
            <a:off x="939744" y="2249495"/>
            <a:ext cx="231185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b="1" dirty="0"/>
              <a:t>Новый функционал</a:t>
            </a:r>
            <a:endParaRPr lang="ru-RU" dirty="0"/>
          </a:p>
        </p:txBody>
      </p:sp>
      <p:sp>
        <p:nvSpPr>
          <p:cNvPr id="24" name="Скругленный прямоугольник 18">
            <a:extLst>
              <a:ext uri="{FF2B5EF4-FFF2-40B4-BE49-F238E27FC236}">
                <a16:creationId xmlns:a16="http://schemas.microsoft.com/office/drawing/2014/main" id="{2441D685-84D8-6F2C-CDE2-F00D08E310FE}"/>
              </a:ext>
            </a:extLst>
          </p:cNvPr>
          <p:cNvSpPr/>
          <p:nvPr/>
        </p:nvSpPr>
        <p:spPr>
          <a:xfrm>
            <a:off x="399885" y="2629264"/>
            <a:ext cx="3389456" cy="3986314"/>
          </a:xfrm>
          <a:prstGeom prst="roundRect">
            <a:avLst/>
          </a:prstGeom>
          <a:solidFill>
            <a:srgbClr val="2D86DC">
              <a:alpha val="1377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EDF16-B7B8-E3EA-EDC1-17595EF43643}"/>
              </a:ext>
            </a:extLst>
          </p:cNvPr>
          <p:cNvSpPr txBox="1"/>
          <p:nvPr/>
        </p:nvSpPr>
        <p:spPr>
          <a:xfrm>
            <a:off x="1056313" y="3064498"/>
            <a:ext cx="2822109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Добавили возможность проверки надежности организации по ИНН /ОГРН / Наименованию</a:t>
            </a:r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439F9A-CBC8-C928-9E65-382078BEA18A}"/>
              </a:ext>
            </a:extLst>
          </p:cNvPr>
          <p:cNvSpPr txBox="1"/>
          <p:nvPr/>
        </p:nvSpPr>
        <p:spPr>
          <a:xfrm>
            <a:off x="1069417" y="4747533"/>
            <a:ext cx="269928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Внедрили возможность проверки своей кредитной истории с помощью БКИ</a:t>
            </a:r>
          </a:p>
        </p:txBody>
      </p:sp>
      <p:sp>
        <p:nvSpPr>
          <p:cNvPr id="33" name="Скругленный прямоугольник 18">
            <a:extLst>
              <a:ext uri="{FF2B5EF4-FFF2-40B4-BE49-F238E27FC236}">
                <a16:creationId xmlns:a16="http://schemas.microsoft.com/office/drawing/2014/main" id="{829D3A35-0D50-8D78-B32C-A3E28DDF7FFA}"/>
              </a:ext>
            </a:extLst>
          </p:cNvPr>
          <p:cNvSpPr/>
          <p:nvPr/>
        </p:nvSpPr>
        <p:spPr>
          <a:xfrm>
            <a:off x="4053309" y="2629263"/>
            <a:ext cx="4015758" cy="3986314"/>
          </a:xfrm>
          <a:prstGeom prst="roundRect">
            <a:avLst/>
          </a:prstGeom>
          <a:solidFill>
            <a:srgbClr val="2D86DC">
              <a:alpha val="14000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A9DAED81-2EB0-B43F-C847-D1511B7AC219}"/>
              </a:ext>
            </a:extLst>
          </p:cNvPr>
          <p:cNvSpPr txBox="1"/>
          <p:nvPr/>
        </p:nvSpPr>
        <p:spPr>
          <a:xfrm>
            <a:off x="4311333" y="2281881"/>
            <a:ext cx="35942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Новая архитектура блок-схемы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52FF0-A758-5F81-883E-D7A58499599C}"/>
              </a:ext>
            </a:extLst>
          </p:cNvPr>
          <p:cNvSpPr txBox="1"/>
          <p:nvPr/>
        </p:nvSpPr>
        <p:spPr>
          <a:xfrm>
            <a:off x="4576717" y="2815575"/>
            <a:ext cx="341709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Добавили больше уточняющих вопросов, учитывающих особенности организаций: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Заем/Сбережения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Онлайн/Оффлайн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Часто/Редко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Размер суммы, срок, процентная ставка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F5E95F-CA9B-0C9B-ADB8-9BF9BFF9ECE4}"/>
              </a:ext>
            </a:extLst>
          </p:cNvPr>
          <p:cNvSpPr txBox="1"/>
          <p:nvPr/>
        </p:nvSpPr>
        <p:spPr>
          <a:xfrm>
            <a:off x="4576715" y="5320780"/>
            <a:ext cx="34170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Продублировали повторяющиеся моменты для полноты картины и удобства внедрения решений в код</a:t>
            </a:r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9903F-FB09-B2FA-C275-9201DCF6D9A6}"/>
              </a:ext>
            </a:extLst>
          </p:cNvPr>
          <p:cNvSpPr txBox="1"/>
          <p:nvPr/>
        </p:nvSpPr>
        <p:spPr>
          <a:xfrm>
            <a:off x="551669" y="325124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0B2176-4BCE-B8D5-CD6D-24B6F785A9AC}"/>
              </a:ext>
            </a:extLst>
          </p:cNvPr>
          <p:cNvSpPr txBox="1"/>
          <p:nvPr/>
        </p:nvSpPr>
        <p:spPr>
          <a:xfrm>
            <a:off x="571894" y="5015510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92E887-4552-9B88-6CBC-7FC3E8760A94}"/>
              </a:ext>
            </a:extLst>
          </p:cNvPr>
          <p:cNvSpPr txBox="1"/>
          <p:nvPr/>
        </p:nvSpPr>
        <p:spPr>
          <a:xfrm>
            <a:off x="4166018" y="285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1A068B-BA1E-7CF0-3D1A-4A2A998BE3CF}"/>
              </a:ext>
            </a:extLst>
          </p:cNvPr>
          <p:cNvSpPr txBox="1"/>
          <p:nvPr/>
        </p:nvSpPr>
        <p:spPr>
          <a:xfrm>
            <a:off x="4166018" y="543169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8C7C7D-F3CC-23C8-20F0-1DD4A9983C04}"/>
              </a:ext>
            </a:extLst>
          </p:cNvPr>
          <p:cNvSpPr txBox="1"/>
          <p:nvPr/>
        </p:nvSpPr>
        <p:spPr>
          <a:xfrm>
            <a:off x="8591059" y="2249495"/>
            <a:ext cx="289534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b="1"/>
              <a:t>Дополнительные правки</a:t>
            </a:r>
          </a:p>
        </p:txBody>
      </p:sp>
      <p:sp>
        <p:nvSpPr>
          <p:cNvPr id="46" name="Скругленный прямоугольник 18">
            <a:extLst>
              <a:ext uri="{FF2B5EF4-FFF2-40B4-BE49-F238E27FC236}">
                <a16:creationId xmlns:a16="http://schemas.microsoft.com/office/drawing/2014/main" id="{D1BE55C1-30E4-1C78-778F-BF3708EE8B2D}"/>
              </a:ext>
            </a:extLst>
          </p:cNvPr>
          <p:cNvSpPr/>
          <p:nvPr/>
        </p:nvSpPr>
        <p:spPr>
          <a:xfrm>
            <a:off x="8291283" y="2629264"/>
            <a:ext cx="3431209" cy="3986313"/>
          </a:xfrm>
          <a:prstGeom prst="roundRect">
            <a:avLst/>
          </a:prstGeom>
          <a:solidFill>
            <a:srgbClr val="2D86DC">
              <a:alpha val="12000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2D93A6-FB0F-E467-A8E7-2126EC28443A}"/>
              </a:ext>
            </a:extLst>
          </p:cNvPr>
          <p:cNvSpPr txBox="1"/>
          <p:nvPr/>
        </p:nvSpPr>
        <p:spPr>
          <a:xfrm>
            <a:off x="8908635" y="2752945"/>
            <a:ext cx="282210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Сделали общение менее формальным, диалоги стали более простые и дружественные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AC7736-6FF7-CC12-16ED-CD3ED2BDC29D}"/>
              </a:ext>
            </a:extLst>
          </p:cNvPr>
          <p:cNvSpPr txBox="1"/>
          <p:nvPr/>
        </p:nvSpPr>
        <p:spPr>
          <a:xfrm>
            <a:off x="8908635" y="4068177"/>
            <a:ext cx="25924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Дополнили информацию в FAQ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398D9-E96F-BE22-BB56-A78431F0F20E}"/>
              </a:ext>
            </a:extLst>
          </p:cNvPr>
          <p:cNvSpPr txBox="1"/>
          <p:nvPr/>
        </p:nvSpPr>
        <p:spPr>
          <a:xfrm>
            <a:off x="8424868" y="285618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2F63AA-170B-7A2F-B30E-A24DA1319AA6}"/>
              </a:ext>
            </a:extLst>
          </p:cNvPr>
          <p:cNvSpPr txBox="1"/>
          <p:nvPr/>
        </p:nvSpPr>
        <p:spPr>
          <a:xfrm>
            <a:off x="8477060" y="3970323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1948C1-8882-2A10-D1D1-F3326F032B90}"/>
              </a:ext>
            </a:extLst>
          </p:cNvPr>
          <p:cNvSpPr txBox="1"/>
          <p:nvPr/>
        </p:nvSpPr>
        <p:spPr>
          <a:xfrm>
            <a:off x="8918365" y="5068952"/>
            <a:ext cx="25924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Убрали СРО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4513BC-F425-047E-44B1-EB37150A2BE2}"/>
              </a:ext>
            </a:extLst>
          </p:cNvPr>
          <p:cNvSpPr txBox="1"/>
          <p:nvPr/>
        </p:nvSpPr>
        <p:spPr>
          <a:xfrm>
            <a:off x="8486790" y="4877152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B74F06-4657-44EB-4F58-EB5FFEAEAEEF}"/>
              </a:ext>
            </a:extLst>
          </p:cNvPr>
          <p:cNvSpPr txBox="1"/>
          <p:nvPr/>
        </p:nvSpPr>
        <p:spPr>
          <a:xfrm>
            <a:off x="8948790" y="5794270"/>
            <a:ext cx="25924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Сделали правки в формулировки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F2B85D-9A9F-35B1-6725-34A555608BA8}"/>
              </a:ext>
            </a:extLst>
          </p:cNvPr>
          <p:cNvSpPr txBox="1"/>
          <p:nvPr/>
        </p:nvSpPr>
        <p:spPr>
          <a:xfrm>
            <a:off x="8517215" y="572773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cxnSp>
        <p:nvCxnSpPr>
          <p:cNvPr id="3" name="Соединительная линия уступом 2">
            <a:extLst>
              <a:ext uri="{FF2B5EF4-FFF2-40B4-BE49-F238E27FC236}">
                <a16:creationId xmlns:a16="http://schemas.microsoft.com/office/drawing/2014/main" id="{DC30246E-E31C-2C86-8A5F-A2DD72CB7ADA}"/>
              </a:ext>
            </a:extLst>
          </p:cNvPr>
          <p:cNvCxnSpPr>
            <a:stCxn id="23" idx="0"/>
            <a:endCxn id="45" idx="0"/>
          </p:cNvCxnSpPr>
          <p:nvPr/>
        </p:nvCxnSpPr>
        <p:spPr>
          <a:xfrm rot="5400000" flipH="1" flipV="1">
            <a:off x="6067200" y="-1722035"/>
            <a:ext cx="12700" cy="7943061"/>
          </a:xfrm>
          <a:prstGeom prst="bentConnector3">
            <a:avLst>
              <a:gd name="adj1" fmla="val 32625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ACF1686-BB27-F1D8-65C1-96A88E487BA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61188" y="1413876"/>
            <a:ext cx="11104" cy="8396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Рисунок 17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C42539D-0A13-C8F0-C882-203FDA87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19" name="Блок-схема: данные 4">
            <a:extLst>
              <a:ext uri="{FF2B5EF4-FFF2-40B4-BE49-F238E27FC236}">
                <a16:creationId xmlns:a16="http://schemas.microsoft.com/office/drawing/2014/main" id="{DDD75228-239B-4CD2-D5B1-062F58542267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0" name="Блок-схема: данные 9">
            <a:extLst>
              <a:ext uri="{FF2B5EF4-FFF2-40B4-BE49-F238E27FC236}">
                <a16:creationId xmlns:a16="http://schemas.microsoft.com/office/drawing/2014/main" id="{CE045E34-8B85-4614-271D-589E1EA6C14B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rgbClr val="2D86DC">
              <a:alpha val="1329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Блок-схема</a:t>
            </a:r>
          </a:p>
        </p:txBody>
      </p:sp>
      <p:sp>
        <p:nvSpPr>
          <p:cNvPr id="21" name="Блок-схема: данные 10">
            <a:extLst>
              <a:ext uri="{FF2B5EF4-FFF2-40B4-BE49-F238E27FC236}">
                <a16:creationId xmlns:a16="http://schemas.microsoft.com/office/drawing/2014/main" id="{63D3BA73-E1C5-D7CC-6D2E-7F0BDBA2FC1F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2" name="Блок-схема: данные 11">
            <a:extLst>
              <a:ext uri="{FF2B5EF4-FFF2-40B4-BE49-F238E27FC236}">
                <a16:creationId xmlns:a16="http://schemas.microsoft.com/office/drawing/2014/main" id="{F4F7CBA1-A006-5B19-79DB-2C2D2B73C650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5" name="Блок-схема: данные 12">
            <a:extLst>
              <a:ext uri="{FF2B5EF4-FFF2-40B4-BE49-F238E27FC236}">
                <a16:creationId xmlns:a16="http://schemas.microsoft.com/office/drawing/2014/main" id="{73C9FB0C-4C5F-89E3-6D77-456D848A4902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6" name="Блок-схема: данные 12">
            <a:extLst>
              <a:ext uri="{FF2B5EF4-FFF2-40B4-BE49-F238E27FC236}">
                <a16:creationId xmlns:a16="http://schemas.microsoft.com/office/drawing/2014/main" id="{E1E4FE1C-EFF1-602E-040F-3CC292CDA025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3347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3">
            <a:extLst>
              <a:ext uri="{FF2B5EF4-FFF2-40B4-BE49-F238E27FC236}">
                <a16:creationId xmlns:a16="http://schemas.microsoft.com/office/drawing/2014/main" id="{A82BE4C5-FBB1-9B0B-2F12-1C8E7C4E8BB8}"/>
              </a:ext>
            </a:extLst>
          </p:cNvPr>
          <p:cNvSpPr/>
          <p:nvPr/>
        </p:nvSpPr>
        <p:spPr>
          <a:xfrm>
            <a:off x="3595364" y="705990"/>
            <a:ext cx="4795935" cy="707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43A27-E276-757B-B0B3-99D395D77546}"/>
              </a:ext>
            </a:extLst>
          </p:cNvPr>
          <p:cNvSpPr txBox="1"/>
          <p:nvPr/>
        </p:nvSpPr>
        <p:spPr>
          <a:xfrm>
            <a:off x="3878422" y="705990"/>
            <a:ext cx="442621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/>
              <a:t>Функционал бота</a:t>
            </a:r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89D92-793B-FE8C-5C21-4C7A2CD568E7}"/>
              </a:ext>
            </a:extLst>
          </p:cNvPr>
          <p:cNvSpPr txBox="1"/>
          <p:nvPr/>
        </p:nvSpPr>
        <p:spPr>
          <a:xfrm>
            <a:off x="7021196" y="5658926"/>
            <a:ext cx="32412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Получать новости с сайта ЦБ</a:t>
            </a:r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11155-A727-00E0-0C6E-E44A0AB56D74}"/>
              </a:ext>
            </a:extLst>
          </p:cNvPr>
          <p:cNvSpPr txBox="1"/>
          <p:nvPr/>
        </p:nvSpPr>
        <p:spPr>
          <a:xfrm>
            <a:off x="1146176" y="3487226"/>
            <a:ext cx="40108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Проверить свою кредитную историю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54116-0AE6-7844-C674-FF257F0EF843}"/>
              </a:ext>
            </a:extLst>
          </p:cNvPr>
          <p:cNvSpPr txBox="1"/>
          <p:nvPr/>
        </p:nvSpPr>
        <p:spPr>
          <a:xfrm>
            <a:off x="7013576" y="4112066"/>
            <a:ext cx="40184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Проверить надежность организации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1182A2-1F06-DC38-F4FF-64B491DCE557}"/>
              </a:ext>
            </a:extLst>
          </p:cNvPr>
          <p:cNvSpPr txBox="1"/>
          <p:nvPr/>
        </p:nvSpPr>
        <p:spPr>
          <a:xfrm>
            <a:off x="7165976" y="2572826"/>
            <a:ext cx="45975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Узнать условия для сбережений и займов конкретных организаций</a:t>
            </a:r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FBE36-8263-0C31-B43D-514C1FAE7DD8}"/>
              </a:ext>
            </a:extLst>
          </p:cNvPr>
          <p:cNvSpPr txBox="1"/>
          <p:nvPr/>
        </p:nvSpPr>
        <p:spPr>
          <a:xfrm>
            <a:off x="1184276" y="1658426"/>
            <a:ext cx="64797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Подобрать для себя наиболее удобные и выгодные предложения по займам и сбережениям</a:t>
            </a:r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37C994-92AF-239B-0B18-7CEFB2D62BE8}"/>
              </a:ext>
            </a:extLst>
          </p:cNvPr>
          <p:cNvSpPr txBox="1"/>
          <p:nvPr/>
        </p:nvSpPr>
        <p:spPr>
          <a:xfrm>
            <a:off x="1146176" y="4851206"/>
            <a:ext cx="52909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>
                <a:ea typeface="+mn-lt"/>
                <a:cs typeface="+mn-lt"/>
              </a:rPr>
              <a:t>Узнать много информации о микрофинансовом рынке</a:t>
            </a:r>
            <a:endParaRPr lang="ru-RU"/>
          </a:p>
        </p:txBody>
      </p:sp>
      <p:pic>
        <p:nvPicPr>
          <p:cNvPr id="47" name="Рисунок 46" descr="Газета со сплошной заливкой">
            <a:extLst>
              <a:ext uri="{FF2B5EF4-FFF2-40B4-BE49-F238E27FC236}">
                <a16:creationId xmlns:a16="http://schemas.microsoft.com/office/drawing/2014/main" id="{BC055891-84D7-13B5-2EC6-A2601A88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3640" y="5417820"/>
            <a:ext cx="807720" cy="762000"/>
          </a:xfrm>
          <a:prstGeom prst="rect">
            <a:avLst/>
          </a:prstGeom>
        </p:spPr>
      </p:pic>
      <p:pic>
        <p:nvPicPr>
          <p:cNvPr id="48" name="Рисунок 47" descr="Книги со сплошной заливкой">
            <a:extLst>
              <a:ext uri="{FF2B5EF4-FFF2-40B4-BE49-F238E27FC236}">
                <a16:creationId xmlns:a16="http://schemas.microsoft.com/office/drawing/2014/main" id="{95FAE08E-4693-E43A-026D-2E713B6B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" y="4838700"/>
            <a:ext cx="685800" cy="655320"/>
          </a:xfrm>
          <a:prstGeom prst="rect">
            <a:avLst/>
          </a:prstGeom>
        </p:spPr>
      </p:pic>
      <p:pic>
        <p:nvPicPr>
          <p:cNvPr id="49" name="Рисунок 48" descr="Лупа со сплошной заливкой">
            <a:extLst>
              <a:ext uri="{FF2B5EF4-FFF2-40B4-BE49-F238E27FC236}">
                <a16:creationId xmlns:a16="http://schemas.microsoft.com/office/drawing/2014/main" id="{85161453-B83E-E2D4-D37F-6123F47DC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5540" y="3985260"/>
            <a:ext cx="640080" cy="655320"/>
          </a:xfrm>
          <a:prstGeom prst="rect">
            <a:avLst/>
          </a:prstGeom>
        </p:spPr>
      </p:pic>
      <p:pic>
        <p:nvPicPr>
          <p:cNvPr id="50" name="Рисунок 49" descr="Пользователь со сплошной заливкой">
            <a:extLst>
              <a:ext uri="{FF2B5EF4-FFF2-40B4-BE49-F238E27FC236}">
                <a16:creationId xmlns:a16="http://schemas.microsoft.com/office/drawing/2014/main" id="{1A38E72C-EE34-E3E3-1149-E1AC09DF43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840" y="3261360"/>
            <a:ext cx="708660" cy="769620"/>
          </a:xfrm>
          <a:prstGeom prst="rect">
            <a:avLst/>
          </a:prstGeom>
        </p:spPr>
      </p:pic>
      <p:pic>
        <p:nvPicPr>
          <p:cNvPr id="51" name="Рисунок 50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5BB44D2E-CC41-67DF-B5F8-C7CC9088D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840" y="1554480"/>
            <a:ext cx="792480" cy="777240"/>
          </a:xfrm>
          <a:prstGeom prst="rect">
            <a:avLst/>
          </a:prstGeom>
        </p:spPr>
      </p:pic>
      <p:pic>
        <p:nvPicPr>
          <p:cNvPr id="52" name="Рисунок 51" descr="Флажок со сплошной заливкой">
            <a:extLst>
              <a:ext uri="{FF2B5EF4-FFF2-40B4-BE49-F238E27FC236}">
                <a16:creationId xmlns:a16="http://schemas.microsoft.com/office/drawing/2014/main" id="{C861A43C-1FA7-12B0-F83D-14E43BA4CA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2220" y="2567940"/>
            <a:ext cx="617220" cy="6248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5472999-6924-D835-9BB3-1D6DA635DD01}"/>
              </a:ext>
            </a:extLst>
          </p:cNvPr>
          <p:cNvSpPr txBox="1"/>
          <p:nvPr/>
        </p:nvSpPr>
        <p:spPr>
          <a:xfrm>
            <a:off x="9970136" y="2999546"/>
            <a:ext cx="1564809" cy="915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/>
              <a:t>По названию</a:t>
            </a:r>
          </a:p>
          <a:p>
            <a:pPr algn="ctr"/>
            <a:r>
              <a:rPr lang="ru-RU"/>
              <a:t>По ИНН</a:t>
            </a:r>
          </a:p>
          <a:p>
            <a:pPr algn="ctr"/>
            <a:r>
              <a:rPr lang="ru-RU"/>
              <a:t>По ОГРН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173177ED-1C7F-406B-E406-3707938DB173}"/>
              </a:ext>
            </a:extLst>
          </p:cNvPr>
          <p:cNvSpPr/>
          <p:nvPr/>
        </p:nvSpPr>
        <p:spPr>
          <a:xfrm>
            <a:off x="9942786" y="3005349"/>
            <a:ext cx="1592944" cy="90076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D5EA248F-479E-C5C9-150F-A17D74DCBB0D}"/>
              </a:ext>
            </a:extLst>
          </p:cNvPr>
          <p:cNvSpPr/>
          <p:nvPr/>
        </p:nvSpPr>
        <p:spPr>
          <a:xfrm>
            <a:off x="1233126" y="5451369"/>
            <a:ext cx="3520804" cy="39784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78BF25-089B-6852-E1FB-691E3BDCA434}"/>
              </a:ext>
            </a:extLst>
          </p:cNvPr>
          <p:cNvSpPr txBox="1"/>
          <p:nvPr/>
        </p:nvSpPr>
        <p:spPr>
          <a:xfrm>
            <a:off x="1229996" y="5491286"/>
            <a:ext cx="35460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МФО, КПК, СКПК, Ломбард, СРО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214963-6D03-E197-8838-7229114FECCA}"/>
              </a:ext>
            </a:extLst>
          </p:cNvPr>
          <p:cNvSpPr txBox="1"/>
          <p:nvPr/>
        </p:nvSpPr>
        <p:spPr>
          <a:xfrm>
            <a:off x="1245236" y="3822506"/>
            <a:ext cx="40108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/>
              <a:t>Через БКИ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015AAF4B-945B-39F0-30BB-DF99D0A3C367}"/>
              </a:ext>
            </a:extLst>
          </p:cNvPr>
          <p:cNvSpPr/>
          <p:nvPr/>
        </p:nvSpPr>
        <p:spPr>
          <a:xfrm>
            <a:off x="1248366" y="3828309"/>
            <a:ext cx="1318624" cy="35212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91182-5ACC-2C10-E43C-30A3E6E63C3A}"/>
              </a:ext>
            </a:extLst>
          </p:cNvPr>
          <p:cNvSpPr txBox="1"/>
          <p:nvPr/>
        </p:nvSpPr>
        <p:spPr>
          <a:xfrm>
            <a:off x="7127876" y="4454966"/>
            <a:ext cx="40184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Получить актуальную информацию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4448E38-4572-B68D-78F5-C7B67069D578}"/>
              </a:ext>
            </a:extLst>
          </p:cNvPr>
          <p:cNvSpPr/>
          <p:nvPr/>
        </p:nvSpPr>
        <p:spPr>
          <a:xfrm>
            <a:off x="7176726" y="4468389"/>
            <a:ext cx="3749404" cy="36736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DFC84-4E59-75CC-E57D-EAA34ED4ED8D}"/>
              </a:ext>
            </a:extLst>
          </p:cNvPr>
          <p:cNvSpPr txBox="1"/>
          <p:nvPr/>
        </p:nvSpPr>
        <p:spPr>
          <a:xfrm>
            <a:off x="8461376" y="5986586"/>
            <a:ext cx="12600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Регулярно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97F9DED-6DE0-FF14-4125-441FEE757B2E}"/>
              </a:ext>
            </a:extLst>
          </p:cNvPr>
          <p:cNvSpPr/>
          <p:nvPr/>
        </p:nvSpPr>
        <p:spPr>
          <a:xfrm>
            <a:off x="8456886" y="5992389"/>
            <a:ext cx="1280524" cy="35212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3F91-E99D-ACFD-A9F8-505A442A252F}"/>
              </a:ext>
            </a:extLst>
          </p:cNvPr>
          <p:cNvSpPr txBox="1"/>
          <p:nvPr/>
        </p:nvSpPr>
        <p:spPr>
          <a:xfrm>
            <a:off x="1275716" y="2268026"/>
            <a:ext cx="37974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/>
              <a:t>Отфильтровать по сроку/проценту и выбрать  подходящие условия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E2FD554-0BE1-D891-7D62-B325E3E32C1D}"/>
              </a:ext>
            </a:extLst>
          </p:cNvPr>
          <p:cNvSpPr/>
          <p:nvPr/>
        </p:nvSpPr>
        <p:spPr>
          <a:xfrm>
            <a:off x="1278846" y="2334789"/>
            <a:ext cx="3673204" cy="5273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8B09256-6A00-9AAC-8F0A-F605C3AFBA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16" name="Блок-схема: данные 4">
            <a:extLst>
              <a:ext uri="{FF2B5EF4-FFF2-40B4-BE49-F238E27FC236}">
                <a16:creationId xmlns:a16="http://schemas.microsoft.com/office/drawing/2014/main" id="{2BA828CB-7BAD-6B2B-F607-0191C72F3073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18" name="Блок-схема: данные 9">
            <a:extLst>
              <a:ext uri="{FF2B5EF4-FFF2-40B4-BE49-F238E27FC236}">
                <a16:creationId xmlns:a16="http://schemas.microsoft.com/office/drawing/2014/main" id="{40BB70DC-18C4-EED4-19B6-AAFD4DB9DAC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0" name="Блок-схема: данные 10">
            <a:extLst>
              <a:ext uri="{FF2B5EF4-FFF2-40B4-BE49-F238E27FC236}">
                <a16:creationId xmlns:a16="http://schemas.microsoft.com/office/drawing/2014/main" id="{F86DF0FC-45BB-5725-B8E0-06BDC5D4BFD0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rgbClr val="2D86DC">
              <a:alpha val="13219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tx1"/>
                </a:solidFill>
                <a:latin typeface="Ubuntu"/>
              </a:rPr>
              <a:t>бота</a:t>
            </a:r>
          </a:p>
        </p:txBody>
      </p:sp>
      <p:sp>
        <p:nvSpPr>
          <p:cNvPr id="21" name="Блок-схема: данные 11">
            <a:extLst>
              <a:ext uri="{FF2B5EF4-FFF2-40B4-BE49-F238E27FC236}">
                <a16:creationId xmlns:a16="http://schemas.microsoft.com/office/drawing/2014/main" id="{84A14507-1BD1-C749-ECF0-ACAC8F70D815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2" name="Блок-схема: данные 12">
            <a:extLst>
              <a:ext uri="{FF2B5EF4-FFF2-40B4-BE49-F238E27FC236}">
                <a16:creationId xmlns:a16="http://schemas.microsoft.com/office/drawing/2014/main" id="{F35B9516-5804-0353-860E-76B0F0849BC8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23" name="Блок-схема: данные 12">
            <a:extLst>
              <a:ext uri="{FF2B5EF4-FFF2-40B4-BE49-F238E27FC236}">
                <a16:creationId xmlns:a16="http://schemas.microsoft.com/office/drawing/2014/main" id="{3143BAFA-5BFA-0B39-B61A-6BDBA4D5304E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64068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6">
            <a:extLst>
              <a:ext uri="{FF2B5EF4-FFF2-40B4-BE49-F238E27FC236}">
                <a16:creationId xmlns:a16="http://schemas.microsoft.com/office/drawing/2014/main" id="{5B881477-35BF-5086-B9C8-AA6C18F89EEB}"/>
              </a:ext>
            </a:extLst>
          </p:cNvPr>
          <p:cNvSpPr/>
          <p:nvPr/>
        </p:nvSpPr>
        <p:spPr>
          <a:xfrm>
            <a:off x="120036" y="3177108"/>
            <a:ext cx="5389519" cy="3533556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CFF3CF2D-9CB1-3DA9-0361-800343B34D52}"/>
              </a:ext>
            </a:extLst>
          </p:cNvPr>
          <p:cNvSpPr/>
          <p:nvPr/>
        </p:nvSpPr>
        <p:spPr>
          <a:xfrm>
            <a:off x="3838842" y="726164"/>
            <a:ext cx="4795935" cy="6475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64705-C8DB-15D1-0A11-620FEDBC9ADA}"/>
              </a:ext>
            </a:extLst>
          </p:cNvPr>
          <p:cNvSpPr txBox="1"/>
          <p:nvPr/>
        </p:nvSpPr>
        <p:spPr>
          <a:xfrm>
            <a:off x="4023703" y="694724"/>
            <a:ext cx="442621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Подключение БД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813EC-9076-17B6-C74B-1EFEB60C4343}"/>
              </a:ext>
            </a:extLst>
          </p:cNvPr>
          <p:cNvSpPr txBox="1"/>
          <p:nvPr/>
        </p:nvSpPr>
        <p:spPr>
          <a:xfrm>
            <a:off x="1381968" y="1544783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базу данных на </a:t>
            </a:r>
            <a:r>
              <a:rPr lang="en-US" dirty="0" err="1"/>
              <a:t>json</a:t>
            </a:r>
            <a:r>
              <a:rPr lang="ru-RU" dirty="0"/>
              <a:t> на локальном хосте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C7C61-2DC3-371D-91B1-C773B96DDB2A}"/>
              </a:ext>
            </a:extLst>
          </p:cNvPr>
          <p:cNvSpPr txBox="1"/>
          <p:nvPr/>
        </p:nvSpPr>
        <p:spPr>
          <a:xfrm>
            <a:off x="7117996" y="1556097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Отправляем к ней запросы в коде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2F5E4C1-CE99-3AE9-C0E4-346E079C86E4}"/>
              </a:ext>
            </a:extLst>
          </p:cNvPr>
          <p:cNvCxnSpPr>
            <a:cxnSpLocks/>
          </p:cNvCxnSpPr>
          <p:nvPr/>
        </p:nvCxnSpPr>
        <p:spPr>
          <a:xfrm>
            <a:off x="6683419" y="1729449"/>
            <a:ext cx="338475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B5975E-CF6E-3C7B-7D0B-AB42EF11C6CB}"/>
              </a:ext>
            </a:extLst>
          </p:cNvPr>
          <p:cNvSpPr txBox="1"/>
          <p:nvPr/>
        </p:nvSpPr>
        <p:spPr>
          <a:xfrm>
            <a:off x="259787" y="15447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Сейчас: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95F2B6-1A4F-18C5-73AA-C2BE16EC4258}"/>
              </a:ext>
            </a:extLst>
          </p:cNvPr>
          <p:cNvSpPr txBox="1"/>
          <p:nvPr/>
        </p:nvSpPr>
        <p:spPr>
          <a:xfrm>
            <a:off x="260360" y="20338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Потенциально в будущем: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67AB6-AF63-4979-E0F5-678921CAC62F}"/>
              </a:ext>
            </a:extLst>
          </p:cNvPr>
          <p:cNvSpPr txBox="1"/>
          <p:nvPr/>
        </p:nvSpPr>
        <p:spPr>
          <a:xfrm>
            <a:off x="794549" y="2689761"/>
            <a:ext cx="415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 организации в базе данных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554BC-20E5-FADA-5F91-1C1EF15621BF}"/>
              </a:ext>
            </a:extLst>
          </p:cNvPr>
          <p:cNvSpPr txBox="1"/>
          <p:nvPr/>
        </p:nvSpPr>
        <p:spPr>
          <a:xfrm>
            <a:off x="-530495" y="3121818"/>
            <a:ext cx="63523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dirty="0">
              <a:effectLst/>
              <a:latin typeface="Helvetica Neue" panose="02000503000000020004" pitchFamily="2" charset="0"/>
            </a:endParaRP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"id": 5,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organisation_type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Ломбард",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name_short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ООО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name_full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ООО Ломбард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brand_name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НесиЗолотоКНам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>
                <a:effectLst/>
                <a:latin typeface="Helvetica Neue" panose="02000503000000020004" pitchFamily="2" charset="0"/>
              </a:rPr>
              <a:t>inn": 9988789,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ogrn</a:t>
            </a:r>
            <a:r>
              <a:rPr lang="en" dirty="0">
                <a:effectLst/>
                <a:latin typeface="Helvetica Neue" panose="02000503000000020004" pitchFamily="2" charset="0"/>
              </a:rPr>
              <a:t>": 9494949494,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location_reg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>
                <a:effectLst/>
                <a:latin typeface="Helvetica Neue" panose="02000503000000020004" pitchFamily="2" charset="0"/>
              </a:rPr>
              <a:t>г. Тверь просп. Победы",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date_reg</a:t>
            </a:r>
            <a:r>
              <a:rPr lang="en" dirty="0">
                <a:effectLst/>
                <a:latin typeface="Helvetica Neue" panose="02000503000000020004" pitchFamily="2" charset="0"/>
              </a:rPr>
              <a:t>": "2022-01-02",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"email":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bringgold@gmail.com</a:t>
            </a:r>
            <a:r>
              <a:rPr lang="en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"phone": "88005553530"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C483F-A802-50DE-1FDE-0AB896D3140A}"/>
              </a:ext>
            </a:extLst>
          </p:cNvPr>
          <p:cNvSpPr txBox="1"/>
          <p:nvPr/>
        </p:nvSpPr>
        <p:spPr>
          <a:xfrm>
            <a:off x="3431730" y="2033800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Пользуемся общей базой данных с маркетплейсом</a:t>
            </a:r>
          </a:p>
        </p:txBody>
      </p:sp>
      <p:pic>
        <p:nvPicPr>
          <p:cNvPr id="26" name="Рисунок 25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BBDEF3-127B-80FB-1579-C9123E7C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7" name="Блок-схема: данные 4">
            <a:extLst>
              <a:ext uri="{FF2B5EF4-FFF2-40B4-BE49-F238E27FC236}">
                <a16:creationId xmlns:a16="http://schemas.microsoft.com/office/drawing/2014/main" id="{E35FC792-CA50-00D1-88F1-221B52CC8818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8" name="Блок-схема: данные 9">
            <a:extLst>
              <a:ext uri="{FF2B5EF4-FFF2-40B4-BE49-F238E27FC236}">
                <a16:creationId xmlns:a16="http://schemas.microsoft.com/office/drawing/2014/main" id="{62BC5E37-F49C-DD80-13B5-FF2503E85EF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9" name="Блок-схема: данные 10">
            <a:extLst>
              <a:ext uri="{FF2B5EF4-FFF2-40B4-BE49-F238E27FC236}">
                <a16:creationId xmlns:a16="http://schemas.microsoft.com/office/drawing/2014/main" id="{E73A4879-00D8-742B-C795-1E77A6453BD1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0" name="Блок-схема: данные 11">
            <a:extLst>
              <a:ext uri="{FF2B5EF4-FFF2-40B4-BE49-F238E27FC236}">
                <a16:creationId xmlns:a16="http://schemas.microsoft.com/office/drawing/2014/main" id="{E49844DA-77E1-97E6-104D-A13FCE25B214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rgbClr val="2D86DC">
              <a:alpha val="12355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31" name="Блок-схема: данные 12">
            <a:extLst>
              <a:ext uri="{FF2B5EF4-FFF2-40B4-BE49-F238E27FC236}">
                <a16:creationId xmlns:a16="http://schemas.microsoft.com/office/drawing/2014/main" id="{367C691D-5FF7-B4F1-9FA3-6B2024C5605F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2" name="Блок-схема: данные 12">
            <a:extLst>
              <a:ext uri="{FF2B5EF4-FFF2-40B4-BE49-F238E27FC236}">
                <a16:creationId xmlns:a16="http://schemas.microsoft.com/office/drawing/2014/main" id="{1516D948-BEAA-EBCE-C79A-DD9F4E3DCBE5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  <p:sp>
        <p:nvSpPr>
          <p:cNvPr id="36" name="Прямоугольник: скругленные углы 6">
            <a:extLst>
              <a:ext uri="{FF2B5EF4-FFF2-40B4-BE49-F238E27FC236}">
                <a16:creationId xmlns:a16="http://schemas.microsoft.com/office/drawing/2014/main" id="{F60B40B4-D014-ACBC-FE24-AECF0628CC6B}"/>
              </a:ext>
            </a:extLst>
          </p:cNvPr>
          <p:cNvSpPr/>
          <p:nvPr/>
        </p:nvSpPr>
        <p:spPr>
          <a:xfrm>
            <a:off x="6096000" y="3192855"/>
            <a:ext cx="5389519" cy="3533556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FEEACE-970F-6EA0-4DAC-564C2C942115}"/>
              </a:ext>
            </a:extLst>
          </p:cNvPr>
          <p:cNvSpPr txBox="1"/>
          <p:nvPr/>
        </p:nvSpPr>
        <p:spPr>
          <a:xfrm>
            <a:off x="6898184" y="2691735"/>
            <a:ext cx="415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Пример продукта в базе данных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5C93CA-C72B-55B3-3D40-AB57BA2C0673}"/>
              </a:ext>
            </a:extLst>
          </p:cNvPr>
          <p:cNvSpPr txBox="1"/>
          <p:nvPr/>
        </p:nvSpPr>
        <p:spPr>
          <a:xfrm>
            <a:off x="5672999" y="3676312"/>
            <a:ext cx="3668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</a:rPr>
              <a:t>            </a:t>
            </a:r>
            <a:r>
              <a:rPr lang="en" dirty="0">
                <a:effectLst/>
                <a:latin typeface="Helvetica Neue" panose="02000503000000020004" pitchFamily="2" charset="0"/>
              </a:rPr>
              <a:t>"id": 109,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id_org</a:t>
            </a:r>
            <a:r>
              <a:rPr lang="en" dirty="0">
                <a:effectLst/>
                <a:latin typeface="Helvetica Neue" panose="02000503000000020004" pitchFamily="2" charset="0"/>
              </a:rPr>
              <a:t>": 5,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product_type</a:t>
            </a:r>
            <a:r>
              <a:rPr lang="en" dirty="0">
                <a:effectLst/>
                <a:latin typeface="Helvetica Neue" panose="02000503000000020004" pitchFamily="2" charset="0"/>
              </a:rPr>
              <a:t>": "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займ</a:t>
            </a:r>
            <a:r>
              <a:rPr lang="ru-RU" dirty="0">
                <a:effectLst/>
                <a:latin typeface="Helvetica Neue" panose="02000503000000020004" pitchFamily="2" charset="0"/>
              </a:rPr>
              <a:t>", 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amount_min</a:t>
            </a:r>
            <a:r>
              <a:rPr lang="en" dirty="0">
                <a:effectLst/>
                <a:latin typeface="Helvetica Neue" panose="02000503000000020004" pitchFamily="2" charset="0"/>
              </a:rPr>
              <a:t>" : 10000,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amount_max</a:t>
            </a:r>
            <a:r>
              <a:rPr lang="en" dirty="0">
                <a:effectLst/>
                <a:latin typeface="Helvetica Neue" panose="02000503000000020004" pitchFamily="2" charset="0"/>
              </a:rPr>
              <a:t>" : 50000,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term_min</a:t>
            </a:r>
            <a:r>
              <a:rPr lang="en" dirty="0">
                <a:effectLst/>
                <a:latin typeface="Helvetica Neue" panose="02000503000000020004" pitchFamily="2" charset="0"/>
              </a:rPr>
              <a:t>" : 7, 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term_max</a:t>
            </a:r>
            <a:r>
              <a:rPr lang="en" dirty="0">
                <a:effectLst/>
                <a:latin typeface="Helvetica Neue" panose="02000503000000020004" pitchFamily="2" charset="0"/>
              </a:rPr>
              <a:t>" : 60,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"rate" : 0.2, </a:t>
            </a:r>
          </a:p>
          <a:p>
            <a:r>
              <a:rPr lang="en" dirty="0">
                <a:effectLst/>
                <a:latin typeface="Helvetica Neue" panose="02000503000000020004" pitchFamily="2" charset="0"/>
              </a:rPr>
              <a:t>            "</a:t>
            </a:r>
            <a:r>
              <a:rPr lang="en" dirty="0" err="1">
                <a:effectLst/>
                <a:latin typeface="Helvetica Neue" panose="02000503000000020004" pitchFamily="2" charset="0"/>
              </a:rPr>
              <a:t>method_reg</a:t>
            </a:r>
            <a:r>
              <a:rPr lang="en" dirty="0">
                <a:effectLst/>
                <a:latin typeface="Helvetica Neue" panose="02000503000000020004" pitchFamily="2" charset="0"/>
              </a:rPr>
              <a:t>" : "</a:t>
            </a:r>
            <a:r>
              <a:rPr lang="ru-RU" dirty="0">
                <a:effectLst/>
                <a:latin typeface="Helvetica Neue" panose="02000503000000020004" pitchFamily="2" charset="0"/>
              </a:rPr>
              <a:t>офлайн"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2A0553-B1B6-5B9E-0519-2441DED40738}"/>
              </a:ext>
            </a:extLst>
          </p:cNvPr>
          <p:cNvSpPr txBox="1"/>
          <p:nvPr/>
        </p:nvSpPr>
        <p:spPr>
          <a:xfrm>
            <a:off x="2958835" y="575094"/>
            <a:ext cx="70022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sz="4000" b="1" dirty="0"/>
              <a:t>Возможное применение ИИ</a:t>
            </a:r>
            <a:endParaRPr lang="ru-RU" dirty="0"/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15251045-9806-5EE8-77D5-7DFE87CE773E}"/>
              </a:ext>
            </a:extLst>
          </p:cNvPr>
          <p:cNvSpPr/>
          <p:nvPr/>
        </p:nvSpPr>
        <p:spPr>
          <a:xfrm>
            <a:off x="159838" y="1447711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09586-4115-FAC8-FB78-948BE434D21A}"/>
              </a:ext>
            </a:extLst>
          </p:cNvPr>
          <p:cNvSpPr txBox="1"/>
          <p:nvPr/>
        </p:nvSpPr>
        <p:spPr>
          <a:xfrm>
            <a:off x="4430889" y="1593410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 Рекомендация организаций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2B32F-589F-32FF-CE05-E8AAD5931879}"/>
              </a:ext>
            </a:extLst>
          </p:cNvPr>
          <p:cNvSpPr txBox="1"/>
          <p:nvPr/>
        </p:nvSpPr>
        <p:spPr>
          <a:xfrm>
            <a:off x="257884" y="1477554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" name="Прямоугольник: скругленные углы 6">
            <a:extLst>
              <a:ext uri="{FF2B5EF4-FFF2-40B4-BE49-F238E27FC236}">
                <a16:creationId xmlns:a16="http://schemas.microsoft.com/office/drawing/2014/main" id="{BCFE03F4-08B0-7D15-051E-AEAAD5D25AB0}"/>
              </a:ext>
            </a:extLst>
          </p:cNvPr>
          <p:cNvSpPr/>
          <p:nvPr/>
        </p:nvSpPr>
        <p:spPr>
          <a:xfrm>
            <a:off x="159838" y="2492693"/>
            <a:ext cx="11872324" cy="717883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92E7C-E040-B25D-C5E2-D3EC5DAD1F1D}"/>
              </a:ext>
            </a:extLst>
          </p:cNvPr>
          <p:cNvSpPr txBox="1"/>
          <p:nvPr/>
        </p:nvSpPr>
        <p:spPr>
          <a:xfrm>
            <a:off x="727428" y="2660248"/>
            <a:ext cx="110924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Коллаборативная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фильтрация/контентная фильтрация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6EBBC-4AD1-EEE8-CFF4-25D3A8A3CDF0}"/>
              </a:ext>
            </a:extLst>
          </p:cNvPr>
          <p:cNvSpPr txBox="1"/>
          <p:nvPr/>
        </p:nvSpPr>
        <p:spPr>
          <a:xfrm>
            <a:off x="257884" y="2525291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0B8DF-1F86-CFE1-ABE2-A7D1B2D8ADED}"/>
              </a:ext>
            </a:extLst>
          </p:cNvPr>
          <p:cNvSpPr txBox="1"/>
          <p:nvPr/>
        </p:nvSpPr>
        <p:spPr>
          <a:xfrm>
            <a:off x="638596" y="3636083"/>
            <a:ext cx="1132791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Интерактивный чат-бот: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 использовать методы обработки естественного языка (NLP) и естественного языкового понимания (NLU) для того, чтобы бот мог распознавать запросы пользователя и предоставлять ответы и рекомендации на естественном языке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9048AFFD-66A3-D4E9-B65C-D1476BDF45F9}"/>
              </a:ext>
            </a:extLst>
          </p:cNvPr>
          <p:cNvSpPr/>
          <p:nvPr/>
        </p:nvSpPr>
        <p:spPr>
          <a:xfrm>
            <a:off x="159838" y="3486332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8D5B4-BDCD-B598-E178-F5257D5024F2}"/>
              </a:ext>
            </a:extLst>
          </p:cNvPr>
          <p:cNvSpPr txBox="1"/>
          <p:nvPr/>
        </p:nvSpPr>
        <p:spPr>
          <a:xfrm>
            <a:off x="252853" y="3785688"/>
            <a:ext cx="484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258E82EF-8BDE-6958-EC97-46974655F8FD}"/>
              </a:ext>
            </a:extLst>
          </p:cNvPr>
          <p:cNvSpPr/>
          <p:nvPr/>
        </p:nvSpPr>
        <p:spPr>
          <a:xfrm>
            <a:off x="159838" y="5030199"/>
            <a:ext cx="11872324" cy="1310368"/>
          </a:xfrm>
          <a:prstGeom prst="roundRect">
            <a:avLst/>
          </a:prstGeom>
          <a:solidFill>
            <a:schemeClr val="bg1">
              <a:lumMod val="50000"/>
              <a:alpha val="11964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4B282-DAA0-6E96-D489-389F96A77816}"/>
              </a:ext>
            </a:extLst>
          </p:cNvPr>
          <p:cNvSpPr txBox="1"/>
          <p:nvPr/>
        </p:nvSpPr>
        <p:spPr>
          <a:xfrm>
            <a:off x="801877" y="5177551"/>
            <a:ext cx="111646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 Анализ репутации и надежности компаний: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 Можно использовать методы обработки естественного языка (NLP) и машинное обучение для 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анализа отзывов, оценок и комментариев о компаниях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, чтобы определить их репутацию и надежность. 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8126A9-D2A9-D4E1-F218-2CF844C6F5E9}"/>
              </a:ext>
            </a:extLst>
          </p:cNvPr>
          <p:cNvSpPr txBox="1"/>
          <p:nvPr/>
        </p:nvSpPr>
        <p:spPr>
          <a:xfrm>
            <a:off x="252853" y="5352415"/>
            <a:ext cx="485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pic>
        <p:nvPicPr>
          <p:cNvPr id="24" name="Рисунок 23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D9740BA-71EB-50AF-4334-D2877F71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25" name="Блок-схема: данные 4">
            <a:extLst>
              <a:ext uri="{FF2B5EF4-FFF2-40B4-BE49-F238E27FC236}">
                <a16:creationId xmlns:a16="http://schemas.microsoft.com/office/drawing/2014/main" id="{7FCC4AC3-65F1-9E37-C7C9-FA05380078B4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26" name="Блок-схема: данные 9">
            <a:extLst>
              <a:ext uri="{FF2B5EF4-FFF2-40B4-BE49-F238E27FC236}">
                <a16:creationId xmlns:a16="http://schemas.microsoft.com/office/drawing/2014/main" id="{2C6F275A-EC9E-0149-1DAE-712E20AB7097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27" name="Блок-схема: данные 10">
            <a:extLst>
              <a:ext uri="{FF2B5EF4-FFF2-40B4-BE49-F238E27FC236}">
                <a16:creationId xmlns:a16="http://schemas.microsoft.com/office/drawing/2014/main" id="{7351F038-18FE-BAA2-3CAB-F8C90D501880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28" name="Блок-схема: данные 11">
            <a:extLst>
              <a:ext uri="{FF2B5EF4-FFF2-40B4-BE49-F238E27FC236}">
                <a16:creationId xmlns:a16="http://schemas.microsoft.com/office/drawing/2014/main" id="{C6686BC5-DF7F-14E6-3C98-E0E37E0A0E4F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29" name="Блок-схема: данные 12">
            <a:extLst>
              <a:ext uri="{FF2B5EF4-FFF2-40B4-BE49-F238E27FC236}">
                <a16:creationId xmlns:a16="http://schemas.microsoft.com/office/drawing/2014/main" id="{90A405AA-899F-0479-7098-6E865BF44304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30" name="Блок-схема: данные 12">
            <a:extLst>
              <a:ext uri="{FF2B5EF4-FFF2-40B4-BE49-F238E27FC236}">
                <a16:creationId xmlns:a16="http://schemas.microsoft.com/office/drawing/2014/main" id="{9BCEDF9F-BA09-337C-4D09-C6C80B2BF850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9175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F6A473A5-7B03-4EB6-4F3B-EA5BA4A8DB07}"/>
              </a:ext>
            </a:extLst>
          </p:cNvPr>
          <p:cNvSpPr/>
          <p:nvPr/>
        </p:nvSpPr>
        <p:spPr>
          <a:xfrm>
            <a:off x="145981" y="644759"/>
            <a:ext cx="11872324" cy="717883"/>
          </a:xfrm>
          <a:prstGeom prst="roundRect">
            <a:avLst/>
          </a:prstGeom>
          <a:solidFill>
            <a:srgbClr val="2D86DC">
              <a:alpha val="11964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9F19B-798C-2CC5-EA6F-ACF61F6ABBF0}"/>
              </a:ext>
            </a:extLst>
          </p:cNvPr>
          <p:cNvSpPr txBox="1"/>
          <p:nvPr/>
        </p:nvSpPr>
        <p:spPr>
          <a:xfrm>
            <a:off x="4417032" y="790458"/>
            <a:ext cx="5212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 Рекомендация организаций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064B7C-4AA9-D005-D55D-A4E130A67FEC}"/>
              </a:ext>
            </a:extLst>
          </p:cNvPr>
          <p:cNvSpPr txBox="1"/>
          <p:nvPr/>
        </p:nvSpPr>
        <p:spPr>
          <a:xfrm>
            <a:off x="298371" y="1459711"/>
            <a:ext cx="11785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ea typeface="+mn-lt"/>
                <a:cs typeface="+mn-lt"/>
              </a:rPr>
              <a:t>модели классификации </a:t>
            </a:r>
            <a:r>
              <a:rPr lang="ru-RU" sz="2000" dirty="0">
                <a:ea typeface="+mn-lt"/>
                <a:cs typeface="+mn-lt"/>
              </a:rPr>
              <a:t>для рекомендации лучших организаций в зависимости от профиля пользователя (дохода, кредитной истории и т.д.)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11DCF7-08A9-A9FC-ED2D-C248E5EA0063}"/>
              </a:ext>
            </a:extLst>
          </p:cNvPr>
          <p:cNvSpPr txBox="1"/>
          <p:nvPr/>
        </p:nvSpPr>
        <p:spPr>
          <a:xfrm>
            <a:off x="290751" y="3364710"/>
            <a:ext cx="105819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ea typeface="+mn-lt"/>
                <a:cs typeface="+mn-lt"/>
              </a:rPr>
              <a:t>При помощи </a:t>
            </a:r>
            <a:r>
              <a:rPr lang="ru-RU" sz="2000" b="1" dirty="0">
                <a:ea typeface="+mn-lt"/>
                <a:cs typeface="+mn-lt"/>
              </a:rPr>
              <a:t>регрессии </a:t>
            </a:r>
            <a:r>
              <a:rPr lang="ru-RU" sz="2000" dirty="0">
                <a:ea typeface="+mn-lt"/>
                <a:cs typeface="+mn-lt"/>
              </a:rPr>
              <a:t>оценить вероятные проценты и условия для займа/сбережений.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BCAE67-C652-88E9-C18B-F7AE9B33965B}"/>
              </a:ext>
            </a:extLst>
          </p:cNvPr>
          <p:cNvSpPr txBox="1"/>
          <p:nvPr/>
        </p:nvSpPr>
        <p:spPr>
          <a:xfrm>
            <a:off x="290751" y="5033489"/>
            <a:ext cx="115648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ea typeface="+mn-lt"/>
                <a:cs typeface="+mn-lt"/>
              </a:rPr>
              <a:t>Использовать алгоритмы </a:t>
            </a:r>
            <a:r>
              <a:rPr lang="ru-RU" sz="2000" b="1" dirty="0">
                <a:ea typeface="+mn-lt"/>
                <a:cs typeface="+mn-lt"/>
              </a:rPr>
              <a:t>кластеризации </a:t>
            </a:r>
            <a:r>
              <a:rPr lang="ru-RU" sz="2000" dirty="0">
                <a:ea typeface="+mn-lt"/>
                <a:cs typeface="+mn-lt"/>
              </a:rPr>
              <a:t>для предоставления целевых рекомендаций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7C6AA2-7F67-BF2D-1B69-2D50482447B4}"/>
              </a:ext>
            </a:extLst>
          </p:cNvPr>
          <p:cNvSpPr txBox="1"/>
          <p:nvPr/>
        </p:nvSpPr>
        <p:spPr>
          <a:xfrm>
            <a:off x="60572" y="121399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5A5E3-7DCB-7C79-4520-E055076DD5C1}"/>
              </a:ext>
            </a:extLst>
          </p:cNvPr>
          <p:cNvSpPr txBox="1"/>
          <p:nvPr/>
        </p:nvSpPr>
        <p:spPr>
          <a:xfrm>
            <a:off x="45331" y="306565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F86EB-2891-AC1B-15BF-7E5C6A0545F0}"/>
              </a:ext>
            </a:extLst>
          </p:cNvPr>
          <p:cNvSpPr txBox="1"/>
          <p:nvPr/>
        </p:nvSpPr>
        <p:spPr>
          <a:xfrm>
            <a:off x="60570" y="4719192"/>
            <a:ext cx="489260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500" b="1" dirty="0">
                <a:solidFill>
                  <a:srgbClr val="6BA7EB"/>
                </a:solidFill>
              </a:rPr>
              <a:t>.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1AE7114-F11A-9EA2-7169-50F741E55EC2}"/>
              </a:ext>
            </a:extLst>
          </p:cNvPr>
          <p:cNvCxnSpPr>
            <a:cxnSpLocks/>
          </p:cNvCxnSpPr>
          <p:nvPr/>
        </p:nvCxnSpPr>
        <p:spPr>
          <a:xfrm flipV="1">
            <a:off x="-35334" y="3374006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368F37C-F460-7721-F88F-A066FA5FF080}"/>
              </a:ext>
            </a:extLst>
          </p:cNvPr>
          <p:cNvCxnSpPr>
            <a:cxnSpLocks/>
          </p:cNvCxnSpPr>
          <p:nvPr/>
        </p:nvCxnSpPr>
        <p:spPr>
          <a:xfrm flipV="1">
            <a:off x="-27714" y="5027546"/>
            <a:ext cx="12219714" cy="2476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 descr="Группа людей со сплошной заливкой">
            <a:extLst>
              <a:ext uri="{FF2B5EF4-FFF2-40B4-BE49-F238E27FC236}">
                <a16:creationId xmlns:a16="http://schemas.microsoft.com/office/drawing/2014/main" id="{29EB2661-17B3-D291-1C12-879558AA8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3849" y="5513678"/>
            <a:ext cx="1306830" cy="1291590"/>
          </a:xfrm>
          <a:prstGeom prst="rect">
            <a:avLst/>
          </a:prstGeom>
        </p:spPr>
      </p:pic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47500F2-C559-7B55-1124-35CF668043C3}"/>
              </a:ext>
            </a:extLst>
          </p:cNvPr>
          <p:cNvCxnSpPr/>
          <p:nvPr/>
        </p:nvCxnSpPr>
        <p:spPr>
          <a:xfrm flipV="1">
            <a:off x="4685379" y="5693625"/>
            <a:ext cx="743146" cy="46964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85B0CB6-D5CC-FC58-4C53-CDE32A7F2905}"/>
              </a:ext>
            </a:extLst>
          </p:cNvPr>
          <p:cNvCxnSpPr>
            <a:cxnSpLocks/>
          </p:cNvCxnSpPr>
          <p:nvPr/>
        </p:nvCxnSpPr>
        <p:spPr>
          <a:xfrm flipV="1">
            <a:off x="4689348" y="6138696"/>
            <a:ext cx="948028" cy="1524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624BD57-7456-DDC4-BFB3-567EC0184A6C}"/>
              </a:ext>
            </a:extLst>
          </p:cNvPr>
          <p:cNvCxnSpPr>
            <a:cxnSpLocks/>
          </p:cNvCxnSpPr>
          <p:nvPr/>
        </p:nvCxnSpPr>
        <p:spPr>
          <a:xfrm>
            <a:off x="4670137" y="6149428"/>
            <a:ext cx="771373" cy="40836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Рисунок 46" descr="Дети со сплошной заливкой">
            <a:extLst>
              <a:ext uri="{FF2B5EF4-FFF2-40B4-BE49-F238E27FC236}">
                <a16:creationId xmlns:a16="http://schemas.microsoft.com/office/drawing/2014/main" id="{08FBD690-9EA0-2387-95B8-A685E8FA4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052" y="5360668"/>
            <a:ext cx="608527" cy="570963"/>
          </a:xfrm>
          <a:prstGeom prst="rect">
            <a:avLst/>
          </a:prstGeom>
        </p:spPr>
      </p:pic>
      <p:pic>
        <p:nvPicPr>
          <p:cNvPr id="48" name="Рисунок 47" descr="Дети со сплошной заливкой">
            <a:extLst>
              <a:ext uri="{FF2B5EF4-FFF2-40B4-BE49-F238E27FC236}">
                <a16:creationId xmlns:a16="http://schemas.microsoft.com/office/drawing/2014/main" id="{831C26ED-4715-E6A8-E439-9E2731C58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502" y="5859724"/>
            <a:ext cx="608527" cy="570963"/>
          </a:xfrm>
          <a:prstGeom prst="rect">
            <a:avLst/>
          </a:prstGeom>
        </p:spPr>
      </p:pic>
      <p:pic>
        <p:nvPicPr>
          <p:cNvPr id="49" name="Рисунок 48" descr="Дети со сплошной заливкой">
            <a:extLst>
              <a:ext uri="{FF2B5EF4-FFF2-40B4-BE49-F238E27FC236}">
                <a16:creationId xmlns:a16="http://schemas.microsoft.com/office/drawing/2014/main" id="{1AC74F55-79B9-7994-77EA-C7C6122D2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051" y="6353414"/>
            <a:ext cx="608527" cy="570963"/>
          </a:xfrm>
          <a:prstGeom prst="rect">
            <a:avLst/>
          </a:prstGeom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046E2D2-1B12-9CDE-6B2D-CDE834B17888}"/>
              </a:ext>
            </a:extLst>
          </p:cNvPr>
          <p:cNvCxnSpPr>
            <a:cxnSpLocks/>
          </p:cNvCxnSpPr>
          <p:nvPr/>
        </p:nvCxnSpPr>
        <p:spPr>
          <a:xfrm flipV="1">
            <a:off x="6064493" y="5645329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Рисунок 50" descr="Деньги со сплошной заливкой">
            <a:extLst>
              <a:ext uri="{FF2B5EF4-FFF2-40B4-BE49-F238E27FC236}">
                <a16:creationId xmlns:a16="http://schemas.microsoft.com/office/drawing/2014/main" id="{48C37F34-9A47-0C63-1013-18D0C003B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6374" y="5419693"/>
            <a:ext cx="458273" cy="426077"/>
          </a:xfrm>
          <a:prstGeom prst="rect">
            <a:avLst/>
          </a:prstGeom>
        </p:spPr>
      </p:pic>
      <p:pic>
        <p:nvPicPr>
          <p:cNvPr id="52" name="Рисунок 51" descr="Свинья-копилка со сплошной заливкой">
            <a:extLst>
              <a:ext uri="{FF2B5EF4-FFF2-40B4-BE49-F238E27FC236}">
                <a16:creationId xmlns:a16="http://schemas.microsoft.com/office/drawing/2014/main" id="{8228B88A-0161-8A92-D3DB-BB49C518B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8278" y="5932837"/>
            <a:ext cx="436808" cy="393879"/>
          </a:xfrm>
          <a:prstGeom prst="rect">
            <a:avLst/>
          </a:prstGeom>
        </p:spPr>
      </p:pic>
      <p:pic>
        <p:nvPicPr>
          <p:cNvPr id="53" name="Рисунок 52" descr="Монеты со сплошной заливкой">
            <a:extLst>
              <a:ext uri="{FF2B5EF4-FFF2-40B4-BE49-F238E27FC236}">
                <a16:creationId xmlns:a16="http://schemas.microsoft.com/office/drawing/2014/main" id="{C05E7A27-23EA-215C-CC61-197FBDF37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9911" y="6392316"/>
            <a:ext cx="426078" cy="495839"/>
          </a:xfrm>
          <a:prstGeom prst="rect">
            <a:avLst/>
          </a:prstGeom>
        </p:spPr>
      </p:pic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F69A1B1B-155F-6DBE-8B07-88EABADD05BF}"/>
              </a:ext>
            </a:extLst>
          </p:cNvPr>
          <p:cNvCxnSpPr>
            <a:cxnSpLocks/>
          </p:cNvCxnSpPr>
          <p:nvPr/>
        </p:nvCxnSpPr>
        <p:spPr>
          <a:xfrm flipV="1">
            <a:off x="6284507" y="6144385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3070C039-CA6A-A453-0499-21B2C5B6440E}"/>
              </a:ext>
            </a:extLst>
          </p:cNvPr>
          <p:cNvCxnSpPr>
            <a:cxnSpLocks/>
          </p:cNvCxnSpPr>
          <p:nvPr/>
        </p:nvCxnSpPr>
        <p:spPr>
          <a:xfrm flipV="1">
            <a:off x="6091324" y="6632709"/>
            <a:ext cx="995356" cy="27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95ADBA-2BD6-2A99-ED06-6E494CAD7F2F}"/>
              </a:ext>
            </a:extLst>
          </p:cNvPr>
          <p:cNvSpPr txBox="1"/>
          <p:nvPr/>
        </p:nvSpPr>
        <p:spPr>
          <a:xfrm>
            <a:off x="453551" y="4132094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Отбираются критерии(признаки)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2EE95-802A-8167-1FBB-79F9B41945A5}"/>
              </a:ext>
            </a:extLst>
          </p:cNvPr>
          <p:cNvSpPr txBox="1"/>
          <p:nvPr/>
        </p:nvSpPr>
        <p:spPr>
          <a:xfrm>
            <a:off x="5524500" y="411602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Обучается модель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F1AAB-B8E3-EC8E-952D-85332D561869}"/>
              </a:ext>
            </a:extLst>
          </p:cNvPr>
          <p:cNvSpPr txBox="1"/>
          <p:nvPr/>
        </p:nvSpPr>
        <p:spPr>
          <a:xfrm>
            <a:off x="9334645" y="4066701"/>
            <a:ext cx="34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Пользователю выдаются предполагаемые условия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C8F4259-E768-7EF0-2273-FC1B7E4AF674}"/>
              </a:ext>
            </a:extLst>
          </p:cNvPr>
          <p:cNvCxnSpPr>
            <a:cxnSpLocks/>
          </p:cNvCxnSpPr>
          <p:nvPr/>
        </p:nvCxnSpPr>
        <p:spPr>
          <a:xfrm>
            <a:off x="4211153" y="4310957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8EF1539-F8AC-5B5D-EACC-B3E1DBDCF5A5}"/>
              </a:ext>
            </a:extLst>
          </p:cNvPr>
          <p:cNvCxnSpPr>
            <a:cxnSpLocks/>
          </p:cNvCxnSpPr>
          <p:nvPr/>
        </p:nvCxnSpPr>
        <p:spPr>
          <a:xfrm>
            <a:off x="8039578" y="4308880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4D986C-FD61-3975-2690-49F8C350EA4F}"/>
              </a:ext>
            </a:extLst>
          </p:cNvPr>
          <p:cNvSpPr txBox="1"/>
          <p:nvPr/>
        </p:nvSpPr>
        <p:spPr>
          <a:xfrm>
            <a:off x="25565" y="3948765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5F13F-3A32-BD17-255A-E189D68F7115}"/>
              </a:ext>
            </a:extLst>
          </p:cNvPr>
          <p:cNvSpPr txBox="1"/>
          <p:nvPr/>
        </p:nvSpPr>
        <p:spPr>
          <a:xfrm>
            <a:off x="5031437" y="3954937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C1539-E882-2E27-7874-7BE9C8FC38D4}"/>
              </a:ext>
            </a:extLst>
          </p:cNvPr>
          <p:cNvSpPr txBox="1"/>
          <p:nvPr/>
        </p:nvSpPr>
        <p:spPr>
          <a:xfrm>
            <a:off x="8727682" y="3968506"/>
            <a:ext cx="4740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F6451-1374-C436-BD3D-BD574C8258BB}"/>
              </a:ext>
            </a:extLst>
          </p:cNvPr>
          <p:cNvSpPr txBox="1"/>
          <p:nvPr/>
        </p:nvSpPr>
        <p:spPr>
          <a:xfrm>
            <a:off x="777515" y="2255933"/>
            <a:ext cx="4476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Обучаем модель относить пользователя к определенной категории в зависимости от его профиля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05106-ACB0-DBBD-2119-12652940607C}"/>
              </a:ext>
            </a:extLst>
          </p:cNvPr>
          <p:cNvSpPr txBox="1"/>
          <p:nvPr/>
        </p:nvSpPr>
        <p:spPr>
          <a:xfrm>
            <a:off x="6892448" y="2569363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Чат-бот рекомендует клиенту организации 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D1E6829-C65B-4F0C-076A-78A74740000A}"/>
              </a:ext>
            </a:extLst>
          </p:cNvPr>
          <p:cNvCxnSpPr>
            <a:cxnSpLocks/>
          </p:cNvCxnSpPr>
          <p:nvPr/>
        </p:nvCxnSpPr>
        <p:spPr>
          <a:xfrm>
            <a:off x="5807859" y="2754029"/>
            <a:ext cx="56693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058558-FFBB-556D-50E2-E6ED8FE16510}"/>
              </a:ext>
            </a:extLst>
          </p:cNvPr>
          <p:cNvSpPr txBox="1"/>
          <p:nvPr/>
        </p:nvSpPr>
        <p:spPr>
          <a:xfrm>
            <a:off x="216541" y="674602"/>
            <a:ext cx="47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pic>
        <p:nvPicPr>
          <p:cNvPr id="29" name="Рисунок 28" descr="Изображение выглядит как текст, логотип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728AC37-3A78-C215-0BB1-11349D3CF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36" y="0"/>
            <a:ext cx="913118" cy="517433"/>
          </a:xfrm>
          <a:prstGeom prst="rect">
            <a:avLst/>
          </a:prstGeom>
        </p:spPr>
      </p:pic>
      <p:sp>
        <p:nvSpPr>
          <p:cNvPr id="33" name="Блок-схема: данные 4">
            <a:extLst>
              <a:ext uri="{FF2B5EF4-FFF2-40B4-BE49-F238E27FC236}">
                <a16:creationId xmlns:a16="http://schemas.microsoft.com/office/drawing/2014/main" id="{0FC8CDF0-402A-F39E-EF08-9B5621850361}"/>
              </a:ext>
            </a:extLst>
          </p:cNvPr>
          <p:cNvSpPr/>
          <p:nvPr/>
        </p:nvSpPr>
        <p:spPr>
          <a:xfrm>
            <a:off x="1321018" y="88754"/>
            <a:ext cx="1870707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Резюме</a:t>
            </a:r>
          </a:p>
        </p:txBody>
      </p:sp>
      <p:sp>
        <p:nvSpPr>
          <p:cNvPr id="35" name="Блок-схема: данные 9">
            <a:extLst>
              <a:ext uri="{FF2B5EF4-FFF2-40B4-BE49-F238E27FC236}">
                <a16:creationId xmlns:a16="http://schemas.microsoft.com/office/drawing/2014/main" id="{9B70C1FF-0855-C7D5-5235-D640E8972D53}"/>
              </a:ext>
            </a:extLst>
          </p:cNvPr>
          <p:cNvSpPr/>
          <p:nvPr/>
        </p:nvSpPr>
        <p:spPr>
          <a:xfrm>
            <a:off x="3015894" y="87109"/>
            <a:ext cx="1862491" cy="33548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Блок-схема</a:t>
            </a:r>
          </a:p>
        </p:txBody>
      </p:sp>
      <p:sp>
        <p:nvSpPr>
          <p:cNvPr id="37" name="Блок-схема: данные 10">
            <a:extLst>
              <a:ext uri="{FF2B5EF4-FFF2-40B4-BE49-F238E27FC236}">
                <a16:creationId xmlns:a16="http://schemas.microsoft.com/office/drawing/2014/main" id="{7698D087-39B7-42ED-430F-687B512D952D}"/>
              </a:ext>
            </a:extLst>
          </p:cNvPr>
          <p:cNvSpPr/>
          <p:nvPr/>
        </p:nvSpPr>
        <p:spPr>
          <a:xfrm>
            <a:off x="4700679" y="83689"/>
            <a:ext cx="194464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Функционал</a:t>
            </a:r>
          </a:p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/>
              </a:rPr>
              <a:t>бота</a:t>
            </a:r>
          </a:p>
        </p:txBody>
      </p:sp>
      <p:sp>
        <p:nvSpPr>
          <p:cNvPr id="39" name="Блок-схема: данные 11">
            <a:extLst>
              <a:ext uri="{FF2B5EF4-FFF2-40B4-BE49-F238E27FC236}">
                <a16:creationId xmlns:a16="http://schemas.microsoft.com/office/drawing/2014/main" id="{92271DCE-8B8B-5981-302C-EEA3F822461B}"/>
              </a:ext>
            </a:extLst>
          </p:cNvPr>
          <p:cNvSpPr/>
          <p:nvPr/>
        </p:nvSpPr>
        <p:spPr>
          <a:xfrm>
            <a:off x="6505275" y="86978"/>
            <a:ext cx="1944640" cy="338902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База данных</a:t>
            </a:r>
          </a:p>
        </p:txBody>
      </p:sp>
      <p:sp>
        <p:nvSpPr>
          <p:cNvPr id="40" name="Блок-схема: данные 12">
            <a:extLst>
              <a:ext uri="{FF2B5EF4-FFF2-40B4-BE49-F238E27FC236}">
                <a16:creationId xmlns:a16="http://schemas.microsoft.com/office/drawing/2014/main" id="{7D70812E-33F1-FA3A-4FC2-A521E5D2786A}"/>
              </a:ext>
            </a:extLst>
          </p:cNvPr>
          <p:cNvSpPr/>
          <p:nvPr/>
        </p:nvSpPr>
        <p:spPr>
          <a:xfrm>
            <a:off x="8276600" y="86978"/>
            <a:ext cx="1895350" cy="345610"/>
          </a:xfrm>
          <a:prstGeom prst="flowChartInputOutput">
            <a:avLst/>
          </a:prstGeom>
          <a:solidFill>
            <a:srgbClr val="2D86DC">
              <a:alpha val="13000"/>
            </a:srgbClr>
          </a:solidFill>
          <a:ln>
            <a:solidFill>
              <a:srgbClr val="2D86DC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  <a:latin typeface="Ubuntu" panose="020B0504030602030204" pitchFamily="34" charset="0"/>
              </a:rPr>
              <a:t>ИИ</a:t>
            </a:r>
          </a:p>
        </p:txBody>
      </p:sp>
      <p:sp>
        <p:nvSpPr>
          <p:cNvPr id="41" name="Блок-схема: данные 12">
            <a:extLst>
              <a:ext uri="{FF2B5EF4-FFF2-40B4-BE49-F238E27FC236}">
                <a16:creationId xmlns:a16="http://schemas.microsoft.com/office/drawing/2014/main" id="{997D061E-915F-D810-3D90-4C03407527F8}"/>
              </a:ext>
            </a:extLst>
          </p:cNvPr>
          <p:cNvSpPr/>
          <p:nvPr/>
        </p:nvSpPr>
        <p:spPr>
          <a:xfrm>
            <a:off x="9963260" y="83689"/>
            <a:ext cx="1895350" cy="34561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1000" b="1">
                <a:solidFill>
                  <a:schemeClr val="bg1">
                    <a:lumMod val="50000"/>
                  </a:schemeClr>
                </a:solidFill>
                <a:latin typeface="Ubuntu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79043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1126</Words>
  <Application>Microsoft Macintosh PowerPoint</Application>
  <PresentationFormat>Широкоэкранный</PresentationFormat>
  <Paragraphs>274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Helvetica Neue</vt:lpstr>
      <vt:lpstr>Ubuntu</vt:lpstr>
      <vt:lpstr>Тема Office</vt:lpstr>
      <vt:lpstr>Информационный бот банка России в Телеграмм</vt:lpstr>
      <vt:lpstr>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бот банка России в Телеграмм</dc:title>
  <dc:creator>Болотникова Елизавета Григорьевна</dc:creator>
  <cp:lastModifiedBy>Болотникова Елизавета Григорьевна</cp:lastModifiedBy>
  <cp:revision>22</cp:revision>
  <dcterms:created xsi:type="dcterms:W3CDTF">2024-03-29T08:35:41Z</dcterms:created>
  <dcterms:modified xsi:type="dcterms:W3CDTF">2024-06-20T10:26:12Z</dcterms:modified>
</cp:coreProperties>
</file>