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C94BB-78B2-4F06-A9B6-372875CAAE7B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7752A-F368-4A4E-B686-75E5DB92B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20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AE9CA-42C7-4A42-A831-F67653BC7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49C34F-5C02-44D6-9509-DE133C97F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C30FF-CADE-4333-BB2A-57B599EF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5B4A-14AE-4A6E-852B-1259DEC5507F}" type="datetime1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1123FF-6B61-4680-A626-C1839A63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4D2CB3-20D1-4FEE-A34F-1C6809B9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71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CF6BA-0DAF-4F82-8997-8FEE1D3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727CC6-3EBC-480C-B3F0-41795BDB8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7C8EB-522B-497C-8E99-9E2F4C59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9021-F630-4442-A444-CD08844622E7}" type="datetime1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4E2C56-565A-4F26-8C96-17720076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CEF44F-C2E2-4269-92E6-3DB5C4AF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31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8F8B4A-A9DE-4B7B-B370-A3DC2B9FB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E8111B-8284-457F-9E10-087685CE9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C1C3C1-4585-41A5-9B0B-CF54F0EB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5D7E-163A-4E0B-B6FD-8EBCD33D5D2E}" type="datetime1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B2DB8-FBE7-456E-9D8A-71D48FD3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6846C-C4BE-40F3-968B-6644149E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9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67AA8-A9FF-4F24-B43C-00ACCFD4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8DF48-27E3-415C-B242-163B2CE0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452238-AE2B-421E-8C5A-66CF56E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4443-B69A-44E6-B0C0-5A89935FBDF6}" type="datetime1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2D1A-CA09-4360-B6F1-555C07E6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9D5DC1-10A5-4039-B170-CC8DF4B2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7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E7F38-11D2-40E6-96F6-777BF5E2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12C0CB-7925-4FB1-9FF3-5C5E55599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640D0C-6662-48FF-9C97-22B6ECB6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99BC-4FFA-4524-B9F6-163A0F8A8098}" type="datetime1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71C77-64CC-423C-A05B-3D435FF8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A10EF-71DE-4758-86C0-8C3E2168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91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CD2C4-4F2E-4B47-84F1-2E1F1471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82624-9F1A-4CB4-9723-5774CE6D4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ED6828-E127-4C0F-A33C-A60F2391D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6B07A5-43F8-4294-A9C1-BEF03E6B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9935-7593-43FD-B476-D568365ABB91}" type="datetime1">
              <a:rPr lang="ru-RU" smtClean="0"/>
              <a:t>22.03.2021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5BD77-763B-4787-9373-DF55D93B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699F84-6972-40AC-9608-C33549B6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4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39EF3-EF88-4926-A579-9DCBE59D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B83C80-456C-4DA4-9732-633462C5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7CA623-E1EA-4778-A102-81D9D74F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AEEE0-C602-46F3-9ACF-900E4746F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DDEBC6-10BE-433E-B2BE-D68354F5E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7F599F-15AC-481B-AB25-4819EBBA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5A3-454A-4E33-9063-BF0932B0D5A9}" type="datetime1">
              <a:rPr lang="ru-RU" smtClean="0"/>
              <a:t>22.03.2021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6649EE-3825-4E93-9A1E-3A1DE147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8C290D-F082-4EB9-BF80-C677C635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86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79CF8-088D-41AE-A7C3-48418A98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B8E8A0-786D-42FF-9EA4-F2AC6E86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EC77-EE61-41B9-AB17-58A46BAF347A}" type="datetime1">
              <a:rPr lang="ru-RU" smtClean="0"/>
              <a:t>22.03.2021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848A72-2BD4-409D-9577-DAF5F6A9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DDE31-C960-4357-A52D-7B9D1661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80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C06A4E-4FD9-486D-9B41-B34B9CF7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76C5-B771-4ECF-B4A8-5ED339001AE8}" type="datetime1">
              <a:rPr lang="ru-RU" smtClean="0"/>
              <a:t>22.03.2021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6554BC-4F97-44F4-976E-483DC3A2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6CF1EA-A19D-45C0-9F0C-F47869D4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2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BEE10-F3A9-4886-8B25-8D1A40E7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C5774-34C5-42FC-8E96-8BF6CEE2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FA94F7-CA26-4E46-9A5C-EFAAB7D0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1865CB-ADF9-4086-AFF3-D91EF466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E13-DA65-40F8-A5DB-A23EF6A9B996}" type="datetime1">
              <a:rPr lang="ru-RU" smtClean="0"/>
              <a:t>22.03.2021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27E5C-71AC-4E33-A155-F8AB3446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FFBAF7-EFCF-499C-B676-BB3F58B6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46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81FDD-1CA5-467F-86B6-8D27098E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E5BAE1-9F27-4034-B9FD-D9CA2CF7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C636FD-5A99-4AB7-9255-5DE8FBA80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029896-0807-4F10-99C6-38C26FDF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601F-1217-41AA-ABE2-E70097DDD7BC}" type="datetime1">
              <a:rPr lang="ru-RU" smtClean="0"/>
              <a:t>22.03.2021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9251DC-885B-4F41-A3C2-4D5D775A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F49CC-B1F1-45B5-A895-A15C7BC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4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44C09-CD7F-4212-9D5C-0AE4CA74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9C893B-7313-4F1F-B9F9-A27A2354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BAEBB-ABB7-4423-B9AF-B7D1499F5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0303-8FAC-4442-ACDC-5884EDBD5E05}" type="datetime1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F583D3-0D2B-4E5D-B755-74142EB46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3D9D7-B530-4DB4-B8C0-4A874444E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9647-8133-414E-BF72-3D2ACFEB2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17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92C2C-0D84-4905-8048-3710BE2D3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zeitung"/>
              </a:rPr>
              <a:t>Instacart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B2A20A-9017-42F3-83EB-84184411E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27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DEF79-0B0B-4443-998F-F2DAC33F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и 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BCBD8-365B-4675-91FE-0BE264C95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027"/>
            <a:ext cx="10515600" cy="47382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Задача:</a:t>
            </a:r>
          </a:p>
          <a:p>
            <a:pPr marL="0" indent="0">
              <a:buNone/>
            </a:pPr>
            <a:r>
              <a:rPr lang="ru-RU" dirty="0"/>
              <a:t>Предсказать следующий заказ покупателей на основе истории их покупок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Данные:</a:t>
            </a:r>
          </a:p>
          <a:p>
            <a:pPr marL="0" indent="0">
              <a:buNone/>
            </a:pPr>
            <a:r>
              <a:rPr lang="ru-RU" dirty="0"/>
              <a:t>Данные, открытые </a:t>
            </a:r>
            <a:r>
              <a:rPr lang="ru-RU" dirty="0" err="1"/>
              <a:t>Instacart</a:t>
            </a:r>
            <a:r>
              <a:rPr lang="ru-RU" dirty="0"/>
              <a:t>, включают заказы от 200 000 пользователей </a:t>
            </a:r>
            <a:r>
              <a:rPr lang="ru-RU" dirty="0" err="1"/>
              <a:t>Instacart</a:t>
            </a:r>
            <a:r>
              <a:rPr lang="ru-RU" dirty="0"/>
              <a:t>, причем каждый пользователь имеет от 4 до 100 заказов. Есть информация о продуктах в заказах (наименование, отдел, торговый ряд), очередности их добавления в заказ, а также об очередности заказов и количестве дней между заказами.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E51D7-F85F-4B14-958C-83C51E4E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524" y="2505262"/>
            <a:ext cx="4284952" cy="184747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A7768A-C91D-4CE1-85AA-BE6F318B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8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F3663-8A1E-4968-BCFD-F3777759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к решению</a:t>
            </a:r>
            <a:r>
              <a:rPr lang="en-US" dirty="0"/>
              <a:t> 1</a:t>
            </a:r>
            <a:r>
              <a:rPr lang="ru-RU" dirty="0"/>
              <a:t>: задача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3F560-E347-4E7A-9907-5CDEDAB8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67908" cy="4351338"/>
          </a:xfrm>
        </p:spPr>
        <p:txBody>
          <a:bodyPr/>
          <a:lstStyle/>
          <a:p>
            <a:r>
              <a:rPr lang="ru-RU" dirty="0"/>
              <a:t>Каждый пользователь приобрел различные продукты во время своих предыдущих заказов. </a:t>
            </a:r>
          </a:p>
          <a:p>
            <a:r>
              <a:rPr lang="ru-RU" dirty="0"/>
              <a:t>Цель состоит в том, чтобы предсказать, какой из этих продуктов будет в будущем заказе пользователя. </a:t>
            </a:r>
          </a:p>
          <a:p>
            <a:r>
              <a:rPr lang="ru-RU" dirty="0"/>
              <a:t>Это проблема классификации, потому что нам нужно предсказать, будет ли каждая пара пользователя и продукта в новом заказе снова или нет.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7039F8-1AEE-41A8-BD0F-DA9F55FA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08" y="1825625"/>
            <a:ext cx="4672879" cy="385966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B7A99-7038-4901-9B4D-DCE8D2FA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53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C8761-3361-4089-88E9-68223E16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 входных/выходных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A75353-E7FB-4D17-B3E2-CE8BA359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2B20E5-D88B-4233-9795-A9F68D5C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23" y="1528365"/>
            <a:ext cx="7102027" cy="7638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5E4EAF-EB96-45FE-BB96-7D8993F2A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75" y="2366842"/>
            <a:ext cx="7876182" cy="71877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05134F-D8F8-44BF-B79F-52EB8409F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448" y="3182036"/>
            <a:ext cx="7741546" cy="73013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EA6EB76-C7B1-469B-A54B-A81102906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607" y="4113683"/>
            <a:ext cx="5396612" cy="78211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DE722BE-9747-41E8-8F12-FEFE0E558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504741"/>
            <a:ext cx="3281620" cy="1948078"/>
          </a:xfrm>
          <a:prstGeom prst="rect">
            <a:avLst/>
          </a:prstGeom>
        </p:spPr>
      </p:pic>
      <p:sp>
        <p:nvSpPr>
          <p:cNvPr id="17" name="Объект 16">
            <a:extLst>
              <a:ext uri="{FF2B5EF4-FFF2-40B4-BE49-F238E27FC236}">
                <a16:creationId xmlns:a16="http://schemas.microsoft.com/office/drawing/2014/main" id="{E4D0C688-CE0C-4459-A4E3-5F105E47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35" y="1577057"/>
            <a:ext cx="10515600" cy="4351338"/>
          </a:xfrm>
        </p:spPr>
        <p:txBody>
          <a:bodyPr/>
          <a:lstStyle/>
          <a:p>
            <a:r>
              <a:rPr lang="ru-RU" dirty="0"/>
              <a:t>Вход: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Выход:</a:t>
            </a:r>
          </a:p>
        </p:txBody>
      </p:sp>
    </p:spTree>
    <p:extLst>
      <p:ext uri="{BB962C8B-B14F-4D97-AF65-F5344CB8AC3E}">
        <p14:creationId xmlns:p14="http://schemas.microsoft.com/office/powerpoint/2010/main" val="410844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F81E9-37A6-487D-AF76-686A1BFF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Итоговые предсказания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59FAF-ECFE-4455-9F2B-47E47FF7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Для каждого пользователя из тестового набора продукты сортировались по значению </a:t>
            </a:r>
            <a:r>
              <a:rPr lang="en-US" dirty="0" err="1"/>
              <a:t>yhat</a:t>
            </a:r>
            <a:r>
              <a:rPr lang="en-US" dirty="0"/>
              <a:t>, </a:t>
            </a:r>
            <a:r>
              <a:rPr lang="ru-RU" dirty="0"/>
              <a:t>наиболее вероятные продукты включались в итоговое предсказание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F1-score:</a:t>
            </a:r>
          </a:p>
          <a:p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: 0.384</a:t>
            </a:r>
          </a:p>
          <a:p>
            <a:r>
              <a:rPr lang="en-US" dirty="0" err="1"/>
              <a:t>LightGBM</a:t>
            </a:r>
            <a:r>
              <a:rPr lang="en-US" dirty="0"/>
              <a:t>: 0.379</a:t>
            </a:r>
          </a:p>
          <a:p>
            <a:r>
              <a:rPr lang="en-US" dirty="0"/>
              <a:t>Random Forest: 0.372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AF3105-390F-4E88-8D4B-CFBDD6CC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3621D3-B7FA-4032-88CF-AF9C2C0D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49" y="2625978"/>
            <a:ext cx="7138955" cy="202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1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0B420-4E65-4483-BCB2-4018FE3A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к решению 2: матричная факторизация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8E97C786-5604-4EF7-AF1F-D2327F0D2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830838"/>
              </p:ext>
            </p:extLst>
          </p:nvPr>
        </p:nvGraphicFramePr>
        <p:xfrm>
          <a:off x="838200" y="1825625"/>
          <a:ext cx="99215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195">
                  <a:extLst>
                    <a:ext uri="{9D8B030D-6E8A-4147-A177-3AD203B41FA5}">
                      <a16:colId xmlns:a16="http://schemas.microsoft.com/office/drawing/2014/main" val="401466226"/>
                    </a:ext>
                  </a:extLst>
                </a:gridCol>
                <a:gridCol w="3307195">
                  <a:extLst>
                    <a:ext uri="{9D8B030D-6E8A-4147-A177-3AD203B41FA5}">
                      <a16:colId xmlns:a16="http://schemas.microsoft.com/office/drawing/2014/main" val="263968980"/>
                    </a:ext>
                  </a:extLst>
                </a:gridCol>
                <a:gridCol w="3307195">
                  <a:extLst>
                    <a:ext uri="{9D8B030D-6E8A-4147-A177-3AD203B41FA5}">
                      <a16:colId xmlns:a16="http://schemas.microsoft.com/office/drawing/2014/main" val="54644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= log(sum(reordered)+1)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8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4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97657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5C9E87-F815-4AAC-BD71-44C17DA3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9647-8133-414E-BF72-3D2ACFEB232B}" type="slidenum">
              <a:rPr lang="ru-RU" smtClean="0"/>
              <a:t>6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E5245C7-A7FE-4443-9AAA-4553F059DE51}"/>
              </a:ext>
            </a:extLst>
          </p:cNvPr>
          <p:cNvSpPr txBox="1">
            <a:spLocks/>
          </p:cNvSpPr>
          <p:nvPr/>
        </p:nvSpPr>
        <p:spPr>
          <a:xfrm>
            <a:off x="838200" y="3179617"/>
            <a:ext cx="10515600" cy="2997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Методы </a:t>
            </a:r>
            <a:r>
              <a:rPr lang="ru-RU" i="0" dirty="0">
                <a:effectLst/>
              </a:rPr>
              <a:t>(</a:t>
            </a:r>
            <a:r>
              <a:rPr lang="en-US" i="0" dirty="0" err="1">
                <a:effectLst/>
              </a:rPr>
              <a:t>turicreate</a:t>
            </a:r>
            <a:r>
              <a:rPr lang="ru-RU" dirty="0"/>
              <a:t>), </a:t>
            </a:r>
            <a:r>
              <a:rPr lang="en-US" dirty="0"/>
              <a:t>F1-score </a:t>
            </a:r>
            <a:r>
              <a:rPr lang="ru-RU" dirty="0"/>
              <a:t>:</a:t>
            </a:r>
            <a:endParaRPr lang="en-US" dirty="0"/>
          </a:p>
          <a:p>
            <a:r>
              <a:rPr lang="en-US" b="0" i="0" dirty="0" err="1">
                <a:effectLst/>
              </a:rPr>
              <a:t>ItemSimilarityRecommender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similarity_type</a:t>
            </a:r>
            <a:r>
              <a:rPr lang="en-US" dirty="0"/>
              <a:t>=‘</a:t>
            </a:r>
            <a:r>
              <a:rPr lang="en-US" dirty="0" err="1"/>
              <a:t>pearson</a:t>
            </a:r>
            <a:r>
              <a:rPr lang="en-US" dirty="0"/>
              <a:t>’: 0.31085</a:t>
            </a:r>
            <a:endParaRPr lang="ru-RU" dirty="0"/>
          </a:p>
          <a:p>
            <a:r>
              <a:rPr lang="en-US" i="0" dirty="0" err="1">
                <a:effectLst/>
              </a:rPr>
              <a:t>RankingFactorizationRecommender</a:t>
            </a:r>
            <a:r>
              <a:rPr lang="ru-RU" dirty="0"/>
              <a:t>,</a:t>
            </a:r>
            <a:r>
              <a:rPr lang="en-US" dirty="0"/>
              <a:t> solver=‘</a:t>
            </a:r>
            <a:r>
              <a:rPr lang="en-US" dirty="0" err="1"/>
              <a:t>ials</a:t>
            </a:r>
            <a:r>
              <a:rPr lang="en-US" dirty="0"/>
              <a:t>’</a:t>
            </a:r>
            <a:r>
              <a:rPr lang="ru-RU" i="0" dirty="0">
                <a:effectLst/>
              </a:rPr>
              <a:t> </a:t>
            </a:r>
            <a:r>
              <a:rPr lang="en-US" dirty="0"/>
              <a:t>: 0.30705</a:t>
            </a:r>
          </a:p>
          <a:p>
            <a:r>
              <a:rPr lang="en-US" b="0" i="0" dirty="0" err="1">
                <a:solidFill>
                  <a:srgbClr val="404040"/>
                </a:solidFill>
                <a:effectLst/>
                <a:latin typeface="Helvetica Neue"/>
              </a:rPr>
              <a:t>FactorizationRecommender</a:t>
            </a:r>
            <a:r>
              <a:rPr lang="en-US" b="0" i="0" dirty="0">
                <a:solidFill>
                  <a:srgbClr val="404040"/>
                </a:solidFill>
                <a:effectLst/>
                <a:latin typeface="Helvetica Neue"/>
              </a:rPr>
              <a:t>, </a:t>
            </a:r>
            <a:r>
              <a:rPr lang="en-US" dirty="0"/>
              <a:t>solver=‘</a:t>
            </a:r>
            <a:r>
              <a:rPr lang="en-US" dirty="0" err="1"/>
              <a:t>als</a:t>
            </a:r>
            <a:r>
              <a:rPr lang="en-US" dirty="0"/>
              <a:t>’: 0.30645</a:t>
            </a:r>
          </a:p>
          <a:p>
            <a:r>
              <a:rPr lang="en-US" b="0" i="0" dirty="0" err="1">
                <a:solidFill>
                  <a:srgbClr val="404040"/>
                </a:solidFill>
                <a:effectLst/>
                <a:latin typeface="Helvetica Neue"/>
              </a:rPr>
              <a:t>FactorizationRecommender</a:t>
            </a:r>
            <a:r>
              <a:rPr lang="en-US" b="0" i="0" dirty="0">
                <a:solidFill>
                  <a:srgbClr val="404040"/>
                </a:solidFill>
                <a:effectLst/>
                <a:latin typeface="Helvetica Neue"/>
              </a:rPr>
              <a:t>, </a:t>
            </a:r>
            <a:r>
              <a:rPr lang="en-US" dirty="0"/>
              <a:t>solver=‘</a:t>
            </a:r>
            <a:r>
              <a:rPr lang="en-US" dirty="0" err="1"/>
              <a:t>adagrad</a:t>
            </a:r>
            <a:r>
              <a:rPr lang="en-US" dirty="0"/>
              <a:t>’: 0.30644</a:t>
            </a:r>
          </a:p>
          <a:p>
            <a:r>
              <a:rPr lang="en-US" b="0" i="0" dirty="0" err="1">
                <a:solidFill>
                  <a:srgbClr val="404040"/>
                </a:solidFill>
                <a:effectLst/>
                <a:latin typeface="Helvetica Neue"/>
              </a:rPr>
              <a:t>FactorizationRecommender</a:t>
            </a:r>
            <a:r>
              <a:rPr lang="en-US" b="0" i="0" dirty="0">
                <a:solidFill>
                  <a:srgbClr val="404040"/>
                </a:solidFill>
                <a:effectLst/>
                <a:latin typeface="Helvetica Neue"/>
              </a:rPr>
              <a:t>, </a:t>
            </a:r>
            <a:r>
              <a:rPr lang="en-US" dirty="0"/>
              <a:t>solver=‘</a:t>
            </a:r>
            <a:r>
              <a:rPr lang="en-US" dirty="0" err="1"/>
              <a:t>sgd</a:t>
            </a:r>
            <a:r>
              <a:rPr lang="en-US" dirty="0"/>
              <a:t>’: 0.30643</a:t>
            </a:r>
          </a:p>
          <a:p>
            <a:r>
              <a:rPr lang="en-US" b="0" i="0" dirty="0" err="1">
                <a:effectLst/>
              </a:rPr>
              <a:t>ItemSimilarityRecommender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similarity_type</a:t>
            </a:r>
            <a:r>
              <a:rPr lang="en-US" dirty="0"/>
              <a:t>=‘cosine’: 0.30642</a:t>
            </a:r>
          </a:p>
          <a:p>
            <a:r>
              <a:rPr lang="en-US" b="0" i="0" dirty="0" err="1">
                <a:effectLst/>
              </a:rPr>
              <a:t>ItemSimilarityRecommender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similarity_type</a:t>
            </a:r>
            <a:r>
              <a:rPr lang="en-US" dirty="0"/>
              <a:t>=‘</a:t>
            </a:r>
            <a:r>
              <a:rPr lang="en-US" dirty="0" err="1"/>
              <a:t>jaccard</a:t>
            </a:r>
            <a:r>
              <a:rPr lang="en-US" dirty="0"/>
              <a:t>’: 0.30642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8699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272</Words>
  <Application>Microsoft Office PowerPoint</Application>
  <PresentationFormat>Широкоэкранный</PresentationFormat>
  <Paragraphs>58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zeitung</vt:lpstr>
      <vt:lpstr>Тема Office</vt:lpstr>
      <vt:lpstr>Instacart</vt:lpstr>
      <vt:lpstr>Постановка задачи и описание данных</vt:lpstr>
      <vt:lpstr>Подход к решению 1: задача классификации</vt:lpstr>
      <vt:lpstr>Наборы входных/выходных данных</vt:lpstr>
      <vt:lpstr>Итоговые предсказания</vt:lpstr>
      <vt:lpstr>Подход к решению 2: матричная факторизация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Instacart</dc:title>
  <dc:creator>Elizaveta Masharina</dc:creator>
  <cp:lastModifiedBy>Elizaveta Masharina</cp:lastModifiedBy>
  <cp:revision>15</cp:revision>
  <dcterms:created xsi:type="dcterms:W3CDTF">2021-03-21T12:37:40Z</dcterms:created>
  <dcterms:modified xsi:type="dcterms:W3CDTF">2021-03-22T16:02:40Z</dcterms:modified>
</cp:coreProperties>
</file>