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9" r:id="rId1"/>
  </p:sldMasterIdLst>
  <p:notesMasterIdLst>
    <p:notesMasterId r:id="rId14"/>
  </p:notesMasterIdLst>
  <p:sldIdLst>
    <p:sldId id="256" r:id="rId2"/>
    <p:sldId id="310" r:id="rId3"/>
    <p:sldId id="311" r:id="rId4"/>
    <p:sldId id="312" r:id="rId5"/>
    <p:sldId id="320" r:id="rId6"/>
    <p:sldId id="319" r:id="rId7"/>
    <p:sldId id="313" r:id="rId8"/>
    <p:sldId id="314" r:id="rId9"/>
    <p:sldId id="315" r:id="rId10"/>
    <p:sldId id="316" r:id="rId11"/>
    <p:sldId id="318" r:id="rId12"/>
    <p:sldId id="31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2"/>
    <p:restoredTop sz="94427"/>
  </p:normalViewPr>
  <p:slideViewPr>
    <p:cSldViewPr snapToGrid="0" snapToObjects="1" showGuides="1">
      <p:cViewPr>
        <p:scale>
          <a:sx n="100" d="100"/>
          <a:sy n="100" d="100"/>
        </p:scale>
        <p:origin x="856" y="20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E07D-E24D-1946-829B-94070D81B3C6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5ED5A-BFD4-B94D-85DF-5549A5AF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3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ED5A-BFD4-B94D-85DF-5549A5AF1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9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146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59877"/>
            <a:ext cx="10058400" cy="48123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47194" y="6272784"/>
            <a:ext cx="3273552" cy="365125"/>
          </a:xfrm>
        </p:spPr>
        <p:txBody>
          <a:bodyPr/>
          <a:lstStyle/>
          <a:p>
            <a:fld id="{528FC5F6-F338-4AE4-BB23-26385BCFC423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EBB0C4-6273-4C6E-B9BD-2EDC30F1CD52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11/20/17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MGMT E-5072, Fall 2017</a:t>
            </a:r>
          </a:p>
          <a:p>
            <a:r>
              <a:rPr lang="en-US" dirty="0" smtClean="0"/>
              <a:t>Data Literacy in the Age of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Results [2 slides max]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results</a:t>
            </a:r>
          </a:p>
          <a:p>
            <a:r>
              <a:rPr lang="en-US" dirty="0"/>
              <a:t>Accuracy of predictions</a:t>
            </a:r>
          </a:p>
          <a:p>
            <a:r>
              <a:rPr lang="en-US" dirty="0"/>
              <a:t>Benefits of/issues with the model</a:t>
            </a:r>
          </a:p>
          <a:p>
            <a:pPr lvl="1"/>
            <a:r>
              <a:rPr lang="en-US" dirty="0"/>
              <a:t>Situations in which the model will perform well</a:t>
            </a:r>
          </a:p>
          <a:p>
            <a:pPr lvl="1"/>
            <a:r>
              <a:rPr lang="en-US" dirty="0"/>
              <a:t>Potential </a:t>
            </a:r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results mean for the business problem [2 slides max]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the predictions solve the business problem?</a:t>
            </a:r>
          </a:p>
          <a:p>
            <a:r>
              <a:rPr lang="en-US" dirty="0" smtClean="0"/>
              <a:t>What decisions do the predictions enable?</a:t>
            </a:r>
          </a:p>
          <a:p>
            <a:r>
              <a:rPr lang="en-US" dirty="0" smtClean="0"/>
              <a:t>What actions should business partners take or not take? Be specific about who/which group should take which actions. </a:t>
            </a:r>
          </a:p>
          <a:p>
            <a:r>
              <a:rPr lang="en-US" dirty="0" smtClean="0"/>
              <a:t>Interesting avenues for further investigation.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5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[max 3 slides]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all the work you did to come up with the models and results here.</a:t>
            </a:r>
          </a:p>
          <a:p>
            <a:pPr lvl="1"/>
            <a:r>
              <a:rPr lang="en-US" dirty="0" smtClean="0"/>
              <a:t>Additional visualizations</a:t>
            </a:r>
          </a:p>
          <a:p>
            <a:pPr lvl="1"/>
            <a:r>
              <a:rPr lang="en-US" dirty="0" smtClean="0"/>
              <a:t>Description of techniques used to engineer features</a:t>
            </a:r>
          </a:p>
          <a:p>
            <a:pPr lvl="1"/>
            <a:r>
              <a:rPr lang="en-US" dirty="0" smtClean="0"/>
              <a:t>Other detail that informed the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5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1478"/>
            <a:ext cx="9601200" cy="44759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Presentation (Friday, Dec 1)</a:t>
            </a:r>
          </a:p>
          <a:p>
            <a:r>
              <a:rPr lang="en-US" dirty="0" smtClean="0"/>
              <a:t>Applied Problems @ frontier of Machine Learning</a:t>
            </a:r>
          </a:p>
          <a:p>
            <a:r>
              <a:rPr lang="en-US" dirty="0" smtClean="0"/>
              <a:t>Practitioner Interviews</a:t>
            </a:r>
          </a:p>
          <a:p>
            <a:r>
              <a:rPr lang="en-US" dirty="0" smtClean="0"/>
              <a:t>Course Review</a:t>
            </a:r>
          </a:p>
          <a:p>
            <a:r>
              <a:rPr lang="en-US" dirty="0" smtClean="0"/>
              <a:t>Final Team Challenge (Sunday, Dec 3 closing Presentation)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Notes</a:t>
            </a:r>
          </a:p>
          <a:p>
            <a:r>
              <a:rPr lang="en-US" dirty="0" smtClean="0"/>
              <a:t>Pre-work in October/November to prepare Team Presentation</a:t>
            </a:r>
          </a:p>
          <a:p>
            <a:r>
              <a:rPr lang="en-US" dirty="0"/>
              <a:t>Data Sets &amp; Teams assigned week of Oct </a:t>
            </a:r>
            <a:r>
              <a:rPr lang="en-US" dirty="0" smtClean="0"/>
              <a:t>16 </a:t>
            </a:r>
          </a:p>
          <a:p>
            <a:r>
              <a:rPr lang="en-US" dirty="0" smtClean="0"/>
              <a:t>Team Assignments</a:t>
            </a:r>
          </a:p>
          <a:p>
            <a:r>
              <a:rPr lang="en-US" dirty="0" smtClean="0"/>
              <a:t>Saturday, Dec 2 - Teamwork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14488" y="1285875"/>
            <a:ext cx="4171950" cy="44291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2466"/>
            <a:ext cx="9601200" cy="4475922"/>
          </a:xfrm>
        </p:spPr>
        <p:txBody>
          <a:bodyPr>
            <a:normAutofit/>
          </a:bodyPr>
          <a:lstStyle/>
          <a:p>
            <a:r>
              <a:rPr lang="en-US" dirty="0" smtClean="0"/>
              <a:t>Each team has 5-6 members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Teams have been assigned on Canvas. Please take a few seconds to look up your teammates.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team has its own Page on Canvas where team specific information (e.g. raw files and announcements) will be posted. Feel free to use other features of your Team </a:t>
            </a:r>
            <a:r>
              <a:rPr lang="en-US" dirty="0"/>
              <a:t>P</a:t>
            </a:r>
            <a:r>
              <a:rPr lang="en-US" dirty="0" smtClean="0"/>
              <a:t>age (e.g. Discussions) to facilitate your team work. </a:t>
            </a:r>
          </a:p>
          <a:p>
            <a:endParaRPr lang="en-US" dirty="0"/>
          </a:p>
          <a:p>
            <a:r>
              <a:rPr lang="en-US" dirty="0" smtClean="0"/>
              <a:t>The Data Set for each team has been posted on the Team Page. Take some time to familiarize yourself with the raw data.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1279506"/>
            <a:ext cx="307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Teams and </a:t>
            </a:r>
            <a:r>
              <a:rPr lang="en-US" sz="2400" smtClean="0"/>
              <a:t>Data Sets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69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1171"/>
            <a:ext cx="9601200" cy="447592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Explore</a:t>
            </a:r>
          </a:p>
          <a:p>
            <a:pPr lvl="1"/>
            <a:r>
              <a:rPr lang="en-US" dirty="0" smtClean="0"/>
              <a:t>What kinds of problems will this data set help solve?</a:t>
            </a:r>
          </a:p>
          <a:p>
            <a:pPr lvl="1"/>
            <a:r>
              <a:rPr lang="en-US" dirty="0" smtClean="0"/>
              <a:t>List of business problems that can be solved by regression (features, target)</a:t>
            </a:r>
          </a:p>
          <a:p>
            <a:pPr lvl="1"/>
            <a:r>
              <a:rPr lang="en-US" dirty="0" smtClean="0"/>
              <a:t>List of business problems that can be solved by logistic regression (features, target)</a:t>
            </a:r>
          </a:p>
          <a:p>
            <a:r>
              <a:rPr lang="en-US" dirty="0" smtClean="0"/>
              <a:t>Decide</a:t>
            </a:r>
          </a:p>
          <a:p>
            <a:pPr lvl="1"/>
            <a:r>
              <a:rPr lang="en-US" dirty="0" smtClean="0"/>
              <a:t>What </a:t>
            </a:r>
            <a:r>
              <a:rPr lang="en-US" i="1" dirty="0" smtClean="0"/>
              <a:t>one</a:t>
            </a:r>
            <a:r>
              <a:rPr lang="en-US" dirty="0" smtClean="0"/>
              <a:t> problem is the team going to solve? How and why did we decide to focus on this problem?</a:t>
            </a:r>
          </a:p>
          <a:p>
            <a:pPr lvl="1"/>
            <a:r>
              <a:rPr lang="en-US" dirty="0" smtClean="0"/>
              <a:t>What steps will you take to solve the problem? List the steps clearly. </a:t>
            </a:r>
          </a:p>
          <a:p>
            <a:r>
              <a:rPr lang="en-US" dirty="0" smtClean="0"/>
              <a:t>Solve</a:t>
            </a:r>
          </a:p>
          <a:p>
            <a:pPr lvl="1"/>
            <a:r>
              <a:rPr lang="en-US" dirty="0"/>
              <a:t>For each step in your solution describe the inputs, the manipulations that take place, the outputs produced</a:t>
            </a:r>
            <a:r>
              <a:rPr lang="en-US" dirty="0" smtClean="0"/>
              <a:t>. Steps you’ll probably use:</a:t>
            </a:r>
          </a:p>
          <a:p>
            <a:pPr lvl="1"/>
            <a:r>
              <a:rPr lang="en-US" sz="1900" dirty="0"/>
              <a:t>Visualize</a:t>
            </a:r>
          </a:p>
          <a:p>
            <a:pPr lvl="1"/>
            <a:r>
              <a:rPr lang="en-US" sz="1900" dirty="0"/>
              <a:t>Process the data for missing values and other issues</a:t>
            </a:r>
          </a:p>
          <a:p>
            <a:pPr lvl="1"/>
            <a:r>
              <a:rPr lang="en-US" sz="1900" dirty="0"/>
              <a:t>Select/construct features</a:t>
            </a:r>
          </a:p>
          <a:p>
            <a:pPr lvl="1"/>
            <a:r>
              <a:rPr lang="mr-IN" sz="1900" dirty="0"/>
              <a:t>…</a:t>
            </a:r>
            <a:endParaRPr lang="en-US" sz="1900" dirty="0"/>
          </a:p>
          <a:p>
            <a:pPr lvl="1"/>
            <a:r>
              <a:rPr lang="en-US" sz="1900" dirty="0"/>
              <a:t>Create models and select the one that works best</a:t>
            </a:r>
          </a:p>
          <a:p>
            <a:r>
              <a:rPr lang="en-US" dirty="0" smtClean="0"/>
              <a:t>Write up your results </a:t>
            </a:r>
            <a:r>
              <a:rPr lang="mr-IN" dirty="0" smtClean="0"/>
              <a:t>–</a:t>
            </a:r>
            <a:r>
              <a:rPr lang="en-US" dirty="0" smtClean="0"/>
              <a:t> 10 to 15 (max) slides </a:t>
            </a:r>
            <a:r>
              <a:rPr lang="mr-IN" dirty="0" smtClean="0"/>
              <a:t>–</a:t>
            </a:r>
            <a:r>
              <a:rPr lang="en-US" dirty="0" smtClean="0"/>
              <a:t> see slides below for additional information.</a:t>
            </a:r>
          </a:p>
          <a:p>
            <a:pPr lvl="1"/>
            <a:r>
              <a:rPr lang="en-US" dirty="0" smtClean="0"/>
              <a:t>Describe the business problem</a:t>
            </a:r>
          </a:p>
          <a:p>
            <a:pPr lvl="1"/>
            <a:r>
              <a:rPr lang="en-US" dirty="0" smtClean="0"/>
              <a:t>Describe the data</a:t>
            </a:r>
          </a:p>
          <a:p>
            <a:pPr lvl="1"/>
            <a:r>
              <a:rPr lang="en-US" dirty="0" smtClean="0"/>
              <a:t>Explain your approach</a:t>
            </a:r>
          </a:p>
          <a:p>
            <a:pPr lvl="1"/>
            <a:r>
              <a:rPr lang="en-US" dirty="0" smtClean="0"/>
              <a:t>Show your main results</a:t>
            </a:r>
          </a:p>
          <a:p>
            <a:pPr lvl="1"/>
            <a:r>
              <a:rPr lang="en-US" dirty="0" smtClean="0"/>
              <a:t>Outline challenges, assumptions, limitations under which results hold, other interesting things to pursue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279506"/>
            <a:ext cx="2552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Assignment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1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all the data but check to see if:</a:t>
            </a:r>
          </a:p>
          <a:p>
            <a:pPr lvl="1"/>
            <a:r>
              <a:rPr lang="en-US" dirty="0" smtClean="0"/>
              <a:t>Some attributes are purely administrative (e.g., GAME ID, CUSTOMER ID,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Some attributes can be “discretized” or bucketed (e.g., from dates to seasons, from salaries to salary bands,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predictions does the data allow you to make (this can include clusters that can be formed from the data)?</a:t>
            </a:r>
          </a:p>
          <a:p>
            <a:r>
              <a:rPr lang="en-US" dirty="0" smtClean="0"/>
              <a:t>Which key business questions do we need answers to? Which ones can benefit from using the data we’ve collected?</a:t>
            </a:r>
          </a:p>
          <a:p>
            <a:r>
              <a:rPr lang="en-US" dirty="0" smtClean="0"/>
              <a:t>How can predictive models solve the business problem? </a:t>
            </a:r>
          </a:p>
          <a:p>
            <a:pPr lvl="1"/>
            <a:r>
              <a:rPr lang="en-US" dirty="0" smtClean="0"/>
              <a:t>Be precise about each prediction by identifying the attributes and the target value. Think in terms of a data table. (This is usually the time you’ll set aside some attributes from the predictive model.)</a:t>
            </a:r>
          </a:p>
          <a:p>
            <a:pPr lvl="1"/>
            <a:r>
              <a:rPr lang="en-US" dirty="0" smtClean="0"/>
              <a:t>Select, fine tune, and measure the predictive performance of a handful of models; choose the best one.</a:t>
            </a:r>
          </a:p>
          <a:p>
            <a:pPr lvl="1"/>
            <a:r>
              <a:rPr lang="en-US" dirty="0" smtClean="0"/>
              <a:t>What is the scheme for calculating the answer to the business problem based on the results of the prediction(s)?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272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non-technical CEO/Board member of the company/organization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Has </a:t>
            </a:r>
            <a:r>
              <a:rPr lang="en-US" dirty="0"/>
              <a:t>limited background in analytics from a degree 15 years ago (though reads a lot of </a:t>
            </a:r>
            <a:r>
              <a:rPr lang="en-US" dirty="0" smtClean="0"/>
              <a:t>blogs).</a:t>
            </a:r>
          </a:p>
          <a:p>
            <a:r>
              <a:rPr lang="en-US" dirty="0" smtClean="0"/>
              <a:t>Is considering </a:t>
            </a:r>
            <a:r>
              <a:rPr lang="en-US" dirty="0"/>
              <a:t>investment choices based on </a:t>
            </a:r>
            <a:r>
              <a:rPr lang="en-US"/>
              <a:t>your </a:t>
            </a:r>
            <a:r>
              <a:rPr lang="en-US" smtClean="0"/>
              <a:t>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0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business problems we considered [2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problem 1</a:t>
            </a:r>
          </a:p>
          <a:p>
            <a:r>
              <a:rPr lang="en-US" dirty="0" smtClean="0"/>
              <a:t>Business problem 2</a:t>
            </a:r>
          </a:p>
          <a:p>
            <a:r>
              <a:rPr lang="en-US" dirty="0" smtClean="0"/>
              <a:t>Business problem 3</a:t>
            </a:r>
          </a:p>
          <a:p>
            <a:endParaRPr lang="en-US" dirty="0" smtClean="0"/>
          </a:p>
          <a:p>
            <a:r>
              <a:rPr lang="en-US" dirty="0" smtClean="0"/>
              <a:t>We chose to focus on business problem 1.</a:t>
            </a:r>
          </a:p>
          <a:p>
            <a:pPr lvl="1"/>
            <a:r>
              <a:rPr lang="en-US" dirty="0" smtClean="0"/>
              <a:t>Reasons</a:t>
            </a:r>
          </a:p>
          <a:p>
            <a:pPr lvl="2"/>
            <a:r>
              <a:rPr lang="en-US" dirty="0" smtClean="0"/>
              <a:t>The data seemed best suited to solving this kind of problem</a:t>
            </a:r>
          </a:p>
          <a:p>
            <a:pPr lvl="2"/>
            <a:r>
              <a:rPr lang="en-US" dirty="0" smtClean="0"/>
              <a:t>The problem has the highest business impact (cost reduction, revenue increase, both)</a:t>
            </a:r>
          </a:p>
          <a:p>
            <a:pPr lvl="2"/>
            <a:r>
              <a:rPr lang="en-US" dirty="0" smtClean="0"/>
              <a:t>Some other reason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8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[3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the dataset</a:t>
            </a:r>
          </a:p>
          <a:p>
            <a:r>
              <a:rPr lang="en-US" dirty="0" smtClean="0"/>
              <a:t>Number of features (including types and ranges or discrete values)</a:t>
            </a:r>
          </a:p>
          <a:p>
            <a:r>
              <a:rPr lang="en-US" dirty="0" smtClean="0"/>
              <a:t>How missing values are handled</a:t>
            </a:r>
          </a:p>
          <a:p>
            <a:r>
              <a:rPr lang="en-US" dirty="0" smtClean="0"/>
              <a:t>Any other pre-processing of the data?</a:t>
            </a:r>
          </a:p>
          <a:p>
            <a:r>
              <a:rPr lang="en-US" dirty="0" smtClean="0"/>
              <a:t>Visualization of the dataset (select one or two diagrams that illuminate the data)</a:t>
            </a:r>
          </a:p>
          <a:p>
            <a:r>
              <a:rPr lang="en-US" dirty="0" smtClean="0"/>
              <a:t>Feature engineering </a:t>
            </a:r>
            <a:r>
              <a:rPr lang="mr-IN" dirty="0" smtClean="0"/>
              <a:t>–</a:t>
            </a:r>
            <a:r>
              <a:rPr lang="en-US" dirty="0" smtClean="0"/>
              <a:t> what kinds of features did you create/eliminate?</a:t>
            </a:r>
          </a:p>
        </p:txBody>
      </p:sp>
    </p:spTree>
    <p:extLst>
      <p:ext uri="{BB962C8B-B14F-4D97-AF65-F5344CB8AC3E}">
        <p14:creationId xmlns:p14="http://schemas.microsoft.com/office/powerpoint/2010/main" val="150282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construction [3 slides max]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created (including models whose features have been engineered)</a:t>
            </a:r>
          </a:p>
          <a:p>
            <a:r>
              <a:rPr lang="en-US" dirty="0" smtClean="0"/>
              <a:t>Results of the validation curves exercise for each type of model</a:t>
            </a:r>
          </a:p>
          <a:p>
            <a:r>
              <a:rPr lang="en-US" dirty="0" smtClean="0"/>
              <a:t>Comparative prediction performance of the optimally complex models (You don’t have to show the work/analysis you did here </a:t>
            </a:r>
            <a:r>
              <a:rPr lang="mr-IN" dirty="0" smtClean="0"/>
              <a:t>–</a:t>
            </a:r>
            <a:r>
              <a:rPr lang="en-US" dirty="0" smtClean="0"/>
              <a:t> just the results)</a:t>
            </a:r>
          </a:p>
          <a:p>
            <a:r>
              <a:rPr lang="en-US" dirty="0" smtClean="0"/>
              <a:t>Model or models chosen to be the ones to use for prediction.</a:t>
            </a:r>
          </a:p>
          <a:p>
            <a:r>
              <a:rPr lang="en-US" dirty="0" smtClean="0"/>
              <a:t>If more than one model is chosen, describe the scheme used to combine the predictions of the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72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23460</TotalTime>
  <Words>930</Words>
  <Application>Microsoft Macintosh PowerPoint</Application>
  <PresentationFormat>Widescreen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Overview</vt:lpstr>
      <vt:lpstr>CAPSTONE: Intensive Weekend (Dec 1, 2, 3)</vt:lpstr>
      <vt:lpstr>CAPSTONE: Intensive Weekend (Dec 1, 2, 3)</vt:lpstr>
      <vt:lpstr>CAPSTONE: Intensive Weekend (Dec 1, 2, 3)</vt:lpstr>
      <vt:lpstr>Overall Approach</vt:lpstr>
      <vt:lpstr>Audience</vt:lpstr>
      <vt:lpstr>The business problems we considered [2 Slides Max]</vt:lpstr>
      <vt:lpstr>Data exploration [3 slides max]</vt:lpstr>
      <vt:lpstr>Model construction [3 slides max]</vt:lpstr>
      <vt:lpstr>Prediction Results [2 slides max]</vt:lpstr>
      <vt:lpstr>What the results mean for the business problem [2 slides max]</vt:lpstr>
      <vt:lpstr>Appendix [max 3 slides]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</dc:title>
  <dc:creator>Jitendra Subramanyam</dc:creator>
  <cp:lastModifiedBy>Jitendra Subramanyam</cp:lastModifiedBy>
  <cp:revision>509</cp:revision>
  <cp:lastPrinted>2017-04-27T14:07:35Z</cp:lastPrinted>
  <dcterms:created xsi:type="dcterms:W3CDTF">2017-03-27T13:30:07Z</dcterms:created>
  <dcterms:modified xsi:type="dcterms:W3CDTF">2017-11-20T19:23:24Z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Date">
    <vt:lpwstr/>
  </property>
  <property fmtid="{D5CDD505-2E9C-101B-9397-08002B2CF9AE}" pid="3" name="WppReportVersion">
    <vt:lpwstr>Version 1.0</vt:lpwstr>
  </property>
  <property fmtid="{D5CDD505-2E9C-101B-9397-08002B2CF9AE}" pid="4" name="WppReportDraft">
    <vt:lpwstr>(Draft)</vt:lpwstr>
  </property>
  <property fmtid="{D5CDD505-2E9C-101B-9397-08002B2CF9AE}" pid="5" name="WppReportCurrencySymbol">
    <vt:lpwstr>$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2017-10-16T20:19:37Z</vt:filetime>
  </property>
</Properties>
</file>