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/>
    <p:restoredTop sz="94663"/>
  </p:normalViewPr>
  <p:slideViewPr>
    <p:cSldViewPr snapToGrid="0" snapToObjects="1" showGuides="1">
      <p:cViewPr varScale="1">
        <p:scale>
          <a:sx n="138" d="100"/>
          <a:sy n="138" d="100"/>
        </p:scale>
        <p:origin x="184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7B8C73-BB15-B046-9787-A25A85094846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B381FC-618B-B64D-8B90-77BF41E4C590}">
      <dgm:prSet phldrT="[Text]"/>
      <dgm:spPr/>
      <dgm:t>
        <a:bodyPr/>
        <a:lstStyle/>
        <a:p>
          <a:r>
            <a:rPr lang="en-US" dirty="0"/>
            <a:t>Preliminary Data Analysis</a:t>
          </a:r>
        </a:p>
      </dgm:t>
    </dgm:pt>
    <dgm:pt modelId="{C8FCC1EB-1E8F-CE40-8975-751C8CB8FFF3}" type="parTrans" cxnId="{CF43D68E-2B8C-7A4F-94AB-9F46D976FC35}">
      <dgm:prSet/>
      <dgm:spPr/>
      <dgm:t>
        <a:bodyPr/>
        <a:lstStyle/>
        <a:p>
          <a:endParaRPr lang="en-US"/>
        </a:p>
      </dgm:t>
    </dgm:pt>
    <dgm:pt modelId="{AA69D4F4-9674-F14C-ACF6-924FF7DD4406}" type="sibTrans" cxnId="{CF43D68E-2B8C-7A4F-94AB-9F46D976FC35}">
      <dgm:prSet/>
      <dgm:spPr/>
      <dgm:t>
        <a:bodyPr/>
        <a:lstStyle/>
        <a:p>
          <a:endParaRPr lang="en-US"/>
        </a:p>
      </dgm:t>
    </dgm:pt>
    <dgm:pt modelId="{24EB8301-1624-E645-95F9-C8481A145767}">
      <dgm:prSet phldrT="[Text]"/>
      <dgm:spPr/>
      <dgm:t>
        <a:bodyPr/>
        <a:lstStyle/>
        <a:p>
          <a:r>
            <a:rPr lang="en-US" dirty="0"/>
            <a:t>Preliminary visualization with excel, no deep insight obtained</a:t>
          </a:r>
        </a:p>
      </dgm:t>
    </dgm:pt>
    <dgm:pt modelId="{8290F83C-A379-D746-8D2F-B97AE7E27557}" type="parTrans" cxnId="{DB379F06-C11B-B64B-8231-F6119A814442}">
      <dgm:prSet/>
      <dgm:spPr/>
      <dgm:t>
        <a:bodyPr/>
        <a:lstStyle/>
        <a:p>
          <a:endParaRPr lang="en-US"/>
        </a:p>
      </dgm:t>
    </dgm:pt>
    <dgm:pt modelId="{B3D84CF3-7F5B-B649-BD53-D25D8905D864}" type="sibTrans" cxnId="{DB379F06-C11B-B64B-8231-F6119A814442}">
      <dgm:prSet/>
      <dgm:spPr/>
      <dgm:t>
        <a:bodyPr/>
        <a:lstStyle/>
        <a:p>
          <a:endParaRPr lang="en-US"/>
        </a:p>
      </dgm:t>
    </dgm:pt>
    <dgm:pt modelId="{B3E20A52-84CE-BC48-934A-FB5A81BCF5A2}">
      <dgm:prSet phldrT="[Text]"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27B954A8-4DE6-084F-ACB0-0856BDAFBE82}" type="parTrans" cxnId="{E68210C4-A6EF-7A4F-91C4-7957BEF3A892}">
      <dgm:prSet/>
      <dgm:spPr/>
      <dgm:t>
        <a:bodyPr/>
        <a:lstStyle/>
        <a:p>
          <a:endParaRPr lang="en-US"/>
        </a:p>
      </dgm:t>
    </dgm:pt>
    <dgm:pt modelId="{AE9A83CC-0AA6-9F43-A622-D01D603C7870}" type="sibTrans" cxnId="{E68210C4-A6EF-7A4F-91C4-7957BEF3A892}">
      <dgm:prSet/>
      <dgm:spPr/>
      <dgm:t>
        <a:bodyPr/>
        <a:lstStyle/>
        <a:p>
          <a:endParaRPr lang="en-US"/>
        </a:p>
      </dgm:t>
    </dgm:pt>
    <dgm:pt modelId="{369BAD09-873B-824C-8606-03446DE1F525}">
      <dgm:prSet phldrT="[Text]"/>
      <dgm:spPr/>
      <dgm:t>
        <a:bodyPr/>
        <a:lstStyle/>
        <a:p>
          <a:r>
            <a:rPr lang="en-US" dirty="0"/>
            <a:t>Data pre-processing using Python</a:t>
          </a:r>
        </a:p>
      </dgm:t>
    </dgm:pt>
    <dgm:pt modelId="{3E3E10C2-D255-8E4A-ADD4-A111761C386F}" type="parTrans" cxnId="{7C9A8C8B-C512-ED4C-9F1F-537B1AB2B763}">
      <dgm:prSet/>
      <dgm:spPr/>
      <dgm:t>
        <a:bodyPr/>
        <a:lstStyle/>
        <a:p>
          <a:endParaRPr lang="en-US"/>
        </a:p>
      </dgm:t>
    </dgm:pt>
    <dgm:pt modelId="{37E7A304-CCA1-6547-B9F1-1A067625CADC}" type="sibTrans" cxnId="{7C9A8C8B-C512-ED4C-9F1F-537B1AB2B763}">
      <dgm:prSet/>
      <dgm:spPr/>
      <dgm:t>
        <a:bodyPr/>
        <a:lstStyle/>
        <a:p>
          <a:endParaRPr lang="en-US"/>
        </a:p>
      </dgm:t>
    </dgm:pt>
    <dgm:pt modelId="{ED5116AA-CC6B-CD4C-B897-7A3AC3BCEF9C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0F1F2157-2487-4041-B616-D39CF1EEFD2C}" type="parTrans" cxnId="{9D65DE4D-2CB0-724C-BCBA-2B19936EF4AC}">
      <dgm:prSet/>
      <dgm:spPr/>
      <dgm:t>
        <a:bodyPr/>
        <a:lstStyle/>
        <a:p>
          <a:endParaRPr lang="en-US"/>
        </a:p>
      </dgm:t>
    </dgm:pt>
    <dgm:pt modelId="{19DA6D09-607C-8E48-81D5-C0CD40C9D1A3}" type="sibTrans" cxnId="{9D65DE4D-2CB0-724C-BCBA-2B19936EF4AC}">
      <dgm:prSet/>
      <dgm:spPr/>
      <dgm:t>
        <a:bodyPr/>
        <a:lstStyle/>
        <a:p>
          <a:endParaRPr lang="en-US"/>
        </a:p>
      </dgm:t>
    </dgm:pt>
    <dgm:pt modelId="{6FC5D0BB-BADE-F147-9E80-C71EB837D70B}">
      <dgm:prSet phldrT="[Text]"/>
      <dgm:spPr/>
      <dgm:t>
        <a:bodyPr/>
        <a:lstStyle/>
        <a:p>
          <a:r>
            <a:rPr lang="en-US" dirty="0"/>
            <a:t>Modeling the data using different algorithms to select best fit</a:t>
          </a:r>
        </a:p>
      </dgm:t>
    </dgm:pt>
    <dgm:pt modelId="{8558DD6C-2B48-394F-AF24-71250D9239EE}" type="parTrans" cxnId="{3AEC0C8F-4D71-1F42-A73C-063BD397159D}">
      <dgm:prSet/>
      <dgm:spPr/>
      <dgm:t>
        <a:bodyPr/>
        <a:lstStyle/>
        <a:p>
          <a:endParaRPr lang="en-US"/>
        </a:p>
      </dgm:t>
    </dgm:pt>
    <dgm:pt modelId="{5640E767-D232-D14C-AD7A-09103A733889}" type="sibTrans" cxnId="{3AEC0C8F-4D71-1F42-A73C-063BD397159D}">
      <dgm:prSet/>
      <dgm:spPr/>
      <dgm:t>
        <a:bodyPr/>
        <a:lstStyle/>
        <a:p>
          <a:endParaRPr lang="en-US"/>
        </a:p>
      </dgm:t>
    </dgm:pt>
    <dgm:pt modelId="{955403BB-307A-3E47-8CA9-A4CE1BFFD8B4}">
      <dgm:prSet phldrT="[Text]"/>
      <dgm:spPr/>
      <dgm:t>
        <a:bodyPr/>
        <a:lstStyle/>
        <a:p>
          <a:r>
            <a:rPr lang="en-US" dirty="0"/>
            <a:t>No possible to solve the problem based on current information</a:t>
          </a:r>
        </a:p>
      </dgm:t>
    </dgm:pt>
    <dgm:pt modelId="{8332E165-65A5-D449-A02E-5E7A1FE6D433}" type="parTrans" cxnId="{A080B291-4DE8-E848-9583-FBEF152EAE33}">
      <dgm:prSet/>
      <dgm:spPr/>
      <dgm:t>
        <a:bodyPr/>
        <a:lstStyle/>
        <a:p>
          <a:endParaRPr lang="en-US"/>
        </a:p>
      </dgm:t>
    </dgm:pt>
    <dgm:pt modelId="{826830C5-9553-F749-A2CB-878E8D4AC317}" type="sibTrans" cxnId="{A080B291-4DE8-E848-9583-FBEF152EAE33}">
      <dgm:prSet/>
      <dgm:spPr/>
      <dgm:t>
        <a:bodyPr/>
        <a:lstStyle/>
        <a:p>
          <a:endParaRPr lang="en-US"/>
        </a:p>
      </dgm:t>
    </dgm:pt>
    <dgm:pt modelId="{AD18C6C1-560B-D447-881C-B1B1884EA717}">
      <dgm:prSet phldrT="[Text]"/>
      <dgm:spPr/>
      <dgm:t>
        <a:bodyPr/>
        <a:lstStyle/>
        <a:p>
          <a:r>
            <a:rPr lang="en-US" dirty="0"/>
            <a:t>Identification of data flaws</a:t>
          </a:r>
        </a:p>
      </dgm:t>
    </dgm:pt>
    <dgm:pt modelId="{8B516EF6-FA47-7249-81AC-A7866708EB3E}" type="parTrans" cxnId="{BFAE4D99-45C0-ED4D-82CC-B27B12EDBB2E}">
      <dgm:prSet/>
      <dgm:spPr/>
      <dgm:t>
        <a:bodyPr/>
        <a:lstStyle/>
        <a:p>
          <a:endParaRPr lang="en-US"/>
        </a:p>
      </dgm:t>
    </dgm:pt>
    <dgm:pt modelId="{A956E3F4-05E7-6D4E-B723-2D130E2C2911}" type="sibTrans" cxnId="{BFAE4D99-45C0-ED4D-82CC-B27B12EDBB2E}">
      <dgm:prSet/>
      <dgm:spPr/>
      <dgm:t>
        <a:bodyPr/>
        <a:lstStyle/>
        <a:p>
          <a:endParaRPr lang="en-US"/>
        </a:p>
      </dgm:t>
    </dgm:pt>
    <dgm:pt modelId="{D294EBE0-1BC8-534B-85EE-CF95B3B517AF}">
      <dgm:prSet phldrT="[Text]"/>
      <dgm:spPr/>
      <dgm:t>
        <a:bodyPr/>
        <a:lstStyle/>
        <a:p>
          <a:r>
            <a:rPr lang="en-US" dirty="0"/>
            <a:t>The data may need major processing before modeling which may be time consuming </a:t>
          </a:r>
        </a:p>
      </dgm:t>
    </dgm:pt>
    <dgm:pt modelId="{AD6E69D8-0215-4F41-8C31-24D5833F5CCE}" type="parTrans" cxnId="{9878302F-1024-8D46-8DCD-09F40707EC0B}">
      <dgm:prSet/>
      <dgm:spPr/>
      <dgm:t>
        <a:bodyPr/>
        <a:lstStyle/>
        <a:p>
          <a:endParaRPr lang="en-US"/>
        </a:p>
      </dgm:t>
    </dgm:pt>
    <dgm:pt modelId="{9923D81C-2FF2-234E-91C3-A8576C85928A}" type="sibTrans" cxnId="{9878302F-1024-8D46-8DCD-09F40707EC0B}">
      <dgm:prSet/>
      <dgm:spPr/>
      <dgm:t>
        <a:bodyPr/>
        <a:lstStyle/>
        <a:p>
          <a:endParaRPr lang="en-US"/>
        </a:p>
      </dgm:t>
    </dgm:pt>
    <dgm:pt modelId="{094B1CFD-A1B7-9C4B-AE97-E5F7A3471365}">
      <dgm:prSet phldrT="[Text]"/>
      <dgm:spPr/>
      <dgm:t>
        <a:bodyPr/>
        <a:lstStyle/>
        <a:p>
          <a:r>
            <a:rPr lang="en-US" dirty="0"/>
            <a:t>Evaluation of model results through analysis of models performance metrics.</a:t>
          </a:r>
        </a:p>
      </dgm:t>
    </dgm:pt>
    <dgm:pt modelId="{2FC6B53A-738C-0F48-A1B8-4A54B87FA07A}" type="parTrans" cxnId="{5D841DCD-656D-E14C-A317-2D9CA31E6348}">
      <dgm:prSet/>
      <dgm:spPr/>
      <dgm:t>
        <a:bodyPr/>
        <a:lstStyle/>
        <a:p>
          <a:endParaRPr lang="en-US"/>
        </a:p>
      </dgm:t>
    </dgm:pt>
    <dgm:pt modelId="{10D64F14-3B94-AE4D-A4CF-1C40C4254113}" type="sibTrans" cxnId="{5D841DCD-656D-E14C-A317-2D9CA31E6348}">
      <dgm:prSet/>
      <dgm:spPr/>
      <dgm:t>
        <a:bodyPr/>
        <a:lstStyle/>
        <a:p>
          <a:endParaRPr lang="en-US"/>
        </a:p>
      </dgm:t>
    </dgm:pt>
    <dgm:pt modelId="{8BBB73AF-66A3-2247-8F09-4D75444F598B}">
      <dgm:prSet phldrT="[Text]"/>
      <dgm:spPr/>
      <dgm:t>
        <a:bodyPr/>
        <a:lstStyle/>
        <a:p>
          <a:r>
            <a:rPr lang="en-US" dirty="0"/>
            <a:t>Models may need to be run several times until the performance metrics fall into an acceptable range defined for the project.</a:t>
          </a:r>
        </a:p>
      </dgm:t>
    </dgm:pt>
    <dgm:pt modelId="{4A1C4359-5DF7-E845-B19C-479EC9C1BE53}" type="parTrans" cxnId="{411CCD97-5F6E-E144-83EB-3DA182EA342D}">
      <dgm:prSet/>
      <dgm:spPr/>
      <dgm:t>
        <a:bodyPr/>
        <a:lstStyle/>
        <a:p>
          <a:endParaRPr lang="en-US"/>
        </a:p>
      </dgm:t>
    </dgm:pt>
    <dgm:pt modelId="{6DF22B5F-E784-5949-ACE2-53361A7C4071}" type="sibTrans" cxnId="{411CCD97-5F6E-E144-83EB-3DA182EA342D}">
      <dgm:prSet/>
      <dgm:spPr/>
      <dgm:t>
        <a:bodyPr/>
        <a:lstStyle/>
        <a:p>
          <a:endParaRPr lang="en-US"/>
        </a:p>
      </dgm:t>
    </dgm:pt>
    <dgm:pt modelId="{93F9D548-F095-C34C-A350-69949E3935E1}" type="pres">
      <dgm:prSet presAssocID="{367B8C73-BB15-B046-9787-A25A85094846}" presName="linearFlow" presStyleCnt="0">
        <dgm:presLayoutVars>
          <dgm:dir/>
          <dgm:animLvl val="lvl"/>
          <dgm:resizeHandles val="exact"/>
        </dgm:presLayoutVars>
      </dgm:prSet>
      <dgm:spPr/>
    </dgm:pt>
    <dgm:pt modelId="{4FC64E8C-242D-CB49-99E7-472AFE73C3D7}" type="pres">
      <dgm:prSet presAssocID="{9FB381FC-618B-B64D-8B90-77BF41E4C590}" presName="composite" presStyleCnt="0"/>
      <dgm:spPr/>
    </dgm:pt>
    <dgm:pt modelId="{56BB0A5B-BB01-FC47-A7BC-2E325C94D693}" type="pres">
      <dgm:prSet presAssocID="{9FB381FC-618B-B64D-8B90-77BF41E4C59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4744A8E-F600-504C-A215-76DFB1718C00}" type="pres">
      <dgm:prSet presAssocID="{9FB381FC-618B-B64D-8B90-77BF41E4C590}" presName="parSh" presStyleLbl="node1" presStyleIdx="0" presStyleCnt="3"/>
      <dgm:spPr/>
    </dgm:pt>
    <dgm:pt modelId="{92BB4F6D-7D67-EE4B-A0B3-CBEC8CEA7E5C}" type="pres">
      <dgm:prSet presAssocID="{9FB381FC-618B-B64D-8B90-77BF41E4C590}" presName="desTx" presStyleLbl="fgAcc1" presStyleIdx="0" presStyleCnt="3">
        <dgm:presLayoutVars>
          <dgm:bulletEnabled val="1"/>
        </dgm:presLayoutVars>
      </dgm:prSet>
      <dgm:spPr/>
    </dgm:pt>
    <dgm:pt modelId="{15CE1CE6-5799-AB49-97F4-BB1F5321E74D}" type="pres">
      <dgm:prSet presAssocID="{AA69D4F4-9674-F14C-ACF6-924FF7DD4406}" presName="sibTrans" presStyleLbl="sibTrans2D1" presStyleIdx="0" presStyleCnt="2"/>
      <dgm:spPr/>
    </dgm:pt>
    <dgm:pt modelId="{1EA84DA1-9ED4-324E-85F7-614F9BA3A28E}" type="pres">
      <dgm:prSet presAssocID="{AA69D4F4-9674-F14C-ACF6-924FF7DD4406}" presName="connTx" presStyleLbl="sibTrans2D1" presStyleIdx="0" presStyleCnt="2"/>
      <dgm:spPr/>
    </dgm:pt>
    <dgm:pt modelId="{6DCBFECD-6D4C-984E-ABC6-27D14866D9F8}" type="pres">
      <dgm:prSet presAssocID="{B3E20A52-84CE-BC48-934A-FB5A81BCF5A2}" presName="composite" presStyleCnt="0"/>
      <dgm:spPr/>
    </dgm:pt>
    <dgm:pt modelId="{5D9328FE-BFD7-EE4D-B05D-16B0C9AE5E88}" type="pres">
      <dgm:prSet presAssocID="{B3E20A52-84CE-BC48-934A-FB5A81BCF5A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B8BECFB-BD80-D844-81FC-6D63820C6DCE}" type="pres">
      <dgm:prSet presAssocID="{B3E20A52-84CE-BC48-934A-FB5A81BCF5A2}" presName="parSh" presStyleLbl="node1" presStyleIdx="1" presStyleCnt="3"/>
      <dgm:spPr/>
    </dgm:pt>
    <dgm:pt modelId="{2B093B03-E62A-E946-886B-50621AFE0115}" type="pres">
      <dgm:prSet presAssocID="{B3E20A52-84CE-BC48-934A-FB5A81BCF5A2}" presName="desTx" presStyleLbl="fgAcc1" presStyleIdx="1" presStyleCnt="3" custLinFactNeighborX="1111" custLinFactNeighborY="-962">
        <dgm:presLayoutVars>
          <dgm:bulletEnabled val="1"/>
        </dgm:presLayoutVars>
      </dgm:prSet>
      <dgm:spPr/>
    </dgm:pt>
    <dgm:pt modelId="{C7610CDC-C737-4C40-B1B1-1AED758A0B93}" type="pres">
      <dgm:prSet presAssocID="{AE9A83CC-0AA6-9F43-A622-D01D603C7870}" presName="sibTrans" presStyleLbl="sibTrans2D1" presStyleIdx="1" presStyleCnt="2"/>
      <dgm:spPr/>
    </dgm:pt>
    <dgm:pt modelId="{77AADFC0-63B1-F947-8F8E-E2D5387512D7}" type="pres">
      <dgm:prSet presAssocID="{AE9A83CC-0AA6-9F43-A622-D01D603C7870}" presName="connTx" presStyleLbl="sibTrans2D1" presStyleIdx="1" presStyleCnt="2"/>
      <dgm:spPr/>
    </dgm:pt>
    <dgm:pt modelId="{A895CE64-3B2F-C24A-9B06-05990DD43B30}" type="pres">
      <dgm:prSet presAssocID="{ED5116AA-CC6B-CD4C-B897-7A3AC3BCEF9C}" presName="composite" presStyleCnt="0"/>
      <dgm:spPr/>
    </dgm:pt>
    <dgm:pt modelId="{3BC928CD-ABAB-2146-89B5-390D881EC9BA}" type="pres">
      <dgm:prSet presAssocID="{ED5116AA-CC6B-CD4C-B897-7A3AC3BCEF9C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D81DBA6-0336-7740-B7A5-5725B0E572AF}" type="pres">
      <dgm:prSet presAssocID="{ED5116AA-CC6B-CD4C-B897-7A3AC3BCEF9C}" presName="parSh" presStyleLbl="node1" presStyleIdx="2" presStyleCnt="3"/>
      <dgm:spPr/>
    </dgm:pt>
    <dgm:pt modelId="{FDF0DB28-4094-C448-BA08-65B8C8944AB4}" type="pres">
      <dgm:prSet presAssocID="{ED5116AA-CC6B-CD4C-B897-7A3AC3BCEF9C}" presName="desTx" presStyleLbl="fgAcc1" presStyleIdx="2" presStyleCnt="3">
        <dgm:presLayoutVars>
          <dgm:bulletEnabled val="1"/>
        </dgm:presLayoutVars>
      </dgm:prSet>
      <dgm:spPr/>
    </dgm:pt>
  </dgm:ptLst>
  <dgm:cxnLst>
    <dgm:cxn modelId="{49CB2706-4B0F-394C-8CDA-3E50565F9690}" type="presOf" srcId="{9FB381FC-618B-B64D-8B90-77BF41E4C590}" destId="{56BB0A5B-BB01-FC47-A7BC-2E325C94D693}" srcOrd="0" destOrd="0" presId="urn:microsoft.com/office/officeart/2005/8/layout/process3"/>
    <dgm:cxn modelId="{DB379F06-C11B-B64B-8231-F6119A814442}" srcId="{9FB381FC-618B-B64D-8B90-77BF41E4C590}" destId="{24EB8301-1624-E645-95F9-C8481A145767}" srcOrd="0" destOrd="0" parTransId="{8290F83C-A379-D746-8D2F-B97AE7E27557}" sibTransId="{B3D84CF3-7F5B-B649-BD53-D25D8905D864}"/>
    <dgm:cxn modelId="{C34E440B-702C-2349-AB1D-9BDFD9EF51F6}" type="presOf" srcId="{AE9A83CC-0AA6-9F43-A622-D01D603C7870}" destId="{77AADFC0-63B1-F947-8F8E-E2D5387512D7}" srcOrd="1" destOrd="0" presId="urn:microsoft.com/office/officeart/2005/8/layout/process3"/>
    <dgm:cxn modelId="{47BDE60B-FC54-DC48-A186-73AB23DB2233}" type="presOf" srcId="{24EB8301-1624-E645-95F9-C8481A145767}" destId="{92BB4F6D-7D67-EE4B-A0B3-CBEC8CEA7E5C}" srcOrd="0" destOrd="0" presId="urn:microsoft.com/office/officeart/2005/8/layout/process3"/>
    <dgm:cxn modelId="{0FD08B1E-F3E5-E740-BDA9-94A820421A0C}" type="presOf" srcId="{AA69D4F4-9674-F14C-ACF6-924FF7DD4406}" destId="{1EA84DA1-9ED4-324E-85F7-614F9BA3A28E}" srcOrd="1" destOrd="0" presId="urn:microsoft.com/office/officeart/2005/8/layout/process3"/>
    <dgm:cxn modelId="{9878302F-1024-8D46-8DCD-09F40707EC0B}" srcId="{B3E20A52-84CE-BC48-934A-FB5A81BCF5A2}" destId="{D294EBE0-1BC8-534B-85EE-CF95B3B517AF}" srcOrd="2" destOrd="0" parTransId="{AD6E69D8-0215-4F41-8C31-24D5833F5CCE}" sibTransId="{9923D81C-2FF2-234E-91C3-A8576C85928A}"/>
    <dgm:cxn modelId="{4DE0DD31-8E3D-D74E-94F6-FEECDB7C4B66}" type="presOf" srcId="{6FC5D0BB-BADE-F147-9E80-C71EB837D70B}" destId="{FDF0DB28-4094-C448-BA08-65B8C8944AB4}" srcOrd="0" destOrd="0" presId="urn:microsoft.com/office/officeart/2005/8/layout/process3"/>
    <dgm:cxn modelId="{8380E03C-8B47-644D-8EB9-19DB081BCBA4}" type="presOf" srcId="{B3E20A52-84CE-BC48-934A-FB5A81BCF5A2}" destId="{5D9328FE-BFD7-EE4D-B05D-16B0C9AE5E88}" srcOrd="0" destOrd="0" presId="urn:microsoft.com/office/officeart/2005/8/layout/process3"/>
    <dgm:cxn modelId="{B58B8E40-8613-124B-8640-405241E4E18E}" type="presOf" srcId="{ED5116AA-CC6B-CD4C-B897-7A3AC3BCEF9C}" destId="{3BC928CD-ABAB-2146-89B5-390D881EC9BA}" srcOrd="0" destOrd="0" presId="urn:microsoft.com/office/officeart/2005/8/layout/process3"/>
    <dgm:cxn modelId="{9D65DE4D-2CB0-724C-BCBA-2B19936EF4AC}" srcId="{367B8C73-BB15-B046-9787-A25A85094846}" destId="{ED5116AA-CC6B-CD4C-B897-7A3AC3BCEF9C}" srcOrd="2" destOrd="0" parTransId="{0F1F2157-2487-4041-B616-D39CF1EEFD2C}" sibTransId="{19DA6D09-607C-8E48-81D5-C0CD40C9D1A3}"/>
    <dgm:cxn modelId="{DD501269-C4CF-F24A-B37B-C74276528953}" type="presOf" srcId="{AD18C6C1-560B-D447-881C-B1B1884EA717}" destId="{2B093B03-E62A-E946-886B-50621AFE0115}" srcOrd="0" destOrd="1" presId="urn:microsoft.com/office/officeart/2005/8/layout/process3"/>
    <dgm:cxn modelId="{667C8082-2843-AF42-B125-68C0E1139232}" type="presOf" srcId="{367B8C73-BB15-B046-9787-A25A85094846}" destId="{93F9D548-F095-C34C-A350-69949E3935E1}" srcOrd="0" destOrd="0" presId="urn:microsoft.com/office/officeart/2005/8/layout/process3"/>
    <dgm:cxn modelId="{7C9A8C8B-C512-ED4C-9F1F-537B1AB2B763}" srcId="{B3E20A52-84CE-BC48-934A-FB5A81BCF5A2}" destId="{369BAD09-873B-824C-8606-03446DE1F525}" srcOrd="0" destOrd="0" parTransId="{3E3E10C2-D255-8E4A-ADD4-A111761C386F}" sibTransId="{37E7A304-CCA1-6547-B9F1-1A067625CADC}"/>
    <dgm:cxn modelId="{CF43D68E-2B8C-7A4F-94AB-9F46D976FC35}" srcId="{367B8C73-BB15-B046-9787-A25A85094846}" destId="{9FB381FC-618B-B64D-8B90-77BF41E4C590}" srcOrd="0" destOrd="0" parTransId="{C8FCC1EB-1E8F-CE40-8975-751C8CB8FFF3}" sibTransId="{AA69D4F4-9674-F14C-ACF6-924FF7DD4406}"/>
    <dgm:cxn modelId="{3AEC0C8F-4D71-1F42-A73C-063BD397159D}" srcId="{ED5116AA-CC6B-CD4C-B897-7A3AC3BCEF9C}" destId="{6FC5D0BB-BADE-F147-9E80-C71EB837D70B}" srcOrd="0" destOrd="0" parTransId="{8558DD6C-2B48-394F-AF24-71250D9239EE}" sibTransId="{5640E767-D232-D14C-AD7A-09103A733889}"/>
    <dgm:cxn modelId="{A080B291-4DE8-E848-9583-FBEF152EAE33}" srcId="{9FB381FC-618B-B64D-8B90-77BF41E4C590}" destId="{955403BB-307A-3E47-8CA9-A4CE1BFFD8B4}" srcOrd="1" destOrd="0" parTransId="{8332E165-65A5-D449-A02E-5E7A1FE6D433}" sibTransId="{826830C5-9553-F749-A2CB-878E8D4AC317}"/>
    <dgm:cxn modelId="{28242B94-F645-0944-99E7-3D5A0AAD768C}" type="presOf" srcId="{ED5116AA-CC6B-CD4C-B897-7A3AC3BCEF9C}" destId="{DD81DBA6-0336-7740-B7A5-5725B0E572AF}" srcOrd="1" destOrd="0" presId="urn:microsoft.com/office/officeart/2005/8/layout/process3"/>
    <dgm:cxn modelId="{411CCD97-5F6E-E144-83EB-3DA182EA342D}" srcId="{ED5116AA-CC6B-CD4C-B897-7A3AC3BCEF9C}" destId="{8BBB73AF-66A3-2247-8F09-4D75444F598B}" srcOrd="2" destOrd="0" parTransId="{4A1C4359-5DF7-E845-B19C-479EC9C1BE53}" sibTransId="{6DF22B5F-E784-5949-ACE2-53361A7C4071}"/>
    <dgm:cxn modelId="{BFAE4D99-45C0-ED4D-82CC-B27B12EDBB2E}" srcId="{B3E20A52-84CE-BC48-934A-FB5A81BCF5A2}" destId="{AD18C6C1-560B-D447-881C-B1B1884EA717}" srcOrd="1" destOrd="0" parTransId="{8B516EF6-FA47-7249-81AC-A7866708EB3E}" sibTransId="{A956E3F4-05E7-6D4E-B723-2D130E2C2911}"/>
    <dgm:cxn modelId="{7CE9579E-A9DF-2F4F-AED9-9B63F27E29F9}" type="presOf" srcId="{B3E20A52-84CE-BC48-934A-FB5A81BCF5A2}" destId="{FB8BECFB-BD80-D844-81FC-6D63820C6DCE}" srcOrd="1" destOrd="0" presId="urn:microsoft.com/office/officeart/2005/8/layout/process3"/>
    <dgm:cxn modelId="{1ECE26B7-3F46-564A-883C-1B47B520EFE0}" type="presOf" srcId="{9FB381FC-618B-B64D-8B90-77BF41E4C590}" destId="{84744A8E-F600-504C-A215-76DFB1718C00}" srcOrd="1" destOrd="0" presId="urn:microsoft.com/office/officeart/2005/8/layout/process3"/>
    <dgm:cxn modelId="{1C4CE0C0-C0C9-464C-A813-B95A5760326C}" type="presOf" srcId="{369BAD09-873B-824C-8606-03446DE1F525}" destId="{2B093B03-E62A-E946-886B-50621AFE0115}" srcOrd="0" destOrd="0" presId="urn:microsoft.com/office/officeart/2005/8/layout/process3"/>
    <dgm:cxn modelId="{E68210C4-A6EF-7A4F-91C4-7957BEF3A892}" srcId="{367B8C73-BB15-B046-9787-A25A85094846}" destId="{B3E20A52-84CE-BC48-934A-FB5A81BCF5A2}" srcOrd="1" destOrd="0" parTransId="{27B954A8-4DE6-084F-ACB0-0856BDAFBE82}" sibTransId="{AE9A83CC-0AA6-9F43-A622-D01D603C7870}"/>
    <dgm:cxn modelId="{5D841DCD-656D-E14C-A317-2D9CA31E6348}" srcId="{ED5116AA-CC6B-CD4C-B897-7A3AC3BCEF9C}" destId="{094B1CFD-A1B7-9C4B-AE97-E5F7A3471365}" srcOrd="1" destOrd="0" parTransId="{2FC6B53A-738C-0F48-A1B8-4A54B87FA07A}" sibTransId="{10D64F14-3B94-AE4D-A4CF-1C40C4254113}"/>
    <dgm:cxn modelId="{A46021D7-9DC4-9842-AC9B-C7F01787C149}" type="presOf" srcId="{094B1CFD-A1B7-9C4B-AE97-E5F7A3471365}" destId="{FDF0DB28-4094-C448-BA08-65B8C8944AB4}" srcOrd="0" destOrd="1" presId="urn:microsoft.com/office/officeart/2005/8/layout/process3"/>
    <dgm:cxn modelId="{C30929E2-A26F-CA42-9320-1EC32A4E531B}" type="presOf" srcId="{AA69D4F4-9674-F14C-ACF6-924FF7DD4406}" destId="{15CE1CE6-5799-AB49-97F4-BB1F5321E74D}" srcOrd="0" destOrd="0" presId="urn:microsoft.com/office/officeart/2005/8/layout/process3"/>
    <dgm:cxn modelId="{11987BE6-AC8D-7548-B5E9-DA8B8716F966}" type="presOf" srcId="{AE9A83CC-0AA6-9F43-A622-D01D603C7870}" destId="{C7610CDC-C737-4C40-B1B1-1AED758A0B93}" srcOrd="0" destOrd="0" presId="urn:microsoft.com/office/officeart/2005/8/layout/process3"/>
    <dgm:cxn modelId="{136301EF-308C-CD4C-8260-CB132AFD6ECB}" type="presOf" srcId="{8BBB73AF-66A3-2247-8F09-4D75444F598B}" destId="{FDF0DB28-4094-C448-BA08-65B8C8944AB4}" srcOrd="0" destOrd="2" presId="urn:microsoft.com/office/officeart/2005/8/layout/process3"/>
    <dgm:cxn modelId="{53B518F0-233A-E343-AACC-4951A44D531B}" type="presOf" srcId="{955403BB-307A-3E47-8CA9-A4CE1BFFD8B4}" destId="{92BB4F6D-7D67-EE4B-A0B3-CBEC8CEA7E5C}" srcOrd="0" destOrd="1" presId="urn:microsoft.com/office/officeart/2005/8/layout/process3"/>
    <dgm:cxn modelId="{0F83B7F3-9DF6-EC47-B6FC-D7A726880FF9}" type="presOf" srcId="{D294EBE0-1BC8-534B-85EE-CF95B3B517AF}" destId="{2B093B03-E62A-E946-886B-50621AFE0115}" srcOrd="0" destOrd="2" presId="urn:microsoft.com/office/officeart/2005/8/layout/process3"/>
    <dgm:cxn modelId="{14020F10-8586-D640-A545-FD38D8C8A4D7}" type="presParOf" srcId="{93F9D548-F095-C34C-A350-69949E3935E1}" destId="{4FC64E8C-242D-CB49-99E7-472AFE73C3D7}" srcOrd="0" destOrd="0" presId="urn:microsoft.com/office/officeart/2005/8/layout/process3"/>
    <dgm:cxn modelId="{C96EF91C-F70A-F14B-88B0-DA8662810499}" type="presParOf" srcId="{4FC64E8C-242D-CB49-99E7-472AFE73C3D7}" destId="{56BB0A5B-BB01-FC47-A7BC-2E325C94D693}" srcOrd="0" destOrd="0" presId="urn:microsoft.com/office/officeart/2005/8/layout/process3"/>
    <dgm:cxn modelId="{CE126905-2FCB-FE40-8BB6-1C444129EF7D}" type="presParOf" srcId="{4FC64E8C-242D-CB49-99E7-472AFE73C3D7}" destId="{84744A8E-F600-504C-A215-76DFB1718C00}" srcOrd="1" destOrd="0" presId="urn:microsoft.com/office/officeart/2005/8/layout/process3"/>
    <dgm:cxn modelId="{CA35D9D3-850F-FE4B-9F7E-D5CC2FF31AAF}" type="presParOf" srcId="{4FC64E8C-242D-CB49-99E7-472AFE73C3D7}" destId="{92BB4F6D-7D67-EE4B-A0B3-CBEC8CEA7E5C}" srcOrd="2" destOrd="0" presId="urn:microsoft.com/office/officeart/2005/8/layout/process3"/>
    <dgm:cxn modelId="{0748E796-7C91-064F-8B1D-E74FD11DC0E6}" type="presParOf" srcId="{93F9D548-F095-C34C-A350-69949E3935E1}" destId="{15CE1CE6-5799-AB49-97F4-BB1F5321E74D}" srcOrd="1" destOrd="0" presId="urn:microsoft.com/office/officeart/2005/8/layout/process3"/>
    <dgm:cxn modelId="{81EA3522-A52B-594B-9F47-BC466C6D65AF}" type="presParOf" srcId="{15CE1CE6-5799-AB49-97F4-BB1F5321E74D}" destId="{1EA84DA1-9ED4-324E-85F7-614F9BA3A28E}" srcOrd="0" destOrd="0" presId="urn:microsoft.com/office/officeart/2005/8/layout/process3"/>
    <dgm:cxn modelId="{E5AA726F-F34F-FA4F-82B3-4313ED625D86}" type="presParOf" srcId="{93F9D548-F095-C34C-A350-69949E3935E1}" destId="{6DCBFECD-6D4C-984E-ABC6-27D14866D9F8}" srcOrd="2" destOrd="0" presId="urn:microsoft.com/office/officeart/2005/8/layout/process3"/>
    <dgm:cxn modelId="{C4B99531-E873-4E48-B978-322829CBE527}" type="presParOf" srcId="{6DCBFECD-6D4C-984E-ABC6-27D14866D9F8}" destId="{5D9328FE-BFD7-EE4D-B05D-16B0C9AE5E88}" srcOrd="0" destOrd="0" presId="urn:microsoft.com/office/officeart/2005/8/layout/process3"/>
    <dgm:cxn modelId="{C4CD6F51-FF5D-BB47-95AB-BD3C38B48987}" type="presParOf" srcId="{6DCBFECD-6D4C-984E-ABC6-27D14866D9F8}" destId="{FB8BECFB-BD80-D844-81FC-6D63820C6DCE}" srcOrd="1" destOrd="0" presId="urn:microsoft.com/office/officeart/2005/8/layout/process3"/>
    <dgm:cxn modelId="{B4D31B21-7D69-7448-B59F-FE8EBB386956}" type="presParOf" srcId="{6DCBFECD-6D4C-984E-ABC6-27D14866D9F8}" destId="{2B093B03-E62A-E946-886B-50621AFE0115}" srcOrd="2" destOrd="0" presId="urn:microsoft.com/office/officeart/2005/8/layout/process3"/>
    <dgm:cxn modelId="{07153E00-05FB-4148-AD23-F81926E978F9}" type="presParOf" srcId="{93F9D548-F095-C34C-A350-69949E3935E1}" destId="{C7610CDC-C737-4C40-B1B1-1AED758A0B93}" srcOrd="3" destOrd="0" presId="urn:microsoft.com/office/officeart/2005/8/layout/process3"/>
    <dgm:cxn modelId="{8E08B495-C195-5740-8BFE-61C711F92F80}" type="presParOf" srcId="{C7610CDC-C737-4C40-B1B1-1AED758A0B93}" destId="{77AADFC0-63B1-F947-8F8E-E2D5387512D7}" srcOrd="0" destOrd="0" presId="urn:microsoft.com/office/officeart/2005/8/layout/process3"/>
    <dgm:cxn modelId="{784FEE3B-1BE3-FD42-ABF6-14FA352DB2B2}" type="presParOf" srcId="{93F9D548-F095-C34C-A350-69949E3935E1}" destId="{A895CE64-3B2F-C24A-9B06-05990DD43B30}" srcOrd="4" destOrd="0" presId="urn:microsoft.com/office/officeart/2005/8/layout/process3"/>
    <dgm:cxn modelId="{BBD81AA4-F756-4645-B475-D0F821439C09}" type="presParOf" srcId="{A895CE64-3B2F-C24A-9B06-05990DD43B30}" destId="{3BC928CD-ABAB-2146-89B5-390D881EC9BA}" srcOrd="0" destOrd="0" presId="urn:microsoft.com/office/officeart/2005/8/layout/process3"/>
    <dgm:cxn modelId="{DE669C19-5FD6-504E-BF13-AB1A2927F678}" type="presParOf" srcId="{A895CE64-3B2F-C24A-9B06-05990DD43B30}" destId="{DD81DBA6-0336-7740-B7A5-5725B0E572AF}" srcOrd="1" destOrd="0" presId="urn:microsoft.com/office/officeart/2005/8/layout/process3"/>
    <dgm:cxn modelId="{92728CBD-A830-7642-9A69-416DAACF1F8D}" type="presParOf" srcId="{A895CE64-3B2F-C24A-9B06-05990DD43B30}" destId="{FDF0DB28-4094-C448-BA08-65B8C8944AB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44A8E-F600-504C-A215-76DFB1718C00}">
      <dsp:nvSpPr>
        <dsp:cNvPr id="0" name=""/>
        <dsp:cNvSpPr/>
      </dsp:nvSpPr>
      <dsp:spPr>
        <a:xfrm>
          <a:off x="5485" y="205104"/>
          <a:ext cx="2494341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Preliminary Data Analysis</a:t>
          </a:r>
        </a:p>
      </dsp:txBody>
      <dsp:txXfrm>
        <a:off x="5485" y="205104"/>
        <a:ext cx="2494341" cy="432000"/>
      </dsp:txXfrm>
    </dsp:sp>
    <dsp:sp modelId="{92BB4F6D-7D67-EE4B-A0B3-CBEC8CEA7E5C}">
      <dsp:nvSpPr>
        <dsp:cNvPr id="0" name=""/>
        <dsp:cNvSpPr/>
      </dsp:nvSpPr>
      <dsp:spPr>
        <a:xfrm>
          <a:off x="516375" y="637104"/>
          <a:ext cx="2494341" cy="2836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Preliminary visualization with excel, no deep insight obtained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No possible to solve the problem based on current information</a:t>
          </a:r>
        </a:p>
      </dsp:txBody>
      <dsp:txXfrm>
        <a:off x="589432" y="710161"/>
        <a:ext cx="2348227" cy="2689914"/>
      </dsp:txXfrm>
    </dsp:sp>
    <dsp:sp modelId="{15CE1CE6-5799-AB49-97F4-BB1F5321E74D}">
      <dsp:nvSpPr>
        <dsp:cNvPr id="0" name=""/>
        <dsp:cNvSpPr/>
      </dsp:nvSpPr>
      <dsp:spPr>
        <a:xfrm>
          <a:off x="2877960" y="110595"/>
          <a:ext cx="801642" cy="6210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877960" y="234799"/>
        <a:ext cx="615337" cy="372610"/>
      </dsp:txXfrm>
    </dsp:sp>
    <dsp:sp modelId="{FB8BECFB-BD80-D844-81FC-6D63820C6DCE}">
      <dsp:nvSpPr>
        <dsp:cNvPr id="0" name=""/>
        <dsp:cNvSpPr/>
      </dsp:nvSpPr>
      <dsp:spPr>
        <a:xfrm>
          <a:off x="4012359" y="205104"/>
          <a:ext cx="2494341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Exploratory Data Analysis</a:t>
          </a:r>
        </a:p>
      </dsp:txBody>
      <dsp:txXfrm>
        <a:off x="4012359" y="205104"/>
        <a:ext cx="2494341" cy="432000"/>
      </dsp:txXfrm>
    </dsp:sp>
    <dsp:sp modelId="{2B093B03-E62A-E946-886B-50621AFE0115}">
      <dsp:nvSpPr>
        <dsp:cNvPr id="0" name=""/>
        <dsp:cNvSpPr/>
      </dsp:nvSpPr>
      <dsp:spPr>
        <a:xfrm>
          <a:off x="4550961" y="609822"/>
          <a:ext cx="2494341" cy="2836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Data pre-processing using Python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Identification of data flaws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 data may need major processing before modeling which may be time consuming </a:t>
          </a:r>
        </a:p>
      </dsp:txBody>
      <dsp:txXfrm>
        <a:off x="4624018" y="682879"/>
        <a:ext cx="2348227" cy="2689914"/>
      </dsp:txXfrm>
    </dsp:sp>
    <dsp:sp modelId="{C7610CDC-C737-4C40-B1B1-1AED758A0B93}">
      <dsp:nvSpPr>
        <dsp:cNvPr id="0" name=""/>
        <dsp:cNvSpPr/>
      </dsp:nvSpPr>
      <dsp:spPr>
        <a:xfrm>
          <a:off x="6884834" y="110595"/>
          <a:ext cx="801642" cy="6210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884834" y="234799"/>
        <a:ext cx="615337" cy="372610"/>
      </dsp:txXfrm>
    </dsp:sp>
    <dsp:sp modelId="{DD81DBA6-0336-7740-B7A5-5725B0E572AF}">
      <dsp:nvSpPr>
        <dsp:cNvPr id="0" name=""/>
        <dsp:cNvSpPr/>
      </dsp:nvSpPr>
      <dsp:spPr>
        <a:xfrm>
          <a:off x="8019233" y="205104"/>
          <a:ext cx="2494341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Modeling</a:t>
          </a:r>
        </a:p>
      </dsp:txBody>
      <dsp:txXfrm>
        <a:off x="8019233" y="205104"/>
        <a:ext cx="2494341" cy="432000"/>
      </dsp:txXfrm>
    </dsp:sp>
    <dsp:sp modelId="{FDF0DB28-4094-C448-BA08-65B8C8944AB4}">
      <dsp:nvSpPr>
        <dsp:cNvPr id="0" name=""/>
        <dsp:cNvSpPr/>
      </dsp:nvSpPr>
      <dsp:spPr>
        <a:xfrm>
          <a:off x="8530122" y="637104"/>
          <a:ext cx="2494341" cy="2836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Modeling the data using different algorithms to select best fit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Evaluation of model results through analysis of models performance metrics.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Models may need to be run several times until the performance metrics fall into an acceptable range defined for the project.</a:t>
          </a:r>
        </a:p>
      </dsp:txBody>
      <dsp:txXfrm>
        <a:off x="8603179" y="710161"/>
        <a:ext cx="2348227" cy="2689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96F5-89B6-C240-A93B-3DEDDC3A1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Creditone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B7EF2-135A-E342-B698-58A630AED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payment investigation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6DE7A-E40F-8543-8CA8-19583000C0A7}"/>
              </a:ext>
            </a:extLst>
          </p:cNvPr>
          <p:cNvSpPr txBox="1"/>
          <p:nvPr/>
        </p:nvSpPr>
        <p:spPr>
          <a:xfrm>
            <a:off x="9825094" y="5837569"/>
            <a:ext cx="1749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Elizabeth Perez Quintero</a:t>
            </a:r>
          </a:p>
          <a:p>
            <a:r>
              <a:rPr lang="en-US" sz="1200" dirty="0">
                <a:solidFill>
                  <a:schemeClr val="bg1"/>
                </a:solidFill>
              </a:rPr>
              <a:t>August 2019</a:t>
            </a:r>
          </a:p>
        </p:txBody>
      </p:sp>
    </p:spTree>
    <p:extLst>
      <p:ext uri="{BB962C8B-B14F-4D97-AF65-F5344CB8AC3E}">
        <p14:creationId xmlns:p14="http://schemas.microsoft.com/office/powerpoint/2010/main" val="354676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5937-8A24-524D-9F0D-6AA8C020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4C74-60DB-3F4F-BFEE-B7CB8498F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project culmination our client will count with a reliable model that allows to estimate clients “risk of default” with an accuracy not lower than 90% throughout the analysis of demographics</a:t>
            </a:r>
          </a:p>
          <a:p>
            <a:r>
              <a:rPr lang="en-US" dirty="0"/>
              <a:t>Clear requirement for model maintenance will be provided in order to maintain its accuracy level</a:t>
            </a:r>
          </a:p>
          <a:p>
            <a:r>
              <a:rPr lang="en-US" dirty="0"/>
              <a:t>This project will position </a:t>
            </a:r>
            <a:r>
              <a:rPr lang="en-US" dirty="0" err="1"/>
              <a:t>CreditOne</a:t>
            </a:r>
            <a:r>
              <a:rPr lang="en-US" dirty="0"/>
              <a:t> as an industry lead in the use of Data Science to fulfill business needs</a:t>
            </a:r>
          </a:p>
        </p:txBody>
      </p:sp>
    </p:spTree>
    <p:extLst>
      <p:ext uri="{BB962C8B-B14F-4D97-AF65-F5344CB8AC3E}">
        <p14:creationId xmlns:p14="http://schemas.microsoft.com/office/powerpoint/2010/main" val="319820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89F7-1780-154D-ACC9-274A201E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80039-8774-F14A-936A-1CB8E6F67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Framework One – </a:t>
            </a:r>
            <a:r>
              <a:rPr lang="en-US" dirty="0" err="1"/>
              <a:t>Zumel</a:t>
            </a:r>
            <a:r>
              <a:rPr lang="en-US" dirty="0"/>
              <a:t> and Mount will be use to solve the problem through the following steps:</a:t>
            </a:r>
          </a:p>
          <a:p>
            <a:r>
              <a:rPr lang="en-US" dirty="0"/>
              <a:t>Use of Engineering Data Analysis in historical data in order to validate the data and identify usefulness before incorporating into the model</a:t>
            </a:r>
          </a:p>
          <a:p>
            <a:r>
              <a:rPr lang="en-US" dirty="0"/>
              <a:t>Building and model selection it includes testing of at least 5 different algorithms in order to determine the best fit for the data</a:t>
            </a:r>
          </a:p>
          <a:p>
            <a:r>
              <a:rPr lang="en-US" dirty="0"/>
              <a:t>Evaluation of model parameters to ensure that the results are according with client requirements.  Model test against ground truth for final validation and implementation.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9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0CA3-9124-0940-B83D-C04D1127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BC605-A5FD-D546-99C6-A4E89FA03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The data will be it will be managed through company server and local workstation, Python and </a:t>
            </a:r>
            <a:r>
              <a:rPr lang="en-US" dirty="0" err="1"/>
              <a:t>Jupyter</a:t>
            </a:r>
            <a:r>
              <a:rPr lang="en-US" dirty="0"/>
              <a:t> notebooks will be used to perform data science/analysis work.</a:t>
            </a:r>
          </a:p>
          <a:p>
            <a:r>
              <a:rPr lang="en-US" dirty="0"/>
              <a:t>Daily backups of the data will be implemented in the cloud to avoid data losses.</a:t>
            </a:r>
          </a:p>
        </p:txBody>
      </p:sp>
    </p:spTree>
    <p:extLst>
      <p:ext uri="{BB962C8B-B14F-4D97-AF65-F5344CB8AC3E}">
        <p14:creationId xmlns:p14="http://schemas.microsoft.com/office/powerpoint/2010/main" val="169271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ADC3-7A9E-3546-AEE9-1FF6A590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21B62-B6A5-C348-AA0C-9DAC24062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822080" cy="3767722"/>
          </a:xfrm>
        </p:spPr>
        <p:txBody>
          <a:bodyPr/>
          <a:lstStyle/>
          <a:p>
            <a:r>
              <a:rPr lang="en-US" dirty="0"/>
              <a:t>A preliminary data analysis performed using excel didn’t provide good insight of the data quality, it is difficult to stablish relationships or draw conclusions based on the raw data.</a:t>
            </a:r>
          </a:p>
          <a:p>
            <a:r>
              <a:rPr lang="en-US" dirty="0"/>
              <a:t>The percentage of default is low even though it is known it is an issue, preliminary data analysis doesn’t support this.</a:t>
            </a:r>
          </a:p>
          <a:p>
            <a:r>
              <a:rPr lang="en-US" dirty="0"/>
              <a:t>Default for long periods of times seem to be uncommon.</a:t>
            </a:r>
          </a:p>
          <a:p>
            <a:r>
              <a:rPr lang="en-US" dirty="0"/>
              <a:t>The majority of the clients seem to be using revolving credit.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D9B4A-D330-4944-B82E-13D579985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374" y="2059708"/>
            <a:ext cx="6331517" cy="363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5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7145-E779-384F-A82A-5614F929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way to the solution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BE56C9-44E4-8C40-ABB4-D8A5850F3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68540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24510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9654</TotalTime>
  <Words>346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Creditone</vt:lpstr>
      <vt:lpstr>value</vt:lpstr>
      <vt:lpstr>Model development</vt:lpstr>
      <vt:lpstr>Data management</vt:lpstr>
      <vt:lpstr>Preliminary data analysis</vt:lpstr>
      <vt:lpstr>The way to the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Creditone</dc:title>
  <dc:creator>Elizabeth Perez</dc:creator>
  <cp:lastModifiedBy>Elizabeth Perez</cp:lastModifiedBy>
  <cp:revision>13</cp:revision>
  <dcterms:created xsi:type="dcterms:W3CDTF">2019-08-19T02:21:10Z</dcterms:created>
  <dcterms:modified xsi:type="dcterms:W3CDTF">2019-08-25T19:15:53Z</dcterms:modified>
</cp:coreProperties>
</file>