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Roboto"/>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254fd4d33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254fd4d3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a:t>
            </a:r>
            <a:r>
              <a:rPr lang="en"/>
              <a:t>life expectancy for developing and developed countries</a:t>
            </a:r>
            <a:r>
              <a:rPr lang="en"/>
              <a:t> gradually increased over the years and consistently had approximate 10 year difference.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302d7680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302d7680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17cb94e1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17cb94e1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254fd4d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254fd4d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17cb94e1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17cb94e1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254fd4d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254fd4d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17cb94e1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17cb94e1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  Each data point </a:t>
            </a:r>
            <a:r>
              <a:rPr lang="en"/>
              <a:t>represents one country’s immunization coverage for a specific year.  </a:t>
            </a:r>
            <a:r>
              <a:rPr lang="en">
                <a:solidFill>
                  <a:schemeClr val="dk1"/>
                </a:solidFill>
              </a:rPr>
              <a:t>Dataset contains data from 193 countries from years 2000-2015.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Linear regression line analyzes the relationship between the two variables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254fd4d3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254fd4d3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Explain -  Each data point represents one country from a specific year.  Dataset contains data from 193 countries from years 2000-2015.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254fd4d33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254fd4d33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Explain -  Each data point represents one country from a specific year.  Dataset contains data from 193 countries from years 2000-2015.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302d7680c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302d7680c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17cb94e1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17cb94e1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17cb94e1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17cb94e1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600"/>
              </a:spcAft>
              <a:buClr>
                <a:schemeClr val="dk1"/>
              </a:buClr>
              <a:buSzPts val="1100"/>
              <a:buFont typeface="Arial"/>
              <a:buNone/>
            </a:pPr>
            <a:r>
              <a:rPr lang="en" sz="1200">
                <a:solidFill>
                  <a:schemeClr val="dk1"/>
                </a:solidFill>
                <a:latin typeface="Roboto"/>
                <a:ea typeface="Roboto"/>
                <a:cs typeface="Roboto"/>
                <a:sym typeface="Roboto"/>
              </a:rPr>
              <a:t>This violin plot shows the distribution of life expectancy across different schooling levels.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17cb94e1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17cb94e1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302d7680c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302d7680c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700">
                <a:solidFill>
                  <a:schemeClr val="dk1"/>
                </a:solidFill>
              </a:rPr>
              <a:t>Recommendations</a:t>
            </a:r>
            <a:endParaRPr sz="1700">
              <a:solidFill>
                <a:schemeClr val="dk1"/>
              </a:solidFill>
            </a:endParaRPr>
          </a:p>
          <a:p>
            <a:pPr indent="-304800" lvl="0" marL="457200" rtl="0" algn="l">
              <a:lnSpc>
                <a:spcPct val="115000"/>
              </a:lnSpc>
              <a:spcBef>
                <a:spcPts val="60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Enhance Education Access: Governments should focus on improving access to quality education as a means to boost life expectancy. Policies that reduce educational disparities can lead to better health outcomes.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Strengthen Immunization Programs: Expanding and maintaining high coverage of immunization programs is crucial for improving life expectancy. Public health campaigns should emphasize the importance of vaccinations.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Increase Healthcare Investment: Countries should prioritize healthcare spending to ensure that all citizens have access to necessary medical services. Investments in healthcare infrastructure and services can lead to significant improvements in life expectancy.</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Integrated Policy Approaches: Combining efforts in education, healthcare, and economic development can create a comprehensive strategy to improve life expectancy across different populations.</a:t>
            </a:r>
            <a:endParaRPr sz="12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302d7680c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f302d7680c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Longitudinal Impact Studies: Conduct longitudinal studies to better understand the causal relationships between education, healthcare, and life expectancy over time.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Quality of Education: Investigate how the quality of education, not just the quantity, affects life expectancy. This includes examining different educational systems and curricula.</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Regional and Cultural Factors: Explore how regional and cultural factors influence the relationship between education, healthcare, and life expectancy. Understanding these nuances can lead to more tailored and effective interventions.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Policy Effectiveness: Evaluate the effectiveness of current policies aimed at improving life expectancy and identify areas for improvement or innovation.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f17cb94e1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f17cb94e1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f17cb94e1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f17cb94e1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17cb94e1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17cb94e1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17cb94e1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17cb94e1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17cb94e1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17cb94e1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Data Loading and Cleaning:</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began by loading the dataset into a Jupyter notebook using pandas.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performed initial data cleaning, handling missing values, and ensuring correct data types for each column.</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Exploratory Data Analysis (EDA):</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used descriptive statistics (df.describe()) to understand the distribution of key variables.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examined the dataset's structure, including the number of countries, years covered, and available features.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Correlation Analysis: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created a correlation matrix to identify relationships between variables.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This analysis highlighted schooling as a strong correlate with life expectancy.</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Visualization Techniques: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employed various visualization methods, including scatter plots, heatmaps, and violin plots.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violin plot of schooling vs. life expectancy (as shown in the attached image) was particularly insightful.</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Research Question Formulation: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Based on our initial findings, we formulated research questions to guide deeper analysis.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These questions were </a:t>
            </a:r>
            <a:r>
              <a:rPr lang="en" sz="1200">
                <a:solidFill>
                  <a:schemeClr val="dk1"/>
                </a:solidFill>
                <a:latin typeface="Roboto"/>
                <a:ea typeface="Roboto"/>
                <a:cs typeface="Roboto"/>
                <a:sym typeface="Roboto"/>
              </a:rPr>
              <a:t>developed by consensus via inspiration by other longevity healthprojects, categorically  by reviewing the headers of the data. And by importance I mean to ascertain impactful  answers and reverse engineer to determine questions that can lead us there</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That led us to our focus </a:t>
            </a:r>
            <a:r>
              <a:rPr lang="en" sz="1200">
                <a:solidFill>
                  <a:schemeClr val="dk1"/>
                </a:solidFill>
                <a:latin typeface="Roboto"/>
                <a:ea typeface="Roboto"/>
                <a:cs typeface="Roboto"/>
                <a:sym typeface="Roboto"/>
              </a:rPr>
              <a:t>across</a:t>
            </a:r>
            <a:r>
              <a:rPr lang="en" sz="1200">
                <a:solidFill>
                  <a:schemeClr val="dk1"/>
                </a:solidFill>
                <a:latin typeface="Roboto"/>
                <a:ea typeface="Roboto"/>
                <a:cs typeface="Roboto"/>
                <a:sym typeface="Roboto"/>
              </a:rPr>
              <a:t> four questions which we will be thrilled to cover with you</a:t>
            </a:r>
            <a:endParaRPr sz="1200">
              <a:solidFill>
                <a:schemeClr val="dk1"/>
              </a:solidFill>
              <a:latin typeface="Roboto"/>
              <a:ea typeface="Roboto"/>
              <a:cs typeface="Roboto"/>
              <a:sym typeface="Roboto"/>
            </a:endParaRPr>
          </a:p>
          <a:p>
            <a:pPr indent="0" lvl="0" marL="0" rtl="0" algn="l">
              <a:lnSpc>
                <a:spcPct val="115000"/>
              </a:lnSpc>
              <a:spcBef>
                <a:spcPts val="2100"/>
              </a:spcBef>
              <a:spcAft>
                <a:spcPts val="15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35aba57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35aba57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35aba57a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35aba57a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17cb94e1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17cb94e1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Developed countries are correlated with a longer life expectancy but developing countries does not always correlate with a lower life expectancy. The average life expectancy in developing country has a large range likely attributed a larger sample size and confounding variables.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302d7680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302d7680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Developed countries account for 32 (16%) of the 193 countries included.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kumarajarshi/life-expectancy-who?resource=downloa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kaggle.com/datasets/kumarajarshi/life-expectancy-who?resource=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Life Expectancy Analysis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n" sz="1280"/>
              <a:t>Project 1 - Group 3</a:t>
            </a:r>
            <a:endParaRPr sz="1280"/>
          </a:p>
          <a:p>
            <a:pPr indent="0" lvl="0" marL="0" rtl="0" algn="l">
              <a:lnSpc>
                <a:spcPct val="80000"/>
              </a:lnSpc>
              <a:spcBef>
                <a:spcPts val="0"/>
              </a:spcBef>
              <a:spcAft>
                <a:spcPts val="0"/>
              </a:spcAft>
              <a:buSzPts val="605"/>
              <a:buNone/>
            </a:pPr>
            <a:r>
              <a:rPr lang="en" sz="1280"/>
              <a:t>Assiba Lea, Elizabeth, Jonathan, Sebastian &amp; Sheryle</a:t>
            </a:r>
            <a:endParaRPr sz="1280"/>
          </a:p>
          <a:p>
            <a:pPr indent="0" lvl="0" marL="0" rtl="0" algn="l">
              <a:lnSpc>
                <a:spcPct val="80000"/>
              </a:lnSpc>
              <a:spcBef>
                <a:spcPts val="0"/>
              </a:spcBef>
              <a:spcAft>
                <a:spcPts val="0"/>
              </a:spcAft>
              <a:buSzPts val="605"/>
              <a:buNone/>
            </a:pPr>
            <a:r>
              <a:rPr lang="en" sz="1280"/>
              <a:t>August 2024</a:t>
            </a:r>
            <a:endParaRPr sz="12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2"/>
          <p:cNvPicPr preferRelativeResize="0"/>
          <p:nvPr/>
        </p:nvPicPr>
        <p:blipFill>
          <a:blip r:embed="rId3">
            <a:alphaModFix/>
          </a:blip>
          <a:stretch>
            <a:fillRect/>
          </a:stretch>
        </p:blipFill>
        <p:spPr>
          <a:xfrm>
            <a:off x="0" y="310307"/>
            <a:ext cx="9144003" cy="45228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a:off x="152400" y="152400"/>
            <a:ext cx="8506148"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Analysis - Question 2</a:t>
            </a:r>
            <a:endParaRPr/>
          </a:p>
        </p:txBody>
      </p:sp>
      <p:sp>
        <p:nvSpPr>
          <p:cNvPr id="152" name="Google Shape;152;p24"/>
          <p:cNvSpPr txBox="1"/>
          <p:nvPr>
            <p:ph idx="1" type="body"/>
          </p:nvPr>
        </p:nvSpPr>
        <p:spPr>
          <a:xfrm>
            <a:off x="727650" y="1569700"/>
            <a:ext cx="7688700" cy="3061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518"/>
              <a:t>Question:  </a:t>
            </a:r>
            <a:endParaRPr b="1" sz="1518"/>
          </a:p>
          <a:p>
            <a:pPr indent="-317797" lvl="0" marL="457200" rtl="0" algn="l">
              <a:spcBef>
                <a:spcPts val="1200"/>
              </a:spcBef>
              <a:spcAft>
                <a:spcPts val="0"/>
              </a:spcAft>
              <a:buSzPct val="100000"/>
              <a:buChar char="●"/>
            </a:pPr>
            <a:r>
              <a:rPr b="1" lang="en" sz="1518"/>
              <a:t>Is there a correlation between a country’s healthcare expenditure per capita and its life expectancy?</a:t>
            </a:r>
            <a:endParaRPr b="1" sz="1518"/>
          </a:p>
          <a:p>
            <a:pPr indent="0" lvl="0" marL="0" rtl="0" algn="l">
              <a:spcBef>
                <a:spcPts val="1200"/>
              </a:spcBef>
              <a:spcAft>
                <a:spcPts val="0"/>
              </a:spcAft>
              <a:buNone/>
            </a:pPr>
            <a:r>
              <a:rPr lang="en" sz="1518"/>
              <a:t>Analysis:</a:t>
            </a:r>
            <a:endParaRPr sz="1518"/>
          </a:p>
          <a:p>
            <a:pPr indent="-317797" lvl="0" marL="457200" rtl="0" algn="l">
              <a:spcBef>
                <a:spcPts val="1200"/>
              </a:spcBef>
              <a:spcAft>
                <a:spcPts val="0"/>
              </a:spcAft>
              <a:buSzPct val="100000"/>
              <a:buChar char="●"/>
            </a:pPr>
            <a:r>
              <a:rPr lang="en" sz="1518"/>
              <a:t>The healthcare expenditure per capita correlation to life expectancy was analyzed using the data set to create a scatter plot and line plot.</a:t>
            </a:r>
            <a:endParaRPr sz="1518"/>
          </a:p>
          <a:p>
            <a:pPr indent="0" lvl="0" marL="0" rtl="0" algn="l">
              <a:spcBef>
                <a:spcPts val="1200"/>
              </a:spcBef>
              <a:spcAft>
                <a:spcPts val="0"/>
              </a:spcAft>
              <a:buNone/>
            </a:pPr>
            <a:r>
              <a:rPr lang="en" sz="1518"/>
              <a:t>Summary:</a:t>
            </a:r>
            <a:endParaRPr sz="1518"/>
          </a:p>
          <a:p>
            <a:pPr indent="-317797" lvl="0" marL="457200" rtl="0" algn="l">
              <a:spcBef>
                <a:spcPts val="1200"/>
              </a:spcBef>
              <a:spcAft>
                <a:spcPts val="0"/>
              </a:spcAft>
              <a:buSzPct val="100000"/>
              <a:buChar char="●"/>
            </a:pPr>
            <a:r>
              <a:rPr lang="en" sz="1518"/>
              <a:t>There is a very slight positive correlation between healthcare expenditure and life expectancy as a slight trend upwards is shown from age groups 70-80. An increase in healthcare expenditure </a:t>
            </a:r>
            <a:r>
              <a:rPr lang="en" sz="1518"/>
              <a:t>shows</a:t>
            </a:r>
            <a:r>
              <a:rPr lang="en" sz="1518"/>
              <a:t> to have a generally positive affect in life expectancy. </a:t>
            </a:r>
            <a:endParaRPr sz="1518"/>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Analysis - Question 2</a:t>
            </a:r>
            <a:endParaRPr/>
          </a:p>
        </p:txBody>
      </p:sp>
      <p:pic>
        <p:nvPicPr>
          <p:cNvPr id="158" name="Google Shape;158;p25"/>
          <p:cNvPicPr preferRelativeResize="0"/>
          <p:nvPr/>
        </p:nvPicPr>
        <p:blipFill rotWithShape="1">
          <a:blip r:embed="rId3">
            <a:alphaModFix/>
          </a:blip>
          <a:srcRect b="0" l="0" r="3297" t="0"/>
          <a:stretch/>
        </p:blipFill>
        <p:spPr>
          <a:xfrm>
            <a:off x="3784500" y="1174975"/>
            <a:ext cx="5359500" cy="3325400"/>
          </a:xfrm>
          <a:prstGeom prst="rect">
            <a:avLst/>
          </a:prstGeom>
          <a:noFill/>
          <a:ln>
            <a:noFill/>
          </a:ln>
        </p:spPr>
      </p:pic>
      <p:sp>
        <p:nvSpPr>
          <p:cNvPr id="159" name="Google Shape;159;p25"/>
          <p:cNvSpPr txBox="1"/>
          <p:nvPr/>
        </p:nvSpPr>
        <p:spPr>
          <a:xfrm>
            <a:off x="652200" y="1557500"/>
            <a:ext cx="3470400" cy="345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Analysis:  </a:t>
            </a:r>
            <a:endParaRPr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en" sz="1300">
                <a:solidFill>
                  <a:schemeClr val="accent1"/>
                </a:solidFill>
                <a:latin typeface="Lato"/>
                <a:ea typeface="Lato"/>
                <a:cs typeface="Lato"/>
                <a:sym typeface="Lato"/>
              </a:rPr>
              <a:t>r= 0.38</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Slightly positive correlation</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accent1"/>
                </a:solidFill>
                <a:latin typeface="Lato"/>
                <a:ea typeface="Lato"/>
                <a:cs typeface="Lato"/>
                <a:sym typeface="Lato"/>
              </a:rPr>
              <a:t>Implications:  </a:t>
            </a:r>
            <a:endParaRPr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en" sz="1300">
                <a:solidFill>
                  <a:schemeClr val="accent1"/>
                </a:solidFill>
                <a:latin typeface="Lato"/>
                <a:ea typeface="Lato"/>
                <a:cs typeface="Lato"/>
                <a:sym typeface="Lato"/>
              </a:rPr>
              <a:t>Expenditure on health has a slight correlation to life expectancy.</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Expenditure on health affected the life expectancy of age groups 70- 83 the most.</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Analysis - Question 2</a:t>
            </a:r>
            <a:endParaRPr/>
          </a:p>
        </p:txBody>
      </p:sp>
      <p:sp>
        <p:nvSpPr>
          <p:cNvPr id="165" name="Google Shape;165;p26"/>
          <p:cNvSpPr txBox="1"/>
          <p:nvPr>
            <p:ph idx="1" type="body"/>
          </p:nvPr>
        </p:nvSpPr>
        <p:spPr>
          <a:xfrm>
            <a:off x="729450" y="1452925"/>
            <a:ext cx="3471300" cy="3422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Analysis:  </a:t>
            </a:r>
            <a:endParaRPr/>
          </a:p>
          <a:p>
            <a:pPr indent="-311150" lvl="0" marL="457200" rtl="0" algn="l">
              <a:spcBef>
                <a:spcPts val="1200"/>
              </a:spcBef>
              <a:spcAft>
                <a:spcPts val="0"/>
              </a:spcAft>
              <a:buSzPts val="1300"/>
              <a:buChar char="●"/>
            </a:pPr>
            <a:r>
              <a:rPr lang="en"/>
              <a:t>r= 0.38</a:t>
            </a:r>
            <a:endParaRPr/>
          </a:p>
          <a:p>
            <a:pPr indent="-311150" lvl="0" marL="457200" rtl="0" algn="l">
              <a:spcBef>
                <a:spcPts val="0"/>
              </a:spcBef>
              <a:spcAft>
                <a:spcPts val="0"/>
              </a:spcAft>
              <a:buSzPts val="1300"/>
              <a:buChar char="●"/>
            </a:pPr>
            <a:r>
              <a:rPr lang="en"/>
              <a:t>The highest expenditure on health was $19,500 with an 83 years of age life expectancy.</a:t>
            </a:r>
            <a:endParaRPr/>
          </a:p>
          <a:p>
            <a:pPr indent="-311150" lvl="0" marL="457200" rtl="0" algn="l">
              <a:spcBef>
                <a:spcPts val="0"/>
              </a:spcBef>
              <a:spcAft>
                <a:spcPts val="0"/>
              </a:spcAft>
              <a:buSzPts val="1300"/>
              <a:buChar char="●"/>
            </a:pPr>
            <a:r>
              <a:rPr lang="en"/>
              <a:t>The highest life expectancy was 89 years of age.</a:t>
            </a:r>
            <a:endParaRPr/>
          </a:p>
          <a:p>
            <a:pPr indent="0" lvl="0" marL="0" rtl="0" algn="l">
              <a:spcBef>
                <a:spcPts val="1200"/>
              </a:spcBef>
              <a:spcAft>
                <a:spcPts val="0"/>
              </a:spcAft>
              <a:buNone/>
            </a:pPr>
            <a:r>
              <a:rPr lang="en"/>
              <a:t>Implications: </a:t>
            </a:r>
            <a:endParaRPr/>
          </a:p>
          <a:p>
            <a:pPr indent="-311150" lvl="0" marL="457200" rtl="0" algn="l">
              <a:spcBef>
                <a:spcPts val="1200"/>
              </a:spcBef>
              <a:spcAft>
                <a:spcPts val="0"/>
              </a:spcAft>
              <a:buSzPts val="1300"/>
              <a:buChar char="●"/>
            </a:pPr>
            <a:r>
              <a:rPr lang="en"/>
              <a:t>As expenditure on health steadily increases, life expectancy slightly increases.</a:t>
            </a:r>
            <a:endParaRPr/>
          </a:p>
          <a:p>
            <a:pPr indent="-311150" lvl="0" marL="457200" rtl="0" algn="l">
              <a:spcBef>
                <a:spcPts val="0"/>
              </a:spcBef>
              <a:spcAft>
                <a:spcPts val="0"/>
              </a:spcAft>
              <a:buSzPts val="1300"/>
              <a:buChar char="●"/>
            </a:pPr>
            <a:r>
              <a:rPr lang="en"/>
              <a:t>The heavy decrease after the highest expenditure is shown clearly through the line plot at age 84.</a:t>
            </a:r>
            <a:endParaRPr/>
          </a:p>
        </p:txBody>
      </p:sp>
      <p:pic>
        <p:nvPicPr>
          <p:cNvPr id="166" name="Google Shape;166;p26"/>
          <p:cNvPicPr preferRelativeResize="0"/>
          <p:nvPr/>
        </p:nvPicPr>
        <p:blipFill rotWithShape="1">
          <a:blip r:embed="rId3">
            <a:alphaModFix/>
          </a:blip>
          <a:srcRect b="0" l="0" r="4177" t="0"/>
          <a:stretch/>
        </p:blipFill>
        <p:spPr>
          <a:xfrm>
            <a:off x="4320925" y="1100200"/>
            <a:ext cx="4823075" cy="377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Analysis - Question 3</a:t>
            </a:r>
            <a:endParaRPr/>
          </a:p>
        </p:txBody>
      </p:sp>
      <p:sp>
        <p:nvSpPr>
          <p:cNvPr id="172" name="Google Shape;172;p27"/>
          <p:cNvSpPr txBox="1"/>
          <p:nvPr>
            <p:ph idx="1" type="body"/>
          </p:nvPr>
        </p:nvSpPr>
        <p:spPr>
          <a:xfrm>
            <a:off x="729450" y="1313075"/>
            <a:ext cx="7688700" cy="345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Question:  </a:t>
            </a:r>
            <a:endParaRPr b="1"/>
          </a:p>
          <a:p>
            <a:pPr indent="-311150" lvl="0" marL="457200" rtl="0" algn="l">
              <a:spcBef>
                <a:spcPts val="1200"/>
              </a:spcBef>
              <a:spcAft>
                <a:spcPts val="0"/>
              </a:spcAft>
              <a:buSzPts val="1300"/>
              <a:buChar char="●"/>
            </a:pPr>
            <a:r>
              <a:rPr b="1" lang="en"/>
              <a:t>Is there a correlation between immunization coverage for Hepatitis B, Polio, Diphtheria and life expectancy?</a:t>
            </a:r>
            <a:endParaRPr b="1"/>
          </a:p>
          <a:p>
            <a:pPr indent="0" lvl="0" marL="0" rtl="0" algn="l">
              <a:spcBef>
                <a:spcPts val="1200"/>
              </a:spcBef>
              <a:spcAft>
                <a:spcPts val="0"/>
              </a:spcAft>
              <a:buNone/>
            </a:pPr>
            <a:r>
              <a:rPr lang="en"/>
              <a:t>Analysis:</a:t>
            </a:r>
            <a:endParaRPr/>
          </a:p>
          <a:p>
            <a:pPr indent="-311150" lvl="0" marL="457200" rtl="0" algn="l">
              <a:lnSpc>
                <a:spcPct val="100000"/>
              </a:lnSpc>
              <a:spcBef>
                <a:spcPts val="1200"/>
              </a:spcBef>
              <a:spcAft>
                <a:spcPts val="0"/>
              </a:spcAft>
              <a:buSzPts val="1300"/>
              <a:buChar char="●"/>
            </a:pPr>
            <a:r>
              <a:rPr lang="en"/>
              <a:t>Dataset was analyzed to find the correlation between immunization for Hepatitis B, Polio and Diphtheria and its’ overall impact to life expectancy</a:t>
            </a:r>
            <a:endParaRPr/>
          </a:p>
          <a:p>
            <a:pPr indent="-311150" lvl="0" marL="457200" rtl="0" algn="l">
              <a:lnSpc>
                <a:spcPct val="100000"/>
              </a:lnSpc>
              <a:spcBef>
                <a:spcPts val="1000"/>
              </a:spcBef>
              <a:spcAft>
                <a:spcPts val="0"/>
              </a:spcAft>
              <a:buSzPts val="1300"/>
              <a:buChar char="●"/>
            </a:pPr>
            <a:r>
              <a:rPr lang="en"/>
              <a:t>Three individual </a:t>
            </a:r>
            <a:r>
              <a:rPr lang="en"/>
              <a:t>scatter plots</a:t>
            </a:r>
            <a:r>
              <a:rPr lang="en"/>
              <a:t> were created to visualize the data</a:t>
            </a:r>
            <a:endParaRPr/>
          </a:p>
          <a:p>
            <a:pPr indent="-298450" lvl="1" marL="914400" rtl="0" algn="l">
              <a:lnSpc>
                <a:spcPct val="100000"/>
              </a:lnSpc>
              <a:spcBef>
                <a:spcPts val="0"/>
              </a:spcBef>
              <a:spcAft>
                <a:spcPts val="0"/>
              </a:spcAft>
              <a:buSzPts val="1100"/>
              <a:buChar char="○"/>
            </a:pPr>
            <a:r>
              <a:rPr lang="en"/>
              <a:t>Independent variables:  Hep B, Polio and Diphtheria immunization coverage</a:t>
            </a:r>
            <a:endParaRPr/>
          </a:p>
          <a:p>
            <a:pPr indent="-298450" lvl="1" marL="914400" rtl="0" algn="l">
              <a:lnSpc>
                <a:spcPct val="100000"/>
              </a:lnSpc>
              <a:spcBef>
                <a:spcPts val="0"/>
              </a:spcBef>
              <a:spcAft>
                <a:spcPts val="0"/>
              </a:spcAft>
              <a:buSzPts val="1100"/>
              <a:buChar char="○"/>
            </a:pPr>
            <a:r>
              <a:rPr lang="en"/>
              <a:t>Dependent variable: Life expectancy</a:t>
            </a:r>
            <a:endParaRPr/>
          </a:p>
          <a:p>
            <a:pPr indent="0" lvl="0" marL="0" rtl="0" algn="l">
              <a:lnSpc>
                <a:spcPct val="100000"/>
              </a:lnSpc>
              <a:spcBef>
                <a:spcPts val="1000"/>
              </a:spcBef>
              <a:spcAft>
                <a:spcPts val="0"/>
              </a:spcAft>
              <a:buNone/>
            </a:pPr>
            <a:r>
              <a:rPr lang="en"/>
              <a:t>Summary:</a:t>
            </a:r>
            <a:endParaRPr/>
          </a:p>
          <a:p>
            <a:pPr indent="-311150" lvl="0" marL="457200" rtl="0" algn="l">
              <a:spcBef>
                <a:spcPts val="1000"/>
              </a:spcBef>
              <a:spcAft>
                <a:spcPts val="0"/>
              </a:spcAft>
              <a:buSzPts val="1300"/>
              <a:buChar char="●"/>
            </a:pPr>
            <a:r>
              <a:rPr lang="en"/>
              <a:t>Immunization coverage generally increased life expectancy and lowered the incidence of these diseases among the sample population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7800" y="5757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Analysis - Question 3 (cont.)</a:t>
            </a:r>
            <a:endParaRPr/>
          </a:p>
        </p:txBody>
      </p:sp>
      <p:sp>
        <p:nvSpPr>
          <p:cNvPr id="178" name="Google Shape;178;p28"/>
          <p:cNvSpPr txBox="1"/>
          <p:nvPr>
            <p:ph idx="1" type="body"/>
          </p:nvPr>
        </p:nvSpPr>
        <p:spPr>
          <a:xfrm>
            <a:off x="729325" y="1754125"/>
            <a:ext cx="3388500" cy="3085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Analysis:  </a:t>
            </a:r>
            <a:endParaRPr/>
          </a:p>
          <a:p>
            <a:pPr indent="-298767" lvl="0" marL="457200" rtl="0" algn="l">
              <a:spcBef>
                <a:spcPts val="1200"/>
              </a:spcBef>
              <a:spcAft>
                <a:spcPts val="0"/>
              </a:spcAft>
              <a:buSzPct val="100000"/>
              <a:buChar char="●"/>
            </a:pPr>
            <a:r>
              <a:rPr lang="en"/>
              <a:t>Immunization Effectiveness</a:t>
            </a:r>
            <a:endParaRPr/>
          </a:p>
          <a:p>
            <a:pPr indent="-287972" lvl="1" marL="914400" rtl="0" algn="l">
              <a:spcBef>
                <a:spcPts val="0"/>
              </a:spcBef>
              <a:spcAft>
                <a:spcPts val="0"/>
              </a:spcAft>
              <a:buSzPct val="100000"/>
              <a:buChar char="○"/>
            </a:pPr>
            <a:r>
              <a:rPr lang="en"/>
              <a:t>Slightly positive correlation with life expectancy</a:t>
            </a:r>
            <a:endParaRPr/>
          </a:p>
          <a:p>
            <a:pPr indent="-287972" lvl="1" marL="914400" rtl="0" algn="l">
              <a:spcBef>
                <a:spcPts val="0"/>
              </a:spcBef>
              <a:spcAft>
                <a:spcPts val="0"/>
              </a:spcAft>
              <a:buSzPct val="100000"/>
              <a:buChar char="○"/>
            </a:pPr>
            <a:r>
              <a:rPr lang="en"/>
              <a:t>r= 0.26</a:t>
            </a:r>
            <a:endParaRPr/>
          </a:p>
          <a:p>
            <a:pPr indent="0" lvl="0" marL="0" rtl="0" algn="l">
              <a:spcBef>
                <a:spcPts val="1200"/>
              </a:spcBef>
              <a:spcAft>
                <a:spcPts val="0"/>
              </a:spcAft>
              <a:buNone/>
            </a:pPr>
            <a:r>
              <a:rPr lang="en"/>
              <a:t>Implications:  </a:t>
            </a:r>
            <a:endParaRPr/>
          </a:p>
          <a:p>
            <a:pPr indent="-298767" lvl="0" marL="457200" rtl="0" algn="l">
              <a:spcBef>
                <a:spcPts val="1200"/>
              </a:spcBef>
              <a:spcAft>
                <a:spcPts val="0"/>
              </a:spcAft>
              <a:buSzPct val="100000"/>
              <a:buChar char="●"/>
            </a:pPr>
            <a:r>
              <a:rPr lang="en"/>
              <a:t>Life Expectancy Impact</a:t>
            </a:r>
            <a:endParaRPr/>
          </a:p>
          <a:p>
            <a:pPr indent="-285273" lvl="1" marL="914400" rtl="0" algn="l">
              <a:lnSpc>
                <a:spcPct val="100000"/>
              </a:lnSpc>
              <a:spcBef>
                <a:spcPts val="1200"/>
              </a:spcBef>
              <a:spcAft>
                <a:spcPts val="0"/>
              </a:spcAft>
              <a:buSzPct val="100000"/>
              <a:buChar char="○"/>
            </a:pPr>
            <a:r>
              <a:rPr lang="en" sz="1050"/>
              <a:t>As Hep B immunization </a:t>
            </a:r>
            <a:r>
              <a:rPr b="1" lang="en" sz="1050"/>
              <a:t>increases</a:t>
            </a:r>
            <a:r>
              <a:rPr lang="en" sz="1050"/>
              <a:t>,</a:t>
            </a:r>
            <a:endParaRPr sz="1050"/>
          </a:p>
          <a:p>
            <a:pPr indent="0" lvl="0" marL="914400" rtl="0" algn="l">
              <a:lnSpc>
                <a:spcPct val="100000"/>
              </a:lnSpc>
              <a:spcBef>
                <a:spcPts val="0"/>
              </a:spcBef>
              <a:spcAft>
                <a:spcPts val="0"/>
              </a:spcAft>
              <a:buNone/>
            </a:pPr>
            <a:r>
              <a:rPr lang="en" sz="1050"/>
              <a:t>Life expectancy </a:t>
            </a:r>
            <a:r>
              <a:rPr b="1" lang="en" sz="1050"/>
              <a:t>slightly increases</a:t>
            </a:r>
            <a:endParaRPr b="1" sz="1050"/>
          </a:p>
          <a:p>
            <a:pPr indent="0" lvl="0" marL="914400" rtl="0" algn="l">
              <a:lnSpc>
                <a:spcPct val="100000"/>
              </a:lnSpc>
              <a:spcBef>
                <a:spcPts val="0"/>
              </a:spcBef>
              <a:spcAft>
                <a:spcPts val="0"/>
              </a:spcAft>
              <a:buNone/>
            </a:pPr>
            <a:r>
              <a:t/>
            </a:r>
            <a:endParaRPr sz="1050"/>
          </a:p>
          <a:p>
            <a:pPr indent="-287972" lvl="1" marL="914400" rtl="0" algn="l">
              <a:spcBef>
                <a:spcPts val="0"/>
              </a:spcBef>
              <a:spcAft>
                <a:spcPts val="0"/>
              </a:spcAft>
              <a:buSzPct val="100000"/>
              <a:buChar char="○"/>
            </a:pPr>
            <a:r>
              <a:rPr lang="en"/>
              <a:t>Hep B immunization can help reduce the risk of chronic hepatitis B, which can lead to liver cirrhosis (scarring/damage) and cancer</a:t>
            </a:r>
            <a:endParaRPr/>
          </a:p>
          <a:p>
            <a:pPr indent="-287972" lvl="1" marL="914400" rtl="0" algn="l">
              <a:spcBef>
                <a:spcPts val="1000"/>
              </a:spcBef>
              <a:spcAft>
                <a:spcPts val="1000"/>
              </a:spcAft>
              <a:buSzPct val="100000"/>
              <a:buChar char="○"/>
            </a:pPr>
            <a:r>
              <a:rPr lang="en"/>
              <a:t>Hep B immunization enhances liver function and reduces mortality</a:t>
            </a:r>
            <a:endParaRPr/>
          </a:p>
        </p:txBody>
      </p:sp>
      <p:sp>
        <p:nvSpPr>
          <p:cNvPr id="179" name="Google Shape;179;p28"/>
          <p:cNvSpPr txBox="1"/>
          <p:nvPr/>
        </p:nvSpPr>
        <p:spPr>
          <a:xfrm>
            <a:off x="729325" y="1407925"/>
            <a:ext cx="76869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Hepatitis B vs. Life Expectancy</a:t>
            </a:r>
            <a:endParaRPr b="1" sz="1300">
              <a:solidFill>
                <a:schemeClr val="accent1"/>
              </a:solidFill>
              <a:latin typeface="Lato"/>
              <a:ea typeface="Lato"/>
              <a:cs typeface="Lato"/>
              <a:sym typeface="Lato"/>
            </a:endParaRPr>
          </a:p>
        </p:txBody>
      </p:sp>
      <p:pic>
        <p:nvPicPr>
          <p:cNvPr id="180" name="Google Shape;180;p28"/>
          <p:cNvPicPr preferRelativeResize="0"/>
          <p:nvPr/>
        </p:nvPicPr>
        <p:blipFill>
          <a:blip r:embed="rId3">
            <a:alphaModFix/>
          </a:blip>
          <a:stretch>
            <a:fillRect/>
          </a:stretch>
        </p:blipFill>
        <p:spPr>
          <a:xfrm>
            <a:off x="4001992" y="1407925"/>
            <a:ext cx="5142008" cy="3085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7800" y="5757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Analysis - Question 3 (cont.)</a:t>
            </a:r>
            <a:endParaRPr/>
          </a:p>
        </p:txBody>
      </p:sp>
      <p:sp>
        <p:nvSpPr>
          <p:cNvPr id="186" name="Google Shape;186;p29"/>
          <p:cNvSpPr txBox="1"/>
          <p:nvPr>
            <p:ph idx="1" type="body"/>
          </p:nvPr>
        </p:nvSpPr>
        <p:spPr>
          <a:xfrm>
            <a:off x="729325" y="1754125"/>
            <a:ext cx="3404100" cy="3085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Analysis:</a:t>
            </a:r>
            <a:endParaRPr/>
          </a:p>
          <a:p>
            <a:pPr indent="-298767" lvl="0" marL="457200" rtl="0" algn="l">
              <a:spcBef>
                <a:spcPts val="1200"/>
              </a:spcBef>
              <a:spcAft>
                <a:spcPts val="0"/>
              </a:spcAft>
              <a:buSzPct val="100000"/>
              <a:buChar char="●"/>
            </a:pPr>
            <a:r>
              <a:rPr lang="en"/>
              <a:t>Immunization Effectiveness</a:t>
            </a:r>
            <a:endParaRPr/>
          </a:p>
          <a:p>
            <a:pPr indent="-287972" lvl="1" marL="914400" rtl="0" algn="l">
              <a:spcBef>
                <a:spcPts val="0"/>
              </a:spcBef>
              <a:spcAft>
                <a:spcPts val="0"/>
              </a:spcAft>
              <a:buSzPct val="100000"/>
              <a:buChar char="○"/>
            </a:pPr>
            <a:r>
              <a:rPr lang="en"/>
              <a:t>Moderately positive correlation with life expectancy</a:t>
            </a:r>
            <a:endParaRPr/>
          </a:p>
          <a:p>
            <a:pPr indent="-287972" lvl="1" marL="914400" rtl="0" algn="l">
              <a:spcBef>
                <a:spcPts val="0"/>
              </a:spcBef>
              <a:spcAft>
                <a:spcPts val="0"/>
              </a:spcAft>
              <a:buSzPct val="100000"/>
              <a:buChar char="○"/>
            </a:pPr>
            <a:r>
              <a:rPr lang="en"/>
              <a:t>r= 0.47</a:t>
            </a:r>
            <a:endParaRPr/>
          </a:p>
          <a:p>
            <a:pPr indent="0" lvl="0" marL="0" rtl="0" algn="l">
              <a:spcBef>
                <a:spcPts val="1200"/>
              </a:spcBef>
              <a:spcAft>
                <a:spcPts val="0"/>
              </a:spcAft>
              <a:buNone/>
            </a:pPr>
            <a:r>
              <a:rPr lang="en"/>
              <a:t>Implications:  </a:t>
            </a:r>
            <a:endParaRPr/>
          </a:p>
          <a:p>
            <a:pPr indent="-298767" lvl="0" marL="457200" rtl="0" algn="l">
              <a:spcBef>
                <a:spcPts val="1200"/>
              </a:spcBef>
              <a:spcAft>
                <a:spcPts val="0"/>
              </a:spcAft>
              <a:buSzPct val="100000"/>
              <a:buChar char="●"/>
            </a:pPr>
            <a:r>
              <a:rPr lang="en"/>
              <a:t>Life Expectancy Impact</a:t>
            </a:r>
            <a:endParaRPr/>
          </a:p>
          <a:p>
            <a:pPr indent="-285273" lvl="1" marL="914400" rtl="0" algn="l">
              <a:lnSpc>
                <a:spcPct val="100000"/>
              </a:lnSpc>
              <a:spcBef>
                <a:spcPts val="1000"/>
              </a:spcBef>
              <a:spcAft>
                <a:spcPts val="0"/>
              </a:spcAft>
              <a:buSzPct val="100000"/>
              <a:buChar char="○"/>
            </a:pPr>
            <a:r>
              <a:rPr lang="en" sz="1050"/>
              <a:t>Polio immunization </a:t>
            </a:r>
            <a:r>
              <a:rPr b="1" lang="en" sz="1050"/>
              <a:t>increases,</a:t>
            </a:r>
            <a:endParaRPr b="1" sz="1050"/>
          </a:p>
          <a:p>
            <a:pPr indent="0" lvl="0" marL="914400" rtl="0" algn="l">
              <a:lnSpc>
                <a:spcPct val="100000"/>
              </a:lnSpc>
              <a:spcBef>
                <a:spcPts val="0"/>
              </a:spcBef>
              <a:spcAft>
                <a:spcPts val="0"/>
              </a:spcAft>
              <a:buNone/>
            </a:pPr>
            <a:r>
              <a:rPr lang="en" sz="1050"/>
              <a:t>Life expectancy </a:t>
            </a:r>
            <a:r>
              <a:rPr b="1" lang="en" sz="1050"/>
              <a:t>moderately increases</a:t>
            </a:r>
            <a:endParaRPr b="1"/>
          </a:p>
          <a:p>
            <a:pPr indent="-285273" lvl="1" marL="914400" rtl="0" algn="l">
              <a:lnSpc>
                <a:spcPct val="100000"/>
              </a:lnSpc>
              <a:spcBef>
                <a:spcPts val="1000"/>
              </a:spcBef>
              <a:spcAft>
                <a:spcPts val="0"/>
              </a:spcAft>
              <a:buSzPct val="100000"/>
              <a:buChar char="○"/>
            </a:pPr>
            <a:r>
              <a:rPr lang="en" sz="1050"/>
              <a:t>Polio immunization prevents poliomyelitis, a disease that causes paralysis and disability</a:t>
            </a:r>
            <a:endParaRPr sz="1050"/>
          </a:p>
          <a:p>
            <a:pPr indent="0" lvl="0" marL="914400" rtl="0" algn="l">
              <a:lnSpc>
                <a:spcPct val="100000"/>
              </a:lnSpc>
              <a:spcBef>
                <a:spcPts val="0"/>
              </a:spcBef>
              <a:spcAft>
                <a:spcPts val="0"/>
              </a:spcAft>
              <a:buNone/>
            </a:pPr>
            <a:r>
              <a:t/>
            </a:r>
            <a:endParaRPr b="1" sz="1050"/>
          </a:p>
          <a:p>
            <a:pPr indent="0" lvl="0" marL="0" rtl="0" algn="l">
              <a:lnSpc>
                <a:spcPct val="100000"/>
              </a:lnSpc>
              <a:spcBef>
                <a:spcPts val="0"/>
              </a:spcBef>
              <a:spcAft>
                <a:spcPts val="0"/>
              </a:spcAft>
              <a:buNone/>
            </a:pPr>
            <a:r>
              <a:t/>
            </a:r>
            <a:endParaRPr b="1" sz="1050"/>
          </a:p>
          <a:p>
            <a:pPr indent="0" lvl="0" marL="914400" rtl="0" algn="l">
              <a:lnSpc>
                <a:spcPct val="100000"/>
              </a:lnSpc>
              <a:spcBef>
                <a:spcPts val="0"/>
              </a:spcBef>
              <a:spcAft>
                <a:spcPts val="0"/>
              </a:spcAft>
              <a:buNone/>
            </a:pPr>
            <a:r>
              <a:t/>
            </a:r>
            <a:endParaRPr b="1" sz="1050"/>
          </a:p>
          <a:p>
            <a:pPr indent="0" lvl="0" marL="457200" rtl="0" algn="l">
              <a:lnSpc>
                <a:spcPct val="100000"/>
              </a:lnSpc>
              <a:spcBef>
                <a:spcPts val="0"/>
              </a:spcBef>
              <a:spcAft>
                <a:spcPts val="0"/>
              </a:spcAft>
              <a:buNone/>
            </a:pPr>
            <a:r>
              <a:t/>
            </a:r>
            <a:endParaRPr b="1" sz="1050"/>
          </a:p>
        </p:txBody>
      </p:sp>
      <p:sp>
        <p:nvSpPr>
          <p:cNvPr id="187" name="Google Shape;187;p29"/>
          <p:cNvSpPr txBox="1"/>
          <p:nvPr/>
        </p:nvSpPr>
        <p:spPr>
          <a:xfrm>
            <a:off x="729325" y="1407925"/>
            <a:ext cx="76869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Polio</a:t>
            </a:r>
            <a:r>
              <a:rPr b="1" lang="en" sz="1300">
                <a:solidFill>
                  <a:schemeClr val="accent1"/>
                </a:solidFill>
                <a:latin typeface="Lato"/>
                <a:ea typeface="Lato"/>
                <a:cs typeface="Lato"/>
                <a:sym typeface="Lato"/>
              </a:rPr>
              <a:t> vs. Life Expectancy</a:t>
            </a:r>
            <a:endParaRPr b="1" sz="1300">
              <a:solidFill>
                <a:schemeClr val="accent1"/>
              </a:solidFill>
              <a:latin typeface="Lato"/>
              <a:ea typeface="Lato"/>
              <a:cs typeface="Lato"/>
              <a:sym typeface="Lato"/>
            </a:endParaRPr>
          </a:p>
        </p:txBody>
      </p:sp>
      <p:pic>
        <p:nvPicPr>
          <p:cNvPr id="188" name="Google Shape;188;p29"/>
          <p:cNvPicPr preferRelativeResize="0"/>
          <p:nvPr/>
        </p:nvPicPr>
        <p:blipFill>
          <a:blip r:embed="rId3">
            <a:alphaModFix/>
          </a:blip>
          <a:stretch>
            <a:fillRect/>
          </a:stretch>
        </p:blipFill>
        <p:spPr>
          <a:xfrm>
            <a:off x="4005068" y="1407926"/>
            <a:ext cx="5138927" cy="30815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7800" y="5757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Analysis - Question 3 (cont.)</a:t>
            </a:r>
            <a:endParaRPr/>
          </a:p>
        </p:txBody>
      </p:sp>
      <p:sp>
        <p:nvSpPr>
          <p:cNvPr id="194" name="Google Shape;194;p30"/>
          <p:cNvSpPr txBox="1"/>
          <p:nvPr>
            <p:ph idx="1" type="body"/>
          </p:nvPr>
        </p:nvSpPr>
        <p:spPr>
          <a:xfrm>
            <a:off x="729325" y="1754125"/>
            <a:ext cx="3378900" cy="3085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Analysis:</a:t>
            </a:r>
            <a:endParaRPr/>
          </a:p>
          <a:p>
            <a:pPr indent="-304958" lvl="0" marL="457200" rtl="0" algn="l">
              <a:spcBef>
                <a:spcPts val="1200"/>
              </a:spcBef>
              <a:spcAft>
                <a:spcPts val="0"/>
              </a:spcAft>
              <a:buSzPct val="100000"/>
              <a:buChar char="●"/>
            </a:pPr>
            <a:r>
              <a:rPr lang="en"/>
              <a:t>Immunization Effectiveness</a:t>
            </a:r>
            <a:endParaRPr/>
          </a:p>
          <a:p>
            <a:pPr indent="-293211" lvl="1" marL="914400" rtl="0" algn="l">
              <a:spcBef>
                <a:spcPts val="0"/>
              </a:spcBef>
              <a:spcAft>
                <a:spcPts val="0"/>
              </a:spcAft>
              <a:buSzPct val="100000"/>
              <a:buChar char="○"/>
            </a:pPr>
            <a:r>
              <a:rPr lang="en"/>
              <a:t>Moderately positive correlation with life expectancy</a:t>
            </a:r>
            <a:endParaRPr/>
          </a:p>
          <a:p>
            <a:pPr indent="-293211" lvl="1" marL="914400" rtl="0" algn="l">
              <a:spcBef>
                <a:spcPts val="0"/>
              </a:spcBef>
              <a:spcAft>
                <a:spcPts val="0"/>
              </a:spcAft>
              <a:buSzPct val="100000"/>
              <a:buChar char="○"/>
            </a:pPr>
            <a:r>
              <a:rPr lang="en"/>
              <a:t>r= 0.48</a:t>
            </a:r>
            <a:endParaRPr/>
          </a:p>
          <a:p>
            <a:pPr indent="0" lvl="0" marL="0" rtl="0" algn="l">
              <a:spcBef>
                <a:spcPts val="1200"/>
              </a:spcBef>
              <a:spcAft>
                <a:spcPts val="0"/>
              </a:spcAft>
              <a:buNone/>
            </a:pPr>
            <a:r>
              <a:rPr lang="en"/>
              <a:t>Implications: </a:t>
            </a:r>
            <a:endParaRPr/>
          </a:p>
          <a:p>
            <a:pPr indent="-304958" lvl="0" marL="457200" rtl="0" algn="l">
              <a:spcBef>
                <a:spcPts val="1200"/>
              </a:spcBef>
              <a:spcAft>
                <a:spcPts val="0"/>
              </a:spcAft>
              <a:buSzPct val="100000"/>
              <a:buChar char="●"/>
            </a:pPr>
            <a:r>
              <a:rPr lang="en"/>
              <a:t>Life Expectancy Impact</a:t>
            </a:r>
            <a:r>
              <a:rPr lang="en"/>
              <a:t>.</a:t>
            </a:r>
            <a:endParaRPr/>
          </a:p>
          <a:p>
            <a:pPr indent="-290274" lvl="1" marL="914400" rtl="0" algn="l">
              <a:lnSpc>
                <a:spcPct val="100000"/>
              </a:lnSpc>
              <a:spcBef>
                <a:spcPts val="1000"/>
              </a:spcBef>
              <a:spcAft>
                <a:spcPts val="0"/>
              </a:spcAft>
              <a:buSzPct val="100000"/>
              <a:buChar char="○"/>
            </a:pPr>
            <a:r>
              <a:rPr lang="en" sz="1050"/>
              <a:t>Diphtheria  immunization </a:t>
            </a:r>
            <a:r>
              <a:rPr b="1" lang="en" sz="1050"/>
              <a:t>increases,</a:t>
            </a:r>
            <a:endParaRPr b="1" sz="1050"/>
          </a:p>
          <a:p>
            <a:pPr indent="0" lvl="0" marL="914400" rtl="0" algn="l">
              <a:lnSpc>
                <a:spcPct val="100000"/>
              </a:lnSpc>
              <a:spcBef>
                <a:spcPts val="0"/>
              </a:spcBef>
              <a:spcAft>
                <a:spcPts val="0"/>
              </a:spcAft>
              <a:buNone/>
            </a:pPr>
            <a:r>
              <a:rPr lang="en" sz="1050"/>
              <a:t>Life expectancy </a:t>
            </a:r>
            <a:r>
              <a:rPr b="1" lang="en" sz="1050"/>
              <a:t>moderately increases</a:t>
            </a:r>
            <a:endParaRPr b="1"/>
          </a:p>
          <a:p>
            <a:pPr indent="-290274" lvl="1" marL="914400" rtl="0" algn="l">
              <a:lnSpc>
                <a:spcPct val="100000"/>
              </a:lnSpc>
              <a:spcBef>
                <a:spcPts val="1000"/>
              </a:spcBef>
              <a:spcAft>
                <a:spcPts val="0"/>
              </a:spcAft>
              <a:buSzPct val="100000"/>
              <a:buChar char="○"/>
            </a:pPr>
            <a:r>
              <a:rPr lang="en" sz="1050"/>
              <a:t>Diphtheria immunization protects against diphtheria, which can cause severe breathing problems and heart issues</a:t>
            </a:r>
            <a:endParaRPr b="1" sz="1050"/>
          </a:p>
          <a:p>
            <a:pPr indent="0" lvl="0" marL="914400" rtl="0" algn="l">
              <a:lnSpc>
                <a:spcPct val="100000"/>
              </a:lnSpc>
              <a:spcBef>
                <a:spcPts val="0"/>
              </a:spcBef>
              <a:spcAft>
                <a:spcPts val="0"/>
              </a:spcAft>
              <a:buNone/>
            </a:pPr>
            <a:r>
              <a:t/>
            </a:r>
            <a:endParaRPr b="1" sz="1050"/>
          </a:p>
          <a:p>
            <a:pPr indent="0" lvl="0" marL="914400" rtl="0" algn="l">
              <a:lnSpc>
                <a:spcPct val="100000"/>
              </a:lnSpc>
              <a:spcBef>
                <a:spcPts val="0"/>
              </a:spcBef>
              <a:spcAft>
                <a:spcPts val="0"/>
              </a:spcAft>
              <a:buNone/>
            </a:pPr>
            <a:r>
              <a:t/>
            </a:r>
            <a:endParaRPr b="1" sz="1050"/>
          </a:p>
          <a:p>
            <a:pPr indent="0" lvl="0" marL="0" rtl="0" algn="l">
              <a:spcBef>
                <a:spcPts val="0"/>
              </a:spcBef>
              <a:spcAft>
                <a:spcPts val="1200"/>
              </a:spcAft>
              <a:buNone/>
            </a:pPr>
            <a:r>
              <a:t/>
            </a:r>
            <a:endParaRPr/>
          </a:p>
        </p:txBody>
      </p:sp>
      <p:sp>
        <p:nvSpPr>
          <p:cNvPr id="195" name="Google Shape;195;p30"/>
          <p:cNvSpPr txBox="1"/>
          <p:nvPr/>
        </p:nvSpPr>
        <p:spPr>
          <a:xfrm>
            <a:off x="729325" y="1407925"/>
            <a:ext cx="76869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Diphtheria</a:t>
            </a:r>
            <a:r>
              <a:rPr b="1" lang="en" sz="1300">
                <a:solidFill>
                  <a:schemeClr val="accent1"/>
                </a:solidFill>
                <a:latin typeface="Lato"/>
                <a:ea typeface="Lato"/>
                <a:cs typeface="Lato"/>
                <a:sym typeface="Lato"/>
              </a:rPr>
              <a:t> vs. Life Expectancy</a:t>
            </a:r>
            <a:endParaRPr b="1" sz="1300">
              <a:solidFill>
                <a:schemeClr val="accent1"/>
              </a:solidFill>
              <a:latin typeface="Lato"/>
              <a:ea typeface="Lato"/>
              <a:cs typeface="Lato"/>
              <a:sym typeface="Lato"/>
            </a:endParaRPr>
          </a:p>
        </p:txBody>
      </p:sp>
      <p:pic>
        <p:nvPicPr>
          <p:cNvPr id="196" name="Google Shape;196;p30"/>
          <p:cNvPicPr preferRelativeResize="0"/>
          <p:nvPr/>
        </p:nvPicPr>
        <p:blipFill>
          <a:blip r:embed="rId3">
            <a:alphaModFix/>
          </a:blip>
          <a:stretch>
            <a:fillRect/>
          </a:stretch>
        </p:blipFill>
        <p:spPr>
          <a:xfrm>
            <a:off x="4005075" y="1407925"/>
            <a:ext cx="5138927" cy="30815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top 10 factors of life expectancy?</a:t>
            </a:r>
            <a:endParaRPr/>
          </a:p>
        </p:txBody>
      </p:sp>
      <p:sp>
        <p:nvSpPr>
          <p:cNvPr id="202" name="Google Shape;202;p31"/>
          <p:cNvSpPr txBox="1"/>
          <p:nvPr>
            <p:ph idx="1" type="body"/>
          </p:nvPr>
        </p:nvSpPr>
        <p:spPr>
          <a:xfrm>
            <a:off x="500850" y="2078875"/>
            <a:ext cx="24384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Schooling                          0.751975</a:t>
            </a:r>
            <a:endParaRPr/>
          </a:p>
          <a:p>
            <a:pPr indent="0" lvl="0" marL="0" rtl="0" algn="l">
              <a:spcBef>
                <a:spcPts val="1200"/>
              </a:spcBef>
              <a:spcAft>
                <a:spcPts val="0"/>
              </a:spcAft>
              <a:buNone/>
            </a:pPr>
            <a:r>
              <a:rPr lang="en"/>
              <a:t>Income composition of resources    0.724776</a:t>
            </a:r>
            <a:endParaRPr/>
          </a:p>
          <a:p>
            <a:pPr indent="0" lvl="0" marL="0" rtl="0" algn="l">
              <a:spcBef>
                <a:spcPts val="1200"/>
              </a:spcBef>
              <a:spcAft>
                <a:spcPts val="0"/>
              </a:spcAft>
              <a:buNone/>
            </a:pPr>
            <a:r>
              <a:rPr lang="en"/>
              <a:t> BMI                               0.567694</a:t>
            </a:r>
            <a:endParaRPr/>
          </a:p>
          <a:p>
            <a:pPr indent="0" lvl="0" marL="0" rtl="0" algn="l">
              <a:spcBef>
                <a:spcPts val="1200"/>
              </a:spcBef>
              <a:spcAft>
                <a:spcPts val="0"/>
              </a:spcAft>
              <a:buNone/>
            </a:pPr>
            <a:r>
              <a:rPr lang="en"/>
              <a:t>Diphtheria                         0.479495</a:t>
            </a:r>
            <a:endParaRPr/>
          </a:p>
          <a:p>
            <a:pPr indent="0" lvl="0" marL="0" rtl="0" algn="l">
              <a:spcBef>
                <a:spcPts val="1200"/>
              </a:spcBef>
              <a:spcAft>
                <a:spcPts val="0"/>
              </a:spcAft>
              <a:buNone/>
            </a:pPr>
            <a:r>
              <a:rPr lang="en"/>
              <a:t>Polio                              0.465556</a:t>
            </a:r>
            <a:endParaRPr/>
          </a:p>
          <a:p>
            <a:pPr indent="0" lvl="0" marL="0" rtl="0" algn="l">
              <a:spcBef>
                <a:spcPts val="1200"/>
              </a:spcBef>
              <a:spcAft>
                <a:spcPts val="0"/>
              </a:spcAft>
              <a:buNone/>
            </a:pPr>
            <a:r>
              <a:rPr lang="en"/>
              <a:t>GDP                                0.461455</a:t>
            </a:r>
            <a:endParaRPr/>
          </a:p>
          <a:p>
            <a:pPr indent="0" lvl="0" marL="0" rtl="0" algn="l">
              <a:spcBef>
                <a:spcPts val="1200"/>
              </a:spcBef>
              <a:spcAft>
                <a:spcPts val="0"/>
              </a:spcAft>
              <a:buNone/>
            </a:pPr>
            <a:r>
              <a:rPr lang="en"/>
              <a:t>Alcohol                            0.404877</a:t>
            </a:r>
            <a:endParaRPr/>
          </a:p>
          <a:p>
            <a:pPr indent="0" lvl="0" marL="0" rtl="0" algn="l">
              <a:spcBef>
                <a:spcPts val="1200"/>
              </a:spcBef>
              <a:spcAft>
                <a:spcPts val="1200"/>
              </a:spcAft>
              <a:buNone/>
            </a:pPr>
            <a:r>
              <a:t/>
            </a:r>
            <a:endParaRPr/>
          </a:p>
        </p:txBody>
      </p:sp>
      <p:sp>
        <p:nvSpPr>
          <p:cNvPr id="203" name="Google Shape;203;p31"/>
          <p:cNvSpPr txBox="1"/>
          <p:nvPr/>
        </p:nvSpPr>
        <p:spPr>
          <a:xfrm>
            <a:off x="3139175" y="2113975"/>
            <a:ext cx="2229000" cy="21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accent1"/>
                </a:solidFill>
                <a:latin typeface="Lato"/>
                <a:ea typeface="Lato"/>
                <a:cs typeface="Lato"/>
                <a:sym typeface="Lato"/>
              </a:rPr>
              <a:t>percentage expenditure             0.381864</a:t>
            </a:r>
            <a:endParaRPr sz="9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900">
                <a:solidFill>
                  <a:schemeClr val="accent1"/>
                </a:solidFill>
                <a:latin typeface="Lato"/>
                <a:ea typeface="Lato"/>
                <a:cs typeface="Lato"/>
                <a:sym typeface="Lato"/>
              </a:rPr>
              <a:t>Hepatitis B                        0.256762</a:t>
            </a:r>
            <a:endParaRPr sz="9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900">
                <a:solidFill>
                  <a:schemeClr val="accent1"/>
                </a:solidFill>
                <a:latin typeface="Lato"/>
                <a:ea typeface="Lato"/>
                <a:cs typeface="Lato"/>
                <a:sym typeface="Lato"/>
              </a:rPr>
              <a:t>Total expenditure                  0.218086</a:t>
            </a:r>
            <a:endParaRPr sz="9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900">
                <a:solidFill>
                  <a:schemeClr val="accent1"/>
                </a:solidFill>
                <a:latin typeface="Lato"/>
                <a:ea typeface="Lato"/>
                <a:cs typeface="Lato"/>
                <a:sym typeface="Lato"/>
              </a:rPr>
              <a:t>Year                               0.170033</a:t>
            </a:r>
            <a:endParaRPr sz="9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900">
                <a:solidFill>
                  <a:schemeClr val="accent1"/>
                </a:solidFill>
                <a:latin typeface="Lato"/>
                <a:ea typeface="Lato"/>
                <a:cs typeface="Lato"/>
                <a:sym typeface="Lato"/>
              </a:rPr>
              <a:t>Population                        -0.021538</a:t>
            </a:r>
            <a:endParaRPr sz="9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900">
                <a:solidFill>
                  <a:schemeClr val="accent1"/>
                </a:solidFill>
                <a:latin typeface="Lato"/>
                <a:ea typeface="Lato"/>
                <a:cs typeface="Lato"/>
                <a:sym typeface="Lato"/>
              </a:rPr>
              <a:t>Measles                           -0.157586</a:t>
            </a:r>
            <a:endParaRPr sz="9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900">
                <a:solidFill>
                  <a:schemeClr val="accent1"/>
                </a:solidFill>
                <a:latin typeface="Lato"/>
                <a:ea typeface="Lato"/>
                <a:cs typeface="Lato"/>
                <a:sym typeface="Lato"/>
              </a:rPr>
              <a:t>infant deaths                     -0.196557</a:t>
            </a:r>
            <a:endParaRPr sz="900">
              <a:solidFill>
                <a:schemeClr val="accent1"/>
              </a:solidFill>
              <a:latin typeface="Lato"/>
              <a:ea typeface="Lato"/>
              <a:cs typeface="Lato"/>
              <a:sym typeface="Lato"/>
            </a:endParaRPr>
          </a:p>
          <a:p>
            <a:pPr indent="0" lvl="0" marL="0" rtl="0" algn="l">
              <a:spcBef>
                <a:spcPts val="1200"/>
              </a:spcBef>
              <a:spcAft>
                <a:spcPts val="0"/>
              </a:spcAft>
              <a:buNone/>
            </a:pPr>
            <a:r>
              <a:t/>
            </a:r>
            <a:endParaRPr sz="900">
              <a:solidFill>
                <a:schemeClr val="accent1"/>
              </a:solidFill>
              <a:latin typeface="Lato"/>
              <a:ea typeface="Lato"/>
              <a:cs typeface="Lato"/>
              <a:sym typeface="Lato"/>
            </a:endParaRPr>
          </a:p>
        </p:txBody>
      </p:sp>
      <p:sp>
        <p:nvSpPr>
          <p:cNvPr id="204" name="Google Shape;204;p31"/>
          <p:cNvSpPr txBox="1"/>
          <p:nvPr/>
        </p:nvSpPr>
        <p:spPr>
          <a:xfrm>
            <a:off x="5896275" y="2267100"/>
            <a:ext cx="2162100" cy="20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accent1"/>
                </a:solidFill>
                <a:latin typeface="Lato"/>
                <a:ea typeface="Lato"/>
                <a:cs typeface="Lato"/>
                <a:sym typeface="Lato"/>
              </a:rPr>
              <a:t>under-five deaths                 -0.222529</a:t>
            </a:r>
            <a:endParaRPr sz="9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900">
                <a:solidFill>
                  <a:schemeClr val="accent1"/>
                </a:solidFill>
                <a:latin typeface="Lato"/>
                <a:ea typeface="Lato"/>
                <a:cs typeface="Lato"/>
                <a:sym typeface="Lato"/>
              </a:rPr>
              <a:t> thinness 5-9 years               -0.471584</a:t>
            </a:r>
            <a:endParaRPr sz="9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900">
                <a:solidFill>
                  <a:schemeClr val="accent1"/>
                </a:solidFill>
                <a:latin typeface="Lato"/>
                <a:ea typeface="Lato"/>
                <a:cs typeface="Lato"/>
                <a:sym typeface="Lato"/>
              </a:rPr>
              <a:t> thinness  1-19 years             -0.477183</a:t>
            </a:r>
            <a:endParaRPr sz="9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900">
                <a:solidFill>
                  <a:schemeClr val="accent1"/>
                </a:solidFill>
                <a:latin typeface="Lato"/>
                <a:ea typeface="Lato"/>
                <a:cs typeface="Lato"/>
                <a:sym typeface="Lato"/>
              </a:rPr>
              <a:t> HIV/AIDS                         -0.556556</a:t>
            </a:r>
            <a:endParaRPr sz="9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en" sz="900">
                <a:solidFill>
                  <a:schemeClr val="accent1"/>
                </a:solidFill>
                <a:latin typeface="Lato"/>
                <a:ea typeface="Lato"/>
                <a:cs typeface="Lato"/>
                <a:sym typeface="Lato"/>
              </a:rPr>
              <a:t>Adult Mortality                   -0.696359</a:t>
            </a:r>
            <a:endParaRPr sz="13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1452925"/>
            <a:ext cx="7688700" cy="288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Objective: </a:t>
            </a:r>
            <a:endParaRPr/>
          </a:p>
          <a:p>
            <a:pPr indent="0" lvl="0" marL="0" rtl="0" algn="l">
              <a:spcBef>
                <a:spcPts val="1200"/>
              </a:spcBef>
              <a:spcAft>
                <a:spcPts val="0"/>
              </a:spcAft>
              <a:buNone/>
            </a:pPr>
            <a:r>
              <a:rPr lang="en"/>
              <a:t>The purpose of our analysis on life expectancy is to uncover </a:t>
            </a:r>
            <a:r>
              <a:rPr lang="en"/>
              <a:t>potential</a:t>
            </a:r>
            <a:r>
              <a:rPr lang="en"/>
              <a:t> patterns that affect the life </a:t>
            </a:r>
            <a:r>
              <a:rPr lang="en"/>
              <a:t>expectancy</a:t>
            </a:r>
            <a:r>
              <a:rPr lang="en"/>
              <a:t> in different communities. We aim to do this by analyzing </a:t>
            </a:r>
            <a:r>
              <a:rPr lang="en"/>
              <a:t>the correlations between factors such as; country development status, disease management, immunization coverage, and expenditure per citizen.</a:t>
            </a:r>
            <a:endParaRPr/>
          </a:p>
          <a:p>
            <a:pPr indent="0" lvl="0" marL="0" rtl="0" algn="l">
              <a:spcBef>
                <a:spcPts val="1200"/>
              </a:spcBef>
              <a:spcAft>
                <a:spcPts val="0"/>
              </a:spcAft>
              <a:buNone/>
            </a:pPr>
            <a:r>
              <a:rPr lang="en"/>
              <a:t>Dataset Overview: </a:t>
            </a:r>
            <a:endParaRPr/>
          </a:p>
          <a:p>
            <a:pPr indent="0" lvl="0" marL="0" rtl="0" algn="l">
              <a:spcBef>
                <a:spcPts val="1200"/>
              </a:spcBef>
              <a:spcAft>
                <a:spcPts val="0"/>
              </a:spcAft>
              <a:buNone/>
            </a:pPr>
            <a:r>
              <a:rPr lang="en"/>
              <a:t>The life expectancy dataset used was sourced through Kaggle and uses data collected from the World Health Organization and United </a:t>
            </a:r>
            <a:r>
              <a:rPr lang="en"/>
              <a:t>Nations</a:t>
            </a:r>
            <a:r>
              <a:rPr lang="en"/>
              <a:t> data repository websites. It consists of 22 columns and 2938 rows with 20 key variables.</a:t>
            </a:r>
            <a:endParaRPr/>
          </a:p>
          <a:p>
            <a:pPr indent="0" lvl="0" marL="0" rtl="0" algn="l">
              <a:spcBef>
                <a:spcPts val="1200"/>
              </a:spcBef>
              <a:spcAft>
                <a:spcPts val="0"/>
              </a:spcAft>
              <a:buNone/>
            </a:pPr>
            <a:r>
              <a:rPr lang="en"/>
              <a:t>Source:  </a:t>
            </a:r>
            <a:r>
              <a:rPr lang="en" u="sng">
                <a:solidFill>
                  <a:schemeClr val="hlink"/>
                </a:solidFill>
                <a:hlinkClick r:id="rId3"/>
              </a:rPr>
              <a:t>Kaggle</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Analysis - Question 4</a:t>
            </a:r>
            <a:endParaRPr/>
          </a:p>
        </p:txBody>
      </p:sp>
      <p:sp>
        <p:nvSpPr>
          <p:cNvPr id="210" name="Google Shape;210;p32"/>
          <p:cNvSpPr txBox="1"/>
          <p:nvPr>
            <p:ph idx="1" type="body"/>
          </p:nvPr>
        </p:nvSpPr>
        <p:spPr>
          <a:xfrm>
            <a:off x="727650" y="900475"/>
            <a:ext cx="7900800" cy="63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225"/>
              <a:t>What is the standalone most impactful factor to life expectancy?</a:t>
            </a:r>
            <a:endParaRPr sz="1225"/>
          </a:p>
          <a:p>
            <a:pPr indent="0" lvl="0" marL="0" rtl="0" algn="l">
              <a:lnSpc>
                <a:spcPct val="95000"/>
              </a:lnSpc>
              <a:spcBef>
                <a:spcPts val="1200"/>
              </a:spcBef>
              <a:spcAft>
                <a:spcPts val="0"/>
              </a:spcAft>
              <a:buSzPts val="275"/>
              <a:buNone/>
            </a:pPr>
            <a:r>
              <a:t/>
            </a:r>
            <a:endParaRPr sz="1425"/>
          </a:p>
          <a:p>
            <a:pPr indent="0" lvl="0" marL="0" rtl="0" algn="l">
              <a:lnSpc>
                <a:spcPct val="95000"/>
              </a:lnSpc>
              <a:spcBef>
                <a:spcPts val="1200"/>
              </a:spcBef>
              <a:spcAft>
                <a:spcPts val="0"/>
              </a:spcAft>
              <a:buSzPts val="275"/>
              <a:buNone/>
            </a:pPr>
            <a:r>
              <a:t/>
            </a:r>
            <a:endParaRPr sz="1425"/>
          </a:p>
          <a:p>
            <a:pPr indent="0" lvl="0" marL="0" rtl="0" algn="l">
              <a:lnSpc>
                <a:spcPct val="95000"/>
              </a:lnSpc>
              <a:spcBef>
                <a:spcPts val="1200"/>
              </a:spcBef>
              <a:spcAft>
                <a:spcPts val="0"/>
              </a:spcAft>
              <a:buSzPts val="275"/>
              <a:buNone/>
            </a:pPr>
            <a:r>
              <a:t/>
            </a:r>
            <a:endParaRPr sz="1425"/>
          </a:p>
          <a:p>
            <a:pPr indent="0" lvl="0" marL="0" rtl="0" algn="l">
              <a:lnSpc>
                <a:spcPct val="95000"/>
              </a:lnSpc>
              <a:spcBef>
                <a:spcPts val="1200"/>
              </a:spcBef>
              <a:spcAft>
                <a:spcPts val="1200"/>
              </a:spcAft>
              <a:buSzPts val="275"/>
              <a:buNone/>
            </a:pPr>
            <a:r>
              <a:t/>
            </a:r>
            <a:endParaRPr sz="1425"/>
          </a:p>
        </p:txBody>
      </p:sp>
      <p:pic>
        <p:nvPicPr>
          <p:cNvPr id="211" name="Google Shape;211;p32"/>
          <p:cNvPicPr preferRelativeResize="0"/>
          <p:nvPr/>
        </p:nvPicPr>
        <p:blipFill rotWithShape="1">
          <a:blip r:embed="rId3">
            <a:alphaModFix/>
          </a:blip>
          <a:srcRect b="0" l="4528" r="4528" t="0"/>
          <a:stretch/>
        </p:blipFill>
        <p:spPr>
          <a:xfrm>
            <a:off x="4191000" y="1531375"/>
            <a:ext cx="4512594" cy="3307327"/>
          </a:xfrm>
          <a:prstGeom prst="rect">
            <a:avLst/>
          </a:prstGeom>
          <a:noFill/>
          <a:ln>
            <a:noFill/>
          </a:ln>
        </p:spPr>
      </p:pic>
      <p:sp>
        <p:nvSpPr>
          <p:cNvPr id="212" name="Google Shape;212;p32"/>
          <p:cNvSpPr txBox="1"/>
          <p:nvPr/>
        </p:nvSpPr>
        <p:spPr>
          <a:xfrm>
            <a:off x="343175" y="1705501"/>
            <a:ext cx="3771600" cy="273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200">
                <a:latin typeface="Roboto"/>
                <a:ea typeface="Roboto"/>
                <a:cs typeface="Roboto"/>
                <a:sym typeface="Roboto"/>
              </a:rPr>
              <a:t>Analysis:</a:t>
            </a:r>
            <a:r>
              <a:rPr lang="en" sz="1200">
                <a:latin typeface="Roboto"/>
                <a:ea typeface="Roboto"/>
                <a:cs typeface="Roboto"/>
                <a:sym typeface="Roboto"/>
              </a:rPr>
              <a:t> As schooling increases, life expectancy shifts upwards. The interquartile range of as individuals attended more years of schooling shrinks. An additional trend is the increased density of values towards the mean as schooling years increase. </a:t>
            </a:r>
            <a:endParaRPr sz="1200">
              <a:latin typeface="Roboto"/>
              <a:ea typeface="Roboto"/>
              <a:cs typeface="Roboto"/>
              <a:sym typeface="Roboto"/>
            </a:endParaRPr>
          </a:p>
          <a:p>
            <a:pPr indent="0" lvl="0" marL="0" rtl="0" algn="l">
              <a:lnSpc>
                <a:spcPct val="115000"/>
              </a:lnSpc>
              <a:spcBef>
                <a:spcPts val="600"/>
              </a:spcBef>
              <a:spcAft>
                <a:spcPts val="0"/>
              </a:spcAft>
              <a:buNone/>
            </a:pPr>
            <a:r>
              <a:rPr lang="en" sz="1200">
                <a:latin typeface="Roboto"/>
                <a:ea typeface="Roboto"/>
                <a:cs typeface="Roboto"/>
                <a:sym typeface="Roboto"/>
              </a:rPr>
              <a:t>Implications: What can be determined is that variability in life expectancy decreases while mean life expectancy increases.</a:t>
            </a:r>
            <a:endParaRPr sz="1200">
              <a:latin typeface="Roboto"/>
              <a:ea typeface="Roboto"/>
              <a:cs typeface="Roboto"/>
              <a:sym typeface="Roboto"/>
            </a:endParaRPr>
          </a:p>
          <a:p>
            <a:pPr indent="0" lvl="0" marL="457200" rtl="0" algn="l">
              <a:lnSpc>
                <a:spcPct val="115000"/>
              </a:lnSpc>
              <a:spcBef>
                <a:spcPts val="60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Pt. 1 Summary of Findings</a:t>
            </a:r>
            <a:endParaRPr/>
          </a:p>
        </p:txBody>
      </p:sp>
      <p:sp>
        <p:nvSpPr>
          <p:cNvPr id="218" name="Google Shape;218;p33"/>
          <p:cNvSpPr txBox="1"/>
          <p:nvPr>
            <p:ph idx="1" type="body"/>
          </p:nvPr>
        </p:nvSpPr>
        <p:spPr>
          <a:xfrm>
            <a:off x="548475" y="1319575"/>
            <a:ext cx="7688700" cy="3310200"/>
          </a:xfrm>
          <a:prstGeom prst="rect">
            <a:avLst/>
          </a:prstGeom>
        </p:spPr>
        <p:txBody>
          <a:bodyPr anchorCtr="0" anchor="t" bIns="91425" lIns="91425" spcFirstLastPara="1" rIns="91425" wrap="square" tIns="91425">
            <a:normAutofit/>
          </a:bodyPr>
          <a:lstStyle/>
          <a:p>
            <a:pPr indent="-311150" lvl="0" marL="457200" rtl="0" algn="l">
              <a:lnSpc>
                <a:spcPct val="95000"/>
              </a:lnSpc>
              <a:spcBef>
                <a:spcPts val="0"/>
              </a:spcBef>
              <a:spcAft>
                <a:spcPts val="0"/>
              </a:spcAft>
              <a:buClr>
                <a:srgbClr val="000000"/>
              </a:buClr>
              <a:buSzPts val="1300"/>
              <a:buAutoNum type="arabicPeriod"/>
            </a:pPr>
            <a:r>
              <a:rPr lang="en">
                <a:solidFill>
                  <a:srgbClr val="000000"/>
                </a:solidFill>
              </a:rPr>
              <a:t>Developed countries are correlated with a longer life expectancy but developing countries does not always correlate with a lower life expectancy.</a:t>
            </a:r>
            <a:endParaRPr>
              <a:solidFill>
                <a:srgbClr val="000000"/>
              </a:solidFill>
            </a:endParaRPr>
          </a:p>
          <a:p>
            <a:pPr indent="0" lvl="0" marL="0" rtl="0" algn="l">
              <a:lnSpc>
                <a:spcPct val="95000"/>
              </a:lnSpc>
              <a:spcBef>
                <a:spcPts val="0"/>
              </a:spcBef>
              <a:spcAft>
                <a:spcPts val="0"/>
              </a:spcAft>
              <a:buNone/>
            </a:pPr>
            <a:r>
              <a:t/>
            </a:r>
            <a:endParaRPr>
              <a:solidFill>
                <a:srgbClr val="000000"/>
              </a:solidFill>
            </a:endParaRPr>
          </a:p>
          <a:p>
            <a:pPr indent="-311150" lvl="0" marL="457200" rtl="0" algn="l">
              <a:lnSpc>
                <a:spcPct val="95000"/>
              </a:lnSpc>
              <a:spcBef>
                <a:spcPts val="0"/>
              </a:spcBef>
              <a:spcAft>
                <a:spcPts val="0"/>
              </a:spcAft>
              <a:buClr>
                <a:srgbClr val="000000"/>
              </a:buClr>
              <a:buSzPts val="1300"/>
              <a:buAutoNum type="arabicPeriod"/>
            </a:pPr>
            <a:r>
              <a:rPr lang="en">
                <a:solidFill>
                  <a:srgbClr val="000000"/>
                </a:solidFill>
              </a:rPr>
              <a:t>Healthcare Expenditure: There is a </a:t>
            </a:r>
            <a:r>
              <a:rPr lang="en">
                <a:solidFill>
                  <a:srgbClr val="000000"/>
                </a:solidFill>
              </a:rPr>
              <a:t>significant</a:t>
            </a:r>
            <a:r>
              <a:rPr lang="en">
                <a:solidFill>
                  <a:srgbClr val="000000"/>
                </a:solidFill>
              </a:rPr>
              <a:t> correlation between healthcare </a:t>
            </a:r>
            <a:r>
              <a:rPr lang="en">
                <a:solidFill>
                  <a:srgbClr val="000000"/>
                </a:solidFill>
              </a:rPr>
              <a:t>expenditure per capita and life expectancy (0.38). Countries that invest more in healthcare tend to have a higher life expectancy.</a:t>
            </a:r>
            <a:endParaRPr>
              <a:solidFill>
                <a:srgbClr val="000000"/>
              </a:solidFill>
            </a:endParaRPr>
          </a:p>
          <a:p>
            <a:pPr indent="0" lvl="0" marL="0" rtl="0" algn="l">
              <a:lnSpc>
                <a:spcPct val="95000"/>
              </a:lnSpc>
              <a:spcBef>
                <a:spcPts val="0"/>
              </a:spcBef>
              <a:spcAft>
                <a:spcPts val="0"/>
              </a:spcAft>
              <a:buNone/>
            </a:pPr>
            <a:r>
              <a:t/>
            </a:r>
            <a:endParaRPr>
              <a:solidFill>
                <a:srgbClr val="000000"/>
              </a:solidFill>
            </a:endParaRPr>
          </a:p>
          <a:p>
            <a:pPr indent="-298450" lvl="0" marL="457200" rtl="0" algn="l">
              <a:lnSpc>
                <a:spcPct val="95000"/>
              </a:lnSpc>
              <a:spcBef>
                <a:spcPts val="0"/>
              </a:spcBef>
              <a:spcAft>
                <a:spcPts val="0"/>
              </a:spcAft>
              <a:buClr>
                <a:srgbClr val="000000"/>
              </a:buClr>
              <a:buSzPts val="1100"/>
              <a:buFont typeface="Roboto"/>
              <a:buAutoNum type="arabicPeriod"/>
            </a:pPr>
            <a:r>
              <a:rPr lang="en">
                <a:solidFill>
                  <a:srgbClr val="000000"/>
                </a:solidFill>
              </a:rPr>
              <a:t>Immunization Coverage (Ranked order): </a:t>
            </a:r>
            <a:r>
              <a:rPr lang="en">
                <a:solidFill>
                  <a:srgbClr val="000000"/>
                </a:solidFill>
              </a:rPr>
              <a:t>Diphtheria (0.</a:t>
            </a:r>
            <a:r>
              <a:rPr lang="en" sz="1500"/>
              <a:t>48), </a:t>
            </a:r>
            <a:r>
              <a:rPr lang="en">
                <a:solidFill>
                  <a:srgbClr val="000000"/>
                </a:solidFill>
              </a:rPr>
              <a:t>Polio (0.</a:t>
            </a:r>
            <a:r>
              <a:rPr lang="en" sz="1400">
                <a:solidFill>
                  <a:srgbClr val="000000"/>
                </a:solidFill>
              </a:rPr>
              <a:t>47</a:t>
            </a:r>
            <a:r>
              <a:rPr lang="en">
                <a:solidFill>
                  <a:srgbClr val="000000"/>
                </a:solidFill>
              </a:rPr>
              <a:t>),</a:t>
            </a:r>
            <a:r>
              <a:rPr lang="en">
                <a:solidFill>
                  <a:srgbClr val="000000"/>
                </a:solidFill>
              </a:rPr>
              <a:t> Hepatitis B (0.26) and life expectancy. Countries with higher immunization rates tend to have higher life expectancy, highlighting the importance of vaccination programs in public health.</a:t>
            </a:r>
            <a:endParaRPr>
              <a:solidFill>
                <a:srgbClr val="000000"/>
              </a:solidFill>
            </a:endParaRPr>
          </a:p>
          <a:p>
            <a:pPr indent="0" lvl="0" marL="0" rtl="0" algn="l">
              <a:lnSpc>
                <a:spcPct val="95000"/>
              </a:lnSpc>
              <a:spcBef>
                <a:spcPts val="0"/>
              </a:spcBef>
              <a:spcAft>
                <a:spcPts val="0"/>
              </a:spcAft>
              <a:buNone/>
            </a:pPr>
            <a:r>
              <a:t/>
            </a:r>
            <a:endParaRPr>
              <a:solidFill>
                <a:srgbClr val="000000"/>
              </a:solidFill>
            </a:endParaRPr>
          </a:p>
          <a:p>
            <a:pPr indent="-311150" lvl="0" marL="457200" rtl="0" algn="l">
              <a:lnSpc>
                <a:spcPct val="95000"/>
              </a:lnSpc>
              <a:spcBef>
                <a:spcPts val="0"/>
              </a:spcBef>
              <a:spcAft>
                <a:spcPts val="0"/>
              </a:spcAft>
              <a:buClr>
                <a:srgbClr val="000000"/>
              </a:buClr>
              <a:buSzPts val="1300"/>
              <a:buAutoNum type="arabicPeriod"/>
            </a:pPr>
            <a:r>
              <a:rPr lang="en">
                <a:solidFill>
                  <a:srgbClr val="000000"/>
                </a:solidFill>
              </a:rPr>
              <a:t>Most Impactful Factor: School identified as the most impactful standalone factor on life expectancy, with a strong positive correlation. Higher levels of education are associated with longer life expectancy, underscoring the role of education in promoting health.</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Pt. 2 - </a:t>
            </a:r>
            <a:r>
              <a:rPr lang="en"/>
              <a:t>Recommendations</a:t>
            </a:r>
            <a:endParaRPr/>
          </a:p>
        </p:txBody>
      </p:sp>
      <p:sp>
        <p:nvSpPr>
          <p:cNvPr id="224" name="Google Shape;224;p34"/>
          <p:cNvSpPr txBox="1"/>
          <p:nvPr>
            <p:ph idx="1" type="body"/>
          </p:nvPr>
        </p:nvSpPr>
        <p:spPr>
          <a:xfrm>
            <a:off x="729450" y="1452925"/>
            <a:ext cx="7688700" cy="28872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 sz="1700">
                <a:solidFill>
                  <a:srgbClr val="000000"/>
                </a:solidFill>
                <a:latin typeface="Arial"/>
                <a:ea typeface="Arial"/>
                <a:cs typeface="Arial"/>
                <a:sym typeface="Arial"/>
              </a:rPr>
              <a:t>Recommendations</a:t>
            </a:r>
            <a:endParaRPr sz="1700">
              <a:solidFill>
                <a:srgbClr val="000000"/>
              </a:solidFill>
              <a:latin typeface="Arial"/>
              <a:ea typeface="Arial"/>
              <a:cs typeface="Arial"/>
              <a:sym typeface="Arial"/>
            </a:endParaRPr>
          </a:p>
          <a:p>
            <a:pPr indent="-304800" lvl="0" marL="457200" rtl="0" algn="l">
              <a:spcBef>
                <a:spcPts val="6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Enhance Education Access </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Strengthen Immunization Programs</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Increase Healthcare Investment</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Implementing New Policy Approaches: Developing countries can create a comprehensive strategy to improve life expectancy by introducing policies modeling high life expectancy nations.</a:t>
            </a:r>
            <a:endParaRPr sz="1200">
              <a:solidFill>
                <a:srgbClr val="000000"/>
              </a:solidFill>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idx="1" type="body"/>
          </p:nvPr>
        </p:nvSpPr>
        <p:spPr>
          <a:xfrm>
            <a:off x="729450" y="1452925"/>
            <a:ext cx="7688700" cy="28872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 sz="1700">
                <a:solidFill>
                  <a:srgbClr val="000000"/>
                </a:solidFill>
                <a:latin typeface="Arial"/>
                <a:ea typeface="Arial"/>
                <a:cs typeface="Arial"/>
                <a:sym typeface="Arial"/>
              </a:rPr>
              <a:t>Future Work</a:t>
            </a:r>
            <a:endParaRPr sz="1700">
              <a:solidFill>
                <a:srgbClr val="000000"/>
              </a:solidFill>
              <a:latin typeface="Arial"/>
              <a:ea typeface="Arial"/>
              <a:cs typeface="Arial"/>
              <a:sym typeface="Arial"/>
            </a:endParaRPr>
          </a:p>
          <a:p>
            <a:pPr indent="-304800" lvl="0" marL="457200" rtl="0" algn="l">
              <a:spcBef>
                <a:spcPts val="6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Longitudinal Impact Studies</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Quality of Education </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Regional and Cultural Factors</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Policy Effectiveness</a:t>
            </a:r>
            <a:endParaRPr/>
          </a:p>
        </p:txBody>
      </p:sp>
      <p:sp>
        <p:nvSpPr>
          <p:cNvPr id="230" name="Google Shape;230;p35"/>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Pt. 3 - Future Work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 Comments?</a:t>
            </a:r>
            <a:endParaRPr/>
          </a:p>
        </p:txBody>
      </p:sp>
      <p:sp>
        <p:nvSpPr>
          <p:cNvPr id="236" name="Google Shape;236;p36"/>
          <p:cNvSpPr txBox="1"/>
          <p:nvPr>
            <p:ph idx="1" type="body"/>
          </p:nvPr>
        </p:nvSpPr>
        <p:spPr>
          <a:xfrm>
            <a:off x="729450" y="1452925"/>
            <a:ext cx="7688700" cy="28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2" name="Google Shape;242;p37"/>
          <p:cNvSpPr txBox="1"/>
          <p:nvPr>
            <p:ph idx="1" type="body"/>
          </p:nvPr>
        </p:nvSpPr>
        <p:spPr>
          <a:xfrm>
            <a:off x="729450" y="1452925"/>
            <a:ext cx="7688700" cy="28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Data Sources: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u="sng">
                <a:solidFill>
                  <a:schemeClr val="hlink"/>
                </a:solidFill>
                <a:latin typeface="Arial"/>
                <a:ea typeface="Arial"/>
                <a:cs typeface="Arial"/>
                <a:sym typeface="Arial"/>
                <a:hlinkClick r:id="rId3"/>
              </a:rPr>
              <a:t>Kaggle Life Expectancy Dataset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Tools and Libraries: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pandas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numpy</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matplotlib.pyplot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Seaborn</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Inspo:</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https://www.kaggle.com/code/varunsaikanuri/life-expectancy-visualization</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Statements</a:t>
            </a:r>
            <a:endParaRPr/>
          </a:p>
        </p:txBody>
      </p:sp>
      <p:sp>
        <p:nvSpPr>
          <p:cNvPr id="99" name="Google Shape;99;p15"/>
          <p:cNvSpPr txBox="1"/>
          <p:nvPr>
            <p:ph idx="1" type="body"/>
          </p:nvPr>
        </p:nvSpPr>
        <p:spPr>
          <a:xfrm>
            <a:off x="729450" y="1452925"/>
            <a:ext cx="7688700" cy="28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Industry Focus:  Healthcare</a:t>
            </a:r>
            <a:endParaRPr sz="1100"/>
          </a:p>
          <a:p>
            <a:pPr indent="0" lvl="0" marL="0" rtl="0" algn="l">
              <a:spcBef>
                <a:spcPts val="1200"/>
              </a:spcBef>
              <a:spcAft>
                <a:spcPts val="0"/>
              </a:spcAft>
              <a:buNone/>
            </a:pPr>
            <a:r>
              <a:rPr lang="en" sz="1100"/>
              <a:t>Research Questions:  </a:t>
            </a:r>
            <a:endParaRPr sz="1100"/>
          </a:p>
          <a:p>
            <a:pPr indent="0" lvl="0" marL="0" rtl="0" algn="l">
              <a:spcBef>
                <a:spcPts val="1200"/>
              </a:spcBef>
              <a:spcAft>
                <a:spcPts val="0"/>
              </a:spcAft>
              <a:buNone/>
            </a:pPr>
            <a:r>
              <a:rPr lang="en" sz="1100"/>
              <a:t>1A.  </a:t>
            </a:r>
            <a:r>
              <a:rPr lang="en" sz="1100"/>
              <a:t>How does the life expectancy of individuals in developed countries compare to those in developing countries?</a:t>
            </a:r>
            <a:endParaRPr sz="1100"/>
          </a:p>
          <a:p>
            <a:pPr indent="0" lvl="0" marL="0" rtl="0" algn="l">
              <a:spcBef>
                <a:spcPts val="1200"/>
              </a:spcBef>
              <a:spcAft>
                <a:spcPts val="0"/>
              </a:spcAft>
              <a:buNone/>
            </a:pPr>
            <a:r>
              <a:rPr lang="en" sz="1100"/>
              <a:t>1B.  </a:t>
            </a:r>
            <a:r>
              <a:rPr lang="en" sz="1100"/>
              <a:t>What is the life expectancy trend by country?</a:t>
            </a:r>
            <a:endParaRPr sz="1100"/>
          </a:p>
          <a:p>
            <a:pPr indent="0" lvl="0" marL="0" rtl="0" algn="l">
              <a:spcBef>
                <a:spcPts val="1200"/>
              </a:spcBef>
              <a:spcAft>
                <a:spcPts val="0"/>
              </a:spcAft>
              <a:buNone/>
            </a:pPr>
            <a:r>
              <a:rPr lang="en" sz="1100"/>
              <a:t>2.  </a:t>
            </a:r>
            <a:r>
              <a:rPr lang="en" sz="1100"/>
              <a:t>What is the standalone most impactful factor to life expectancy? </a:t>
            </a:r>
            <a:endParaRPr sz="1100"/>
          </a:p>
          <a:p>
            <a:pPr indent="0" lvl="0" marL="0" rtl="0" algn="l">
              <a:spcBef>
                <a:spcPts val="1200"/>
              </a:spcBef>
              <a:spcAft>
                <a:spcPts val="0"/>
              </a:spcAft>
              <a:buNone/>
            </a:pPr>
            <a:r>
              <a:rPr lang="en" sz="1100"/>
              <a:t>3.  </a:t>
            </a:r>
            <a:r>
              <a:rPr lang="en" sz="1100"/>
              <a:t>Is there a correlation between immunization coverage for Hepatitis B, Polio, Diphtheria and life expectancy?</a:t>
            </a:r>
            <a:endParaRPr sz="1100"/>
          </a:p>
          <a:p>
            <a:pPr indent="0" lvl="0" marL="0" rtl="0" algn="l">
              <a:spcBef>
                <a:spcPts val="1200"/>
              </a:spcBef>
              <a:spcAft>
                <a:spcPts val="1200"/>
              </a:spcAft>
              <a:buNone/>
            </a:pPr>
            <a:r>
              <a:rPr lang="en" sz="1100"/>
              <a:t>4.  </a:t>
            </a:r>
            <a:r>
              <a:rPr lang="en" sz="1100"/>
              <a:t>Is there a correlation between a country's healthcare expenditure per capita and its life expectancy?</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5" name="Google Shape;105;p16"/>
          <p:cNvSpPr txBox="1"/>
          <p:nvPr>
            <p:ph idx="1" type="body"/>
          </p:nvPr>
        </p:nvSpPr>
        <p:spPr>
          <a:xfrm>
            <a:off x="729450" y="1452925"/>
            <a:ext cx="7688700" cy="28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a:t>
            </a:r>
            <a:r>
              <a:rPr lang="en"/>
              <a:t>:  </a:t>
            </a:r>
            <a:endParaRPr/>
          </a:p>
          <a:p>
            <a:pPr indent="-311150" lvl="0" marL="457200" rtl="0" algn="l">
              <a:spcBef>
                <a:spcPts val="1200"/>
              </a:spcBef>
              <a:spcAft>
                <a:spcPts val="0"/>
              </a:spcAft>
              <a:buSzPts val="1300"/>
              <a:buChar char="●"/>
            </a:pPr>
            <a:r>
              <a:rPr lang="en"/>
              <a:t>The dataset was obtained from Kaggle.com</a:t>
            </a:r>
            <a:endParaRPr/>
          </a:p>
          <a:p>
            <a:pPr indent="0" lvl="0" marL="0" rtl="0" algn="l">
              <a:spcBef>
                <a:spcPts val="1200"/>
              </a:spcBef>
              <a:spcAft>
                <a:spcPts val="0"/>
              </a:spcAft>
              <a:buNone/>
            </a:pPr>
            <a:r>
              <a:rPr lang="en"/>
              <a:t>Data Cleaning:  </a:t>
            </a:r>
            <a:endParaRPr/>
          </a:p>
          <a:p>
            <a:pPr indent="-311150" lvl="0" marL="457200" rtl="0" algn="l">
              <a:spcBef>
                <a:spcPts val="1200"/>
              </a:spcBef>
              <a:spcAft>
                <a:spcPts val="0"/>
              </a:spcAft>
              <a:buSzPts val="1300"/>
              <a:buChar char="●"/>
            </a:pPr>
            <a:r>
              <a:rPr lang="en"/>
              <a:t>The accuracy and </a:t>
            </a:r>
            <a:r>
              <a:rPr lang="en"/>
              <a:t>reliability</a:t>
            </a:r>
            <a:r>
              <a:rPr lang="en"/>
              <a:t> of the dataset was improved by removing incomplete entries.  Entries with no data present (missing values) were removed from the analysis. </a:t>
            </a:r>
            <a:endParaRPr/>
          </a:p>
          <a:p>
            <a:pPr indent="0" lvl="0" marL="0" rtl="0" algn="l">
              <a:spcBef>
                <a:spcPts val="1200"/>
              </a:spcBef>
              <a:spcAft>
                <a:spcPts val="0"/>
              </a:spcAft>
              <a:buNone/>
            </a:pPr>
            <a:r>
              <a:rPr lang="en"/>
              <a:t>Analysis Techniques:  </a:t>
            </a:r>
            <a:endParaRPr/>
          </a:p>
          <a:p>
            <a:pPr indent="-311150" lvl="0" marL="457200" rtl="0" algn="l">
              <a:spcBef>
                <a:spcPts val="1200"/>
              </a:spcBef>
              <a:spcAft>
                <a:spcPts val="0"/>
              </a:spcAft>
              <a:buSzPts val="1300"/>
              <a:buChar char="●"/>
            </a:pPr>
            <a:r>
              <a:rPr lang="en"/>
              <a:t>Data visualizations</a:t>
            </a:r>
            <a:endParaRPr/>
          </a:p>
          <a:p>
            <a:pPr indent="-298450" lvl="1" marL="914400" rtl="0" algn="l">
              <a:spcBef>
                <a:spcPts val="0"/>
              </a:spcBef>
              <a:spcAft>
                <a:spcPts val="0"/>
              </a:spcAft>
              <a:buSzPts val="1100"/>
              <a:buChar char="○"/>
            </a:pPr>
            <a:r>
              <a:rPr lang="en"/>
              <a:t>Correlation heatmap, linear regression trendlines, box and whisker plot, histogram, violin graph, scatterplot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11" name="Google Shape;111;p17"/>
          <p:cNvSpPr txBox="1"/>
          <p:nvPr>
            <p:ph idx="1" type="body"/>
          </p:nvPr>
        </p:nvSpPr>
        <p:spPr>
          <a:xfrm>
            <a:off x="729450" y="1452925"/>
            <a:ext cx="7688700" cy="2887200"/>
          </a:xfrm>
          <a:prstGeom prst="rect">
            <a:avLst/>
          </a:prstGeom>
        </p:spPr>
        <p:txBody>
          <a:bodyPr anchorCtr="0" anchor="t" bIns="91425" lIns="91425" spcFirstLastPara="1" rIns="91425" wrap="square" tIns="91425">
            <a:noAutofit/>
          </a:bodyPr>
          <a:lstStyle/>
          <a:p>
            <a:pPr indent="-317817" lvl="0" marL="457200" rtl="0" algn="l">
              <a:lnSpc>
                <a:spcPct val="180000"/>
              </a:lnSpc>
              <a:spcBef>
                <a:spcPts val="0"/>
              </a:spcBef>
              <a:spcAft>
                <a:spcPts val="0"/>
              </a:spcAft>
              <a:buClr>
                <a:srgbClr val="000000"/>
              </a:buClr>
              <a:buSzPts val="1405"/>
              <a:buAutoNum type="arabicPeriod"/>
            </a:pPr>
            <a:r>
              <a:rPr lang="en" sz="1405">
                <a:solidFill>
                  <a:srgbClr val="000000"/>
                </a:solidFill>
              </a:rPr>
              <a:t>We made sure our data was clean</a:t>
            </a:r>
            <a:endParaRPr sz="1405">
              <a:solidFill>
                <a:srgbClr val="000000"/>
              </a:solidFill>
            </a:endParaRPr>
          </a:p>
          <a:p>
            <a:pPr indent="-307022" lvl="1" marL="914400" rtl="0" algn="l">
              <a:lnSpc>
                <a:spcPct val="180000"/>
              </a:lnSpc>
              <a:spcBef>
                <a:spcPts val="0"/>
              </a:spcBef>
              <a:spcAft>
                <a:spcPts val="0"/>
              </a:spcAft>
              <a:buClr>
                <a:srgbClr val="000000"/>
              </a:buClr>
              <a:buSzPts val="1235"/>
              <a:buAutoNum type="alphaLcPeriod"/>
            </a:pPr>
            <a:r>
              <a:rPr lang="en" sz="1235">
                <a:solidFill>
                  <a:srgbClr val="000000"/>
                </a:solidFill>
              </a:rPr>
              <a:t>(data that was able to be manipulated numerically without ValueErrors )</a:t>
            </a:r>
            <a:endParaRPr sz="1235">
              <a:solidFill>
                <a:srgbClr val="000000"/>
              </a:solidFill>
            </a:endParaRPr>
          </a:p>
          <a:p>
            <a:pPr indent="-317817" lvl="0" marL="457200" rtl="0" algn="l">
              <a:lnSpc>
                <a:spcPct val="180000"/>
              </a:lnSpc>
              <a:spcBef>
                <a:spcPts val="0"/>
              </a:spcBef>
              <a:spcAft>
                <a:spcPts val="0"/>
              </a:spcAft>
              <a:buClr>
                <a:srgbClr val="000000"/>
              </a:buClr>
              <a:buSzPts val="1405"/>
              <a:buAutoNum type="arabicPeriod"/>
            </a:pPr>
            <a:r>
              <a:rPr lang="en" sz="1405">
                <a:solidFill>
                  <a:srgbClr val="000000"/>
                </a:solidFill>
              </a:rPr>
              <a:t>Reviewed the distribution of life expectancy via </a:t>
            </a:r>
            <a:r>
              <a:rPr lang="en" sz="1405">
                <a:solidFill>
                  <a:srgbClr val="000000"/>
                </a:solidFill>
              </a:rPr>
              <a:t>histogram</a:t>
            </a:r>
            <a:endParaRPr sz="1405">
              <a:solidFill>
                <a:srgbClr val="000000"/>
              </a:solidFill>
            </a:endParaRPr>
          </a:p>
          <a:p>
            <a:pPr indent="-317817" lvl="0" marL="457200" rtl="0" algn="l">
              <a:lnSpc>
                <a:spcPct val="180000"/>
              </a:lnSpc>
              <a:spcBef>
                <a:spcPts val="0"/>
              </a:spcBef>
              <a:spcAft>
                <a:spcPts val="0"/>
              </a:spcAft>
              <a:buClr>
                <a:srgbClr val="000000"/>
              </a:buClr>
              <a:buSzPts val="1405"/>
              <a:buAutoNum type="arabicPeriod"/>
            </a:pPr>
            <a:r>
              <a:rPr lang="en" sz="1405">
                <a:solidFill>
                  <a:srgbClr val="000000"/>
                </a:solidFill>
              </a:rPr>
              <a:t>Created a Correlation Matrix aka Heatmap to identify the relationships between variables</a:t>
            </a:r>
            <a:endParaRPr sz="1405">
              <a:solidFill>
                <a:srgbClr val="000000"/>
              </a:solidFill>
            </a:endParaRPr>
          </a:p>
          <a:p>
            <a:pPr indent="-317817" lvl="0" marL="457200" rtl="0" algn="l">
              <a:lnSpc>
                <a:spcPct val="180000"/>
              </a:lnSpc>
              <a:spcBef>
                <a:spcPts val="0"/>
              </a:spcBef>
              <a:spcAft>
                <a:spcPts val="0"/>
              </a:spcAft>
              <a:buClr>
                <a:srgbClr val="000000"/>
              </a:buClr>
              <a:buSzPts val="1405"/>
              <a:buAutoNum type="arabicPeriod"/>
            </a:pPr>
            <a:r>
              <a:rPr lang="en" sz="1405">
                <a:solidFill>
                  <a:srgbClr val="000000"/>
                </a:solidFill>
              </a:rPr>
              <a:t>Research question formulation based on our </a:t>
            </a:r>
            <a:r>
              <a:rPr lang="en" sz="1405">
                <a:solidFill>
                  <a:srgbClr val="000000"/>
                </a:solidFill>
              </a:rPr>
              <a:t>initial</a:t>
            </a:r>
            <a:r>
              <a:rPr lang="en" sz="1405">
                <a:solidFill>
                  <a:srgbClr val="000000"/>
                </a:solidFill>
              </a:rPr>
              <a:t> findings we created questions </a:t>
            </a:r>
            <a:r>
              <a:rPr lang="en" sz="1405">
                <a:solidFill>
                  <a:srgbClr val="000000"/>
                </a:solidFill>
              </a:rPr>
              <a:t>categorically and by importance.</a:t>
            </a:r>
            <a:endParaRPr sz="1405">
              <a:solidFill>
                <a:srgbClr val="000000"/>
              </a:solidFill>
            </a:endParaRPr>
          </a:p>
          <a:p>
            <a:pPr indent="0" lvl="0" marL="0" rtl="0" algn="l">
              <a:lnSpc>
                <a:spcPct val="180000"/>
              </a:lnSpc>
              <a:spcBef>
                <a:spcPts val="1200"/>
              </a:spcBef>
              <a:spcAft>
                <a:spcPts val="0"/>
              </a:spcAft>
              <a:buSzPts val="935"/>
              <a:buNone/>
            </a:pPr>
            <a:r>
              <a:t/>
            </a:r>
            <a:endParaRPr sz="1405">
              <a:solidFill>
                <a:srgbClr val="000000"/>
              </a:solidFill>
            </a:endParaRPr>
          </a:p>
          <a:p>
            <a:pPr indent="0" lvl="0" marL="0" rtl="0" algn="l">
              <a:lnSpc>
                <a:spcPct val="180000"/>
              </a:lnSpc>
              <a:spcBef>
                <a:spcPts val="1200"/>
              </a:spcBef>
              <a:spcAft>
                <a:spcPts val="0"/>
              </a:spcAft>
              <a:buSzPts val="935"/>
              <a:buNone/>
            </a:pPr>
            <a:r>
              <a:t/>
            </a:r>
            <a:endParaRPr sz="1405">
              <a:solidFill>
                <a:srgbClr val="000000"/>
              </a:solidFill>
            </a:endParaRPr>
          </a:p>
          <a:p>
            <a:pPr indent="0" lvl="0" marL="0" rtl="0" algn="l">
              <a:lnSpc>
                <a:spcPct val="180000"/>
              </a:lnSpc>
              <a:spcBef>
                <a:spcPts val="1200"/>
              </a:spcBef>
              <a:spcAft>
                <a:spcPts val="1200"/>
              </a:spcAft>
              <a:buSzPts val="935"/>
              <a:buNone/>
            </a:pPr>
            <a:r>
              <a:t/>
            </a:r>
            <a:endParaRPr sz="1405">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800" y="6017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Life Expectancy </a:t>
            </a:r>
            <a:r>
              <a:rPr lang="en"/>
              <a:t>Distribution</a:t>
            </a:r>
            <a:endParaRPr/>
          </a:p>
        </p:txBody>
      </p:sp>
      <p:pic>
        <p:nvPicPr>
          <p:cNvPr id="117" name="Google Shape;117;p18"/>
          <p:cNvPicPr preferRelativeResize="0"/>
          <p:nvPr/>
        </p:nvPicPr>
        <p:blipFill>
          <a:blip r:embed="rId3">
            <a:alphaModFix/>
          </a:blip>
          <a:stretch>
            <a:fillRect/>
          </a:stretch>
        </p:blipFill>
        <p:spPr>
          <a:xfrm>
            <a:off x="1583000" y="1351975"/>
            <a:ext cx="5938200" cy="356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7800" y="6017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 (Heatmap)</a:t>
            </a:r>
            <a:endParaRPr/>
          </a:p>
        </p:txBody>
      </p:sp>
      <p:pic>
        <p:nvPicPr>
          <p:cNvPr id="123" name="Google Shape;123;p19"/>
          <p:cNvPicPr preferRelativeResize="0"/>
          <p:nvPr/>
        </p:nvPicPr>
        <p:blipFill>
          <a:blip r:embed="rId3">
            <a:alphaModFix/>
          </a:blip>
          <a:stretch>
            <a:fillRect/>
          </a:stretch>
        </p:blipFill>
        <p:spPr>
          <a:xfrm>
            <a:off x="1905000" y="990425"/>
            <a:ext cx="5886726" cy="3924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7650" y="56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a:t>
            </a:r>
            <a:r>
              <a:rPr lang="en"/>
              <a:t> Analysis - Question 1</a:t>
            </a:r>
            <a:endParaRPr/>
          </a:p>
        </p:txBody>
      </p:sp>
      <p:sp>
        <p:nvSpPr>
          <p:cNvPr id="129" name="Google Shape;129;p20"/>
          <p:cNvSpPr txBox="1"/>
          <p:nvPr>
            <p:ph idx="1" type="body"/>
          </p:nvPr>
        </p:nvSpPr>
        <p:spPr>
          <a:xfrm>
            <a:off x="729450" y="1452925"/>
            <a:ext cx="7688700" cy="2887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Question: </a:t>
            </a:r>
            <a:endParaRPr b="1"/>
          </a:p>
          <a:p>
            <a:pPr indent="-292576" lvl="0" marL="457200" rtl="0" algn="l">
              <a:spcBef>
                <a:spcPts val="1200"/>
              </a:spcBef>
              <a:spcAft>
                <a:spcPts val="0"/>
              </a:spcAft>
              <a:buSzPct val="100000"/>
              <a:buChar char="●"/>
            </a:pPr>
            <a:r>
              <a:rPr b="1" lang="en"/>
              <a:t>How does the life expectancy of individuals in developed countries compare to those in developing countries?</a:t>
            </a:r>
            <a:endParaRPr b="1"/>
          </a:p>
          <a:p>
            <a:pPr indent="0" lvl="0" marL="0" rtl="0" algn="l">
              <a:spcBef>
                <a:spcPts val="1200"/>
              </a:spcBef>
              <a:spcAft>
                <a:spcPts val="0"/>
              </a:spcAft>
              <a:buNone/>
            </a:pPr>
            <a:r>
              <a:rPr lang="en"/>
              <a:t>Analysis: </a:t>
            </a:r>
            <a:endParaRPr/>
          </a:p>
          <a:p>
            <a:pPr indent="-292576" lvl="0" marL="457200" rtl="0" algn="l">
              <a:lnSpc>
                <a:spcPct val="100000"/>
              </a:lnSpc>
              <a:spcBef>
                <a:spcPts val="1200"/>
              </a:spcBef>
              <a:spcAft>
                <a:spcPts val="0"/>
              </a:spcAft>
              <a:buSzPct val="100000"/>
              <a:buChar char="●"/>
            </a:pPr>
            <a:r>
              <a:rPr lang="en"/>
              <a:t>The data </a:t>
            </a:r>
            <a:r>
              <a:rPr lang="en"/>
              <a:t>was analyzed to show the distribution of countries by status and trend the average life expectancy over between 2000 and 2015.</a:t>
            </a:r>
            <a:endParaRPr/>
          </a:p>
          <a:p>
            <a:pPr indent="0" lvl="0" marL="0" rtl="0" algn="l">
              <a:lnSpc>
                <a:spcPct val="100000"/>
              </a:lnSpc>
              <a:spcBef>
                <a:spcPts val="1000"/>
              </a:spcBef>
              <a:spcAft>
                <a:spcPts val="0"/>
              </a:spcAft>
              <a:buNone/>
            </a:pPr>
            <a:r>
              <a:rPr lang="en"/>
              <a:t>Summary:</a:t>
            </a:r>
            <a:endParaRPr/>
          </a:p>
          <a:p>
            <a:pPr indent="-292576" lvl="0" marL="457200" rtl="0" algn="l">
              <a:spcBef>
                <a:spcPts val="1000"/>
              </a:spcBef>
              <a:spcAft>
                <a:spcPts val="0"/>
              </a:spcAft>
              <a:buSzPct val="100000"/>
              <a:buChar char="-"/>
            </a:pPr>
            <a:r>
              <a:rPr lang="en"/>
              <a:t>Developed countries represent 16% (n=32) of all countries (n=193) in the dataset.</a:t>
            </a:r>
            <a:endParaRPr/>
          </a:p>
          <a:p>
            <a:pPr indent="-292576" lvl="0" marL="457200" rtl="0" algn="l">
              <a:spcBef>
                <a:spcPts val="0"/>
              </a:spcBef>
              <a:spcAft>
                <a:spcPts val="0"/>
              </a:spcAft>
              <a:buSzPct val="100000"/>
              <a:buChar char="-"/>
            </a:pPr>
            <a:r>
              <a:rPr lang="en"/>
              <a:t>The difference in average life expectancy increased for both developed and developing countries with an approximate 10 year gap between 2000 and 2015.</a:t>
            </a:r>
            <a:endParaRPr/>
          </a:p>
          <a:p>
            <a:pPr indent="-292576" lvl="0" marL="457200" rtl="0" algn="l">
              <a:spcBef>
                <a:spcPts val="0"/>
              </a:spcBef>
              <a:spcAft>
                <a:spcPts val="0"/>
              </a:spcAft>
              <a:buSzPct val="100000"/>
              <a:buChar char="-"/>
            </a:pPr>
            <a:r>
              <a:rPr lang="en"/>
              <a:t>Several developing countries exceeded the highest average life expectancy of developed countries at some point and no developed countries fell below the highest average life expectancy of developing countries at any point.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1015657" y="0"/>
            <a:ext cx="7112684" cy="51434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