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
      <p:font typeface="Nunito Medium"/>
      <p:regular r:id="rId46"/>
      <p:bold r:id="rId47"/>
      <p:italic r:id="rId48"/>
      <p:boldItalic r:id="rId49"/>
    </p:embeddedFont>
    <p:embeddedFont>
      <p:font typeface="Roboto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MavenPro-regular.fntdata"/><Relationship Id="rId43" Type="http://schemas.openxmlformats.org/officeDocument/2006/relationships/font" Target="fonts/Nunito-boldItalic.fntdata"/><Relationship Id="rId46" Type="http://schemas.openxmlformats.org/officeDocument/2006/relationships/font" Target="fonts/NunitoMedium-regular.fntdata"/><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Medium-italic.fntdata"/><Relationship Id="rId47" Type="http://schemas.openxmlformats.org/officeDocument/2006/relationships/font" Target="fonts/NunitoMedium-bold.fntdata"/><Relationship Id="rId49" Type="http://schemas.openxmlformats.org/officeDocument/2006/relationships/font" Target="fonts/Nuni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Jonathan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e260058a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e260058a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50">
                <a:solidFill>
                  <a:srgbClr val="111111"/>
                </a:solidFill>
              </a:rPr>
              <a:t>Value investing</a:t>
            </a:r>
            <a:r>
              <a:rPr lang="en" sz="1350">
                <a:solidFill>
                  <a:srgbClr val="111111"/>
                </a:solidFill>
              </a:rPr>
              <a:t> is an investment strategy that involves picking stocks that appear to be trading for less than their intrinsic or book value.</a:t>
            </a:r>
            <a:endParaRPr sz="1350">
              <a:solidFill>
                <a:srgbClr val="11111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6B5E51"/>
                </a:solidFill>
                <a:highlight>
                  <a:srgbClr val="FFFFFF"/>
                </a:highlight>
              </a:rPr>
              <a:t>Growth</a:t>
            </a:r>
            <a:r>
              <a:rPr lang="en" sz="1200">
                <a:solidFill>
                  <a:srgbClr val="6B5E51"/>
                </a:solidFill>
                <a:highlight>
                  <a:srgbClr val="FFFFFF"/>
                </a:highlight>
              </a:rPr>
              <a:t> investors seek companies that offer strong earnings growth while </a:t>
            </a:r>
            <a:r>
              <a:rPr b="1" lang="en" sz="1200">
                <a:solidFill>
                  <a:srgbClr val="6B5E51"/>
                </a:solidFill>
                <a:highlight>
                  <a:srgbClr val="FFFFFF"/>
                </a:highlight>
              </a:rPr>
              <a:t>value</a:t>
            </a:r>
            <a:r>
              <a:rPr lang="en" sz="1200">
                <a:solidFill>
                  <a:srgbClr val="6B5E51"/>
                </a:solidFill>
                <a:highlight>
                  <a:srgbClr val="FFFFFF"/>
                </a:highlight>
              </a:rPr>
              <a:t> investors seek stocks that appear to be undervalued in the marketplace. Because the two styles complement each other, they can help add diversity to your portfolio when used together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4826ce5f5_3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4826ce5f5_3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001D35"/>
                </a:solidFill>
              </a:rPr>
              <a:t>Adjusted closing price (ACP) </a:t>
            </a:r>
            <a:r>
              <a:rPr lang="en" sz="1350">
                <a:solidFill>
                  <a:srgbClr val="001D35"/>
                </a:solidFill>
              </a:rPr>
              <a:t>is a stock's closing price that's been adjusted to account for corporate actions like stock splits, dividends, and additional shares. It's a more accurate reflection of a stock's value than the closing price alone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e260058a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1e260058a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 Train the Machine Learning Model</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a:t>
            </a:r>
            <a:r>
              <a:rPr b="1" lang="en">
                <a:solidFill>
                  <a:schemeClr val="dk1"/>
                </a:solidFill>
              </a:rPr>
              <a:t>Random Forest classifier</a:t>
            </a:r>
            <a:r>
              <a:rPr lang="en">
                <a:solidFill>
                  <a:schemeClr val="dk1"/>
                </a:solidFill>
              </a:rPr>
              <a:t> is used to model the relationship between the features and the target.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model is trained on the training data (</a:t>
            </a:r>
            <a:r>
              <a:rPr lang="en">
                <a:solidFill>
                  <a:srgbClr val="188038"/>
                </a:solidFill>
                <a:latin typeface="Roboto Mono"/>
                <a:ea typeface="Roboto Mono"/>
                <a:cs typeface="Roboto Mono"/>
                <a:sym typeface="Roboto Mono"/>
              </a:rPr>
              <a:t>X_train</a:t>
            </a:r>
            <a:r>
              <a:rPr lang="en">
                <a:solidFill>
                  <a:schemeClr val="dk1"/>
                </a:solidFill>
              </a:rPr>
              <a:t>, </a:t>
            </a:r>
            <a:r>
              <a:rPr lang="en">
                <a:solidFill>
                  <a:srgbClr val="188038"/>
                </a:solidFill>
                <a:latin typeface="Roboto Mono"/>
                <a:ea typeface="Roboto Mono"/>
                <a:cs typeface="Roboto Mono"/>
                <a:sym typeface="Roboto Mono"/>
              </a:rPr>
              <a:t>y_train</a:t>
            </a:r>
            <a:r>
              <a:rPr lang="en">
                <a:solidFill>
                  <a:schemeClr val="dk1"/>
                </a:solidFill>
              </a:rPr>
              <a:t>).</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Trading Strategy</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The </a:t>
            </a:r>
            <a:r>
              <a:rPr b="1" lang="en">
                <a:solidFill>
                  <a:srgbClr val="188038"/>
                </a:solidFill>
                <a:latin typeface="Roboto Mono"/>
                <a:ea typeface="Roboto Mono"/>
                <a:cs typeface="Roboto Mono"/>
                <a:sym typeface="Roboto Mono"/>
              </a:rPr>
              <a:t>Position</a:t>
            </a:r>
            <a:r>
              <a:rPr lang="en">
                <a:solidFill>
                  <a:schemeClr val="dk1"/>
                </a:solidFill>
              </a:rPr>
              <a:t> column is created, showing when the model's prediction changes (from 0 to 1, or from 1 to 0). This indicates a change in the trading position (buy/sell).</a:t>
            </a:r>
            <a:endParaRPr>
              <a:solidFill>
                <a:schemeClr val="dk1"/>
              </a:solidFill>
            </a:endParaRPr>
          </a:p>
          <a:p>
            <a:pPr indent="0" lvl="0" marL="0" rtl="0" algn="l">
              <a:lnSpc>
                <a:spcPct val="115000"/>
              </a:lnSpc>
              <a:spcBef>
                <a:spcPts val="1200"/>
              </a:spcBef>
              <a:spcAft>
                <a:spcPts val="0"/>
              </a:spcAft>
              <a:buNone/>
            </a:pPr>
            <a:r>
              <a:rPr b="1" lang="en">
                <a:solidFill>
                  <a:srgbClr val="188038"/>
                </a:solidFill>
                <a:latin typeface="Roboto Mono"/>
                <a:ea typeface="Roboto Mono"/>
                <a:cs typeface="Roboto Mono"/>
                <a:sym typeface="Roboto Mono"/>
              </a:rPr>
              <a:t>Returns</a:t>
            </a:r>
            <a:r>
              <a:rPr lang="en">
                <a:solidFill>
                  <a:schemeClr val="dk1"/>
                </a:solidFill>
              </a:rPr>
              <a:t>: Daily returns (percentage change in the closing price).</a:t>
            </a:r>
            <a:endParaRPr>
              <a:solidFill>
                <a:schemeClr val="dk1"/>
              </a:solidFill>
            </a:endParaRPr>
          </a:p>
          <a:p>
            <a:pPr indent="0" lvl="0" marL="0" rtl="0" algn="l">
              <a:lnSpc>
                <a:spcPct val="115000"/>
              </a:lnSpc>
              <a:spcBef>
                <a:spcPts val="1200"/>
              </a:spcBef>
              <a:spcAft>
                <a:spcPts val="0"/>
              </a:spcAft>
              <a:buNone/>
            </a:pPr>
            <a:r>
              <a:rPr b="1" lang="en">
                <a:solidFill>
                  <a:srgbClr val="188038"/>
                </a:solidFill>
                <a:latin typeface="Roboto Mono"/>
                <a:ea typeface="Roboto Mono"/>
                <a:cs typeface="Roboto Mono"/>
                <a:sym typeface="Roboto Mono"/>
              </a:rPr>
              <a:t>Strategy_Returns</a:t>
            </a:r>
            <a:r>
              <a:rPr lang="en">
                <a:solidFill>
                  <a:schemeClr val="dk1"/>
                </a:solidFill>
              </a:rPr>
              <a:t>: The returns generated by following the trading strategy. This is calculated by multiplying the </a:t>
            </a:r>
            <a:r>
              <a:rPr b="1" lang="en">
                <a:solidFill>
                  <a:schemeClr val="dk1"/>
                </a:solidFill>
              </a:rPr>
              <a:t>shifted position</a:t>
            </a:r>
            <a:r>
              <a:rPr lang="en">
                <a:solidFill>
                  <a:schemeClr val="dk1"/>
                </a:solidFill>
              </a:rPr>
              <a:t> (previous day's action) by the </a:t>
            </a:r>
            <a:r>
              <a:rPr b="1" lang="en">
                <a:solidFill>
                  <a:schemeClr val="dk1"/>
                </a:solidFill>
              </a:rPr>
              <a:t>daily return</a:t>
            </a:r>
            <a:r>
              <a:rPr lang="en">
                <a:solidFill>
                  <a:schemeClr val="dk1"/>
                </a:solidFill>
              </a:rPr>
              <a:t>.</a:t>
            </a:r>
            <a:endParaRPr sz="1300">
              <a:solidFill>
                <a:srgbClr val="424242"/>
              </a:solidFill>
              <a:latin typeface="Nunito"/>
              <a:ea typeface="Nunito"/>
              <a:cs typeface="Nunito"/>
              <a:sym typeface="Nunito"/>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Points and Considerations: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Lookahead Bias</a:t>
            </a:r>
            <a:r>
              <a:rPr lang="en">
                <a:solidFill>
                  <a:schemeClr val="dk1"/>
                </a:solidFill>
              </a:rPr>
              <a:t>: The model uses tomorrow's closing price to predict today’s actions, which is unrealistic in real trading.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Overfitting Risk</a:t>
            </a:r>
            <a:r>
              <a:rPr lang="en">
                <a:solidFill>
                  <a:schemeClr val="dk1"/>
                </a:solidFill>
              </a:rPr>
              <a:t>: The model may be overfitted to the historical data, making it less generalizable to future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Transaction Costs</a:t>
            </a:r>
            <a:r>
              <a:rPr lang="en">
                <a:solidFill>
                  <a:schemeClr val="dk1"/>
                </a:solidFill>
              </a:rPr>
              <a:t>: The strategy doesn't account for transaction costs or slippage, which would likely reduce actual returns.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Real-world Testing Needed</a:t>
            </a:r>
            <a:r>
              <a:rPr lang="en">
                <a:solidFill>
                  <a:schemeClr val="dk1"/>
                </a:solidFill>
              </a:rPr>
              <a:t>: Additional validation, such as testing on out-of-sample data or implementing cross-validation, is necessary.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Performance</a:t>
            </a:r>
            <a:r>
              <a:rPr lang="en">
                <a:solidFill>
                  <a:schemeClr val="dk1"/>
                </a:solidFill>
              </a:rPr>
              <a:t>: The strategy outperforms the buy-and-hold approach significantly, but this needs further testing and refinement for practical use.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In summary, while the machine learning strategy shows great promise, it requires a deeper analysis and testing before it could be considered for real-world trading.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4826ce5f5_3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a4826ce5f5_3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1_CheatModel</a:t>
            </a:r>
            <a:endParaRPr/>
          </a:p>
          <a:p>
            <a:pPr indent="0" lvl="0" marL="0" rtl="0" algn="l">
              <a:spcBef>
                <a:spcPts val="0"/>
              </a:spcBef>
              <a:spcAft>
                <a:spcPts val="0"/>
              </a:spcAft>
              <a:buNone/>
            </a:pPr>
            <a:r>
              <a:rPr lang="en"/>
              <a:t>2_Various Strategies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fc9a834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1fc9a834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Overfitting</a:t>
            </a:r>
            <a:r>
              <a:rPr lang="en">
                <a:solidFill>
                  <a:schemeClr val="dk1"/>
                </a:solidFill>
              </a:rPr>
              <a:t>: The term "Overfit Model" suggests that the model might be overfitting to the training data, which may explain the discrepancy between its performance and simpler strategies.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Further Testing</a:t>
            </a:r>
            <a:r>
              <a:rPr lang="en">
                <a:solidFill>
                  <a:schemeClr val="dk1"/>
                </a:solidFill>
              </a:rPr>
              <a:t>: Additional testing across different periods and market conditions would be required to assess the model's long-term viability.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fc9a8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fc9a8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1. Data Splitting (Training vs. Testing)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dataset </a:t>
            </a:r>
            <a:r>
              <a:rPr lang="en">
                <a:solidFill>
                  <a:srgbClr val="188038"/>
                </a:solidFill>
                <a:latin typeface="Roboto Mono"/>
                <a:ea typeface="Roboto Mono"/>
                <a:cs typeface="Roboto Mono"/>
                <a:sym typeface="Roboto Mono"/>
              </a:rPr>
              <a:t>df</a:t>
            </a:r>
            <a:r>
              <a:rPr lang="en">
                <a:solidFill>
                  <a:schemeClr val="dk1"/>
                </a:solidFill>
              </a:rPr>
              <a:t> is split into two parts: </a:t>
            </a:r>
            <a:r>
              <a:rPr lang="en">
                <a:solidFill>
                  <a:srgbClr val="188038"/>
                </a:solidFill>
                <a:latin typeface="Roboto Mono"/>
                <a:ea typeface="Roboto Mono"/>
                <a:cs typeface="Roboto Mono"/>
                <a:sym typeface="Roboto Mono"/>
              </a:rPr>
              <a:t>train_data_new</a:t>
            </a:r>
            <a:r>
              <a:rPr lang="en">
                <a:solidFill>
                  <a:schemeClr val="dk1"/>
                </a:solidFill>
              </a:rPr>
              <a:t> (data up to the end of 2023) and </a:t>
            </a:r>
            <a:r>
              <a:rPr lang="en">
                <a:solidFill>
                  <a:srgbClr val="188038"/>
                </a:solidFill>
                <a:latin typeface="Roboto Mono"/>
                <a:ea typeface="Roboto Mono"/>
                <a:cs typeface="Roboto Mono"/>
                <a:sym typeface="Roboto Mono"/>
              </a:rPr>
              <a:t>test_data_new</a:t>
            </a:r>
            <a:r>
              <a:rPr lang="en">
                <a:solidFill>
                  <a:schemeClr val="dk1"/>
                </a:solidFill>
              </a:rPr>
              <a:t> (data from 2024 onward).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split is based on the </a:t>
            </a:r>
            <a:r>
              <a:rPr lang="en">
                <a:solidFill>
                  <a:srgbClr val="188038"/>
                </a:solidFill>
                <a:latin typeface="Roboto Mono"/>
                <a:ea typeface="Roboto Mono"/>
                <a:cs typeface="Roboto Mono"/>
                <a:sym typeface="Roboto Mono"/>
              </a:rPr>
              <a:t>index</a:t>
            </a:r>
            <a:r>
              <a:rPr lang="en">
                <a:solidFill>
                  <a:schemeClr val="dk1"/>
                </a:solidFill>
              </a:rPr>
              <a:t> (presumably the date of the stock data), with training data being used to train the model, and testing data being used to evaluate its performance.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Feature Engineering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features used to train the model are </a:t>
            </a:r>
            <a:r>
              <a:rPr lang="en">
                <a:solidFill>
                  <a:srgbClr val="188038"/>
                </a:solidFill>
                <a:latin typeface="Roboto Mono"/>
                <a:ea typeface="Roboto Mono"/>
                <a:cs typeface="Roboto Mono"/>
                <a:sym typeface="Roboto Mono"/>
              </a:rPr>
              <a:t>Open_minus_Close</a:t>
            </a:r>
            <a:r>
              <a:rPr lang="en">
                <a:solidFill>
                  <a:schemeClr val="dk1"/>
                </a:solidFill>
              </a:rPr>
              <a:t>, </a:t>
            </a:r>
            <a:r>
              <a:rPr lang="en">
                <a:solidFill>
                  <a:srgbClr val="188038"/>
                </a:solidFill>
                <a:latin typeface="Roboto Mono"/>
                <a:ea typeface="Roboto Mono"/>
                <a:cs typeface="Roboto Mono"/>
                <a:sym typeface="Roboto Mono"/>
              </a:rPr>
              <a:t>High_minus_Low</a:t>
            </a:r>
            <a:r>
              <a:rPr lang="en">
                <a:solidFill>
                  <a:schemeClr val="dk1"/>
                </a:solidFill>
              </a:rPr>
              <a:t>, and </a:t>
            </a:r>
            <a:r>
              <a:rPr lang="en">
                <a:solidFill>
                  <a:srgbClr val="188038"/>
                </a:solidFill>
                <a:latin typeface="Roboto Mono"/>
                <a:ea typeface="Roboto Mono"/>
                <a:cs typeface="Roboto Mono"/>
                <a:sym typeface="Roboto Mono"/>
              </a:rPr>
              <a:t>Close</a:t>
            </a:r>
            <a:r>
              <a:rPr lang="en">
                <a:solidFill>
                  <a:schemeClr val="dk1"/>
                </a:solidFill>
              </a:rPr>
              <a:t> prices.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target variable (</a:t>
            </a:r>
            <a:r>
              <a:rPr lang="en">
                <a:solidFill>
                  <a:srgbClr val="188038"/>
                </a:solidFill>
                <a:latin typeface="Roboto Mono"/>
                <a:ea typeface="Roboto Mono"/>
                <a:cs typeface="Roboto Mono"/>
                <a:sym typeface="Roboto Mono"/>
              </a:rPr>
              <a:t>y_train_new</a:t>
            </a:r>
            <a:r>
              <a:rPr lang="en">
                <a:solidFill>
                  <a:schemeClr val="dk1"/>
                </a:solidFill>
              </a:rPr>
              <a:t> and </a:t>
            </a:r>
            <a:r>
              <a:rPr lang="en">
                <a:solidFill>
                  <a:srgbClr val="188038"/>
                </a:solidFill>
                <a:latin typeface="Roboto Mono"/>
                <a:ea typeface="Roboto Mono"/>
                <a:cs typeface="Roboto Mono"/>
                <a:sym typeface="Roboto Mono"/>
              </a:rPr>
              <a:t>y_test_new</a:t>
            </a:r>
            <a:r>
              <a:rPr lang="en">
                <a:solidFill>
                  <a:schemeClr val="dk1"/>
                </a:solidFill>
              </a:rPr>
              <a:t>) is a binary classification based on whether the </a:t>
            </a:r>
            <a:r>
              <a:rPr lang="en">
                <a:solidFill>
                  <a:srgbClr val="188038"/>
                </a:solidFill>
                <a:latin typeface="Roboto Mono"/>
                <a:ea typeface="Roboto Mono"/>
                <a:cs typeface="Roboto Mono"/>
                <a:sym typeface="Roboto Mono"/>
              </a:rPr>
              <a:t>Close</a:t>
            </a:r>
            <a:r>
              <a:rPr lang="en">
                <a:solidFill>
                  <a:schemeClr val="dk1"/>
                </a:solidFill>
              </a:rPr>
              <a:t> price of the next day (</a:t>
            </a:r>
            <a:r>
              <a:rPr lang="en">
                <a:solidFill>
                  <a:srgbClr val="188038"/>
                </a:solidFill>
                <a:latin typeface="Roboto Mono"/>
                <a:ea typeface="Roboto Mono"/>
                <a:cs typeface="Roboto Mono"/>
                <a:sym typeface="Roboto Mono"/>
              </a:rPr>
              <a:t>shift(-1)</a:t>
            </a:r>
            <a:r>
              <a:rPr lang="en">
                <a:solidFill>
                  <a:schemeClr val="dk1"/>
                </a:solidFill>
              </a:rPr>
              <a:t>) is greater than today's </a:t>
            </a:r>
            <a:r>
              <a:rPr lang="en">
                <a:solidFill>
                  <a:srgbClr val="188038"/>
                </a:solidFill>
                <a:latin typeface="Roboto Mono"/>
                <a:ea typeface="Roboto Mono"/>
                <a:cs typeface="Roboto Mono"/>
                <a:sym typeface="Roboto Mono"/>
              </a:rPr>
              <a:t>Close</a:t>
            </a:r>
            <a:r>
              <a:rPr lang="en">
                <a:solidFill>
                  <a:schemeClr val="dk1"/>
                </a:solidFill>
              </a:rPr>
              <a:t> price. If true, it is labeled as </a:t>
            </a:r>
            <a:r>
              <a:rPr lang="en">
                <a:solidFill>
                  <a:srgbClr val="188038"/>
                </a:solidFill>
                <a:latin typeface="Roboto Mono"/>
                <a:ea typeface="Roboto Mono"/>
                <a:cs typeface="Roboto Mono"/>
                <a:sym typeface="Roboto Mono"/>
              </a:rPr>
              <a:t>1</a:t>
            </a:r>
            <a:r>
              <a:rPr lang="en">
                <a:solidFill>
                  <a:schemeClr val="dk1"/>
                </a:solidFill>
              </a:rPr>
              <a:t> (indicating a price increase), otherwise </a:t>
            </a:r>
            <a:r>
              <a:rPr lang="en">
                <a:solidFill>
                  <a:srgbClr val="188038"/>
                </a:solidFill>
                <a:latin typeface="Roboto Mono"/>
                <a:ea typeface="Roboto Mono"/>
                <a:cs typeface="Roboto Mono"/>
                <a:sym typeface="Roboto Mono"/>
              </a:rPr>
              <a:t>0</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target for the test set (</a:t>
            </a:r>
            <a:r>
              <a:rPr lang="en">
                <a:solidFill>
                  <a:srgbClr val="188038"/>
                </a:solidFill>
                <a:latin typeface="Roboto Mono"/>
                <a:ea typeface="Roboto Mono"/>
                <a:cs typeface="Roboto Mono"/>
                <a:sym typeface="Roboto Mono"/>
              </a:rPr>
              <a:t>y_test_new</a:t>
            </a:r>
            <a:r>
              <a:rPr lang="en">
                <a:solidFill>
                  <a:schemeClr val="dk1"/>
                </a:solidFill>
              </a:rPr>
              <a:t>) is truncated to remove the last row because there is no "next day" value to predict for the final data point.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3. Model Training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a:t>
            </a:r>
            <a:r>
              <a:rPr lang="en">
                <a:solidFill>
                  <a:srgbClr val="188038"/>
                </a:solidFill>
                <a:latin typeface="Roboto Mono"/>
                <a:ea typeface="Roboto Mono"/>
                <a:cs typeface="Roboto Mono"/>
                <a:sym typeface="Roboto Mono"/>
              </a:rPr>
              <a:t>RandomForestClassifier</a:t>
            </a:r>
            <a:r>
              <a:rPr lang="en">
                <a:solidFill>
                  <a:schemeClr val="dk1"/>
                </a:solidFill>
              </a:rPr>
              <a:t> is instantiated and trained using the features (</a:t>
            </a:r>
            <a:r>
              <a:rPr lang="en">
                <a:solidFill>
                  <a:srgbClr val="188038"/>
                </a:solidFill>
                <a:latin typeface="Roboto Mono"/>
                <a:ea typeface="Roboto Mono"/>
                <a:cs typeface="Roboto Mono"/>
                <a:sym typeface="Roboto Mono"/>
              </a:rPr>
              <a:t>X_train_new</a:t>
            </a:r>
            <a:r>
              <a:rPr lang="en">
                <a:solidFill>
                  <a:schemeClr val="dk1"/>
                </a:solidFill>
              </a:rPr>
              <a:t>) and target (</a:t>
            </a:r>
            <a:r>
              <a:rPr lang="en">
                <a:solidFill>
                  <a:srgbClr val="188038"/>
                </a:solidFill>
                <a:latin typeface="Roboto Mono"/>
                <a:ea typeface="Roboto Mono"/>
                <a:cs typeface="Roboto Mono"/>
                <a:sym typeface="Roboto Mono"/>
              </a:rPr>
              <a:t>y_train_new</a:t>
            </a:r>
            <a:r>
              <a:rPr lang="en">
                <a:solidFill>
                  <a:schemeClr val="dk1"/>
                </a:solidFill>
              </a:rPr>
              <a:t>) from the training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model is trained on data up to 2023, using 100 trees in the forest (</a:t>
            </a:r>
            <a:r>
              <a:rPr lang="en">
                <a:solidFill>
                  <a:srgbClr val="188038"/>
                </a:solidFill>
                <a:latin typeface="Roboto Mono"/>
                <a:ea typeface="Roboto Mono"/>
                <a:cs typeface="Roboto Mono"/>
                <a:sym typeface="Roboto Mono"/>
              </a:rPr>
              <a:t>n_estimators=100</a:t>
            </a:r>
            <a:r>
              <a:rPr lang="en">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4. Model Predictions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trained model is used to predict the target variable (price movement) for the test data (2024).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predictions are stored in the </a:t>
            </a:r>
            <a:r>
              <a:rPr lang="en">
                <a:solidFill>
                  <a:srgbClr val="188038"/>
                </a:solidFill>
                <a:latin typeface="Roboto Mono"/>
                <a:ea typeface="Roboto Mono"/>
                <a:cs typeface="Roboto Mono"/>
                <a:sym typeface="Roboto Mono"/>
              </a:rPr>
              <a:t>Overfit_Model_Predictions</a:t>
            </a:r>
            <a:r>
              <a:rPr lang="en">
                <a:solidFill>
                  <a:schemeClr val="dk1"/>
                </a:solidFill>
              </a:rPr>
              <a:t> column of the </a:t>
            </a:r>
            <a:r>
              <a:rPr lang="en">
                <a:solidFill>
                  <a:srgbClr val="188038"/>
                </a:solidFill>
                <a:latin typeface="Roboto Mono"/>
                <a:ea typeface="Roboto Mono"/>
                <a:cs typeface="Roboto Mono"/>
                <a:sym typeface="Roboto Mono"/>
              </a:rPr>
              <a:t>test_data_new</a:t>
            </a:r>
            <a:r>
              <a:rPr lang="en">
                <a:solidFill>
                  <a:schemeClr val="dk1"/>
                </a:solidFill>
              </a:rPr>
              <a:t> dataframe.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5. Return Calculations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Daily returns</a:t>
            </a:r>
            <a:r>
              <a:rPr lang="en">
                <a:solidFill>
                  <a:schemeClr val="dk1"/>
                </a:solidFill>
              </a:rPr>
              <a:t> for 2024 are calculated as the percentage change in the closing price (</a:t>
            </a:r>
            <a:r>
              <a:rPr lang="en">
                <a:solidFill>
                  <a:srgbClr val="188038"/>
                </a:solidFill>
                <a:latin typeface="Roboto Mono"/>
                <a:ea typeface="Roboto Mono"/>
                <a:cs typeface="Roboto Mono"/>
                <a:sym typeface="Roboto Mono"/>
              </a:rPr>
              <a:t>pct_change()</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Buy-and-Hold Strategy</a:t>
            </a:r>
            <a:r>
              <a:rPr lang="en">
                <a:solidFill>
                  <a:schemeClr val="dk1"/>
                </a:solidFill>
              </a:rPr>
              <a:t>: Assumes that the investor buys at the beginning of the period and holds throughout.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Cheat Model</a:t>
            </a:r>
            <a:r>
              <a:rPr lang="en">
                <a:solidFill>
                  <a:schemeClr val="dk1"/>
                </a:solidFill>
              </a:rPr>
              <a:t>: The returns from an existing strategy (</a:t>
            </a:r>
            <a:r>
              <a:rPr lang="en">
                <a:solidFill>
                  <a:srgbClr val="188038"/>
                </a:solidFill>
                <a:latin typeface="Roboto Mono"/>
                <a:ea typeface="Roboto Mono"/>
                <a:cs typeface="Roboto Mono"/>
                <a:sym typeface="Roboto Mono"/>
              </a:rPr>
              <a:t>df['Strategy_Returns']</a:t>
            </a:r>
            <a:r>
              <a:rPr lang="en">
                <a:solidFill>
                  <a:schemeClr val="dk1"/>
                </a:solidFill>
              </a:rPr>
              <a:t>) are used for comparison.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Overfit Model</a:t>
            </a:r>
            <a:r>
              <a:rPr lang="en">
                <a:solidFill>
                  <a:schemeClr val="dk1"/>
                </a:solidFill>
              </a:rPr>
              <a:t>: This strategy assumes that predictions (from the </a:t>
            </a:r>
            <a:r>
              <a:rPr lang="en">
                <a:solidFill>
                  <a:srgbClr val="188038"/>
                </a:solidFill>
                <a:latin typeface="Roboto Mono"/>
                <a:ea typeface="Roboto Mono"/>
                <a:cs typeface="Roboto Mono"/>
                <a:sym typeface="Roboto Mono"/>
              </a:rPr>
              <a:t>Overfit_Model_Predictions</a:t>
            </a:r>
            <a:r>
              <a:rPr lang="en">
                <a:solidFill>
                  <a:schemeClr val="dk1"/>
                </a:solidFill>
              </a:rPr>
              <a:t>) dictate whether to take a position (buy or sell). The return for the day is multiplied by the previous day's prediction (shifted by one day).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6. Performance Calculation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For each strategy (</a:t>
            </a:r>
            <a:r>
              <a:rPr lang="en">
                <a:solidFill>
                  <a:srgbClr val="188038"/>
                </a:solidFill>
                <a:latin typeface="Roboto Mono"/>
                <a:ea typeface="Roboto Mono"/>
                <a:cs typeface="Roboto Mono"/>
                <a:sym typeface="Roboto Mono"/>
              </a:rPr>
              <a:t>Buy_and_Hold</a:t>
            </a:r>
            <a:r>
              <a:rPr lang="en">
                <a:solidFill>
                  <a:schemeClr val="dk1"/>
                </a:solidFill>
              </a:rPr>
              <a:t>, </a:t>
            </a:r>
            <a:r>
              <a:rPr lang="en">
                <a:solidFill>
                  <a:srgbClr val="188038"/>
                </a:solidFill>
                <a:latin typeface="Roboto Mono"/>
                <a:ea typeface="Roboto Mono"/>
                <a:cs typeface="Roboto Mono"/>
                <a:sym typeface="Roboto Mono"/>
              </a:rPr>
              <a:t>Cheat_Model</a:t>
            </a:r>
            <a:r>
              <a:rPr lang="en">
                <a:solidFill>
                  <a:schemeClr val="dk1"/>
                </a:solidFill>
              </a:rPr>
              <a:t>, </a:t>
            </a:r>
            <a:r>
              <a:rPr lang="en">
                <a:solidFill>
                  <a:srgbClr val="188038"/>
                </a:solidFill>
                <a:latin typeface="Roboto Mono"/>
                <a:ea typeface="Roboto Mono"/>
                <a:cs typeface="Roboto Mono"/>
                <a:sym typeface="Roboto Mono"/>
              </a:rPr>
              <a:t>Overfit_Model</a:t>
            </a:r>
            <a:r>
              <a:rPr lang="en">
                <a:solidFill>
                  <a:schemeClr val="dk1"/>
                </a:solidFill>
              </a:rPr>
              <a:t>), the total return for 2024 is calculated by multiplying the daily returns (adjusted by +1) and subtracting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result is stored in the </a:t>
            </a:r>
            <a:r>
              <a:rPr lang="en">
                <a:solidFill>
                  <a:srgbClr val="188038"/>
                </a:solidFill>
                <a:latin typeface="Roboto Mono"/>
                <a:ea typeface="Roboto Mono"/>
                <a:cs typeface="Roboto Mono"/>
                <a:sym typeface="Roboto Mono"/>
              </a:rPr>
              <a:t>returns_2024</a:t>
            </a:r>
            <a:r>
              <a:rPr lang="en">
                <a:solidFill>
                  <a:schemeClr val="dk1"/>
                </a:solidFill>
              </a:rPr>
              <a:t> dictionary.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7. Visualization of Cumulative Returns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cumulative returns for each strategy are plotted over time, allowing a visual comparison of how each strategy performs throughout the year.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8. Strategy Performance Interpretation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best and worst performing strategies are identified by comparing the total returns in </a:t>
            </a:r>
            <a:r>
              <a:rPr lang="en">
                <a:solidFill>
                  <a:srgbClr val="188038"/>
                </a:solidFill>
                <a:latin typeface="Roboto Mono"/>
                <a:ea typeface="Roboto Mono"/>
                <a:cs typeface="Roboto Mono"/>
                <a:sym typeface="Roboto Mono"/>
              </a:rPr>
              <a:t>returns_2024</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"spread" between the best and worst performing strategies is calculated to understand the performance gap.</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detailed analysis and interpretation of the strategies' performance is generated. It includes the best and worst strategies, key considerations like model robustness and transaction costs, and conclusions about the effectiveness of the "Overfit Model."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Final Output (Example):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output includes a detailed text interpretation of the strategy performance in 2024, with insights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Best Strategy</a:t>
            </a:r>
            <a:r>
              <a:rPr lang="en">
                <a:solidFill>
                  <a:schemeClr val="dk1"/>
                </a:solidFill>
              </a:rPr>
              <a:t>: Cheat_Model (103.19%)</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Worst Strategy</a:t>
            </a:r>
            <a:r>
              <a:rPr lang="en">
                <a:solidFill>
                  <a:schemeClr val="dk1"/>
                </a:solidFill>
              </a:rPr>
              <a:t>: Overfit_Model (20.89%)</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Spread</a:t>
            </a:r>
            <a:r>
              <a:rPr lang="en">
                <a:solidFill>
                  <a:schemeClr val="dk1"/>
                </a:solidFill>
              </a:rPr>
              <a:t>: 82.30% between the best and worst.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provides insights into the relative performance of different strategies, and the effectiveness of the overfit model compared to traditional methods.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Considerations: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Overfitting</a:t>
            </a:r>
            <a:r>
              <a:rPr lang="en">
                <a:solidFill>
                  <a:schemeClr val="dk1"/>
                </a:solidFill>
              </a:rPr>
              <a:t>: The term "Overfit Model" suggests that the model might be overfitting to the training data, which may explain the discrepancy between its performance and simpler strategies.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Further Testing</a:t>
            </a:r>
            <a:r>
              <a:rPr lang="en">
                <a:solidFill>
                  <a:schemeClr val="dk1"/>
                </a:solidFill>
              </a:rPr>
              <a:t>: Additional testing across different periods and market conditions would be required to assess the model's long-term viability.</a:t>
            </a:r>
            <a:endParaRPr>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4826ce5f5_3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4826ce5f5_3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 Splitting (Training vs. Testing)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dataset </a:t>
            </a:r>
            <a:r>
              <a:rPr lang="en">
                <a:solidFill>
                  <a:srgbClr val="188038"/>
                </a:solidFill>
                <a:latin typeface="Roboto Mono"/>
                <a:ea typeface="Roboto Mono"/>
                <a:cs typeface="Roboto Mono"/>
                <a:sym typeface="Roboto Mono"/>
              </a:rPr>
              <a:t>df</a:t>
            </a:r>
            <a:r>
              <a:rPr lang="en">
                <a:solidFill>
                  <a:schemeClr val="dk1"/>
                </a:solidFill>
              </a:rPr>
              <a:t> is split into two parts: </a:t>
            </a:r>
            <a:r>
              <a:rPr lang="en">
                <a:solidFill>
                  <a:srgbClr val="188038"/>
                </a:solidFill>
                <a:latin typeface="Roboto Mono"/>
                <a:ea typeface="Roboto Mono"/>
                <a:cs typeface="Roboto Mono"/>
                <a:sym typeface="Roboto Mono"/>
              </a:rPr>
              <a:t>train_data_new</a:t>
            </a:r>
            <a:r>
              <a:rPr lang="en">
                <a:solidFill>
                  <a:schemeClr val="dk1"/>
                </a:solidFill>
              </a:rPr>
              <a:t> (data up to the end of 2023) and </a:t>
            </a:r>
            <a:r>
              <a:rPr lang="en">
                <a:solidFill>
                  <a:srgbClr val="188038"/>
                </a:solidFill>
                <a:latin typeface="Roboto Mono"/>
                <a:ea typeface="Roboto Mono"/>
                <a:cs typeface="Roboto Mono"/>
                <a:sym typeface="Roboto Mono"/>
              </a:rPr>
              <a:t>test_data_new</a:t>
            </a:r>
            <a:r>
              <a:rPr lang="en">
                <a:solidFill>
                  <a:schemeClr val="dk1"/>
                </a:solidFill>
              </a:rPr>
              <a:t> (data from 2024 onward).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split is based on the </a:t>
            </a:r>
            <a:r>
              <a:rPr lang="en">
                <a:solidFill>
                  <a:srgbClr val="188038"/>
                </a:solidFill>
                <a:latin typeface="Roboto Mono"/>
                <a:ea typeface="Roboto Mono"/>
                <a:cs typeface="Roboto Mono"/>
                <a:sym typeface="Roboto Mono"/>
              </a:rPr>
              <a:t>index</a:t>
            </a:r>
            <a:r>
              <a:rPr lang="en">
                <a:solidFill>
                  <a:schemeClr val="dk1"/>
                </a:solidFill>
              </a:rPr>
              <a:t> (presumably the date of the stock data), with training data being used to train the model, and testing data being used to evaluate its performance.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Feature Engineering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features used to train the model are </a:t>
            </a:r>
            <a:r>
              <a:rPr lang="en">
                <a:solidFill>
                  <a:srgbClr val="188038"/>
                </a:solidFill>
                <a:latin typeface="Roboto Mono"/>
                <a:ea typeface="Roboto Mono"/>
                <a:cs typeface="Roboto Mono"/>
                <a:sym typeface="Roboto Mono"/>
              </a:rPr>
              <a:t>Open_minus_Close</a:t>
            </a:r>
            <a:r>
              <a:rPr lang="en">
                <a:solidFill>
                  <a:schemeClr val="dk1"/>
                </a:solidFill>
              </a:rPr>
              <a:t>, </a:t>
            </a:r>
            <a:r>
              <a:rPr lang="en">
                <a:solidFill>
                  <a:srgbClr val="188038"/>
                </a:solidFill>
                <a:latin typeface="Roboto Mono"/>
                <a:ea typeface="Roboto Mono"/>
                <a:cs typeface="Roboto Mono"/>
                <a:sym typeface="Roboto Mono"/>
              </a:rPr>
              <a:t>High_minus_Low</a:t>
            </a:r>
            <a:r>
              <a:rPr lang="en">
                <a:solidFill>
                  <a:schemeClr val="dk1"/>
                </a:solidFill>
              </a:rPr>
              <a:t>, and </a:t>
            </a:r>
            <a:r>
              <a:rPr lang="en">
                <a:solidFill>
                  <a:srgbClr val="188038"/>
                </a:solidFill>
                <a:latin typeface="Roboto Mono"/>
                <a:ea typeface="Roboto Mono"/>
                <a:cs typeface="Roboto Mono"/>
                <a:sym typeface="Roboto Mono"/>
              </a:rPr>
              <a:t>Close</a:t>
            </a:r>
            <a:r>
              <a:rPr lang="en">
                <a:solidFill>
                  <a:schemeClr val="dk1"/>
                </a:solidFill>
              </a:rPr>
              <a:t> prices.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target variable (</a:t>
            </a:r>
            <a:r>
              <a:rPr lang="en">
                <a:solidFill>
                  <a:srgbClr val="188038"/>
                </a:solidFill>
                <a:latin typeface="Roboto Mono"/>
                <a:ea typeface="Roboto Mono"/>
                <a:cs typeface="Roboto Mono"/>
                <a:sym typeface="Roboto Mono"/>
              </a:rPr>
              <a:t>y_train_new</a:t>
            </a:r>
            <a:r>
              <a:rPr lang="en">
                <a:solidFill>
                  <a:schemeClr val="dk1"/>
                </a:solidFill>
              </a:rPr>
              <a:t> and </a:t>
            </a:r>
            <a:r>
              <a:rPr lang="en">
                <a:solidFill>
                  <a:srgbClr val="188038"/>
                </a:solidFill>
                <a:latin typeface="Roboto Mono"/>
                <a:ea typeface="Roboto Mono"/>
                <a:cs typeface="Roboto Mono"/>
                <a:sym typeface="Roboto Mono"/>
              </a:rPr>
              <a:t>y_test_new</a:t>
            </a:r>
            <a:r>
              <a:rPr lang="en">
                <a:solidFill>
                  <a:schemeClr val="dk1"/>
                </a:solidFill>
              </a:rPr>
              <a:t>) is a binary classification based on whether the </a:t>
            </a:r>
            <a:r>
              <a:rPr lang="en">
                <a:solidFill>
                  <a:srgbClr val="188038"/>
                </a:solidFill>
                <a:latin typeface="Roboto Mono"/>
                <a:ea typeface="Roboto Mono"/>
                <a:cs typeface="Roboto Mono"/>
                <a:sym typeface="Roboto Mono"/>
              </a:rPr>
              <a:t>Close</a:t>
            </a:r>
            <a:r>
              <a:rPr lang="en">
                <a:solidFill>
                  <a:schemeClr val="dk1"/>
                </a:solidFill>
              </a:rPr>
              <a:t> price of the next day (</a:t>
            </a:r>
            <a:r>
              <a:rPr lang="en">
                <a:solidFill>
                  <a:srgbClr val="188038"/>
                </a:solidFill>
                <a:latin typeface="Roboto Mono"/>
                <a:ea typeface="Roboto Mono"/>
                <a:cs typeface="Roboto Mono"/>
                <a:sym typeface="Roboto Mono"/>
              </a:rPr>
              <a:t>shift(-1)</a:t>
            </a:r>
            <a:r>
              <a:rPr lang="en">
                <a:solidFill>
                  <a:schemeClr val="dk1"/>
                </a:solidFill>
              </a:rPr>
              <a:t>) is greater than today's </a:t>
            </a:r>
            <a:r>
              <a:rPr lang="en">
                <a:solidFill>
                  <a:srgbClr val="188038"/>
                </a:solidFill>
                <a:latin typeface="Roboto Mono"/>
                <a:ea typeface="Roboto Mono"/>
                <a:cs typeface="Roboto Mono"/>
                <a:sym typeface="Roboto Mono"/>
              </a:rPr>
              <a:t>Close</a:t>
            </a:r>
            <a:r>
              <a:rPr lang="en">
                <a:solidFill>
                  <a:schemeClr val="dk1"/>
                </a:solidFill>
              </a:rPr>
              <a:t> price. If true, it is labeled as </a:t>
            </a:r>
            <a:r>
              <a:rPr lang="en">
                <a:solidFill>
                  <a:srgbClr val="188038"/>
                </a:solidFill>
                <a:latin typeface="Roboto Mono"/>
                <a:ea typeface="Roboto Mono"/>
                <a:cs typeface="Roboto Mono"/>
                <a:sym typeface="Roboto Mono"/>
              </a:rPr>
              <a:t>1</a:t>
            </a:r>
            <a:r>
              <a:rPr lang="en">
                <a:solidFill>
                  <a:schemeClr val="dk1"/>
                </a:solidFill>
              </a:rPr>
              <a:t> (indicating a price increase), otherwise </a:t>
            </a:r>
            <a:r>
              <a:rPr lang="en">
                <a:solidFill>
                  <a:srgbClr val="188038"/>
                </a:solidFill>
                <a:latin typeface="Roboto Mono"/>
                <a:ea typeface="Roboto Mono"/>
                <a:cs typeface="Roboto Mono"/>
                <a:sym typeface="Roboto Mono"/>
              </a:rPr>
              <a:t>0</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target for the test set (</a:t>
            </a:r>
            <a:r>
              <a:rPr lang="en">
                <a:solidFill>
                  <a:srgbClr val="188038"/>
                </a:solidFill>
                <a:latin typeface="Roboto Mono"/>
                <a:ea typeface="Roboto Mono"/>
                <a:cs typeface="Roboto Mono"/>
                <a:sym typeface="Roboto Mono"/>
              </a:rPr>
              <a:t>y_test_new</a:t>
            </a:r>
            <a:r>
              <a:rPr lang="en">
                <a:solidFill>
                  <a:schemeClr val="dk1"/>
                </a:solidFill>
              </a:rPr>
              <a:t>) is truncated to remove the last row because there is no "next day" value to predict for the final data point.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Model Training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a:t>
            </a:r>
            <a:r>
              <a:rPr lang="en">
                <a:solidFill>
                  <a:srgbClr val="188038"/>
                </a:solidFill>
                <a:latin typeface="Roboto Mono"/>
                <a:ea typeface="Roboto Mono"/>
                <a:cs typeface="Roboto Mono"/>
                <a:sym typeface="Roboto Mono"/>
              </a:rPr>
              <a:t>RandomForestClassifier</a:t>
            </a:r>
            <a:r>
              <a:rPr lang="en">
                <a:solidFill>
                  <a:schemeClr val="dk1"/>
                </a:solidFill>
              </a:rPr>
              <a:t> is instantiated and trained using the features (</a:t>
            </a:r>
            <a:r>
              <a:rPr lang="en">
                <a:solidFill>
                  <a:srgbClr val="188038"/>
                </a:solidFill>
                <a:latin typeface="Roboto Mono"/>
                <a:ea typeface="Roboto Mono"/>
                <a:cs typeface="Roboto Mono"/>
                <a:sym typeface="Roboto Mono"/>
              </a:rPr>
              <a:t>X_train_new</a:t>
            </a:r>
            <a:r>
              <a:rPr lang="en">
                <a:solidFill>
                  <a:schemeClr val="dk1"/>
                </a:solidFill>
              </a:rPr>
              <a:t>) and target (</a:t>
            </a:r>
            <a:r>
              <a:rPr lang="en">
                <a:solidFill>
                  <a:srgbClr val="188038"/>
                </a:solidFill>
                <a:latin typeface="Roboto Mono"/>
                <a:ea typeface="Roboto Mono"/>
                <a:cs typeface="Roboto Mono"/>
                <a:sym typeface="Roboto Mono"/>
              </a:rPr>
              <a:t>y_train_new</a:t>
            </a:r>
            <a:r>
              <a:rPr lang="en">
                <a:solidFill>
                  <a:schemeClr val="dk1"/>
                </a:solidFill>
              </a:rPr>
              <a:t>) from the training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model is trained on data up to 2023, using 100 trees in the forest (</a:t>
            </a:r>
            <a:r>
              <a:rPr lang="en">
                <a:solidFill>
                  <a:srgbClr val="188038"/>
                </a:solidFill>
                <a:latin typeface="Roboto Mono"/>
                <a:ea typeface="Roboto Mono"/>
                <a:cs typeface="Roboto Mono"/>
                <a:sym typeface="Roboto Mono"/>
              </a:rPr>
              <a:t>n_estimators=100</a:t>
            </a:r>
            <a:r>
              <a:rPr lang="en">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4. Model Predictions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trained model is used to predict the target variable (price movement) for the test data (2024).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predictions are stored in the </a:t>
            </a:r>
            <a:r>
              <a:rPr lang="en">
                <a:solidFill>
                  <a:srgbClr val="188038"/>
                </a:solidFill>
                <a:latin typeface="Roboto Mono"/>
                <a:ea typeface="Roboto Mono"/>
                <a:cs typeface="Roboto Mono"/>
                <a:sym typeface="Roboto Mono"/>
              </a:rPr>
              <a:t>Overfit_Model_Predictions</a:t>
            </a:r>
            <a:r>
              <a:rPr lang="en">
                <a:solidFill>
                  <a:schemeClr val="dk1"/>
                </a:solidFill>
              </a:rPr>
              <a:t> column of the </a:t>
            </a:r>
            <a:r>
              <a:rPr lang="en">
                <a:solidFill>
                  <a:srgbClr val="188038"/>
                </a:solidFill>
                <a:latin typeface="Roboto Mono"/>
                <a:ea typeface="Roboto Mono"/>
                <a:cs typeface="Roboto Mono"/>
                <a:sym typeface="Roboto Mono"/>
              </a:rPr>
              <a:t>test_data_new</a:t>
            </a:r>
            <a:r>
              <a:rPr lang="en">
                <a:solidFill>
                  <a:schemeClr val="dk1"/>
                </a:solidFill>
              </a:rPr>
              <a:t> dataframe.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5. Return Calculations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Daily returns</a:t>
            </a:r>
            <a:r>
              <a:rPr lang="en">
                <a:solidFill>
                  <a:schemeClr val="dk1"/>
                </a:solidFill>
              </a:rPr>
              <a:t> for 2024 are calculated as the percentage change in the closing price (</a:t>
            </a:r>
            <a:r>
              <a:rPr lang="en">
                <a:solidFill>
                  <a:srgbClr val="188038"/>
                </a:solidFill>
                <a:latin typeface="Roboto Mono"/>
                <a:ea typeface="Roboto Mono"/>
                <a:cs typeface="Roboto Mono"/>
                <a:sym typeface="Roboto Mono"/>
              </a:rPr>
              <a:t>pct_change()</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Buy-and-Hold Strategy</a:t>
            </a:r>
            <a:r>
              <a:rPr lang="en">
                <a:solidFill>
                  <a:schemeClr val="dk1"/>
                </a:solidFill>
              </a:rPr>
              <a:t>: Assumes that the investor buys at the beginning of the period and holds throughout.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Cheat Model</a:t>
            </a:r>
            <a:r>
              <a:rPr lang="en">
                <a:solidFill>
                  <a:schemeClr val="dk1"/>
                </a:solidFill>
              </a:rPr>
              <a:t>: The returns from an existing strategy (</a:t>
            </a:r>
            <a:r>
              <a:rPr lang="en">
                <a:solidFill>
                  <a:srgbClr val="188038"/>
                </a:solidFill>
                <a:latin typeface="Roboto Mono"/>
                <a:ea typeface="Roboto Mono"/>
                <a:cs typeface="Roboto Mono"/>
                <a:sym typeface="Roboto Mono"/>
              </a:rPr>
              <a:t>df['Strategy_Returns']</a:t>
            </a:r>
            <a:r>
              <a:rPr lang="en">
                <a:solidFill>
                  <a:schemeClr val="dk1"/>
                </a:solidFill>
              </a:rPr>
              <a:t>) are used for comparison.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Overfit Model</a:t>
            </a:r>
            <a:r>
              <a:rPr lang="en">
                <a:solidFill>
                  <a:schemeClr val="dk1"/>
                </a:solidFill>
              </a:rPr>
              <a:t>: This strategy assumes that predictions (from the </a:t>
            </a:r>
            <a:r>
              <a:rPr lang="en">
                <a:solidFill>
                  <a:srgbClr val="188038"/>
                </a:solidFill>
                <a:latin typeface="Roboto Mono"/>
                <a:ea typeface="Roboto Mono"/>
                <a:cs typeface="Roboto Mono"/>
                <a:sym typeface="Roboto Mono"/>
              </a:rPr>
              <a:t>Overfit_Model_Predictions</a:t>
            </a:r>
            <a:r>
              <a:rPr lang="en">
                <a:solidFill>
                  <a:schemeClr val="dk1"/>
                </a:solidFill>
              </a:rPr>
              <a:t>) dictate whether to take a position (buy or sell). The return for the day is multiplied by the previous day's prediction (shifted by one day).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6. Performance Calculation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For each strategy (</a:t>
            </a:r>
            <a:r>
              <a:rPr lang="en">
                <a:solidFill>
                  <a:srgbClr val="188038"/>
                </a:solidFill>
                <a:latin typeface="Roboto Mono"/>
                <a:ea typeface="Roboto Mono"/>
                <a:cs typeface="Roboto Mono"/>
                <a:sym typeface="Roboto Mono"/>
              </a:rPr>
              <a:t>Buy_and_Hold</a:t>
            </a:r>
            <a:r>
              <a:rPr lang="en">
                <a:solidFill>
                  <a:schemeClr val="dk1"/>
                </a:solidFill>
              </a:rPr>
              <a:t>, </a:t>
            </a:r>
            <a:r>
              <a:rPr lang="en">
                <a:solidFill>
                  <a:srgbClr val="188038"/>
                </a:solidFill>
                <a:latin typeface="Roboto Mono"/>
                <a:ea typeface="Roboto Mono"/>
                <a:cs typeface="Roboto Mono"/>
                <a:sym typeface="Roboto Mono"/>
              </a:rPr>
              <a:t>Cheat_Model</a:t>
            </a:r>
            <a:r>
              <a:rPr lang="en">
                <a:solidFill>
                  <a:schemeClr val="dk1"/>
                </a:solidFill>
              </a:rPr>
              <a:t>, </a:t>
            </a:r>
            <a:r>
              <a:rPr lang="en">
                <a:solidFill>
                  <a:srgbClr val="188038"/>
                </a:solidFill>
                <a:latin typeface="Roboto Mono"/>
                <a:ea typeface="Roboto Mono"/>
                <a:cs typeface="Roboto Mono"/>
                <a:sym typeface="Roboto Mono"/>
              </a:rPr>
              <a:t>Overfit_Model</a:t>
            </a:r>
            <a:r>
              <a:rPr lang="en">
                <a:solidFill>
                  <a:schemeClr val="dk1"/>
                </a:solidFill>
              </a:rPr>
              <a:t>), the total return for 2024 is calculated by multiplying the daily returns (adjusted by +1) and subtracting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result is stored in the </a:t>
            </a:r>
            <a:r>
              <a:rPr lang="en">
                <a:solidFill>
                  <a:srgbClr val="188038"/>
                </a:solidFill>
                <a:latin typeface="Roboto Mono"/>
                <a:ea typeface="Roboto Mono"/>
                <a:cs typeface="Roboto Mono"/>
                <a:sym typeface="Roboto Mono"/>
              </a:rPr>
              <a:t>returns_2024</a:t>
            </a:r>
            <a:r>
              <a:rPr lang="en">
                <a:solidFill>
                  <a:schemeClr val="dk1"/>
                </a:solidFill>
              </a:rPr>
              <a:t> dictionary.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7. Visualization of Cumulative Returns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cumulative returns for each strategy are plotted over time, allowing a visual comparison of how each strategy performs throughout the year.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8. Strategy Performance Interpretation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best and worst performing strategies are identified by comparing the total returns in </a:t>
            </a:r>
            <a:r>
              <a:rPr lang="en">
                <a:solidFill>
                  <a:srgbClr val="188038"/>
                </a:solidFill>
                <a:latin typeface="Roboto Mono"/>
                <a:ea typeface="Roboto Mono"/>
                <a:cs typeface="Roboto Mono"/>
                <a:sym typeface="Roboto Mono"/>
              </a:rPr>
              <a:t>returns_2024</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"spread" between the best and worst performing strategies is calculated to understand the performance gap.</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detailed analysis and interpretation of the strategies' performance is generated. It includes the best and worst strategies, key considerations like model robustness and transaction costs, and conclusions about the effectiveness of the "Overfit Model."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Final Output (Example):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output includes a detailed text interpretation of the strategy performance in 2024, with insights such as: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Best Strategy</a:t>
            </a:r>
            <a:r>
              <a:rPr lang="en">
                <a:solidFill>
                  <a:schemeClr val="dk1"/>
                </a:solidFill>
              </a:rPr>
              <a:t>: Cheat_Model (103.19%)</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Worst Strategy</a:t>
            </a:r>
            <a:r>
              <a:rPr lang="en">
                <a:solidFill>
                  <a:schemeClr val="dk1"/>
                </a:solidFill>
              </a:rPr>
              <a:t>: Overfit_Model (20.89%)</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Spread</a:t>
            </a:r>
            <a:r>
              <a:rPr lang="en">
                <a:solidFill>
                  <a:schemeClr val="dk1"/>
                </a:solidFill>
              </a:rPr>
              <a:t>: 82.30% between the best and worst.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provides insights into the relative performance of different strategies, and the effectiveness of the overfit model compared to traditional methods.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Considerations: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Overfitting</a:t>
            </a:r>
            <a:r>
              <a:rPr lang="en">
                <a:solidFill>
                  <a:schemeClr val="dk1"/>
                </a:solidFill>
              </a:rPr>
              <a:t>: The term "Overfit Model" suggests that the model might be overfitting to the training data, which may explain the discrepancy between its performance and simpler strategies.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Further Testing</a:t>
            </a:r>
            <a:r>
              <a:rPr lang="en">
                <a:solidFill>
                  <a:schemeClr val="dk1"/>
                </a:solidFill>
              </a:rPr>
              <a:t>: Additional testing across different periods and market conditions would be required to assess the model's long-term viability.</a:t>
            </a:r>
            <a:endParaRPr>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4826ce5f5_3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4826ce5f5_3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starts from 1/2024 vs other model starts in 2019</a:t>
            </a:r>
            <a:endParaRPr/>
          </a:p>
          <a:p>
            <a:pPr indent="0" lvl="0" marL="0" rtl="0" algn="l">
              <a:spcBef>
                <a:spcPts val="0"/>
              </a:spcBef>
              <a:spcAft>
                <a:spcPts val="0"/>
              </a:spcAft>
              <a:buNone/>
            </a:pPr>
            <a:r>
              <a:rPr lang="en"/>
              <a:t>Overfit model?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fc9a834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fc9a834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fc9a8344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1fc9a8344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f7ef057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f7ef057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Jonathan</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fc9a8344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fc9a8344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e260058a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e260058a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This code implements two versions of a deep learning model (LSTM) for predicting financial asset prices, specifically stock prices, using historical data. It includes a detailed process for feature engineering, data preparation, model training, and evaluation. Here's a breakdown of its key sections: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1. **Libraries and Dependencies**:</a:t>
            </a:r>
            <a:endParaRPr/>
          </a:p>
          <a:p>
            <a:pPr indent="0" lvl="0" marL="0" rtl="0" algn="l">
              <a:lnSpc>
                <a:spcPct val="115000"/>
              </a:lnSpc>
              <a:spcBef>
                <a:spcPts val="0"/>
              </a:spcBef>
              <a:spcAft>
                <a:spcPts val="0"/>
              </a:spcAft>
              <a:buNone/>
            </a:pPr>
            <a:r>
              <a:rPr lang="en"/>
              <a:t>   - **Data Handling**: `numpy`, `pandas` are used for data manipulation.</a:t>
            </a:r>
            <a:endParaRPr/>
          </a:p>
          <a:p>
            <a:pPr indent="0" lvl="0" marL="0" rtl="0" algn="l">
              <a:lnSpc>
                <a:spcPct val="115000"/>
              </a:lnSpc>
              <a:spcBef>
                <a:spcPts val="0"/>
              </a:spcBef>
              <a:spcAft>
                <a:spcPts val="0"/>
              </a:spcAft>
              <a:buNone/>
            </a:pPr>
            <a:r>
              <a:rPr lang="en"/>
              <a:t>   - **Plotting**: `matplotlib.pyplot` is used for visualizing the results.</a:t>
            </a:r>
            <a:endParaRPr/>
          </a:p>
          <a:p>
            <a:pPr indent="0" lvl="0" marL="0" rtl="0" algn="l">
              <a:lnSpc>
                <a:spcPct val="115000"/>
              </a:lnSpc>
              <a:spcBef>
                <a:spcPts val="0"/>
              </a:spcBef>
              <a:spcAft>
                <a:spcPts val="0"/>
              </a:spcAft>
              <a:buNone/>
            </a:pPr>
            <a:r>
              <a:rPr lang="en"/>
              <a:t>   - **Preprocessing**: `MinMaxScaler` from `sklearn` scales the data.</a:t>
            </a:r>
            <a:endParaRPr/>
          </a:p>
          <a:p>
            <a:pPr indent="0" lvl="0" marL="0" rtl="0" algn="l">
              <a:lnSpc>
                <a:spcPct val="115000"/>
              </a:lnSpc>
              <a:spcBef>
                <a:spcPts val="0"/>
              </a:spcBef>
              <a:spcAft>
                <a:spcPts val="0"/>
              </a:spcAft>
              <a:buNone/>
            </a:pPr>
            <a:r>
              <a:rPr lang="en"/>
              <a:t>   - **Deep Learning**: `tensorflow.keras` is used to build the LSTM model.</a:t>
            </a:r>
            <a:endParaRPr/>
          </a:p>
          <a:p>
            <a:pPr indent="0" lvl="0" marL="0" rtl="0" algn="l">
              <a:lnSpc>
                <a:spcPct val="115000"/>
              </a:lnSpc>
              <a:spcBef>
                <a:spcPts val="0"/>
              </a:spcBef>
              <a:spcAft>
                <a:spcPts val="0"/>
              </a:spcAft>
              <a:buNone/>
            </a:pPr>
            <a:r>
              <a:rPr lang="en"/>
              <a:t>   - **Technical Analysis**: `ta` library is used to compute technical analysis indicators like SMA, EMA, RSI, MACD, and more.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2. **Data Loading and Feature Engineering**:</a:t>
            </a:r>
            <a:endParaRPr/>
          </a:p>
          <a:p>
            <a:pPr indent="0" lvl="0" marL="0" rtl="0" algn="l">
              <a:lnSpc>
                <a:spcPct val="115000"/>
              </a:lnSpc>
              <a:spcBef>
                <a:spcPts val="0"/>
              </a:spcBef>
              <a:spcAft>
                <a:spcPts val="0"/>
              </a:spcAft>
              <a:buNone/>
            </a:pPr>
            <a:r>
              <a:rPr lang="en"/>
              <a:t>   - **Load Data**: The code loads a CSV file containing stock data with a `Date` column as the index. It assumes the data includes columns like `Open`, `High`, `Low`, `Close`, and `Volume`.</a:t>
            </a:r>
            <a:endParaRPr/>
          </a:p>
          <a:p>
            <a:pPr indent="0" lvl="0" marL="0" rtl="0" algn="l">
              <a:lnSpc>
                <a:spcPct val="115000"/>
              </a:lnSpc>
              <a:spcBef>
                <a:spcPts val="0"/>
              </a:spcBef>
              <a:spcAft>
                <a:spcPts val="0"/>
              </a:spcAft>
              <a:buNone/>
            </a:pPr>
            <a:r>
              <a:rPr lang="en"/>
              <a:t>   - **Add Features**: Several technical analysis features are computed using the `ta` library:</a:t>
            </a:r>
            <a:endParaRPr/>
          </a:p>
          <a:p>
            <a:pPr indent="0" lvl="0" marL="0" rtl="0" algn="l">
              <a:lnSpc>
                <a:spcPct val="115000"/>
              </a:lnSpc>
              <a:spcBef>
                <a:spcPts val="0"/>
              </a:spcBef>
              <a:spcAft>
                <a:spcPts val="0"/>
              </a:spcAft>
              <a:buNone/>
            </a:pPr>
            <a:r>
              <a:rPr lang="en"/>
              <a:t>     - **SMA**: 20-day and 50-day Simple Moving Averages.</a:t>
            </a:r>
            <a:endParaRPr/>
          </a:p>
          <a:p>
            <a:pPr indent="0" lvl="0" marL="0" rtl="0" algn="l">
              <a:lnSpc>
                <a:spcPct val="115000"/>
              </a:lnSpc>
              <a:spcBef>
                <a:spcPts val="0"/>
              </a:spcBef>
              <a:spcAft>
                <a:spcPts val="0"/>
              </a:spcAft>
              <a:buNone/>
            </a:pPr>
            <a:r>
              <a:rPr lang="en"/>
              <a:t>     - **EMA**: 20-day Exponential Moving Average.</a:t>
            </a:r>
            <a:endParaRPr/>
          </a:p>
          <a:p>
            <a:pPr indent="0" lvl="0" marL="0" rtl="0" algn="l">
              <a:lnSpc>
                <a:spcPct val="115000"/>
              </a:lnSpc>
              <a:spcBef>
                <a:spcPts val="0"/>
              </a:spcBef>
              <a:spcAft>
                <a:spcPts val="0"/>
              </a:spcAft>
              <a:buNone/>
            </a:pPr>
            <a:r>
              <a:rPr lang="en"/>
              <a:t>     - **RSI**: Relative Strength Index, a momentum indicator.</a:t>
            </a:r>
            <a:endParaRPr/>
          </a:p>
          <a:p>
            <a:pPr indent="0" lvl="0" marL="0" rtl="0" algn="l">
              <a:lnSpc>
                <a:spcPct val="115000"/>
              </a:lnSpc>
              <a:spcBef>
                <a:spcPts val="0"/>
              </a:spcBef>
              <a:spcAft>
                <a:spcPts val="0"/>
              </a:spcAft>
              <a:buNone/>
            </a:pPr>
            <a:r>
              <a:rPr lang="en"/>
              <a:t>     - **MACD**: Moving Average Convergence Divergence indicator and its signal line.</a:t>
            </a:r>
            <a:endParaRPr/>
          </a:p>
          <a:p>
            <a:pPr indent="0" lvl="0" marL="0" rtl="0" algn="l">
              <a:lnSpc>
                <a:spcPct val="115000"/>
              </a:lnSpc>
              <a:spcBef>
                <a:spcPts val="0"/>
              </a:spcBef>
              <a:spcAft>
                <a:spcPts val="0"/>
              </a:spcAft>
              <a:buNone/>
            </a:pPr>
            <a:r>
              <a:rPr lang="en"/>
              <a:t>     - **52-week High/Low Ratios**: These ratios show how close the current closing price is to the highest and lowest prices over the past year (252 trading days).</a:t>
            </a:r>
            <a:endParaRPr/>
          </a:p>
          <a:p>
            <a:pPr indent="0" lvl="0" marL="0" rtl="0" algn="l">
              <a:lnSpc>
                <a:spcPct val="115000"/>
              </a:lnSpc>
              <a:spcBef>
                <a:spcPts val="0"/>
              </a:spcBef>
              <a:spcAft>
                <a:spcPts val="0"/>
              </a:spcAft>
              <a:buNone/>
            </a:pPr>
            <a:r>
              <a:rPr lang="en"/>
              <a:t>   - These features are appended to the original data, and `dropna()` removes rows with missing values.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3. **Data Preparation**:</a:t>
            </a:r>
            <a:endParaRPr/>
          </a:p>
          <a:p>
            <a:pPr indent="0" lvl="0" marL="0" rtl="0" algn="l">
              <a:lnSpc>
                <a:spcPct val="115000"/>
              </a:lnSpc>
              <a:spcBef>
                <a:spcPts val="0"/>
              </a:spcBef>
              <a:spcAft>
                <a:spcPts val="0"/>
              </a:spcAft>
              <a:buNone/>
            </a:pPr>
            <a:r>
              <a:rPr lang="en"/>
              <a:t>   - **Split the Data**: The data is split into `train_data` (before 2024-01-01) and `test_data` (from 2024-01-01 onwards).</a:t>
            </a:r>
            <a:endParaRPr/>
          </a:p>
          <a:p>
            <a:pPr indent="0" lvl="0" marL="0" rtl="0" algn="l">
              <a:lnSpc>
                <a:spcPct val="115000"/>
              </a:lnSpc>
              <a:spcBef>
                <a:spcPts val="0"/>
              </a:spcBef>
              <a:spcAft>
                <a:spcPts val="0"/>
              </a:spcAft>
              <a:buNone/>
            </a:pPr>
            <a:r>
              <a:rPr lang="en"/>
              <a:t>   - **Scaling**: A `MinMaxScaler` is applied to scale the features between 0 and 1, ensuring better performance of the LSTM model.</a:t>
            </a:r>
            <a:endParaRPr/>
          </a:p>
          <a:p>
            <a:pPr indent="0" lvl="0" marL="0" rtl="0" algn="l">
              <a:lnSpc>
                <a:spcPct val="115000"/>
              </a:lnSpc>
              <a:spcBef>
                <a:spcPts val="0"/>
              </a:spcBef>
              <a:spcAft>
                <a:spcPts val="0"/>
              </a:spcAft>
              <a:buNone/>
            </a:pPr>
            <a:r>
              <a:rPr lang="en"/>
              <a:t>   - **Sequence Creation**: The function `create_sequences` is used to create sequences of `seq_length` (60 time steps). This is necessary for training LSTM models, which require time-series data in a sequence format.</a:t>
            </a:r>
            <a:endParaRPr/>
          </a:p>
          <a:p>
            <a:pPr indent="0" lvl="0" marL="0" rtl="0" algn="l">
              <a:lnSpc>
                <a:spcPct val="115000"/>
              </a:lnSpc>
              <a:spcBef>
                <a:spcPts val="0"/>
              </a:spcBef>
              <a:spcAft>
                <a:spcPts val="0"/>
              </a:spcAft>
              <a:buNone/>
            </a:pPr>
            <a:r>
              <a:rPr lang="en"/>
              <a:t>   - `X_train` and `y_train` are the training data inputs and targets (close prices), and `X_test` and `y_test` are for testing.</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4. **LSTM Model**:</a:t>
            </a:r>
            <a:endParaRPr/>
          </a:p>
          <a:p>
            <a:pPr indent="0" lvl="0" marL="0" rtl="0" algn="l">
              <a:lnSpc>
                <a:spcPct val="115000"/>
              </a:lnSpc>
              <a:spcBef>
                <a:spcPts val="0"/>
              </a:spcBef>
              <a:spcAft>
                <a:spcPts val="0"/>
              </a:spcAft>
              <a:buNone/>
            </a:pPr>
            <a:r>
              <a:rPr lang="en"/>
              <a:t>   - **Model Architecture**: The LSTM model is constructed using `tensorflow.keras`:</a:t>
            </a:r>
            <a:endParaRPr/>
          </a:p>
          <a:p>
            <a:pPr indent="0" lvl="0" marL="0" rtl="0" algn="l">
              <a:lnSpc>
                <a:spcPct val="115000"/>
              </a:lnSpc>
              <a:spcBef>
                <a:spcPts val="0"/>
              </a:spcBef>
              <a:spcAft>
                <a:spcPts val="0"/>
              </a:spcAft>
              <a:buNone/>
            </a:pPr>
            <a:r>
              <a:rPr lang="en"/>
              <a:t>     - **LSTM Layers**: Two LSTM layers with 50 units each. The first one returns sequences (`return_sequences=True`), while the second one does not.</a:t>
            </a:r>
            <a:endParaRPr/>
          </a:p>
          <a:p>
            <a:pPr indent="0" lvl="0" marL="0" rtl="0" algn="l">
              <a:lnSpc>
                <a:spcPct val="115000"/>
              </a:lnSpc>
              <a:spcBef>
                <a:spcPts val="0"/>
              </a:spcBef>
              <a:spcAft>
                <a:spcPts val="0"/>
              </a:spcAft>
              <a:buNone/>
            </a:pPr>
            <a:r>
              <a:rPr lang="en"/>
              <a:t>     - **Dropout**: Dropout layers with a rate of 0.2 to reduce overfitting.</a:t>
            </a:r>
            <a:endParaRPr/>
          </a:p>
          <a:p>
            <a:pPr indent="0" lvl="0" marL="0" rtl="0" algn="l">
              <a:lnSpc>
                <a:spcPct val="115000"/>
              </a:lnSpc>
              <a:spcBef>
                <a:spcPts val="0"/>
              </a:spcBef>
              <a:spcAft>
                <a:spcPts val="0"/>
              </a:spcAft>
              <a:buNone/>
            </a:pPr>
            <a:r>
              <a:rPr lang="en"/>
              <a:t>     - **Dense Layer**: A final dense layer outputs a single value, the predicted `Close` price.</a:t>
            </a:r>
            <a:endParaRPr/>
          </a:p>
          <a:p>
            <a:pPr indent="0" lvl="0" marL="0" rtl="0" algn="l">
              <a:lnSpc>
                <a:spcPct val="115000"/>
              </a:lnSpc>
              <a:spcBef>
                <a:spcPts val="0"/>
              </a:spcBef>
              <a:spcAft>
                <a:spcPts val="0"/>
              </a:spcAft>
              <a:buNone/>
            </a:pPr>
            <a:r>
              <a:rPr lang="en"/>
              <a:t>   - **Compilation**: The model is compiled using the Adam optimizer with a learning rate of 0.001 and Mean Squared Error (`mse`) as the loss function.</a:t>
            </a:r>
            <a:endParaRPr/>
          </a:p>
          <a:p>
            <a:pPr indent="0" lvl="0" marL="0" rtl="0" algn="l">
              <a:lnSpc>
                <a:spcPct val="115000"/>
              </a:lnSpc>
              <a:spcBef>
                <a:spcPts val="0"/>
              </a:spcBef>
              <a:spcAft>
                <a:spcPts val="0"/>
              </a:spcAft>
              <a:buNone/>
            </a:pPr>
            <a:r>
              <a:rPr lang="en"/>
              <a:t>   - **Training**: The model is trained for 10 epochs with a batch size of 32, using 20% of the data for validation.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5. **Predictions and Performance Metrics**:</a:t>
            </a:r>
            <a:endParaRPr/>
          </a:p>
          <a:p>
            <a:pPr indent="0" lvl="0" marL="0" rtl="0" algn="l">
              <a:lnSpc>
                <a:spcPct val="115000"/>
              </a:lnSpc>
              <a:spcBef>
                <a:spcPts val="0"/>
              </a:spcBef>
              <a:spcAft>
                <a:spcPts val="0"/>
              </a:spcAft>
              <a:buNone/>
            </a:pPr>
            <a:r>
              <a:rPr lang="en"/>
              <a:t>   - **Predictions**: The model predicts stock prices on the test set (`X_test`). These predictions are then inverse transformed to obtain actual price predictions on the original scale.</a:t>
            </a:r>
            <a:endParaRPr/>
          </a:p>
          <a:p>
            <a:pPr indent="0" lvl="0" marL="0" rtl="0" algn="l">
              <a:lnSpc>
                <a:spcPct val="115000"/>
              </a:lnSpc>
              <a:spcBef>
                <a:spcPts val="0"/>
              </a:spcBef>
              <a:spcAft>
                <a:spcPts val="0"/>
              </a:spcAft>
              <a:buNone/>
            </a:pPr>
            <a:r>
              <a:rPr lang="en"/>
              <a:t>   - **Returns Calculation**: </a:t>
            </a:r>
            <a:endParaRPr/>
          </a:p>
          <a:p>
            <a:pPr indent="0" lvl="0" marL="0" rtl="0" algn="l">
              <a:lnSpc>
                <a:spcPct val="115000"/>
              </a:lnSpc>
              <a:spcBef>
                <a:spcPts val="0"/>
              </a:spcBef>
              <a:spcAft>
                <a:spcPts val="0"/>
              </a:spcAft>
              <a:buNone/>
            </a:pPr>
            <a:r>
              <a:rPr lang="en"/>
              <a:t>     - The returns are calculated as the percentage change of the actual and predicted stock prices (`pct_change()`).</a:t>
            </a:r>
            <a:endParaRPr/>
          </a:p>
          <a:p>
            <a:pPr indent="0" lvl="0" marL="0" rtl="0" algn="l">
              <a:lnSpc>
                <a:spcPct val="115000"/>
              </a:lnSpc>
              <a:spcBef>
                <a:spcPts val="0"/>
              </a:spcBef>
              <a:spcAft>
                <a:spcPts val="0"/>
              </a:spcAft>
              <a:buNone/>
            </a:pPr>
            <a:r>
              <a:rPr lang="en"/>
              <a:t>     - A trading strategy is simulated where the model "buys" (1) when the next predicted price is higher and "sells" (-1) otherwise.</a:t>
            </a:r>
            <a:endParaRPr/>
          </a:p>
          <a:p>
            <a:pPr indent="0" lvl="0" marL="0" rtl="0" algn="l">
              <a:lnSpc>
                <a:spcPct val="115000"/>
              </a:lnSpc>
              <a:spcBef>
                <a:spcPts val="0"/>
              </a:spcBef>
              <a:spcAft>
                <a:spcPts val="0"/>
              </a:spcAft>
              <a:buNone/>
            </a:pPr>
            <a:r>
              <a:rPr lang="en"/>
              <a:t>     - The model's returns are calculated by multiplying the returns with the model positions.</a:t>
            </a:r>
            <a:endParaRPr/>
          </a:p>
          <a:p>
            <a:pPr indent="0" lvl="0" marL="0" rtl="0" algn="l">
              <a:lnSpc>
                <a:spcPct val="115000"/>
              </a:lnSpc>
              <a:spcBef>
                <a:spcPts val="0"/>
              </a:spcBef>
              <a:spcAft>
                <a:spcPts val="0"/>
              </a:spcAft>
              <a:buNone/>
            </a:pPr>
            <a:r>
              <a:rPr lang="en"/>
              <a:t>   - **Cumulative Returns**: The cumulative returns of the "Buy and Hold" strategy (simple return over time) and the model's trading strategy are computed and plotted.</a:t>
            </a:r>
            <a:endParaRPr/>
          </a:p>
          <a:p>
            <a:pPr indent="0" lvl="0" marL="0" rtl="0" algn="l">
              <a:lnSpc>
                <a:spcPct val="115000"/>
              </a:lnSpc>
              <a:spcBef>
                <a:spcPts val="0"/>
              </a:spcBef>
              <a:spcAft>
                <a:spcPts val="0"/>
              </a:spcAft>
              <a:buNone/>
            </a:pPr>
            <a:r>
              <a:rPr lang="en"/>
              <a:t>   - **Performance Comparison**: Finally, the cumulative returns are compared, and the total returns for both the LSTM model and a basic buy-and-hold strategy are printed.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6. **Visualization**:</a:t>
            </a:r>
            <a:endParaRPr/>
          </a:p>
          <a:p>
            <a:pPr indent="0" lvl="0" marL="0" rtl="0" algn="l">
              <a:lnSpc>
                <a:spcPct val="115000"/>
              </a:lnSpc>
              <a:spcBef>
                <a:spcPts val="0"/>
              </a:spcBef>
              <a:spcAft>
                <a:spcPts val="0"/>
              </a:spcAft>
              <a:buNone/>
            </a:pPr>
            <a:r>
              <a:rPr lang="en"/>
              <a:t>   - **Plot**: A plot is created showing the cumulative returns for both the LSTM model and the buy-and-hold strategy, visually comparing the performance of the model with a simple investment approach.</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7. **Second Model ("Inferior LSTM")**:</a:t>
            </a:r>
            <a:endParaRPr/>
          </a:p>
          <a:p>
            <a:pPr indent="0" lvl="0" marL="0" rtl="0" algn="l">
              <a:lnSpc>
                <a:spcPct val="115000"/>
              </a:lnSpc>
              <a:spcBef>
                <a:spcPts val="0"/>
              </a:spcBef>
              <a:spcAft>
                <a:spcPts val="0"/>
              </a:spcAft>
              <a:buNone/>
            </a:pPr>
            <a:r>
              <a:rPr lang="en"/>
              <a:t>   - A second version of the model is introduced as a comparison, with fewer features (no technical analysis indicators like SMA, EMA, RSI, MACD) and the focus is on using the `52W_High_Ratio` and `52W_Low_Ratio` as features. This version is expected to underperform due to fewer input features.</a:t>
            </a:r>
            <a:endParaRPr/>
          </a:p>
          <a:p>
            <a:pPr indent="0" lvl="0" marL="0" rtl="0" algn="l">
              <a:lnSpc>
                <a:spcPct val="115000"/>
              </a:lnSpc>
              <a:spcBef>
                <a:spcPts val="0"/>
              </a:spcBef>
              <a:spcAft>
                <a:spcPts val="0"/>
              </a:spcAft>
              <a:buNone/>
            </a:pPr>
            <a:r>
              <a:rPr lang="en"/>
              <a:t>   - The same training, prediction, and evaluation steps are applied to this model.</a:t>
            </a:r>
            <a:endParaRPr/>
          </a:p>
          <a:p>
            <a:pPr indent="0" lvl="0" marL="0" rtl="0" algn="l">
              <a:lnSpc>
                <a:spcPct val="115000"/>
              </a:lnSpc>
              <a:spcBef>
                <a:spcPts val="0"/>
              </a:spcBef>
              <a:spcAft>
                <a:spcPts val="0"/>
              </a:spcAft>
              <a:buNone/>
            </a:pPr>
            <a:r>
              <a:rPr lang="en"/>
              <a:t>   - The cumulative returns for this "inferior" LSTM model are also compared with the buy-and-hold strategy.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8. **Results**:</a:t>
            </a:r>
            <a:endParaRPr/>
          </a:p>
          <a:p>
            <a:pPr indent="0" lvl="0" marL="0" rtl="0" algn="l">
              <a:lnSpc>
                <a:spcPct val="115000"/>
              </a:lnSpc>
              <a:spcBef>
                <a:spcPts val="0"/>
              </a:spcBef>
              <a:spcAft>
                <a:spcPts val="0"/>
              </a:spcAft>
              <a:buNone/>
            </a:pPr>
            <a:r>
              <a:rPr lang="en"/>
              <a:t>   - **LSTM Model Performance**: For both versions, the model's return is compared to the buy-and-hold return. For the first LSTM model, the cumulative return is 40.92%, outperforming the buy-and-hold return of 28.59%.</a:t>
            </a:r>
            <a:endParaRPr/>
          </a:p>
          <a:p>
            <a:pPr indent="0" lvl="0" marL="0" rtl="0" algn="l">
              <a:lnSpc>
                <a:spcPct val="115000"/>
              </a:lnSpc>
              <a:spcBef>
                <a:spcPts val="0"/>
              </a:spcBef>
              <a:spcAft>
                <a:spcPts val="0"/>
              </a:spcAft>
              <a:buNone/>
            </a:pPr>
            <a:r>
              <a:rPr lang="en"/>
              <a:t>   - The second (less-featured) LSTM model achieves a smaller return (29.07%) compared to buy-and-hold, which suggests that removing the technical analysis features reduces the model's performance.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Conclusion:</a:t>
            </a:r>
            <a:endParaRPr/>
          </a:p>
          <a:p>
            <a:pPr indent="0" lvl="0" marL="0" rtl="0" algn="l">
              <a:lnSpc>
                <a:spcPct val="115000"/>
              </a:lnSpc>
              <a:spcBef>
                <a:spcPts val="0"/>
              </a:spcBef>
              <a:spcAft>
                <a:spcPts val="0"/>
              </a:spcAft>
              <a:buNone/>
            </a:pPr>
            <a:r>
              <a:rPr lang="en"/>
              <a:t>This code demonstrates how to create a machine learning model for financial forecasting using LSTM networks and various technical indicators. The process includes feature engineering, data scaling, model training, evaluation, and performance comparison with traditional buy-and-hold strategies. The key insight is that incorporating more technical indicators generally improves model performance, as shown by the higher returns of the first LSTM model compared to the "inferior" version.</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1fc9a8344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1fc9a8344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fc9a8344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fc9a8344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a4826ce5f5_3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a4826ce5f5_3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3_LSTM</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This code implements a financial forecasting model using a Long Short-Term Memory (LSTM) neural network to predict stock prices based on historical data and technical indicators. Here's a breakdown of what each part of the code does: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1. **Import Libraries**</a:t>
            </a:r>
            <a:endParaRPr/>
          </a:p>
          <a:p>
            <a:pPr indent="0" lvl="0" marL="0" rtl="0" algn="l">
              <a:lnSpc>
                <a:spcPct val="115000"/>
              </a:lnSpc>
              <a:spcBef>
                <a:spcPts val="0"/>
              </a:spcBef>
              <a:spcAft>
                <a:spcPts val="0"/>
              </a:spcAft>
              <a:buClr>
                <a:schemeClr val="dk1"/>
              </a:buClr>
              <a:buSzPts val="1100"/>
              <a:buFont typeface="Arial"/>
              <a:buNone/>
            </a:pPr>
            <a:r>
              <a:rPr lang="en"/>
              <a:t>   - `numpy`, `pandas`, `matplotlib.pyplot`: For numerical operations, data manipulation, and plotting.</a:t>
            </a:r>
            <a:endParaRPr/>
          </a:p>
          <a:p>
            <a:pPr indent="0" lvl="0" marL="0" rtl="0" algn="l">
              <a:lnSpc>
                <a:spcPct val="115000"/>
              </a:lnSpc>
              <a:spcBef>
                <a:spcPts val="0"/>
              </a:spcBef>
              <a:spcAft>
                <a:spcPts val="0"/>
              </a:spcAft>
              <a:buClr>
                <a:schemeClr val="dk1"/>
              </a:buClr>
              <a:buSzPts val="1100"/>
              <a:buFont typeface="Arial"/>
              <a:buNone/>
            </a:pPr>
            <a:r>
              <a:rPr lang="en"/>
              <a:t>   - `sklearn.preprocessing.MinMaxScaler`: To scale the data values between 0 and 1 for LSTM processing.</a:t>
            </a:r>
            <a:endParaRPr/>
          </a:p>
          <a:p>
            <a:pPr indent="0" lvl="0" marL="0" rtl="0" algn="l">
              <a:lnSpc>
                <a:spcPct val="115000"/>
              </a:lnSpc>
              <a:spcBef>
                <a:spcPts val="0"/>
              </a:spcBef>
              <a:spcAft>
                <a:spcPts val="0"/>
              </a:spcAft>
              <a:buClr>
                <a:schemeClr val="dk1"/>
              </a:buClr>
              <a:buSzPts val="1100"/>
              <a:buFont typeface="Arial"/>
              <a:buNone/>
            </a:pPr>
            <a:r>
              <a:rPr lang="en"/>
              <a:t>   - `tensorflow.keras`: For building and training the LSTM model.</a:t>
            </a:r>
            <a:endParaRPr/>
          </a:p>
          <a:p>
            <a:pPr indent="0" lvl="0" marL="0" rtl="0" algn="l">
              <a:lnSpc>
                <a:spcPct val="115000"/>
              </a:lnSpc>
              <a:spcBef>
                <a:spcPts val="0"/>
              </a:spcBef>
              <a:spcAft>
                <a:spcPts val="0"/>
              </a:spcAft>
              <a:buClr>
                <a:schemeClr val="dk1"/>
              </a:buClr>
              <a:buSzPts val="1100"/>
              <a:buFont typeface="Arial"/>
              <a:buNone/>
            </a:pPr>
            <a:r>
              <a:rPr lang="en"/>
              <a:t>   - `ta.trend` and `ta.momentum`: Libraries from the `ta` package to compute technical indicators like Simple Moving Average (SMA), Exponential Moving Average (EMA), Relative Strength Index (RSI), and MACD (Moving Average Convergence Divergence).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2. **Loading and Preprocessing Data**</a:t>
            </a:r>
            <a:endParaRPr/>
          </a:p>
          <a:p>
            <a:pPr indent="0" lvl="0" marL="0" rtl="0" algn="l">
              <a:lnSpc>
                <a:spcPct val="115000"/>
              </a:lnSpc>
              <a:spcBef>
                <a:spcPts val="0"/>
              </a:spcBef>
              <a:spcAft>
                <a:spcPts val="0"/>
              </a:spcAft>
              <a:buClr>
                <a:schemeClr val="dk1"/>
              </a:buClr>
              <a:buSzPts val="1100"/>
              <a:buFont typeface="Arial"/>
              <a:buNone/>
            </a:pPr>
            <a:r>
              <a:rPr lang="en"/>
              <a:t>   - The stock data is loaded from a CSV file using `pd.read_csv()`, where the `Date` column is parsed as a datetime and set as the index.</a:t>
            </a:r>
            <a:endParaRPr/>
          </a:p>
          <a:p>
            <a:pPr indent="0" lvl="0" marL="0" rtl="0" algn="l">
              <a:lnSpc>
                <a:spcPct val="115000"/>
              </a:lnSpc>
              <a:spcBef>
                <a:spcPts val="0"/>
              </a:spcBef>
              <a:spcAft>
                <a:spcPts val="0"/>
              </a:spcAft>
              <a:buClr>
                <a:schemeClr val="dk1"/>
              </a:buClr>
              <a:buSzPts val="1100"/>
              <a:buFont typeface="Arial"/>
              <a:buNone/>
            </a:pPr>
            <a:r>
              <a:rPr lang="en"/>
              <a:t>   - **`add_features()` function**: Calculates several technical analysis indicators:</a:t>
            </a:r>
            <a:endParaRPr/>
          </a:p>
          <a:p>
            <a:pPr indent="0" lvl="0" marL="0" rtl="0" algn="l">
              <a:lnSpc>
                <a:spcPct val="115000"/>
              </a:lnSpc>
              <a:spcBef>
                <a:spcPts val="0"/>
              </a:spcBef>
              <a:spcAft>
                <a:spcPts val="0"/>
              </a:spcAft>
              <a:buClr>
                <a:schemeClr val="dk1"/>
              </a:buClr>
              <a:buSzPts val="1100"/>
              <a:buFont typeface="Arial"/>
              <a:buNone/>
            </a:pPr>
            <a:r>
              <a:rPr lang="en"/>
              <a:t>     - **SMA (Simple Moving Average)** for 20 and 50 days.</a:t>
            </a:r>
            <a:endParaRPr/>
          </a:p>
          <a:p>
            <a:pPr indent="0" lvl="0" marL="0" rtl="0" algn="l">
              <a:lnSpc>
                <a:spcPct val="115000"/>
              </a:lnSpc>
              <a:spcBef>
                <a:spcPts val="0"/>
              </a:spcBef>
              <a:spcAft>
                <a:spcPts val="0"/>
              </a:spcAft>
              <a:buClr>
                <a:schemeClr val="dk1"/>
              </a:buClr>
              <a:buSzPts val="1100"/>
              <a:buFont typeface="Arial"/>
              <a:buNone/>
            </a:pPr>
            <a:r>
              <a:rPr lang="en"/>
              <a:t>     - **EMA (Exponential Moving Average)** for 20 days.</a:t>
            </a:r>
            <a:endParaRPr/>
          </a:p>
          <a:p>
            <a:pPr indent="0" lvl="0" marL="0" rtl="0" algn="l">
              <a:lnSpc>
                <a:spcPct val="115000"/>
              </a:lnSpc>
              <a:spcBef>
                <a:spcPts val="0"/>
              </a:spcBef>
              <a:spcAft>
                <a:spcPts val="0"/>
              </a:spcAft>
              <a:buClr>
                <a:schemeClr val="dk1"/>
              </a:buClr>
              <a:buSzPts val="1100"/>
              <a:buFont typeface="Arial"/>
              <a:buNone/>
            </a:pPr>
            <a:r>
              <a:rPr lang="en"/>
              <a:t>     - **RSI (Relative Strength Index)**, a momentum indicator.</a:t>
            </a:r>
            <a:endParaRPr/>
          </a:p>
          <a:p>
            <a:pPr indent="0" lvl="0" marL="0" rtl="0" algn="l">
              <a:lnSpc>
                <a:spcPct val="115000"/>
              </a:lnSpc>
              <a:spcBef>
                <a:spcPts val="0"/>
              </a:spcBef>
              <a:spcAft>
                <a:spcPts val="0"/>
              </a:spcAft>
              <a:buClr>
                <a:schemeClr val="dk1"/>
              </a:buClr>
              <a:buSzPts val="1100"/>
              <a:buFont typeface="Arial"/>
              <a:buNone/>
            </a:pPr>
            <a:r>
              <a:rPr lang="en"/>
              <a:t>     - **MACD (Moving Average Convergence Divergence)** and its signal line.</a:t>
            </a:r>
            <a:endParaRPr/>
          </a:p>
          <a:p>
            <a:pPr indent="0" lvl="0" marL="0" rtl="0" algn="l">
              <a:lnSpc>
                <a:spcPct val="115000"/>
              </a:lnSpc>
              <a:spcBef>
                <a:spcPts val="0"/>
              </a:spcBef>
              <a:spcAft>
                <a:spcPts val="0"/>
              </a:spcAft>
              <a:buClr>
                <a:schemeClr val="dk1"/>
              </a:buClr>
              <a:buSzPts val="1100"/>
              <a:buFont typeface="Arial"/>
              <a:buNone/>
            </a:pPr>
            <a:r>
              <a:rPr lang="en"/>
              <a:t>     - **52-Week High and Low**, and their ratios to the current price.</a:t>
            </a:r>
            <a:endParaRPr/>
          </a:p>
          <a:p>
            <a:pPr indent="0" lvl="0" marL="0" rtl="0" algn="l">
              <a:lnSpc>
                <a:spcPct val="115000"/>
              </a:lnSpc>
              <a:spcBef>
                <a:spcPts val="0"/>
              </a:spcBef>
              <a:spcAft>
                <a:spcPts val="0"/>
              </a:spcAft>
              <a:buClr>
                <a:schemeClr val="dk1"/>
              </a:buClr>
              <a:buSzPts val="1100"/>
              <a:buFont typeface="Arial"/>
              <a:buNone/>
            </a:pPr>
            <a:r>
              <a:rPr lang="en"/>
              <a:t>   - These technical indicators are added to the DataFrame as additional features.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3. **Data Preparation**</a:t>
            </a:r>
            <a:endParaRPr/>
          </a:p>
          <a:p>
            <a:pPr indent="0" lvl="0" marL="0" rtl="0" algn="l">
              <a:lnSpc>
                <a:spcPct val="115000"/>
              </a:lnSpc>
              <a:spcBef>
                <a:spcPts val="0"/>
              </a:spcBef>
              <a:spcAft>
                <a:spcPts val="0"/>
              </a:spcAft>
              <a:buClr>
                <a:schemeClr val="dk1"/>
              </a:buClr>
              <a:buSzPts val="1100"/>
              <a:buFont typeface="Arial"/>
              <a:buNone/>
            </a:pPr>
            <a:r>
              <a:rPr lang="en"/>
              <a:t>   - **Feature Selection**: The code selects a set of features to feed into the model, including price, volume, and technical indicators.</a:t>
            </a:r>
            <a:endParaRPr/>
          </a:p>
          <a:p>
            <a:pPr indent="0" lvl="0" marL="0" rtl="0" algn="l">
              <a:lnSpc>
                <a:spcPct val="115000"/>
              </a:lnSpc>
              <a:spcBef>
                <a:spcPts val="0"/>
              </a:spcBef>
              <a:spcAft>
                <a:spcPts val="0"/>
              </a:spcAft>
              <a:buClr>
                <a:schemeClr val="dk1"/>
              </a:buClr>
              <a:buSzPts val="1100"/>
              <a:buFont typeface="Arial"/>
              <a:buNone/>
            </a:pPr>
            <a:r>
              <a:rPr lang="en"/>
              <a:t>   - **Splitting Data**: The data is split into `train_data` (before January 2024) and `test_data` (January 2024 and beyond).</a:t>
            </a:r>
            <a:endParaRPr/>
          </a:p>
          <a:p>
            <a:pPr indent="0" lvl="0" marL="0" rtl="0" algn="l">
              <a:lnSpc>
                <a:spcPct val="115000"/>
              </a:lnSpc>
              <a:spcBef>
                <a:spcPts val="0"/>
              </a:spcBef>
              <a:spcAft>
                <a:spcPts val="0"/>
              </a:spcAft>
              <a:buClr>
                <a:schemeClr val="dk1"/>
              </a:buClr>
              <a:buSzPts val="1100"/>
              <a:buFont typeface="Arial"/>
              <a:buNone/>
            </a:pPr>
            <a:r>
              <a:rPr lang="en"/>
              <a:t>   - **Scaling**: A `MinMaxScaler` is used to scale the selected features so that values lie between 0 and 1. The scaling is applied to both the training and testing data.</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4. **Preparing Sequences for LSTM**</a:t>
            </a:r>
            <a:endParaRPr/>
          </a:p>
          <a:p>
            <a:pPr indent="0" lvl="0" marL="0" rtl="0" algn="l">
              <a:lnSpc>
                <a:spcPct val="115000"/>
              </a:lnSpc>
              <a:spcBef>
                <a:spcPts val="0"/>
              </a:spcBef>
              <a:spcAft>
                <a:spcPts val="0"/>
              </a:spcAft>
              <a:buClr>
                <a:schemeClr val="dk1"/>
              </a:buClr>
              <a:buSzPts val="1100"/>
              <a:buFont typeface="Arial"/>
              <a:buNone/>
            </a:pPr>
            <a:r>
              <a:rPr lang="en"/>
              <a:t>   - **`create_sequences()` function**: Converts the data into sequences of a specified length (`seq_length` = 60). Each sequence consists of `seq_length` time steps of features to predict the next value of the 'Close' price (which is the target variable).</a:t>
            </a:r>
            <a:endParaRPr/>
          </a:p>
          <a:p>
            <a:pPr indent="0" lvl="0" marL="0" rtl="0" algn="l">
              <a:lnSpc>
                <a:spcPct val="115000"/>
              </a:lnSpc>
              <a:spcBef>
                <a:spcPts val="0"/>
              </a:spcBef>
              <a:spcAft>
                <a:spcPts val="0"/>
              </a:spcAft>
              <a:buClr>
                <a:schemeClr val="dk1"/>
              </a:buClr>
              <a:buSzPts val="1100"/>
              <a:buFont typeface="Arial"/>
              <a:buNone/>
            </a:pPr>
            <a:r>
              <a:rPr lang="en"/>
              <a:t>   - This is important for LSTM models, as they are designed to process sequential data.</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5. **Building the LSTM Model**</a:t>
            </a:r>
            <a:endParaRPr/>
          </a:p>
          <a:p>
            <a:pPr indent="0" lvl="0" marL="0" rtl="0" algn="l">
              <a:lnSpc>
                <a:spcPct val="115000"/>
              </a:lnSpc>
              <a:spcBef>
                <a:spcPts val="0"/>
              </a:spcBef>
              <a:spcAft>
                <a:spcPts val="0"/>
              </a:spcAft>
              <a:buClr>
                <a:schemeClr val="dk1"/>
              </a:buClr>
              <a:buSzPts val="1100"/>
              <a:buFont typeface="Arial"/>
              <a:buNone/>
            </a:pPr>
            <a:r>
              <a:rPr lang="en"/>
              <a:t>   - **Model Structure**:</a:t>
            </a:r>
            <a:endParaRPr/>
          </a:p>
          <a:p>
            <a:pPr indent="0" lvl="0" marL="0" rtl="0" algn="l">
              <a:lnSpc>
                <a:spcPct val="115000"/>
              </a:lnSpc>
              <a:spcBef>
                <a:spcPts val="0"/>
              </a:spcBef>
              <a:spcAft>
                <a:spcPts val="0"/>
              </a:spcAft>
              <a:buClr>
                <a:schemeClr val="dk1"/>
              </a:buClr>
              <a:buSzPts val="1100"/>
              <a:buFont typeface="Arial"/>
              <a:buNone/>
            </a:pPr>
            <a:r>
              <a:rPr lang="en"/>
              <a:t>     - Two LSTM layers are used, both followed by Dropout layers to prevent overfitting.</a:t>
            </a:r>
            <a:endParaRPr/>
          </a:p>
          <a:p>
            <a:pPr indent="0" lvl="0" marL="0" rtl="0" algn="l">
              <a:lnSpc>
                <a:spcPct val="115000"/>
              </a:lnSpc>
              <a:spcBef>
                <a:spcPts val="0"/>
              </a:spcBef>
              <a:spcAft>
                <a:spcPts val="0"/>
              </a:spcAft>
              <a:buClr>
                <a:schemeClr val="dk1"/>
              </a:buClr>
              <a:buSzPts val="1100"/>
              <a:buFont typeface="Arial"/>
              <a:buNone/>
            </a:pPr>
            <a:r>
              <a:rPr lang="en"/>
              <a:t>     - The output layer is a `Dense(1)` layer that predicts the future value of the 'Close' price.</a:t>
            </a:r>
            <a:endParaRPr/>
          </a:p>
          <a:p>
            <a:pPr indent="0" lvl="0" marL="0" rtl="0" algn="l">
              <a:lnSpc>
                <a:spcPct val="115000"/>
              </a:lnSpc>
              <a:spcBef>
                <a:spcPts val="0"/>
              </a:spcBef>
              <a:spcAft>
                <a:spcPts val="0"/>
              </a:spcAft>
              <a:buClr>
                <a:schemeClr val="dk1"/>
              </a:buClr>
              <a:buSzPts val="1100"/>
              <a:buFont typeface="Arial"/>
              <a:buNone/>
            </a:pPr>
            <a:r>
              <a:rPr lang="en"/>
              <a:t>   - **Compilation**: The model is compiled with the Adam optimizer and Mean Squared Error (MSE) as the loss function, which is typical for regression problems.</a:t>
            </a:r>
            <a:endParaRPr/>
          </a:p>
          <a:p>
            <a:pPr indent="0" lvl="0" marL="0" rtl="0" algn="l">
              <a:lnSpc>
                <a:spcPct val="115000"/>
              </a:lnSpc>
              <a:spcBef>
                <a:spcPts val="0"/>
              </a:spcBef>
              <a:spcAft>
                <a:spcPts val="0"/>
              </a:spcAft>
              <a:buClr>
                <a:schemeClr val="dk1"/>
              </a:buClr>
              <a:buSzPts val="1100"/>
              <a:buFont typeface="Arial"/>
              <a:buNone/>
            </a:pPr>
            <a:r>
              <a:rPr lang="en"/>
              <a:t>   - **Training**: The model is trained for 10 epochs with a batch size of 32. A validation split of 0.2 is used, meaning 20% of the training data is used for validation.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6. **Making Predictions**</a:t>
            </a:r>
            <a:endParaRPr/>
          </a:p>
          <a:p>
            <a:pPr indent="0" lvl="0" marL="0" rtl="0" algn="l">
              <a:lnSpc>
                <a:spcPct val="115000"/>
              </a:lnSpc>
              <a:spcBef>
                <a:spcPts val="0"/>
              </a:spcBef>
              <a:spcAft>
                <a:spcPts val="0"/>
              </a:spcAft>
              <a:buClr>
                <a:schemeClr val="dk1"/>
              </a:buClr>
              <a:buSzPts val="1100"/>
              <a:buFont typeface="Arial"/>
              <a:buNone/>
            </a:pPr>
            <a:r>
              <a:rPr lang="en"/>
              <a:t>   - After training, the model predicts the stock prices for the test set.</a:t>
            </a:r>
            <a:endParaRPr/>
          </a:p>
          <a:p>
            <a:pPr indent="0" lvl="0" marL="0" rtl="0" algn="l">
              <a:lnSpc>
                <a:spcPct val="115000"/>
              </a:lnSpc>
              <a:spcBef>
                <a:spcPts val="0"/>
              </a:spcBef>
              <a:spcAft>
                <a:spcPts val="0"/>
              </a:spcAft>
              <a:buClr>
                <a:schemeClr val="dk1"/>
              </a:buClr>
              <a:buSzPts val="1100"/>
              <a:buFont typeface="Arial"/>
              <a:buNone/>
            </a:pPr>
            <a:r>
              <a:rPr lang="en"/>
              <a:t>   - The predictions are then inverse-transformed (i.e., scaled back to the original price range using `scaler.inverse_transform()`).</a:t>
            </a:r>
            <a:endParaRPr/>
          </a:p>
          <a:p>
            <a:pPr indent="0" lvl="0" marL="0" rtl="0" algn="l">
              <a:lnSpc>
                <a:spcPct val="115000"/>
              </a:lnSpc>
              <a:spcBef>
                <a:spcPts val="0"/>
              </a:spcBef>
              <a:spcAft>
                <a:spcPts val="0"/>
              </a:spcAft>
              <a:buClr>
                <a:schemeClr val="dk1"/>
              </a:buClr>
              <a:buSzPts val="1100"/>
              <a:buFont typeface="Arial"/>
              <a:buNone/>
            </a:pPr>
            <a:r>
              <a:rPr lang="en"/>
              <a:t>   - The actual and predicted prices are compared.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7. **Performance Metrics**</a:t>
            </a:r>
            <a:endParaRPr/>
          </a:p>
          <a:p>
            <a:pPr indent="0" lvl="0" marL="0" rtl="0" algn="l">
              <a:lnSpc>
                <a:spcPct val="115000"/>
              </a:lnSpc>
              <a:spcBef>
                <a:spcPts val="0"/>
              </a:spcBef>
              <a:spcAft>
                <a:spcPts val="0"/>
              </a:spcAft>
              <a:buClr>
                <a:schemeClr val="dk1"/>
              </a:buClr>
              <a:buSzPts val="1100"/>
              <a:buFont typeface="Arial"/>
              <a:buNone/>
            </a:pPr>
            <a:r>
              <a:rPr lang="en"/>
              <a:t>   - **Returns Calculation**:</a:t>
            </a:r>
            <a:endParaRPr/>
          </a:p>
          <a:p>
            <a:pPr indent="0" lvl="0" marL="0" rtl="0" algn="l">
              <a:lnSpc>
                <a:spcPct val="115000"/>
              </a:lnSpc>
              <a:spcBef>
                <a:spcPts val="0"/>
              </a:spcBef>
              <a:spcAft>
                <a:spcPts val="0"/>
              </a:spcAft>
              <a:buClr>
                <a:schemeClr val="dk1"/>
              </a:buClr>
              <a:buSzPts val="1100"/>
              <a:buFont typeface="Arial"/>
              <a:buNone/>
            </a:pPr>
            <a:r>
              <a:rPr lang="en"/>
              <a:t>     - The percentage change in the actual 'Close' prices (`test_returns`) is calculated.</a:t>
            </a:r>
            <a:endParaRPr/>
          </a:p>
          <a:p>
            <a:pPr indent="0" lvl="0" marL="0" rtl="0" algn="l">
              <a:lnSpc>
                <a:spcPct val="115000"/>
              </a:lnSpc>
              <a:spcBef>
                <a:spcPts val="0"/>
              </a:spcBef>
              <a:spcAft>
                <a:spcPts val="0"/>
              </a:spcAft>
              <a:buClr>
                <a:schemeClr val="dk1"/>
              </a:buClr>
              <a:buSzPts val="1100"/>
              <a:buFont typeface="Arial"/>
              <a:buNone/>
            </a:pPr>
            <a:r>
              <a:rPr lang="en"/>
              <a:t>     - The model's positions are determined based on whether the predicted price is increasing or decreasing (`model_positions`).</a:t>
            </a:r>
            <a:endParaRPr/>
          </a:p>
          <a:p>
            <a:pPr indent="0" lvl="0" marL="0" rtl="0" algn="l">
              <a:lnSpc>
                <a:spcPct val="115000"/>
              </a:lnSpc>
              <a:spcBef>
                <a:spcPts val="0"/>
              </a:spcBef>
              <a:spcAft>
                <a:spcPts val="0"/>
              </a:spcAft>
              <a:buClr>
                <a:schemeClr val="dk1"/>
              </a:buClr>
              <a:buSzPts val="1100"/>
              <a:buFont typeface="Arial"/>
              <a:buNone/>
            </a:pPr>
            <a:r>
              <a:rPr lang="en"/>
              <a:t>     - Model returns are calculated by multiplying the actual returns by the model's positions.</a:t>
            </a:r>
            <a:endParaRPr/>
          </a:p>
          <a:p>
            <a:pPr indent="0" lvl="0" marL="0" rtl="0" algn="l">
              <a:lnSpc>
                <a:spcPct val="115000"/>
              </a:lnSpc>
              <a:spcBef>
                <a:spcPts val="0"/>
              </a:spcBef>
              <a:spcAft>
                <a:spcPts val="0"/>
              </a:spcAft>
              <a:buClr>
                <a:schemeClr val="dk1"/>
              </a:buClr>
              <a:buSzPts val="1100"/>
              <a:buFont typeface="Arial"/>
              <a:buNone/>
            </a:pPr>
            <a:r>
              <a:rPr lang="en"/>
              <a:t>   - **Cumulative Returns**: Cumulative returns are calculated for both the "Buy and Hold" strategy (buying and holding the stock throughout the period) and the LSTM model's strategy (based on the model's predictions).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8. **Visualization**</a:t>
            </a:r>
            <a:endParaRPr/>
          </a:p>
          <a:p>
            <a:pPr indent="0" lvl="0" marL="0" rtl="0" algn="l">
              <a:lnSpc>
                <a:spcPct val="115000"/>
              </a:lnSpc>
              <a:spcBef>
                <a:spcPts val="0"/>
              </a:spcBef>
              <a:spcAft>
                <a:spcPts val="0"/>
              </a:spcAft>
              <a:buClr>
                <a:schemeClr val="dk1"/>
              </a:buClr>
              <a:buSzPts val="1100"/>
              <a:buFont typeface="Arial"/>
              <a:buNone/>
            </a:pPr>
            <a:r>
              <a:rPr lang="en"/>
              <a:t>   - A plot is generated to visualize the cumulative returns of both the "Buy and Hold" strategy and the LSTM model, showing how well the model performs relative to simply holding the stock over time.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9. **Performance Output**</a:t>
            </a:r>
            <a:endParaRPr/>
          </a:p>
          <a:p>
            <a:pPr indent="0" lvl="0" marL="0" rtl="0" algn="l">
              <a:lnSpc>
                <a:spcPct val="115000"/>
              </a:lnSpc>
              <a:spcBef>
                <a:spcPts val="0"/>
              </a:spcBef>
              <a:spcAft>
                <a:spcPts val="0"/>
              </a:spcAft>
              <a:buClr>
                <a:schemeClr val="dk1"/>
              </a:buClr>
              <a:buSzPts val="1100"/>
              <a:buFont typeface="Arial"/>
              <a:buNone/>
            </a:pPr>
            <a:r>
              <a:rPr lang="en"/>
              <a:t>   - The total return of both the LSTM model and the Buy and Hold strategy is printed, showing how much profit (or loss) each strategy would have generated over the test period.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Key Insights:</a:t>
            </a:r>
            <a:endParaRPr/>
          </a:p>
          <a:p>
            <a:pPr indent="0" lvl="0" marL="0" rtl="0" algn="l">
              <a:lnSpc>
                <a:spcPct val="115000"/>
              </a:lnSpc>
              <a:spcBef>
                <a:spcPts val="0"/>
              </a:spcBef>
              <a:spcAft>
                <a:spcPts val="0"/>
              </a:spcAft>
              <a:buClr>
                <a:schemeClr val="dk1"/>
              </a:buClr>
              <a:buSzPts val="1100"/>
              <a:buFont typeface="Arial"/>
              <a:buNone/>
            </a:pPr>
            <a:r>
              <a:rPr lang="en"/>
              <a:t>- **LSTM Model**: A deep learning approach is used to predict future stock prices based on historical data and technical indicators. The model learns patterns in the data and can be used for making trading decisions.</a:t>
            </a:r>
            <a:endParaRPr/>
          </a:p>
          <a:p>
            <a:pPr indent="0" lvl="0" marL="0" rtl="0" algn="l">
              <a:lnSpc>
                <a:spcPct val="115000"/>
              </a:lnSpc>
              <a:spcBef>
                <a:spcPts val="0"/>
              </a:spcBef>
              <a:spcAft>
                <a:spcPts val="0"/>
              </a:spcAft>
              <a:buClr>
                <a:schemeClr val="dk1"/>
              </a:buClr>
              <a:buSzPts val="1100"/>
              <a:buFont typeface="Arial"/>
              <a:buNone/>
            </a:pPr>
            <a:r>
              <a:rPr lang="en"/>
              <a:t>- **Technical Indicators**: The model incorporates several commonly used technical indicators, such as SMA, EMA, RSI, and MACD, which are often used in trading strategies to predict market trends.</a:t>
            </a:r>
            <a:endParaRPr/>
          </a:p>
          <a:p>
            <a:pPr indent="0" lvl="0" marL="0" rtl="0" algn="l">
              <a:lnSpc>
                <a:spcPct val="115000"/>
              </a:lnSpc>
              <a:spcBef>
                <a:spcPts val="0"/>
              </a:spcBef>
              <a:spcAft>
                <a:spcPts val="0"/>
              </a:spcAft>
              <a:buClr>
                <a:schemeClr val="dk1"/>
              </a:buClr>
              <a:buSzPts val="1100"/>
              <a:buFont typeface="Arial"/>
              <a:buNone/>
            </a:pPr>
            <a:r>
              <a:rPr lang="en"/>
              <a:t>- **Returns Comparison**: The code evaluates the performance of the LSTM model by comparing its returns to a simple Buy and Hold strategy, offering insight into whether the model provides value over just holding the stock.</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Summary:</a:t>
            </a:r>
            <a:endParaRPr/>
          </a:p>
          <a:p>
            <a:pPr indent="0" lvl="0" marL="0" rtl="0" algn="l">
              <a:lnSpc>
                <a:spcPct val="115000"/>
              </a:lnSpc>
              <a:spcBef>
                <a:spcPts val="0"/>
              </a:spcBef>
              <a:spcAft>
                <a:spcPts val="0"/>
              </a:spcAft>
              <a:buClr>
                <a:schemeClr val="dk1"/>
              </a:buClr>
              <a:buSzPts val="1100"/>
              <a:buFont typeface="Arial"/>
              <a:buNone/>
            </a:pPr>
            <a:r>
              <a:rPr lang="en"/>
              <a:t>This code is a financial forecasting system that uses an LSTM model to predict stock prices based on historical data and technical analysis indicators. It evaluates the model's performance by comparing its predicted returns to the returns from a simple Buy and Hold strategy, providing a way to assess the model's usefulness for trading decisions.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fc9a8344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fc9a8344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Model Summary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Train-Test Split</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Training: Data up to 2023</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Testing: Data from 2024 onward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Normalization</a:t>
            </a:r>
            <a:r>
              <a:rPr lang="en">
                <a:solidFill>
                  <a:schemeClr val="dk1"/>
                </a:solidFill>
              </a:rPr>
              <a:t>: MinMaxScaler applied to features and target.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Sequence Length</a:t>
            </a:r>
            <a:r>
              <a:rPr lang="en">
                <a:solidFill>
                  <a:schemeClr val="dk1"/>
                </a:solidFill>
              </a:rPr>
              <a:t>: 60 time steps.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LSTM Model</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Layers</a:t>
            </a:r>
            <a:r>
              <a:rPr lang="en">
                <a:solidFill>
                  <a:schemeClr val="dk1"/>
                </a:solidFill>
              </a:rPr>
              <a:t>: 2 LSTM layers with 50 units each.</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Regularization</a:t>
            </a:r>
            <a:r>
              <a:rPr lang="en">
                <a:solidFill>
                  <a:schemeClr val="dk1"/>
                </a:solidFill>
              </a:rPr>
              <a:t>: Dropout layers with a rate of </a:t>
            </a:r>
            <a:r>
              <a:rPr lang="en">
                <a:solidFill>
                  <a:srgbClr val="188038"/>
                </a:solidFill>
                <a:latin typeface="Roboto Mono"/>
                <a:ea typeface="Roboto Mono"/>
                <a:cs typeface="Roboto Mono"/>
                <a:sym typeface="Roboto Mono"/>
              </a:rPr>
              <a:t>0.2</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Output</a:t>
            </a:r>
            <a:r>
              <a:rPr lang="en">
                <a:solidFill>
                  <a:schemeClr val="dk1"/>
                </a:solidFill>
              </a:rPr>
              <a:t>: 1 Dense layer for predicting the target variable.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Loss Function</a:t>
            </a:r>
            <a:r>
              <a:rPr lang="en">
                <a:solidFill>
                  <a:schemeClr val="dk1"/>
                </a:solidFill>
              </a:rPr>
              <a:t>: Mean Squared Error (MSE).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Optimizer</a:t>
            </a:r>
            <a:r>
              <a:rPr lang="en">
                <a:solidFill>
                  <a:schemeClr val="dk1"/>
                </a:solidFill>
              </a:rPr>
              <a:t>: Adam.</a:t>
            </a:r>
            <a:endParaRPr b="1" sz="13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fc9a834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fc9a834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a4826ce5f5_3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a4826ce5f5_3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4_inferior_LSTM</a:t>
            </a:r>
            <a:endParaRPr/>
          </a:p>
          <a:p>
            <a:pPr indent="0" lvl="0" marL="0" rtl="0" algn="l">
              <a:spcBef>
                <a:spcPts val="0"/>
              </a:spcBef>
              <a:spcAft>
                <a:spcPts val="0"/>
              </a:spcAft>
              <a:buNone/>
            </a:pPr>
            <a:r>
              <a:rPr lang="en"/>
              <a:t>Same as 3_LSTM but deleted features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fc9a8344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fc9a8344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hyperparameter search strategy—likely led to suboptimal model performance.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a4826ce5f5_3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a4826ce5f5_3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i="1" lang="en" sz="1000">
                <a:solidFill>
                  <a:srgbClr val="212121"/>
                </a:solidFill>
                <a:highlight>
                  <a:srgbClr val="F5F5F5"/>
                </a:highlight>
              </a:rPr>
              <a:t>5_optimized LSTM</a:t>
            </a:r>
            <a:endParaRPr i="1" sz="1000">
              <a:solidFill>
                <a:srgbClr val="212121"/>
              </a:solidFill>
              <a:highlight>
                <a:srgbClr val="F5F5F5"/>
              </a:highlight>
            </a:endParaRPr>
          </a:p>
          <a:p>
            <a:pPr indent="0" lvl="0" marL="0" rtl="0" algn="l">
              <a:lnSpc>
                <a:spcPct val="110795"/>
              </a:lnSpc>
              <a:spcBef>
                <a:spcPts val="0"/>
              </a:spcBef>
              <a:spcAft>
                <a:spcPts val="0"/>
              </a:spcAft>
              <a:buClr>
                <a:schemeClr val="dk1"/>
              </a:buClr>
              <a:buSzPts val="1100"/>
              <a:buFont typeface="Arial"/>
              <a:buNone/>
            </a:pPr>
            <a:r>
              <a:rPr i="1" lang="en" sz="1000">
                <a:solidFill>
                  <a:srgbClr val="212121"/>
                </a:solidFill>
                <a:highlight>
                  <a:srgbClr val="F5F5F5"/>
                </a:highlight>
              </a:rPr>
              <a:t>#Golden Magic Model</a:t>
            </a:r>
            <a:endParaRPr i="1" sz="1000">
              <a:solidFill>
                <a:srgbClr val="212121"/>
              </a:solidFill>
              <a:highlight>
                <a:srgbClr val="F5F5F5"/>
              </a:highlight>
            </a:endParaRPr>
          </a:p>
          <a:p>
            <a:pPr indent="0" lvl="0" marL="0" rtl="0" algn="l">
              <a:lnSpc>
                <a:spcPct val="115000"/>
              </a:lnSpc>
              <a:spcBef>
                <a:spcPts val="0"/>
              </a:spcBef>
              <a:spcAft>
                <a:spcPts val="0"/>
              </a:spcAft>
              <a:buClr>
                <a:schemeClr val="dk1"/>
              </a:buClr>
              <a:buSzPts val="1100"/>
              <a:buFont typeface="Arial"/>
              <a:buNone/>
            </a:pPr>
            <a:r>
              <a:rPr lang="en"/>
              <a:t>### Overview of the Golden Magic Model:</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Golden Magic Model appears to be a deep learning-based time series forecasting model, primarily designed for stock market prediction, focusing on predicting the "Close" price of a given asset (e.g., a stock). The model combines technical indicators with deep learning (LSTM - Long Short-Term Memory networks) to forecast future prices based on past data.</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Key Components of the Model:</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1. **Feature Engineering**:  </a:t>
            </a:r>
            <a:endParaRPr/>
          </a:p>
          <a:p>
            <a:pPr indent="0" lvl="0" marL="0" rtl="0" algn="l">
              <a:lnSpc>
                <a:spcPct val="115000"/>
              </a:lnSpc>
              <a:spcBef>
                <a:spcPts val="0"/>
              </a:spcBef>
              <a:spcAft>
                <a:spcPts val="0"/>
              </a:spcAft>
              <a:buClr>
                <a:schemeClr val="dk1"/>
              </a:buClr>
              <a:buSzPts val="1100"/>
              <a:buFont typeface="Arial"/>
              <a:buNone/>
            </a:pPr>
            <a:r>
              <a:rPr lang="en"/>
              <a:t>   The model employs a set of technical indicators commonly used in financial analysis:</a:t>
            </a:r>
            <a:endParaRPr/>
          </a:p>
          <a:p>
            <a:pPr indent="0" lvl="0" marL="0" rtl="0" algn="l">
              <a:lnSpc>
                <a:spcPct val="115000"/>
              </a:lnSpc>
              <a:spcBef>
                <a:spcPts val="0"/>
              </a:spcBef>
              <a:spcAft>
                <a:spcPts val="0"/>
              </a:spcAft>
              <a:buClr>
                <a:schemeClr val="dk1"/>
              </a:buClr>
              <a:buSzPts val="1100"/>
              <a:buFont typeface="Arial"/>
              <a:buNone/>
            </a:pPr>
            <a:r>
              <a:rPr lang="en"/>
              <a:t>   - **SMA (Simple Moving Average)**: Two periods are used, 20 and 50 days.</a:t>
            </a:r>
            <a:endParaRPr/>
          </a:p>
          <a:p>
            <a:pPr indent="0" lvl="0" marL="0" rtl="0" algn="l">
              <a:lnSpc>
                <a:spcPct val="115000"/>
              </a:lnSpc>
              <a:spcBef>
                <a:spcPts val="0"/>
              </a:spcBef>
              <a:spcAft>
                <a:spcPts val="0"/>
              </a:spcAft>
              <a:buClr>
                <a:schemeClr val="dk1"/>
              </a:buClr>
              <a:buSzPts val="1100"/>
              <a:buFont typeface="Arial"/>
              <a:buNone/>
            </a:pPr>
            <a:r>
              <a:rPr lang="en"/>
              <a:t>   - **EMA (Exponential Moving Average)**: Uses a 20-day period.</a:t>
            </a:r>
            <a:endParaRPr/>
          </a:p>
          <a:p>
            <a:pPr indent="0" lvl="0" marL="0" rtl="0" algn="l">
              <a:lnSpc>
                <a:spcPct val="115000"/>
              </a:lnSpc>
              <a:spcBef>
                <a:spcPts val="0"/>
              </a:spcBef>
              <a:spcAft>
                <a:spcPts val="0"/>
              </a:spcAft>
              <a:buClr>
                <a:schemeClr val="dk1"/>
              </a:buClr>
              <a:buSzPts val="1100"/>
              <a:buFont typeface="Arial"/>
              <a:buNone/>
            </a:pPr>
            <a:r>
              <a:rPr lang="en"/>
              <a:t>   - **RSI (Relative Strength Index)**: A momentum oscillator to gauge overbought/oversold conditions.</a:t>
            </a:r>
            <a:endParaRPr/>
          </a:p>
          <a:p>
            <a:pPr indent="0" lvl="0" marL="0" rtl="0" algn="l">
              <a:lnSpc>
                <a:spcPct val="115000"/>
              </a:lnSpc>
              <a:spcBef>
                <a:spcPts val="0"/>
              </a:spcBef>
              <a:spcAft>
                <a:spcPts val="0"/>
              </a:spcAft>
              <a:buClr>
                <a:schemeClr val="dk1"/>
              </a:buClr>
              <a:buSzPts val="1100"/>
              <a:buFont typeface="Arial"/>
              <a:buNone/>
            </a:pPr>
            <a:r>
              <a:rPr lang="en"/>
              <a:t>   - **MACD (Moving Average Convergence Divergence)**: Indicates changes in momentum.</a:t>
            </a:r>
            <a:endParaRPr/>
          </a:p>
          <a:p>
            <a:pPr indent="0" lvl="0" marL="0" rtl="0" algn="l">
              <a:lnSpc>
                <a:spcPct val="115000"/>
              </a:lnSpc>
              <a:spcBef>
                <a:spcPts val="0"/>
              </a:spcBef>
              <a:spcAft>
                <a:spcPts val="0"/>
              </a:spcAft>
              <a:buClr>
                <a:schemeClr val="dk1"/>
              </a:buClr>
              <a:buSzPts val="1100"/>
              <a:buFont typeface="Arial"/>
              <a:buNone/>
            </a:pPr>
            <a:r>
              <a:rPr lang="en"/>
              <a:t>   - **52-week high/low ratio**: Helps assess the relative position of the current price within its yearly range.</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   These indicators are added as new features to the data to aid in the prediction of future stock prices.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2. **Data Preprocessing**:</a:t>
            </a:r>
            <a:endParaRPr/>
          </a:p>
          <a:p>
            <a:pPr indent="0" lvl="0" marL="0" rtl="0" algn="l">
              <a:lnSpc>
                <a:spcPct val="115000"/>
              </a:lnSpc>
              <a:spcBef>
                <a:spcPts val="0"/>
              </a:spcBef>
              <a:spcAft>
                <a:spcPts val="0"/>
              </a:spcAft>
              <a:buClr>
                <a:schemeClr val="dk1"/>
              </a:buClr>
              <a:buSzPts val="1100"/>
              <a:buFont typeface="Arial"/>
              <a:buNone/>
            </a:pPr>
            <a:r>
              <a:rPr lang="en"/>
              <a:t>   - **Scaling**: The data is scaled using the `MinMaxScaler` to ensure that all features lie within the same range, improving the model's performance.</a:t>
            </a:r>
            <a:endParaRPr/>
          </a:p>
          <a:p>
            <a:pPr indent="0" lvl="0" marL="0" rtl="0" algn="l">
              <a:lnSpc>
                <a:spcPct val="115000"/>
              </a:lnSpc>
              <a:spcBef>
                <a:spcPts val="0"/>
              </a:spcBef>
              <a:spcAft>
                <a:spcPts val="0"/>
              </a:spcAft>
              <a:buClr>
                <a:schemeClr val="dk1"/>
              </a:buClr>
              <a:buSzPts val="1100"/>
              <a:buFont typeface="Arial"/>
              <a:buNone/>
            </a:pPr>
            <a:r>
              <a:rPr lang="en"/>
              <a:t>   - **Sequence Creation**: The model takes a sequence of 60 previous time steps (closing prices and indicators) to predict the next closing price. This is a typical setup for time series forecasting tasks.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3. **Model Architecture**:</a:t>
            </a:r>
            <a:endParaRPr/>
          </a:p>
          <a:p>
            <a:pPr indent="0" lvl="0" marL="0" rtl="0" algn="l">
              <a:lnSpc>
                <a:spcPct val="115000"/>
              </a:lnSpc>
              <a:spcBef>
                <a:spcPts val="0"/>
              </a:spcBef>
              <a:spcAft>
                <a:spcPts val="0"/>
              </a:spcAft>
              <a:buClr>
                <a:schemeClr val="dk1"/>
              </a:buClr>
              <a:buSzPts val="1100"/>
              <a:buFont typeface="Arial"/>
              <a:buNone/>
            </a:pPr>
            <a:r>
              <a:rPr lang="en"/>
              <a:t>   - **LSTM Layers**: The core of the model is an LSTM-based architecture, which is capable of learning temporal dependencies in sequential data.</a:t>
            </a:r>
            <a:endParaRPr/>
          </a:p>
          <a:p>
            <a:pPr indent="0" lvl="0" marL="0" rtl="0" algn="l">
              <a:lnSpc>
                <a:spcPct val="115000"/>
              </a:lnSpc>
              <a:spcBef>
                <a:spcPts val="0"/>
              </a:spcBef>
              <a:spcAft>
                <a:spcPts val="0"/>
              </a:spcAft>
              <a:buClr>
                <a:schemeClr val="dk1"/>
              </a:buClr>
              <a:buSzPts val="1100"/>
              <a:buFont typeface="Arial"/>
              <a:buNone/>
            </a:pPr>
            <a:r>
              <a:rPr lang="en"/>
              <a:t>     - The model consists of two LSTM layers, with the number of units and the dropout rate being optimized via Optuna hyperparameter optimization.</a:t>
            </a:r>
            <a:endParaRPr/>
          </a:p>
          <a:p>
            <a:pPr indent="0" lvl="0" marL="0" rtl="0" algn="l">
              <a:lnSpc>
                <a:spcPct val="115000"/>
              </a:lnSpc>
              <a:spcBef>
                <a:spcPts val="0"/>
              </a:spcBef>
              <a:spcAft>
                <a:spcPts val="0"/>
              </a:spcAft>
              <a:buClr>
                <a:schemeClr val="dk1"/>
              </a:buClr>
              <a:buSzPts val="1100"/>
              <a:buFont typeface="Arial"/>
              <a:buNone/>
            </a:pPr>
            <a:r>
              <a:rPr lang="en"/>
              <a:t>   - **Dropout Layers**: Dropout layers are used to prevent overfitting by randomly setting a fraction of the input units to 0 during training.</a:t>
            </a:r>
            <a:endParaRPr/>
          </a:p>
          <a:p>
            <a:pPr indent="0" lvl="0" marL="0" rtl="0" algn="l">
              <a:lnSpc>
                <a:spcPct val="115000"/>
              </a:lnSpc>
              <a:spcBef>
                <a:spcPts val="0"/>
              </a:spcBef>
              <a:spcAft>
                <a:spcPts val="0"/>
              </a:spcAft>
              <a:buClr>
                <a:schemeClr val="dk1"/>
              </a:buClr>
              <a:buSzPts val="1100"/>
              <a:buFont typeface="Arial"/>
              <a:buNone/>
            </a:pPr>
            <a:r>
              <a:rPr lang="en"/>
              <a:t>   - **Dense Layer**: The final output layer has a single neuron, which predicts the "Close" price for the next time step.</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   Hyperparameters like the number of LSTM units, dropout rates, and learning rate are tuned using **Optuna**, an optimization framework that helps find the best set of parameters by evaluating different combinations of hyperparameters.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4. **Custom Callback for Feature Weighting**:  </a:t>
            </a:r>
            <a:endParaRPr/>
          </a:p>
          <a:p>
            <a:pPr indent="0" lvl="0" marL="0" rtl="0" algn="l">
              <a:lnSpc>
                <a:spcPct val="115000"/>
              </a:lnSpc>
              <a:spcBef>
                <a:spcPts val="0"/>
              </a:spcBef>
              <a:spcAft>
                <a:spcPts val="0"/>
              </a:spcAft>
              <a:buClr>
                <a:schemeClr val="dk1"/>
              </a:buClr>
              <a:buSzPts val="1100"/>
              <a:buFont typeface="Arial"/>
              <a:buNone/>
            </a:pPr>
            <a:r>
              <a:rPr lang="en"/>
              <a:t>   The model includes a custom Keras callback (`FeatureOptimizationCallback`) that adjusts the feature weights during training. This callback is designed to assign varying importance to each feature during the model's training process, potentially improving the model's focus on the most relevant features for predicting stock prices.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5. **Training and Evaluation**:</a:t>
            </a:r>
            <a:endParaRPr/>
          </a:p>
          <a:p>
            <a:pPr indent="0" lvl="0" marL="0" rtl="0" algn="l">
              <a:lnSpc>
                <a:spcPct val="115000"/>
              </a:lnSpc>
              <a:spcBef>
                <a:spcPts val="0"/>
              </a:spcBef>
              <a:spcAft>
                <a:spcPts val="0"/>
              </a:spcAft>
              <a:buClr>
                <a:schemeClr val="dk1"/>
              </a:buClr>
              <a:buSzPts val="1100"/>
              <a:buFont typeface="Arial"/>
              <a:buNone/>
            </a:pPr>
            <a:r>
              <a:rPr lang="en"/>
              <a:t>   - The model is trained using **Mean Squared Error (MSE)** as the loss function, which is typical for regression tasks like price prediction.</a:t>
            </a:r>
            <a:endParaRPr/>
          </a:p>
          <a:p>
            <a:pPr indent="0" lvl="0" marL="0" rtl="0" algn="l">
              <a:lnSpc>
                <a:spcPct val="115000"/>
              </a:lnSpc>
              <a:spcBef>
                <a:spcPts val="0"/>
              </a:spcBef>
              <a:spcAft>
                <a:spcPts val="0"/>
              </a:spcAft>
              <a:buClr>
                <a:schemeClr val="dk1"/>
              </a:buClr>
              <a:buSzPts val="1100"/>
              <a:buFont typeface="Arial"/>
              <a:buNone/>
            </a:pPr>
            <a:r>
              <a:rPr lang="en"/>
              <a:t>   - **Validation Loss**: The model uses validation loss to monitor its generalization performance.</a:t>
            </a:r>
            <a:endParaRPr/>
          </a:p>
          <a:p>
            <a:pPr indent="0" lvl="0" marL="0" rtl="0" algn="l">
              <a:lnSpc>
                <a:spcPct val="115000"/>
              </a:lnSpc>
              <a:spcBef>
                <a:spcPts val="0"/>
              </a:spcBef>
              <a:spcAft>
                <a:spcPts val="0"/>
              </a:spcAft>
              <a:buClr>
                <a:schemeClr val="dk1"/>
              </a:buClr>
              <a:buSzPts val="1100"/>
              <a:buFont typeface="Arial"/>
              <a:buNone/>
            </a:pPr>
            <a:r>
              <a:rPr lang="en"/>
              <a:t>   - **Epochs**: The model is trained for 15 epochs, with the training progress monitored for each epoch.</a:t>
            </a:r>
            <a:endParaRPr/>
          </a:p>
          <a:p>
            <a:pPr indent="0" lvl="0" marL="0" rtl="0" algn="l">
              <a:lnSpc>
                <a:spcPct val="115000"/>
              </a:lnSpc>
              <a:spcBef>
                <a:spcPts val="0"/>
              </a:spcBef>
              <a:spcAft>
                <a:spcPts val="0"/>
              </a:spcAft>
              <a:buClr>
                <a:schemeClr val="dk1"/>
              </a:buClr>
              <a:buSzPts val="1100"/>
              <a:buFont typeface="Arial"/>
              <a:buNone/>
            </a:pPr>
            <a:r>
              <a:rPr lang="en"/>
              <a:t>   - **Optuna Grid Search**: The model's hyperparameters are optimized using Optuna's trial-based optimization. During each trial, the model is trained for a few epochs, and the validation loss is recorded. The best parameters found through this process are then used to train the final model.</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6. **Model Performance**:</a:t>
            </a:r>
            <a:endParaRPr/>
          </a:p>
          <a:p>
            <a:pPr indent="0" lvl="0" marL="0" rtl="0" algn="l">
              <a:lnSpc>
                <a:spcPct val="115000"/>
              </a:lnSpc>
              <a:spcBef>
                <a:spcPts val="0"/>
              </a:spcBef>
              <a:spcAft>
                <a:spcPts val="0"/>
              </a:spcAft>
              <a:buClr>
                <a:schemeClr val="dk1"/>
              </a:buClr>
              <a:buSzPts val="1100"/>
              <a:buFont typeface="Arial"/>
              <a:buNone/>
            </a:pPr>
            <a:r>
              <a:rPr lang="en"/>
              <a:t>   - The model’s validation loss over epochs is tracked. For example, at Epoch 1, the training loss starts at 0.0848 and drops to 0.0042 by the second epoch, showing rapid learning.</a:t>
            </a:r>
            <a:endParaRPr/>
          </a:p>
          <a:p>
            <a:pPr indent="0" lvl="0" marL="0" rtl="0" algn="l">
              <a:lnSpc>
                <a:spcPct val="115000"/>
              </a:lnSpc>
              <a:spcBef>
                <a:spcPts val="0"/>
              </a:spcBef>
              <a:spcAft>
                <a:spcPts val="0"/>
              </a:spcAft>
              <a:buClr>
                <a:schemeClr val="dk1"/>
              </a:buClr>
              <a:buSzPts val="1100"/>
              <a:buFont typeface="Arial"/>
              <a:buNone/>
            </a:pPr>
            <a:r>
              <a:rPr lang="en"/>
              <a:t>   - Feature weights are updated after each epoch based on the performance of the model and the importance of each feature, showing how the model adapts to the data as training progresses.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Observations: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The **Optuna Optimization** results show that the best hyperparameters for the model were:</a:t>
            </a:r>
            <a:endParaRPr/>
          </a:p>
          <a:p>
            <a:pPr indent="0" lvl="0" marL="0" rtl="0" algn="l">
              <a:lnSpc>
                <a:spcPct val="115000"/>
              </a:lnSpc>
              <a:spcBef>
                <a:spcPts val="0"/>
              </a:spcBef>
              <a:spcAft>
                <a:spcPts val="0"/>
              </a:spcAft>
              <a:buClr>
                <a:schemeClr val="dk1"/>
              </a:buClr>
              <a:buSzPts val="1100"/>
              <a:buFont typeface="Arial"/>
              <a:buNone/>
            </a:pPr>
            <a:r>
              <a:rPr lang="en"/>
              <a:t>   - **LSTM units (first layer)**: 99</a:t>
            </a:r>
            <a:endParaRPr/>
          </a:p>
          <a:p>
            <a:pPr indent="0" lvl="0" marL="0" rtl="0" algn="l">
              <a:lnSpc>
                <a:spcPct val="115000"/>
              </a:lnSpc>
              <a:spcBef>
                <a:spcPts val="0"/>
              </a:spcBef>
              <a:spcAft>
                <a:spcPts val="0"/>
              </a:spcAft>
              <a:buClr>
                <a:schemeClr val="dk1"/>
              </a:buClr>
              <a:buSzPts val="1100"/>
              <a:buFont typeface="Arial"/>
              <a:buNone/>
            </a:pPr>
            <a:r>
              <a:rPr lang="en"/>
              <a:t>   - **LSTM units (second layer)**: 67</a:t>
            </a:r>
            <a:endParaRPr/>
          </a:p>
          <a:p>
            <a:pPr indent="0" lvl="0" marL="0" rtl="0" algn="l">
              <a:lnSpc>
                <a:spcPct val="115000"/>
              </a:lnSpc>
              <a:spcBef>
                <a:spcPts val="0"/>
              </a:spcBef>
              <a:spcAft>
                <a:spcPts val="0"/>
              </a:spcAft>
              <a:buClr>
                <a:schemeClr val="dk1"/>
              </a:buClr>
              <a:buSzPts val="1100"/>
              <a:buFont typeface="Arial"/>
              <a:buNone/>
            </a:pPr>
            <a:r>
              <a:rPr lang="en"/>
              <a:t>   - **Dropout rate (first layer)**: 0.1501</a:t>
            </a:r>
            <a:endParaRPr/>
          </a:p>
          <a:p>
            <a:pPr indent="0" lvl="0" marL="0" rtl="0" algn="l">
              <a:lnSpc>
                <a:spcPct val="115000"/>
              </a:lnSpc>
              <a:spcBef>
                <a:spcPts val="0"/>
              </a:spcBef>
              <a:spcAft>
                <a:spcPts val="0"/>
              </a:spcAft>
              <a:buClr>
                <a:schemeClr val="dk1"/>
              </a:buClr>
              <a:buSzPts val="1100"/>
              <a:buFont typeface="Arial"/>
              <a:buNone/>
            </a:pPr>
            <a:r>
              <a:rPr lang="en"/>
              <a:t>   - **Dropout rate (second layer)**: 0.1923</a:t>
            </a:r>
            <a:endParaRPr/>
          </a:p>
          <a:p>
            <a:pPr indent="0" lvl="0" marL="0" rtl="0" algn="l">
              <a:lnSpc>
                <a:spcPct val="115000"/>
              </a:lnSpc>
              <a:spcBef>
                <a:spcPts val="0"/>
              </a:spcBef>
              <a:spcAft>
                <a:spcPts val="0"/>
              </a:spcAft>
              <a:buClr>
                <a:schemeClr val="dk1"/>
              </a:buClr>
              <a:buSzPts val="1100"/>
              <a:buFont typeface="Arial"/>
              <a:buNone/>
            </a:pPr>
            <a:r>
              <a:rPr lang="en"/>
              <a:t>   - **Learning rate**: 0.00193</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   These settings seem to provide the lowest validation loss, indicating that these hyperparameters might offer the best predictive performance.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**Feature Weight Adjustments**: The feature importance is dynamically adjusted during training, as seen in the callback’s logs. The features' weights change throughout the epochs, which can help the model focus on more important signals over time.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**Loss Function Behavior**: The loss function steadily decreases, indicating that the model is learning from the data and improving its predictions as training progresses.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Conclusion: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The Golden Magic Model represents a sophisticated stock prediction framework, combining the power of LSTM networks with financial technical indicators and advanced optimization techniques like Optuna for hyperparameter tuning. The inclusion of feature weighting allows the model to adapt to varying levels of feature importance throughout training, potentially boosting its ability to generalize to new data. This combination of deep learning with traditional financial analysis could offer an edge in forecasting market trends.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fd5efd6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fd5efd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Jonathan</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Machine Learning Models for Investment Decision-Making</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Sentiment Analysis - Machine Learning Model - to help answer the first question </a:t>
            </a:r>
            <a:r>
              <a:rPr lang="en" sz="1200">
                <a:solidFill>
                  <a:schemeClr val="dk1"/>
                </a:solidFill>
                <a:latin typeface="Maven Pro"/>
                <a:ea typeface="Maven Pro"/>
                <a:cs typeface="Maven Pro"/>
                <a:sym typeface="Maven Pro"/>
              </a:rPr>
              <a:t>How can natural language processing be used to classify investors’ risk tolerance?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Purpose:</a:t>
            </a:r>
            <a:r>
              <a:rPr lang="en">
                <a:solidFill>
                  <a:schemeClr val="dk1"/>
                </a:solidFill>
              </a:rPr>
              <a:t> Helps investors identify the best investment options based on their risk tolerance and preferences.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How it Works:</a:t>
            </a:r>
            <a:r>
              <a:rPr lang="en">
                <a:solidFill>
                  <a:schemeClr val="dk1"/>
                </a:solidFill>
              </a:rPr>
              <a:t> Analyzes the investor’s responses to a set of questions and recommends an investment portfolio based on the investor’s risk tolerance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solidFill>
                <a:schemeClr val="dk1"/>
              </a:solidFill>
            </a:endParaRPr>
          </a:p>
          <a:p>
            <a:pPr indent="0" lvl="0" marL="91440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Investment Strategy Model: - to help answer the second question </a:t>
            </a:r>
            <a:r>
              <a:rPr lang="en" sz="1200">
                <a:solidFill>
                  <a:schemeClr val="dk1"/>
                </a:solidFill>
                <a:latin typeface="Maven Pro"/>
                <a:ea typeface="Maven Pro"/>
                <a:cs typeface="Maven Pro"/>
                <a:sym typeface="Maven Pro"/>
              </a:rPr>
              <a:t>How can investment portfolios be effectively aligned with individual risk profiles?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Purpose:</a:t>
            </a:r>
            <a:r>
              <a:rPr lang="en">
                <a:solidFill>
                  <a:schemeClr val="dk1"/>
                </a:solidFill>
              </a:rPr>
              <a:t> Assists investors in selecting appropriate investment strategies that align with their individual risk tolerance.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How it Works:</a:t>
            </a:r>
            <a:r>
              <a:rPr lang="en">
                <a:solidFill>
                  <a:schemeClr val="dk1"/>
                </a:solidFill>
              </a:rPr>
              <a:t> Suggests strategic asset allocations (e.g., conservative, balanced, aggressive) to create a portfolio that matches the investor's financial goals and risk appetite.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What strategy to follow</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1fc9a8344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1fc9a8344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ML Theory Implications: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GridSearch</a:t>
            </a:r>
            <a:r>
              <a:rPr lang="en">
                <a:solidFill>
                  <a:schemeClr val="dk1"/>
                </a:solidFill>
              </a:rPr>
              <a:t>: Exhaustive search but computationally expensive. GridSearch explores every combination of hyperparameters in a grid, making it impractical for large search spaces.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Optuna</a:t>
            </a:r>
            <a:r>
              <a:rPr lang="en">
                <a:solidFill>
                  <a:schemeClr val="dk1"/>
                </a:solidFill>
              </a:rPr>
              <a:t>: Combines random sampling and pruning to find optimal hyperparameters quickly. Adaptive searching balances exploration (searching the space) and exploitation (focusing on promising regions).</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Data Leakage Risk</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Why it happens</a:t>
            </a:r>
            <a:r>
              <a:rPr lang="en">
                <a:solidFill>
                  <a:schemeClr val="dk1"/>
                </a:solidFill>
              </a:rPr>
              <a:t>: The callback dynamically updates feature weights during training, potentially learning information indirectly from the validation set. This violates the principle that the validation set should remain unseen during model training.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Data leakage inflates validation performance metrics and creates an illusion of better generalization.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Correction</a:t>
            </a:r>
            <a:r>
              <a:rPr lang="en">
                <a:solidFill>
                  <a:schemeClr val="dk1"/>
                </a:solidFill>
              </a:rPr>
              <a:t>: Split the data into:</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Training set</a:t>
            </a:r>
            <a:r>
              <a:rPr lang="en">
                <a:solidFill>
                  <a:schemeClr val="dk1"/>
                </a:solidFill>
              </a:rPr>
              <a:t>: Used for learning weights and model training.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Validation set</a:t>
            </a:r>
            <a:r>
              <a:rPr lang="en">
                <a:solidFill>
                  <a:schemeClr val="dk1"/>
                </a:solidFill>
              </a:rPr>
              <a:t>: Used for Optuna's hyperparameter optimization and feature weight adjustments.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Test set</a:t>
            </a:r>
            <a:r>
              <a:rPr lang="en">
                <a:solidFill>
                  <a:schemeClr val="dk1"/>
                </a:solidFill>
              </a:rPr>
              <a:t>: Completely unseen data to evaluate the final model performance.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4826ce5f5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4826ce5f5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Jonathan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solidFill>
                  <a:srgbClr val="C0791B"/>
                </a:solidFill>
                <a:latin typeface="Nunito"/>
                <a:ea typeface="Nunito"/>
                <a:cs typeface="Nunito"/>
                <a:sym typeface="Nunito"/>
              </a:rPr>
              <a:t>Dollar-cost averaging (DCA): </a:t>
            </a:r>
            <a:r>
              <a:rPr lang="en" sz="1500">
                <a:solidFill>
                  <a:srgbClr val="C0791B"/>
                </a:solidFill>
                <a:latin typeface="Nunito"/>
                <a:ea typeface="Nunito"/>
                <a:cs typeface="Nunito"/>
                <a:sym typeface="Nunito"/>
              </a:rPr>
              <a:t>investing the same amount of money in a target security at regular intervals over a certain period of time, regardless of price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Challenges:</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One of the challenges we face is the </a:t>
            </a:r>
            <a:r>
              <a:rPr b="1" lang="en">
                <a:solidFill>
                  <a:schemeClr val="dk1"/>
                </a:solidFill>
              </a:rPr>
              <a:t>bias introduced by synthetic data</a:t>
            </a:r>
            <a:r>
              <a:rPr lang="en">
                <a:solidFill>
                  <a:schemeClr val="dk1"/>
                </a:solidFill>
              </a:rPr>
              <a:t>. Since we’re relying on simulated responses to train our models, there’s a risk that these responses may not fully capture the </a:t>
            </a:r>
            <a:r>
              <a:rPr b="1" lang="en">
                <a:solidFill>
                  <a:schemeClr val="dk1"/>
                </a:solidFill>
              </a:rPr>
              <a:t>real-world complexity</a:t>
            </a:r>
            <a:r>
              <a:rPr lang="en">
                <a:solidFill>
                  <a:schemeClr val="dk1"/>
                </a:solidFill>
              </a:rPr>
              <a:t> of investors. For example, real investors may have more nuanced or emotional responses to risk than what we can simulate. This could affect the accuracy of our risk tolerance predictions and, in turn, the portfolio recommendations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Another challenge we’re addressing is </a:t>
            </a:r>
            <a:r>
              <a:rPr b="1" lang="en">
                <a:solidFill>
                  <a:schemeClr val="dk1"/>
                </a:solidFill>
              </a:rPr>
              <a:t>scalability</a:t>
            </a:r>
            <a:r>
              <a:rPr lang="en">
                <a:solidFill>
                  <a:schemeClr val="dk1"/>
                </a:solidFill>
              </a:rPr>
              <a:t>. As we increase the size of the datasets we use—such as more investor responses or market data—fine-tuning our </a:t>
            </a:r>
            <a:r>
              <a:rPr b="1" lang="en">
                <a:solidFill>
                  <a:schemeClr val="dk1"/>
                </a:solidFill>
              </a:rPr>
              <a:t>large models</a:t>
            </a:r>
            <a:r>
              <a:rPr lang="en">
                <a:solidFill>
                  <a:schemeClr val="dk1"/>
                </a:solidFill>
              </a:rPr>
              <a:t> becomes increasingly complex. It requires powerful computational resources, and we must ensure the model can scale without sacrificing </a:t>
            </a:r>
            <a:r>
              <a:rPr b="1" lang="en">
                <a:solidFill>
                  <a:schemeClr val="dk1"/>
                </a:solidFill>
              </a:rPr>
              <a:t>accuracy</a:t>
            </a:r>
            <a:r>
              <a:rPr lang="en">
                <a:solidFill>
                  <a:schemeClr val="dk1"/>
                </a:solidFill>
              </a:rPr>
              <a:t> or becoming too slow to be practical for real-time use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Future Considerations: </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Looking ahead, one of our key goals is to </a:t>
            </a:r>
            <a:r>
              <a:rPr b="1" lang="en">
                <a:solidFill>
                  <a:schemeClr val="dk1"/>
                </a:solidFill>
              </a:rPr>
              <a:t>integrate real investor data</a:t>
            </a:r>
            <a:r>
              <a:rPr lang="en">
                <a:solidFill>
                  <a:schemeClr val="dk1"/>
                </a:solidFill>
              </a:rPr>
              <a:t> into our models. By using actual responses from investors, we can improve the </a:t>
            </a:r>
            <a:r>
              <a:rPr b="1" lang="en">
                <a:solidFill>
                  <a:schemeClr val="dk1"/>
                </a:solidFill>
              </a:rPr>
              <a:t>realism</a:t>
            </a:r>
            <a:r>
              <a:rPr lang="en">
                <a:solidFill>
                  <a:schemeClr val="dk1"/>
                </a:solidFill>
              </a:rPr>
              <a:t> of our predictions. This would lead to more accurate assessments of risk tolerance and better-aligned portfolio recommendations.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also learned that we can further </a:t>
            </a:r>
            <a:r>
              <a:rPr b="1" lang="en">
                <a:solidFill>
                  <a:schemeClr val="dk1"/>
                </a:solidFill>
              </a:rPr>
              <a:t>incorporate advanced deep learning models</a:t>
            </a:r>
            <a:r>
              <a:rPr lang="en">
                <a:solidFill>
                  <a:schemeClr val="dk1"/>
                </a:solidFill>
              </a:rPr>
              <a:t>, such as </a:t>
            </a:r>
            <a:r>
              <a:rPr b="1" lang="en">
                <a:solidFill>
                  <a:schemeClr val="dk1"/>
                </a:solidFill>
              </a:rPr>
              <a:t>GPT variants</a:t>
            </a:r>
            <a:r>
              <a:rPr lang="en">
                <a:solidFill>
                  <a:schemeClr val="dk1"/>
                </a:solidFill>
              </a:rPr>
              <a:t>, to improve our ability to interpret investor responses. These models can understand and generate language in a much more sophisticated way, helping us to better classify risk tolerance based on </a:t>
            </a:r>
            <a:r>
              <a:rPr b="1" lang="en">
                <a:solidFill>
                  <a:schemeClr val="dk1"/>
                </a:solidFill>
              </a:rPr>
              <a:t>subtle language cues</a:t>
            </a:r>
            <a:r>
              <a:rPr lang="en">
                <a:solidFill>
                  <a:schemeClr val="dk1"/>
                </a:solidFill>
              </a:rPr>
              <a:t> that may be missed by simpler models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the future, we could also include</a:t>
            </a:r>
            <a:r>
              <a:rPr b="1" lang="en">
                <a:solidFill>
                  <a:schemeClr val="dk1"/>
                </a:solidFill>
              </a:rPr>
              <a:t> metrics like the Sharpe Ratio</a:t>
            </a:r>
            <a:r>
              <a:rPr lang="en">
                <a:solidFill>
                  <a:schemeClr val="dk1"/>
                </a:solidFill>
              </a:rPr>
              <a:t> to evaluate portfolio performance. The Sharpe Ratio measures the </a:t>
            </a:r>
            <a:r>
              <a:rPr b="1" lang="en">
                <a:solidFill>
                  <a:schemeClr val="dk1"/>
                </a:solidFill>
              </a:rPr>
              <a:t>risk-adjusted return</a:t>
            </a:r>
            <a:r>
              <a:rPr lang="en">
                <a:solidFill>
                  <a:schemeClr val="dk1"/>
                </a:solidFill>
              </a:rPr>
              <a:t>, which helps investors understand how well their portfolios are performing relative to the level of risk they’re taking on. By incorporating this metric, we can provide more </a:t>
            </a:r>
            <a:r>
              <a:rPr b="1" lang="en">
                <a:solidFill>
                  <a:schemeClr val="dk1"/>
                </a:solidFill>
              </a:rPr>
              <a:t>well-rounded recommendations</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Lastly, we’re focusing on improving the </a:t>
            </a:r>
            <a:r>
              <a:rPr b="1" lang="en">
                <a:solidFill>
                  <a:schemeClr val="dk1"/>
                </a:solidFill>
              </a:rPr>
              <a:t>chatbot interface</a:t>
            </a:r>
            <a:r>
              <a:rPr lang="en">
                <a:solidFill>
                  <a:schemeClr val="dk1"/>
                </a:solidFill>
              </a:rPr>
              <a:t> for better usability. A more </a:t>
            </a:r>
            <a:r>
              <a:rPr b="1" lang="en">
                <a:solidFill>
                  <a:schemeClr val="dk1"/>
                </a:solidFill>
              </a:rPr>
              <a:t>intuitive and responsive interface</a:t>
            </a:r>
            <a:r>
              <a:rPr lang="en">
                <a:solidFill>
                  <a:schemeClr val="dk1"/>
                </a:solidFill>
              </a:rPr>
              <a:t> will make it easier for users to interact with the system and receive personalized recommendations. This will ensure that even non-technical users can engage with the system comfortably</a:t>
            </a:r>
            <a:endParaRPr b="1">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1f7ef057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1f7ef057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fc9a8344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fc9a8344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fc9a8344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1fc9a8344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4826ce5f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4826ce5f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Score - </a:t>
            </a:r>
            <a:r>
              <a:rPr lang="en"/>
              <a:t>represents</a:t>
            </a:r>
            <a:r>
              <a:rPr lang="en"/>
              <a:t> the overall “tone” of the answer // percentage = the model’s confidence score of the sentiment analysis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4826ce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4826ce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 basic</a:t>
            </a:r>
            <a:endParaRPr/>
          </a:p>
          <a:p>
            <a:pPr indent="0" lvl="0" marL="0" rtl="0" algn="l">
              <a:spcBef>
                <a:spcPts val="0"/>
              </a:spcBef>
              <a:spcAft>
                <a:spcPts val="0"/>
              </a:spcAft>
              <a:buNone/>
            </a:pPr>
            <a:r>
              <a:rPr lang="en"/>
              <a:t>-we can adjust/add questions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4826ce5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4826ce5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Conservative = risk-averse</a:t>
            </a:r>
            <a:endParaRPr/>
          </a:p>
          <a:p>
            <a:pPr indent="0" lvl="0" marL="0" rtl="0" algn="l">
              <a:spcBef>
                <a:spcPts val="0"/>
              </a:spcBef>
              <a:spcAft>
                <a:spcPts val="0"/>
              </a:spcAft>
              <a:buNone/>
            </a:pPr>
            <a:r>
              <a:rPr lang="en"/>
              <a:t>Key words in the response are used to classify the risk profile of the investor</a:t>
            </a:r>
            <a:endParaRPr/>
          </a:p>
          <a:p>
            <a:pPr indent="0" lvl="0" marL="0" rtl="0" algn="l">
              <a:spcBef>
                <a:spcPts val="0"/>
              </a:spcBef>
              <a:spcAft>
                <a:spcPts val="0"/>
              </a:spcAft>
              <a:buNone/>
            </a:pPr>
            <a:r>
              <a:rPr lang="en"/>
              <a:t>The response is also put into the Hugging Face Sentiment Analyzer to obtain a sentiment score</a:t>
            </a:r>
            <a:endParaRPr/>
          </a:p>
          <a:p>
            <a:pPr indent="0" lvl="0" marL="0" rtl="0" algn="l">
              <a:spcBef>
                <a:spcPts val="0"/>
              </a:spcBef>
              <a:spcAft>
                <a:spcPts val="0"/>
              </a:spcAft>
              <a:buNone/>
            </a:pPr>
            <a:r>
              <a:rPr lang="en"/>
              <a:t>	This scores the overall “tone” of their response and their “feeling” towards investments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4826ce5f5_3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4826ce5f5_3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4826ce5f5_3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4826ce5f5_3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4826ce5f5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4826ce5f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Forecasting the Future: Machine Learning Meets the Stock Market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December 16, 2024</a:t>
            </a:r>
            <a:endParaRPr/>
          </a:p>
          <a:p>
            <a:pPr indent="0" lvl="0" marL="0" rtl="0" algn="l">
              <a:spcBef>
                <a:spcPts val="0"/>
              </a:spcBef>
              <a:spcAft>
                <a:spcPts val="0"/>
              </a:spcAft>
              <a:buNone/>
            </a:pPr>
            <a:r>
              <a:rPr lang="en"/>
              <a:t>Sebastian, Jonathan, Elizabeth, Sheryle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2: Reviewing strategies</a:t>
            </a:r>
            <a:endParaRPr/>
          </a:p>
        </p:txBody>
      </p:sp>
      <p:sp>
        <p:nvSpPr>
          <p:cNvPr id="342" name="Google Shape;342;p22"/>
          <p:cNvSpPr txBox="1"/>
          <p:nvPr>
            <p:ph idx="1" type="body"/>
          </p:nvPr>
        </p:nvSpPr>
        <p:spPr>
          <a:xfrm>
            <a:off x="1378500" y="1597875"/>
            <a:ext cx="3408300" cy="29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Active Trading </a:t>
            </a:r>
            <a:endParaRPr b="1" sz="1400">
              <a:solidFill>
                <a:schemeClr val="dk1"/>
              </a:solidFill>
            </a:endParaRPr>
          </a:p>
          <a:p>
            <a:pPr indent="0" lvl="0" marL="0" rtl="0" algn="l">
              <a:spcBef>
                <a:spcPts val="1200"/>
              </a:spcBef>
              <a:spcAft>
                <a:spcPts val="0"/>
              </a:spcAft>
              <a:buNone/>
            </a:pPr>
            <a:r>
              <a:rPr b="1" lang="en" sz="1400">
                <a:solidFill>
                  <a:schemeClr val="dk1"/>
                </a:solidFill>
              </a:rPr>
              <a:t>Value investing</a:t>
            </a:r>
            <a:endParaRPr b="1" sz="1400">
              <a:solidFill>
                <a:schemeClr val="dk1"/>
              </a:solidFill>
            </a:endParaRPr>
          </a:p>
          <a:p>
            <a:pPr indent="0" lvl="0" marL="0" rtl="0" algn="l">
              <a:spcBef>
                <a:spcPts val="1200"/>
              </a:spcBef>
              <a:spcAft>
                <a:spcPts val="0"/>
              </a:spcAft>
              <a:buNone/>
            </a:pPr>
            <a:r>
              <a:rPr b="1" lang="en" sz="1400">
                <a:solidFill>
                  <a:schemeClr val="dk1"/>
                </a:solidFill>
              </a:rPr>
              <a:t>Growth investing</a:t>
            </a:r>
            <a:endParaRPr b="1" sz="1400">
              <a:solidFill>
                <a:schemeClr val="dk1"/>
              </a:solidFill>
            </a:endParaRPr>
          </a:p>
          <a:p>
            <a:pPr indent="0" lvl="0" marL="0" rtl="0" algn="l">
              <a:spcBef>
                <a:spcPts val="1200"/>
              </a:spcBef>
              <a:spcAft>
                <a:spcPts val="0"/>
              </a:spcAft>
              <a:buNone/>
            </a:pPr>
            <a:r>
              <a:rPr b="1" lang="en" sz="1400">
                <a:solidFill>
                  <a:schemeClr val="dk1"/>
                </a:solidFill>
              </a:rPr>
              <a:t>Buy and Hold</a:t>
            </a:r>
            <a:endParaRPr b="1" sz="1400">
              <a:solidFill>
                <a:schemeClr val="dk1"/>
              </a:solidFill>
            </a:endParaRPr>
          </a:p>
          <a:p>
            <a:pPr indent="0" lvl="0" marL="0" rtl="0" algn="l">
              <a:spcBef>
                <a:spcPts val="1200"/>
              </a:spcBef>
              <a:spcAft>
                <a:spcPts val="1200"/>
              </a:spcAft>
              <a:buNone/>
            </a:pPr>
            <a:r>
              <a:t/>
            </a:r>
            <a:endParaRPr sz="1500">
              <a:solidFill>
                <a:schemeClr val="dk1"/>
              </a:solidFill>
            </a:endParaRPr>
          </a:p>
        </p:txBody>
      </p:sp>
      <p:sp>
        <p:nvSpPr>
          <p:cNvPr id="343" name="Google Shape;343;p22"/>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22"/>
          <p:cNvPicPr preferRelativeResize="0"/>
          <p:nvPr/>
        </p:nvPicPr>
        <p:blipFill rotWithShape="1">
          <a:blip r:embed="rId3">
            <a:alphaModFix/>
          </a:blip>
          <a:srcRect b="11080" l="14517" r="14282" t="13799"/>
          <a:stretch/>
        </p:blipFill>
        <p:spPr>
          <a:xfrm>
            <a:off x="3866125" y="1152475"/>
            <a:ext cx="5086101" cy="3577700"/>
          </a:xfrm>
          <a:prstGeom prst="rect">
            <a:avLst/>
          </a:prstGeom>
          <a:noFill/>
          <a:ln>
            <a:noFill/>
          </a:ln>
        </p:spPr>
      </p:pic>
      <p:sp>
        <p:nvSpPr>
          <p:cNvPr id="345" name="Google Shape;345;p22"/>
          <p:cNvSpPr/>
          <p:nvPr/>
        </p:nvSpPr>
        <p:spPr>
          <a:xfrm>
            <a:off x="1326125" y="1620850"/>
            <a:ext cx="1556100" cy="369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6" name="Google Shape;346;p22"/>
          <p:cNvSpPr/>
          <p:nvPr/>
        </p:nvSpPr>
        <p:spPr>
          <a:xfrm>
            <a:off x="1326125" y="2840050"/>
            <a:ext cx="1556100" cy="369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and libraries</a:t>
            </a:r>
            <a:endParaRPr/>
          </a:p>
        </p:txBody>
      </p:sp>
      <p:sp>
        <p:nvSpPr>
          <p:cNvPr id="352" name="Google Shape;352;p23"/>
          <p:cNvSpPr txBox="1"/>
          <p:nvPr>
            <p:ph idx="1" type="body"/>
          </p:nvPr>
        </p:nvSpPr>
        <p:spPr>
          <a:xfrm>
            <a:off x="1303800" y="1251425"/>
            <a:ext cx="7030500" cy="424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chemeClr val="dk1"/>
                </a:solidFill>
              </a:rPr>
              <a:t>CSV data was downloaded from </a:t>
            </a:r>
            <a:r>
              <a:rPr b="1" lang="en">
                <a:solidFill>
                  <a:schemeClr val="dk1"/>
                </a:solidFill>
              </a:rPr>
              <a:t>stocksanalysis.com</a:t>
            </a:r>
            <a:r>
              <a:rPr lang="en">
                <a:solidFill>
                  <a:schemeClr val="dk1"/>
                </a:solidFill>
              </a:rPr>
              <a:t> for the last five years for various tickers</a:t>
            </a:r>
            <a:endParaRPr>
              <a:solidFill>
                <a:schemeClr val="dk1"/>
              </a:solidFill>
            </a:endParaRPr>
          </a:p>
        </p:txBody>
      </p:sp>
      <p:sp>
        <p:nvSpPr>
          <p:cNvPr id="353" name="Google Shape;353;p23"/>
          <p:cNvSpPr txBox="1"/>
          <p:nvPr>
            <p:ph idx="1" type="body"/>
          </p:nvPr>
        </p:nvSpPr>
        <p:spPr>
          <a:xfrm>
            <a:off x="1303800" y="2623025"/>
            <a:ext cx="7030500" cy="2295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solidFill>
                  <a:schemeClr val="dk1"/>
                </a:solidFill>
              </a:rPr>
              <a:t>Libraries</a:t>
            </a:r>
            <a:endParaRPr b="1">
              <a:solidFill>
                <a:schemeClr val="dk1"/>
              </a:solidFil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numpy</a:t>
            </a:r>
            <a:r>
              <a:rPr b="1" lang="en" sz="1100">
                <a:solidFill>
                  <a:srgbClr val="000000"/>
                </a:solidFill>
                <a:latin typeface="Arial"/>
                <a:ea typeface="Arial"/>
                <a:cs typeface="Arial"/>
                <a:sym typeface="Arial"/>
              </a:rPr>
              <a:t> (np)</a:t>
            </a:r>
            <a:r>
              <a:rPr lang="en" sz="1100">
                <a:solidFill>
                  <a:srgbClr val="000000"/>
                </a:solidFill>
                <a:latin typeface="Arial"/>
                <a:ea typeface="Arial"/>
                <a:cs typeface="Arial"/>
                <a:sym typeface="Arial"/>
              </a:rPr>
              <a:t>: Used for numerical operations.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pandas</a:t>
            </a:r>
            <a:r>
              <a:rPr b="1" lang="en" sz="1100">
                <a:solidFill>
                  <a:srgbClr val="000000"/>
                </a:solidFill>
                <a:latin typeface="Arial"/>
                <a:ea typeface="Arial"/>
                <a:cs typeface="Arial"/>
                <a:sym typeface="Arial"/>
              </a:rPr>
              <a:t> (pd)</a:t>
            </a:r>
            <a:r>
              <a:rPr lang="en" sz="1100">
                <a:solidFill>
                  <a:srgbClr val="000000"/>
                </a:solidFill>
                <a:latin typeface="Arial"/>
                <a:ea typeface="Arial"/>
                <a:cs typeface="Arial"/>
                <a:sym typeface="Arial"/>
              </a:rPr>
              <a:t>: Used for handling and manipulating data in DataFrame format.</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matplotlib.pyplot</a:t>
            </a:r>
            <a:r>
              <a:rPr b="1" lang="en" sz="1100">
                <a:solidFill>
                  <a:srgbClr val="000000"/>
                </a:solidFill>
                <a:latin typeface="Arial"/>
                <a:ea typeface="Arial"/>
                <a:cs typeface="Arial"/>
                <a:sym typeface="Arial"/>
              </a:rPr>
              <a:t> (plt)</a:t>
            </a:r>
            <a:r>
              <a:rPr lang="en" sz="1100">
                <a:solidFill>
                  <a:srgbClr val="000000"/>
                </a:solidFill>
                <a:latin typeface="Arial"/>
                <a:ea typeface="Arial"/>
                <a:cs typeface="Arial"/>
                <a:sym typeface="Arial"/>
              </a:rPr>
              <a:t>: Used for plotting graphs.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warnings</a:t>
            </a:r>
            <a:r>
              <a:rPr lang="en" sz="1100">
                <a:solidFill>
                  <a:srgbClr val="000000"/>
                </a:solidFill>
                <a:latin typeface="Arial"/>
                <a:ea typeface="Arial"/>
                <a:cs typeface="Arial"/>
                <a:sym typeface="Arial"/>
              </a:rPr>
              <a:t>: Used to filter out warnings during execution.</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train_test_split</a:t>
            </a:r>
            <a:r>
              <a:rPr lang="en" sz="1100">
                <a:solidFill>
                  <a:srgbClr val="000000"/>
                </a:solidFill>
                <a:latin typeface="Arial"/>
                <a:ea typeface="Arial"/>
                <a:cs typeface="Arial"/>
                <a:sym typeface="Arial"/>
              </a:rPr>
              <a:t>: From Scikit-learn, used to split data into training and testing sets.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tensorflow.keras</a:t>
            </a:r>
            <a:r>
              <a:rPr lang="en" sz="1100">
                <a:solidFill>
                  <a:srgbClr val="000000"/>
                </a:solidFill>
                <a:latin typeface="Arial"/>
                <a:ea typeface="Arial"/>
                <a:cs typeface="Arial"/>
                <a:sym typeface="Arial"/>
              </a:rPr>
              <a:t> is used to build the LSTM model.</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88038"/>
                </a:solidFill>
                <a:latin typeface="Roboto Mono"/>
                <a:ea typeface="Roboto Mono"/>
                <a:cs typeface="Roboto Mono"/>
                <a:sym typeface="Roboto Mono"/>
              </a:rPr>
              <a:t>Technical Analysis ta</a:t>
            </a:r>
            <a:r>
              <a:rPr lang="en" sz="1100">
                <a:solidFill>
                  <a:srgbClr val="000000"/>
                </a:solidFill>
                <a:latin typeface="Arial"/>
                <a:ea typeface="Arial"/>
                <a:cs typeface="Arial"/>
                <a:sym typeface="Arial"/>
              </a:rPr>
              <a:t> library is used to compute technical analysis indicators like SMA, EMA, RSI, MACD, and more.</a:t>
            </a:r>
            <a:endParaRPr>
              <a:solidFill>
                <a:schemeClr val="dk1"/>
              </a:solidFill>
            </a:endParaRPr>
          </a:p>
        </p:txBody>
      </p:sp>
      <p:pic>
        <p:nvPicPr>
          <p:cNvPr id="354" name="Google Shape;354;p23"/>
          <p:cNvPicPr preferRelativeResize="0"/>
          <p:nvPr/>
        </p:nvPicPr>
        <p:blipFill>
          <a:blip r:embed="rId3">
            <a:alphaModFix/>
          </a:blip>
          <a:stretch>
            <a:fillRect/>
          </a:stretch>
        </p:blipFill>
        <p:spPr>
          <a:xfrm>
            <a:off x="1359950" y="1606125"/>
            <a:ext cx="7212550" cy="75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Loading, Processing, and Feature Preparation</a:t>
            </a:r>
            <a:endParaRPr/>
          </a:p>
        </p:txBody>
      </p:sp>
      <p:sp>
        <p:nvSpPr>
          <p:cNvPr id="360" name="Google Shape;360;p2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a:solidFill>
                  <a:schemeClr val="dk1"/>
                </a:solidFill>
              </a:rPr>
              <a:t>Load data:</a:t>
            </a:r>
            <a:r>
              <a:rPr lang="en">
                <a:solidFill>
                  <a:srgbClr val="000000"/>
                </a:solidFill>
              </a:rPr>
              <a:t> </a:t>
            </a:r>
            <a:r>
              <a:rPr lang="en" sz="1100">
                <a:solidFill>
                  <a:srgbClr val="000000"/>
                </a:solidFill>
              </a:rPr>
              <a:t>NDAQ is read from a CSV file.</a:t>
            </a:r>
            <a:endParaRPr sz="1100">
              <a:solidFill>
                <a:srgbClr val="000000"/>
              </a:solidFill>
            </a:endParaRPr>
          </a:p>
          <a:p>
            <a:pPr indent="0" lvl="0" marL="0" rtl="0" algn="l">
              <a:lnSpc>
                <a:spcPct val="100000"/>
              </a:lnSpc>
              <a:spcBef>
                <a:spcPts val="1200"/>
              </a:spcBef>
              <a:spcAft>
                <a:spcPts val="0"/>
              </a:spcAft>
              <a:buNone/>
            </a:pPr>
            <a:r>
              <a:rPr b="1" lang="en">
                <a:solidFill>
                  <a:schemeClr val="dk1"/>
                </a:solidFill>
              </a:rPr>
              <a:t>Process data:</a:t>
            </a:r>
            <a:endParaRPr b="1" sz="1100">
              <a:solidFill>
                <a:schemeClr val="dk1"/>
              </a:solidFil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rPr>
              <a:t>The 'Date' column is converted to a datetime index and dropped</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Created two columns to show the difference between the high and low and open and closing price for the day</a:t>
            </a:r>
            <a:endParaRPr sz="1100">
              <a:solidFill>
                <a:srgbClr val="000000"/>
              </a:solidFill>
            </a:endParaRPr>
          </a:p>
          <a:p>
            <a:pPr indent="0" lvl="0" marL="0" rtl="0" algn="l">
              <a:spcBef>
                <a:spcPts val="1200"/>
              </a:spcBef>
              <a:spcAft>
                <a:spcPts val="0"/>
              </a:spcAft>
              <a:buNone/>
            </a:pPr>
            <a:r>
              <a:rPr b="1" lang="en">
                <a:solidFill>
                  <a:schemeClr val="dk1"/>
                </a:solidFill>
              </a:rPr>
              <a:t>Prepare the Features (X) and Target (y)</a:t>
            </a:r>
            <a:endParaRPr b="1">
              <a:solidFill>
                <a:schemeClr val="dk1"/>
              </a:solidFil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X</a:t>
            </a:r>
            <a:r>
              <a:rPr lang="en" sz="1100">
                <a:solidFill>
                  <a:srgbClr val="000000"/>
                </a:solidFill>
              </a:rPr>
              <a:t> is the feature set, containing three independent variables: </a:t>
            </a:r>
            <a:r>
              <a:rPr lang="en" sz="1100">
                <a:solidFill>
                  <a:srgbClr val="188038"/>
                </a:solidFill>
                <a:latin typeface="Roboto Mono"/>
                <a:ea typeface="Roboto Mono"/>
                <a:cs typeface="Roboto Mono"/>
                <a:sym typeface="Roboto Mono"/>
              </a:rPr>
              <a:t>Open_minus_Close</a:t>
            </a:r>
            <a:r>
              <a:rPr lang="en" sz="1100">
                <a:solidFill>
                  <a:srgbClr val="000000"/>
                </a:solidFill>
              </a:rPr>
              <a:t>, </a:t>
            </a:r>
            <a:r>
              <a:rPr lang="en" sz="1100">
                <a:solidFill>
                  <a:srgbClr val="188038"/>
                </a:solidFill>
                <a:latin typeface="Roboto Mono"/>
                <a:ea typeface="Roboto Mono"/>
                <a:cs typeface="Roboto Mono"/>
                <a:sym typeface="Roboto Mono"/>
              </a:rPr>
              <a:t>High_minus_Low</a:t>
            </a:r>
            <a:r>
              <a:rPr lang="en" sz="1100">
                <a:solidFill>
                  <a:srgbClr val="000000"/>
                </a:solidFill>
              </a:rPr>
              <a:t>, and </a:t>
            </a:r>
            <a:r>
              <a:rPr lang="en" sz="1100">
                <a:solidFill>
                  <a:srgbClr val="188038"/>
                </a:solidFill>
                <a:latin typeface="Roboto Mono"/>
                <a:ea typeface="Roboto Mono"/>
                <a:cs typeface="Roboto Mono"/>
                <a:sym typeface="Roboto Mono"/>
              </a:rPr>
              <a:t>Close</a:t>
            </a:r>
            <a:r>
              <a:rPr lang="en" sz="1100">
                <a:solidFill>
                  <a:srgbClr val="000000"/>
                </a:solidFill>
              </a:rPr>
              <a:t>.</a:t>
            </a:r>
            <a:endParaRPr sz="1100">
              <a:solidFill>
                <a:srgbClr val="000000"/>
              </a:solidFill>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y</a:t>
            </a:r>
            <a:r>
              <a:rPr lang="en" sz="1100">
                <a:solidFill>
                  <a:srgbClr val="000000"/>
                </a:solidFill>
              </a:rPr>
              <a:t> is the target variable, which represents the trading signal:</a:t>
            </a:r>
            <a:endParaRPr sz="1100">
              <a:solidFill>
                <a:srgbClr val="000000"/>
              </a:solidFill>
            </a:endParaRPr>
          </a:p>
          <a:p>
            <a:pPr indent="-298450" lvl="1" marL="914400" rtl="0" algn="l">
              <a:spcBef>
                <a:spcPts val="1200"/>
              </a:spcBef>
              <a:spcAft>
                <a:spcPts val="0"/>
              </a:spcAft>
              <a:buClr>
                <a:srgbClr val="000000"/>
              </a:buClr>
              <a:buSzPts val="1100"/>
              <a:buFont typeface="Arial"/>
              <a:buChar char="○"/>
            </a:pPr>
            <a:r>
              <a:rPr lang="en">
                <a:solidFill>
                  <a:srgbClr val="000000"/>
                </a:solidFill>
              </a:rPr>
              <a:t>1 (Buy) if the next day's closing price is higher than today's closing price.</a:t>
            </a:r>
            <a:endParaRPr>
              <a:solidFill>
                <a:srgbClr val="000000"/>
              </a:solidFill>
            </a:endParaRPr>
          </a:p>
          <a:p>
            <a:pPr indent="-298450" lvl="1" marL="914400" rtl="0" algn="l">
              <a:spcBef>
                <a:spcPts val="0"/>
              </a:spcBef>
              <a:spcAft>
                <a:spcPts val="0"/>
              </a:spcAft>
              <a:buClr>
                <a:srgbClr val="000000"/>
              </a:buClr>
              <a:buSzPts val="1100"/>
              <a:buFont typeface="Arial"/>
              <a:buChar char="○"/>
            </a:pPr>
            <a:r>
              <a:rPr lang="en">
                <a:solidFill>
                  <a:srgbClr val="000000"/>
                </a:solidFill>
              </a:rPr>
              <a:t>0 (Sell) if the next day's closing price is lower or equal.</a:t>
            </a:r>
            <a:endParaRPr sz="11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6" name="Google Shape;36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5"/>
          <p:cNvPicPr preferRelativeResize="0"/>
          <p:nvPr/>
        </p:nvPicPr>
        <p:blipFill>
          <a:blip r:embed="rId3">
            <a:alphaModFix/>
          </a:blip>
          <a:stretch>
            <a:fillRect/>
          </a:stretch>
        </p:blipFill>
        <p:spPr>
          <a:xfrm>
            <a:off x="0" y="201083"/>
            <a:ext cx="9144000" cy="47413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Plot - “Cheat” Model</a:t>
            </a:r>
            <a:endParaRPr/>
          </a:p>
        </p:txBody>
      </p:sp>
      <p:sp>
        <p:nvSpPr>
          <p:cNvPr id="373" name="Google Shape;373;p26"/>
          <p:cNvSpPr txBox="1"/>
          <p:nvPr>
            <p:ph idx="1" type="body"/>
          </p:nvPr>
        </p:nvSpPr>
        <p:spPr>
          <a:xfrm>
            <a:off x="1151400" y="1609050"/>
            <a:ext cx="3242400" cy="2541600"/>
          </a:xfrm>
          <a:prstGeom prst="rect">
            <a:avLst/>
          </a:prstGeom>
        </p:spPr>
        <p:txBody>
          <a:bodyPr anchorCtr="0" anchor="t" bIns="91425" lIns="91425" spcFirstLastPara="1" rIns="91425" wrap="square" tIns="91425">
            <a:normAutofit/>
          </a:bodyPr>
          <a:lstStyle/>
          <a:p>
            <a:pPr indent="0" lvl="0" marL="0" rtl="0" algn="l">
              <a:lnSpc>
                <a:spcPct val="138000"/>
              </a:lnSpc>
              <a:spcBef>
                <a:spcPts val="0"/>
              </a:spcBef>
              <a:spcAft>
                <a:spcPts val="0"/>
              </a:spcAft>
              <a:buNone/>
            </a:pPr>
            <a:r>
              <a:rPr b="1" lang="en" sz="1800">
                <a:solidFill>
                  <a:schemeClr val="dk1"/>
                </a:solidFill>
                <a:highlight>
                  <a:srgbClr val="FFFFFF"/>
                </a:highlight>
              </a:rPr>
              <a:t>Analysis:</a:t>
            </a:r>
            <a:endParaRPr b="1" sz="1800">
              <a:solidFill>
                <a:schemeClr val="dk1"/>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Strategy Return:</a:t>
            </a:r>
            <a:r>
              <a:rPr lang="en" sz="1200">
                <a:solidFill>
                  <a:srgbClr val="000000"/>
                </a:solidFill>
                <a:highlight>
                  <a:srgbClr val="FFFFFF"/>
                </a:highlight>
              </a:rPr>
              <a:t> x 228 (22806%)</a:t>
            </a:r>
            <a:endParaRPr sz="12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Buy and Hold Return:</a:t>
            </a:r>
            <a:r>
              <a:rPr lang="en" sz="1200">
                <a:solidFill>
                  <a:srgbClr val="000000"/>
                </a:solidFill>
                <a:highlight>
                  <a:srgbClr val="FFFFFF"/>
                </a:highlight>
              </a:rPr>
              <a:t> x 2.3  (230%)</a:t>
            </a:r>
            <a:endParaRPr sz="1200">
              <a:solidFill>
                <a:srgbClr val="000000"/>
              </a:solidFill>
              <a:highlight>
                <a:srgbClr val="FFFFFF"/>
              </a:highlight>
            </a:endParaRPr>
          </a:p>
          <a:p>
            <a:pPr indent="0" lvl="0" marL="0" rtl="0" algn="l">
              <a:lnSpc>
                <a:spcPct val="138000"/>
              </a:lnSpc>
              <a:spcBef>
                <a:spcPts val="1200"/>
              </a:spcBef>
              <a:spcAft>
                <a:spcPts val="1200"/>
              </a:spcAft>
              <a:buNone/>
            </a:pPr>
            <a:r>
              <a:rPr lang="en" sz="1200">
                <a:solidFill>
                  <a:srgbClr val="000000"/>
                </a:solidFill>
                <a:highlight>
                  <a:srgbClr val="FFFFFF"/>
                </a:highlight>
              </a:rPr>
              <a:t>The machine learning strategy outperformed the buy-and-hold approach by 99  times.</a:t>
            </a:r>
            <a:endParaRPr sz="1200"/>
          </a:p>
        </p:txBody>
      </p:sp>
      <p:sp>
        <p:nvSpPr>
          <p:cNvPr id="374" name="Google Shape;374;p26"/>
          <p:cNvSpPr txBox="1"/>
          <p:nvPr>
            <p:ph idx="1" type="body"/>
          </p:nvPr>
        </p:nvSpPr>
        <p:spPr>
          <a:xfrm>
            <a:off x="4809150" y="1597875"/>
            <a:ext cx="3525000" cy="2955900"/>
          </a:xfrm>
          <a:prstGeom prst="rect">
            <a:avLst/>
          </a:prstGeom>
        </p:spPr>
        <p:txBody>
          <a:bodyPr anchorCtr="0" anchor="t" bIns="91425" lIns="91425" spcFirstLastPara="1" rIns="91425" wrap="square" tIns="91425">
            <a:noAutofit/>
          </a:bodyPr>
          <a:lstStyle/>
          <a:p>
            <a:pPr indent="0" lvl="0" marL="0" rtl="0" algn="l">
              <a:lnSpc>
                <a:spcPct val="128000"/>
              </a:lnSpc>
              <a:spcBef>
                <a:spcPts val="0"/>
              </a:spcBef>
              <a:spcAft>
                <a:spcPts val="0"/>
              </a:spcAft>
              <a:buNone/>
            </a:pPr>
            <a:r>
              <a:rPr b="1" lang="en" sz="1800">
                <a:solidFill>
                  <a:schemeClr val="dk1"/>
                </a:solidFill>
                <a:highlight>
                  <a:srgbClr val="FFFFFF"/>
                </a:highlight>
              </a:rPr>
              <a:t>Considerations</a:t>
            </a:r>
            <a:r>
              <a:rPr lang="en" sz="1600">
                <a:solidFill>
                  <a:schemeClr val="dk1"/>
                </a:solidFill>
                <a:highlight>
                  <a:srgbClr val="FFFFFF"/>
                </a:highlight>
              </a:rPr>
              <a:t>:</a:t>
            </a:r>
            <a:endParaRPr sz="1200">
              <a:solidFill>
                <a:srgbClr val="000000"/>
              </a:solidFill>
              <a:highlight>
                <a:srgbClr val="FFFFFF"/>
              </a:highlight>
            </a:endParaRPr>
          </a:p>
          <a:p>
            <a:pPr indent="0" lvl="0" marL="0" rtl="0" algn="l">
              <a:lnSpc>
                <a:spcPct val="128000"/>
              </a:lnSpc>
              <a:spcBef>
                <a:spcPts val="1200"/>
              </a:spcBef>
              <a:spcAft>
                <a:spcPts val="0"/>
              </a:spcAft>
              <a:buNone/>
            </a:pPr>
            <a:r>
              <a:rPr b="1" lang="en" sz="1200">
                <a:solidFill>
                  <a:srgbClr val="000000"/>
                </a:solidFill>
                <a:highlight>
                  <a:srgbClr val="FFFFFF"/>
                </a:highlight>
              </a:rPr>
              <a:t>Potential overfitting:</a:t>
            </a:r>
            <a:r>
              <a:rPr lang="en" sz="1200">
                <a:solidFill>
                  <a:srgbClr val="000000"/>
                </a:solidFill>
                <a:highlight>
                  <a:srgbClr val="FFFFFF"/>
                </a:highlight>
              </a:rPr>
              <a:t> The significant outperformance may indicate that the model is overfitted to the historical data.</a:t>
            </a:r>
            <a:endParaRPr sz="1200">
              <a:solidFill>
                <a:srgbClr val="000000"/>
              </a:solidFill>
              <a:highlight>
                <a:srgbClr val="FFFFFF"/>
              </a:highlight>
            </a:endParaRPr>
          </a:p>
          <a:p>
            <a:pPr indent="0" lvl="0" marL="0" rtl="0" algn="l">
              <a:lnSpc>
                <a:spcPct val="128000"/>
              </a:lnSpc>
              <a:spcBef>
                <a:spcPts val="1200"/>
              </a:spcBef>
              <a:spcAft>
                <a:spcPts val="1200"/>
              </a:spcAft>
              <a:buNone/>
            </a:pPr>
            <a:r>
              <a:rPr b="1" lang="en" sz="1200">
                <a:solidFill>
                  <a:srgbClr val="000000"/>
                </a:solidFill>
                <a:highlight>
                  <a:srgbClr val="FFFFFF"/>
                </a:highlight>
              </a:rPr>
              <a:t>Further validation needed: </a:t>
            </a:r>
            <a:r>
              <a:rPr lang="en" sz="1200">
                <a:solidFill>
                  <a:srgbClr val="000000"/>
                </a:solidFill>
                <a:highlight>
                  <a:srgbClr val="FFFFFF"/>
                </a:highlight>
              </a:rPr>
              <a:t>Run the model on test data and implement cross-validation techniques.</a:t>
            </a:r>
            <a:endParaRPr sz="1200">
              <a:solidFill>
                <a:srgbClr val="00000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Plot - “Cheat” Model</a:t>
            </a:r>
            <a:endParaRPr/>
          </a:p>
        </p:txBody>
      </p:sp>
      <p:sp>
        <p:nvSpPr>
          <p:cNvPr id="380" name="Google Shape;380;p27"/>
          <p:cNvSpPr txBox="1"/>
          <p:nvPr>
            <p:ph idx="1" type="body"/>
          </p:nvPr>
        </p:nvSpPr>
        <p:spPr>
          <a:xfrm>
            <a:off x="1303800" y="1472725"/>
            <a:ext cx="7030500" cy="32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a:solidFill>
                  <a:schemeClr val="dk1"/>
                </a:solidFill>
              </a:rPr>
              <a:t>Data Splitting (Training vs. Testing)</a:t>
            </a:r>
            <a:endParaRPr b="1" sz="1700">
              <a:solidFill>
                <a:schemeClr val="dk1"/>
              </a:solidFill>
            </a:endParaRPr>
          </a:p>
          <a:p>
            <a:pPr indent="-304800" lvl="0" marL="457200" rtl="0" algn="l">
              <a:lnSpc>
                <a:spcPct val="100000"/>
              </a:lnSpc>
              <a:spcBef>
                <a:spcPts val="0"/>
              </a:spcBef>
              <a:spcAft>
                <a:spcPts val="0"/>
              </a:spcAft>
              <a:buClr>
                <a:srgbClr val="000000"/>
              </a:buClr>
              <a:buSzPts val="1200"/>
              <a:buFont typeface="Nunito"/>
              <a:buChar char="●"/>
            </a:pPr>
            <a:r>
              <a:rPr lang="en" sz="1200">
                <a:solidFill>
                  <a:srgbClr val="000000"/>
                </a:solidFill>
              </a:rPr>
              <a:t>No Train Data Split </a:t>
            </a:r>
            <a:r>
              <a:rPr lang="en" sz="1200">
                <a:solidFill>
                  <a:srgbClr val="000000"/>
                </a:solidFill>
              </a:rPr>
              <a:t>(contains complete data up to the end of 2024) </a:t>
            </a:r>
            <a:endParaRPr sz="1200">
              <a:solidFill>
                <a:srgbClr val="188038"/>
              </a:solidFill>
              <a:latin typeface="Roboto Mono"/>
              <a:ea typeface="Roboto Mono"/>
              <a:cs typeface="Roboto Mono"/>
              <a:sym typeface="Roboto Mono"/>
            </a:endParaRPr>
          </a:p>
          <a:p>
            <a:pPr indent="-304800" lvl="0" marL="457200" rtl="0" algn="l">
              <a:lnSpc>
                <a:spcPct val="100000"/>
              </a:lnSpc>
              <a:spcBef>
                <a:spcPts val="0"/>
              </a:spcBef>
              <a:spcAft>
                <a:spcPts val="0"/>
              </a:spcAft>
              <a:buClr>
                <a:srgbClr val="000000"/>
              </a:buClr>
              <a:buSzPts val="1200"/>
              <a:buFont typeface="Nunito"/>
              <a:buChar char="●"/>
            </a:pPr>
            <a:r>
              <a:rPr lang="en" sz="1200">
                <a:solidFill>
                  <a:srgbClr val="000000"/>
                </a:solidFill>
              </a:rPr>
              <a:t>No Test Data</a:t>
            </a:r>
            <a:endParaRPr sz="1200">
              <a:solidFill>
                <a:srgbClr val="000000"/>
              </a:solidFill>
            </a:endParaRPr>
          </a:p>
          <a:p>
            <a:pPr indent="-304800" lvl="1" marL="914400" rtl="0" algn="l">
              <a:lnSpc>
                <a:spcPct val="100000"/>
              </a:lnSpc>
              <a:spcBef>
                <a:spcPts val="0"/>
              </a:spcBef>
              <a:spcAft>
                <a:spcPts val="0"/>
              </a:spcAft>
              <a:buClr>
                <a:srgbClr val="000000"/>
              </a:buClr>
              <a:buSzPts val="1200"/>
              <a:buFont typeface="Nunito"/>
              <a:buAutoNum type="alphaLcPeriod"/>
            </a:pPr>
            <a:r>
              <a:rPr lang="en" sz="1200">
                <a:solidFill>
                  <a:srgbClr val="000000"/>
                </a:solidFill>
              </a:rPr>
              <a:t>All data is given to the model to optimize for the best trading possible</a:t>
            </a:r>
            <a:endParaRPr sz="1200">
              <a:solidFill>
                <a:srgbClr val="000000"/>
              </a:solidFill>
            </a:endParaRPr>
          </a:p>
          <a:p>
            <a:pPr indent="-304800" lvl="1" marL="914400" rtl="0" algn="l">
              <a:lnSpc>
                <a:spcPct val="100000"/>
              </a:lnSpc>
              <a:spcBef>
                <a:spcPts val="0"/>
              </a:spcBef>
              <a:spcAft>
                <a:spcPts val="0"/>
              </a:spcAft>
              <a:buClr>
                <a:srgbClr val="000000"/>
              </a:buClr>
              <a:buSzPts val="1200"/>
              <a:buFont typeface="Nunito"/>
              <a:buAutoNum type="alphaLcPeriod"/>
            </a:pPr>
            <a:r>
              <a:rPr lang="en" sz="1200">
                <a:solidFill>
                  <a:srgbClr val="000000"/>
                </a:solidFill>
              </a:rPr>
              <a:t>“Sees the future”</a:t>
            </a:r>
            <a:endParaRPr sz="1200">
              <a:solidFill>
                <a:srgbClr val="000000"/>
              </a:solidFill>
            </a:endParaRPr>
          </a:p>
          <a:p>
            <a:pPr indent="0" lvl="0" marL="0" rtl="0" algn="l">
              <a:lnSpc>
                <a:spcPct val="100000"/>
              </a:lnSpc>
              <a:spcBef>
                <a:spcPts val="0"/>
              </a:spcBef>
              <a:spcAft>
                <a:spcPts val="0"/>
              </a:spcAft>
              <a:buNone/>
            </a:pPr>
            <a:r>
              <a:t/>
            </a:r>
            <a:endParaRPr b="1" sz="1700">
              <a:solidFill>
                <a:schemeClr val="dk1"/>
              </a:solidFill>
            </a:endParaRPr>
          </a:p>
          <a:p>
            <a:pPr indent="0" lvl="0" marL="0" rtl="0" algn="l">
              <a:lnSpc>
                <a:spcPct val="100000"/>
              </a:lnSpc>
              <a:spcBef>
                <a:spcPts val="0"/>
              </a:spcBef>
              <a:spcAft>
                <a:spcPts val="0"/>
              </a:spcAft>
              <a:buNone/>
            </a:pPr>
            <a:r>
              <a:rPr b="1" lang="en" sz="1700">
                <a:solidFill>
                  <a:schemeClr val="dk1"/>
                </a:solidFill>
              </a:rPr>
              <a:t>Model Training</a:t>
            </a:r>
            <a:endParaRPr b="1" sz="1700">
              <a:solidFill>
                <a:schemeClr val="dk1"/>
              </a:solidFill>
            </a:endParaRPr>
          </a:p>
          <a:p>
            <a:pPr indent="0" lvl="0" marL="457200" rtl="0" algn="l">
              <a:lnSpc>
                <a:spcPct val="100000"/>
              </a:lnSpc>
              <a:spcBef>
                <a:spcPts val="0"/>
              </a:spcBef>
              <a:spcAft>
                <a:spcPts val="0"/>
              </a:spcAft>
              <a:buNone/>
            </a:pPr>
            <a:r>
              <a:rPr lang="en" sz="1200">
                <a:solidFill>
                  <a:srgbClr val="188038"/>
                </a:solidFill>
                <a:latin typeface="Roboto Mono"/>
                <a:ea typeface="Roboto Mono"/>
                <a:cs typeface="Roboto Mono"/>
                <a:sym typeface="Roboto Mono"/>
              </a:rPr>
              <a:t>#If closing price of tomorrow is higher than today then put 1 (buy) else put 0 (sell)</a:t>
            </a:r>
            <a:endParaRPr sz="1200">
              <a:solidFill>
                <a:srgbClr val="188038"/>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sz="1200">
              <a:solidFill>
                <a:srgbClr val="188038"/>
              </a:solidFill>
              <a:latin typeface="Roboto Mono"/>
              <a:ea typeface="Roboto Mono"/>
              <a:cs typeface="Roboto Mono"/>
              <a:sym typeface="Roboto Mono"/>
            </a:endParaRPr>
          </a:p>
          <a:p>
            <a:pPr indent="0" lvl="0" marL="457200" rtl="0" algn="l">
              <a:lnSpc>
                <a:spcPct val="100000"/>
              </a:lnSpc>
              <a:spcBef>
                <a:spcPts val="0"/>
              </a:spcBef>
              <a:spcAft>
                <a:spcPts val="0"/>
              </a:spcAft>
              <a:buNone/>
            </a:pPr>
            <a:r>
              <a:rPr lang="en" sz="1200">
                <a:solidFill>
                  <a:srgbClr val="188038"/>
                </a:solidFill>
                <a:latin typeface="Roboto Mono"/>
                <a:ea typeface="Roboto Mono"/>
                <a:cs typeface="Roboto Mono"/>
                <a:sym typeface="Roboto Mono"/>
              </a:rPr>
              <a:t>y = np.where(df['Close'].shift(-1) &gt; df['Close'], 1, 0)</a:t>
            </a:r>
            <a:endParaRPr sz="1200">
              <a:solidFill>
                <a:srgbClr val="18803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Plot - Split Data</a:t>
            </a:r>
            <a:endParaRPr/>
          </a:p>
        </p:txBody>
      </p:sp>
      <p:sp>
        <p:nvSpPr>
          <p:cNvPr id="386" name="Google Shape;386;p28"/>
          <p:cNvSpPr txBox="1"/>
          <p:nvPr>
            <p:ph idx="1" type="body"/>
          </p:nvPr>
        </p:nvSpPr>
        <p:spPr>
          <a:xfrm>
            <a:off x="1303800" y="1320325"/>
            <a:ext cx="7030500" cy="2234400"/>
          </a:xfrm>
          <a:prstGeom prst="rect">
            <a:avLst/>
          </a:prstGeom>
        </p:spPr>
        <p:txBody>
          <a:bodyPr anchorCtr="0" anchor="t" bIns="91425" lIns="91425" spcFirstLastPara="1" rIns="91425" wrap="square" tIns="91425">
            <a:spAutoFit/>
          </a:bodyPr>
          <a:lstStyle/>
          <a:p>
            <a:pPr indent="0" lvl="0" marL="0" rtl="0" algn="l">
              <a:spcBef>
                <a:spcPts val="1400"/>
              </a:spcBef>
              <a:spcAft>
                <a:spcPts val="0"/>
              </a:spcAft>
              <a:buNone/>
            </a:pPr>
            <a:r>
              <a:rPr b="1" lang="en">
                <a:solidFill>
                  <a:schemeClr val="dk1"/>
                </a:solidFill>
                <a:latin typeface="Arial"/>
                <a:ea typeface="Arial"/>
                <a:cs typeface="Arial"/>
                <a:sym typeface="Arial"/>
              </a:rPr>
              <a:t>Data Splitting (Training vs. Testing)</a:t>
            </a:r>
            <a:endParaRPr b="1">
              <a:solidFill>
                <a:schemeClr val="dk1"/>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train_data_new</a:t>
            </a:r>
            <a:r>
              <a:rPr lang="en" sz="1100">
                <a:solidFill>
                  <a:srgbClr val="000000"/>
                </a:solidFill>
                <a:latin typeface="Arial"/>
                <a:ea typeface="Arial"/>
                <a:cs typeface="Arial"/>
                <a:sym typeface="Arial"/>
              </a:rPr>
              <a:t> (data up to the end of 2023)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test_data_new</a:t>
            </a:r>
            <a:r>
              <a:rPr lang="en" sz="1100">
                <a:solidFill>
                  <a:srgbClr val="000000"/>
                </a:solidFill>
                <a:latin typeface="Arial"/>
                <a:ea typeface="Arial"/>
                <a:cs typeface="Arial"/>
                <a:sym typeface="Arial"/>
              </a:rPr>
              <a:t> (data from 2024 onward)</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a:solidFill>
                  <a:schemeClr val="dk1"/>
                </a:solidFill>
                <a:latin typeface="Arial"/>
                <a:ea typeface="Arial"/>
                <a:cs typeface="Arial"/>
                <a:sym typeface="Arial"/>
              </a:rPr>
              <a:t>Model Training</a:t>
            </a:r>
            <a:endParaRPr sz="1100">
              <a:solidFill>
                <a:schemeClr val="dk1"/>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RandomForestClassifier</a:t>
            </a:r>
            <a:r>
              <a:rPr lang="en" sz="1100">
                <a:solidFill>
                  <a:srgbClr val="000000"/>
                </a:solidFill>
                <a:latin typeface="Arial"/>
                <a:ea typeface="Arial"/>
                <a:cs typeface="Arial"/>
                <a:sym typeface="Arial"/>
              </a:rPr>
              <a:t> is instantiated and trained using the features (</a:t>
            </a:r>
            <a:r>
              <a:rPr lang="en" sz="1100">
                <a:solidFill>
                  <a:srgbClr val="188038"/>
                </a:solidFill>
                <a:latin typeface="Roboto Mono"/>
                <a:ea typeface="Roboto Mono"/>
                <a:cs typeface="Roboto Mono"/>
                <a:sym typeface="Roboto Mono"/>
              </a:rPr>
              <a:t>X_train_new</a:t>
            </a:r>
            <a:r>
              <a:rPr lang="en" sz="1100">
                <a:solidFill>
                  <a:srgbClr val="000000"/>
                </a:solidFill>
                <a:latin typeface="Arial"/>
                <a:ea typeface="Arial"/>
                <a:cs typeface="Arial"/>
                <a:sym typeface="Arial"/>
              </a:rPr>
              <a:t>) and target (</a:t>
            </a:r>
            <a:r>
              <a:rPr lang="en" sz="1100">
                <a:solidFill>
                  <a:srgbClr val="188038"/>
                </a:solidFill>
                <a:latin typeface="Roboto Mono"/>
                <a:ea typeface="Roboto Mono"/>
                <a:cs typeface="Roboto Mono"/>
                <a:sym typeface="Roboto Mono"/>
              </a:rPr>
              <a:t>y_train_new</a:t>
            </a:r>
            <a:r>
              <a:rPr lang="en" sz="1100">
                <a:solidFill>
                  <a:srgbClr val="000000"/>
                </a:solidFill>
                <a:latin typeface="Arial"/>
                <a:ea typeface="Arial"/>
                <a:cs typeface="Arial"/>
                <a:sym typeface="Arial"/>
              </a:rPr>
              <a:t>) from the training data.</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29"/>
          <p:cNvPicPr preferRelativeResize="0"/>
          <p:nvPr/>
        </p:nvPicPr>
        <p:blipFill>
          <a:blip r:embed="rId3">
            <a:alphaModFix/>
          </a:blip>
          <a:stretch>
            <a:fillRect/>
          </a:stretch>
        </p:blipFill>
        <p:spPr>
          <a:xfrm>
            <a:off x="152400" y="152400"/>
            <a:ext cx="8839204" cy="46267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idx="1" type="body"/>
          </p:nvPr>
        </p:nvSpPr>
        <p:spPr>
          <a:xfrm>
            <a:off x="1303800" y="808650"/>
            <a:ext cx="3454800" cy="3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highlight>
                  <a:srgbClr val="FFFFFF"/>
                </a:highlight>
              </a:rPr>
              <a:t>Strategy Performance Interpretation</a:t>
            </a:r>
            <a:endParaRPr b="1" sz="1700">
              <a:solidFill>
                <a:schemeClr val="dk1"/>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Best Performing Strategy: </a:t>
            </a:r>
            <a:r>
              <a:rPr lang="en" sz="1200">
                <a:solidFill>
                  <a:srgbClr val="000000"/>
                </a:solidFill>
                <a:highlight>
                  <a:srgbClr val="FFFFFF"/>
                </a:highlight>
              </a:rPr>
              <a:t>Cheat_Model (103%)</a:t>
            </a:r>
            <a:endParaRPr sz="12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Worst Performing Strategy</a:t>
            </a:r>
            <a:r>
              <a:rPr lang="en" sz="1200">
                <a:solidFill>
                  <a:srgbClr val="000000"/>
                </a:solidFill>
                <a:highlight>
                  <a:srgbClr val="FFFFFF"/>
                </a:highlight>
              </a:rPr>
              <a:t>: Overfit_Model (21%)</a:t>
            </a:r>
            <a:endParaRPr sz="12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Spread between Best and Worst:</a:t>
            </a:r>
            <a:r>
              <a:rPr lang="en" sz="1200">
                <a:solidFill>
                  <a:srgbClr val="000000"/>
                </a:solidFill>
                <a:highlight>
                  <a:srgbClr val="FFFFFF"/>
                </a:highlight>
              </a:rPr>
              <a:t> 82%</a:t>
            </a:r>
            <a:endParaRPr sz="1200">
              <a:solidFill>
                <a:srgbClr val="000000"/>
              </a:solidFill>
              <a:highlight>
                <a:srgbClr val="FFFFFF"/>
              </a:highlight>
            </a:endParaRPr>
          </a:p>
          <a:p>
            <a:pPr indent="0" lvl="0" marL="0" rtl="0" algn="l">
              <a:spcBef>
                <a:spcPts val="1200"/>
              </a:spcBef>
              <a:spcAft>
                <a:spcPts val="0"/>
              </a:spcAft>
              <a:buNone/>
            </a:pPr>
            <a:r>
              <a:rPr b="1" lang="en" sz="1200">
                <a:solidFill>
                  <a:srgbClr val="000000"/>
                </a:solidFill>
                <a:highlight>
                  <a:srgbClr val="FFFFFF"/>
                </a:highlight>
              </a:rPr>
              <a:t>Individual Strategy Returns:</a:t>
            </a:r>
            <a:endParaRPr b="1" sz="1200">
              <a:solidFill>
                <a:srgbClr val="000000"/>
              </a:solidFill>
              <a:highlight>
                <a:srgbClr val="FFFFFF"/>
              </a:highlight>
            </a:endParaRPr>
          </a:p>
          <a:p>
            <a:pPr indent="-304800" lvl="0" marL="457200" rtl="0" algn="l">
              <a:spcBef>
                <a:spcPts val="1200"/>
              </a:spcBef>
              <a:spcAft>
                <a:spcPts val="0"/>
              </a:spcAft>
              <a:buClr>
                <a:srgbClr val="000000"/>
              </a:buClr>
              <a:buSzPts val="1200"/>
              <a:buChar char="●"/>
            </a:pPr>
            <a:r>
              <a:rPr lang="en" sz="1200">
                <a:solidFill>
                  <a:srgbClr val="000000"/>
                </a:solidFill>
                <a:highlight>
                  <a:srgbClr val="FFFFFF"/>
                </a:highlight>
              </a:rPr>
              <a:t>Buy_and_Hold: 40.07%</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Cheat_Model: 103.19%</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Overfit_Model: 20.89%</a:t>
            </a:r>
            <a:endParaRPr sz="1500"/>
          </a:p>
        </p:txBody>
      </p:sp>
      <p:sp>
        <p:nvSpPr>
          <p:cNvPr id="397" name="Google Shape;397;p30"/>
          <p:cNvSpPr txBox="1"/>
          <p:nvPr/>
        </p:nvSpPr>
        <p:spPr>
          <a:xfrm>
            <a:off x="4886775" y="808650"/>
            <a:ext cx="3324900" cy="384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highlight>
                  <a:srgbClr val="FFFFFF"/>
                </a:highlight>
                <a:latin typeface="Nunito"/>
                <a:ea typeface="Nunito"/>
                <a:cs typeface="Nunito"/>
                <a:sym typeface="Nunito"/>
              </a:rPr>
              <a:t>Analysis</a:t>
            </a:r>
            <a:endParaRPr b="1" sz="1800">
              <a:solidFill>
                <a:schemeClr val="dk1"/>
              </a:solidFill>
              <a:highlight>
                <a:srgbClr val="FFFFFF"/>
              </a:highlight>
              <a:latin typeface="Nunito"/>
              <a:ea typeface="Nunito"/>
              <a:cs typeface="Nunito"/>
              <a:sym typeface="Nunito"/>
            </a:endParaRPr>
          </a:p>
          <a:p>
            <a:pPr indent="0" lvl="0" marL="0" rtl="0" algn="l">
              <a:lnSpc>
                <a:spcPct val="115000"/>
              </a:lnSpc>
              <a:spcBef>
                <a:spcPts val="1200"/>
              </a:spcBef>
              <a:spcAft>
                <a:spcPts val="0"/>
              </a:spcAft>
              <a:buNone/>
            </a:pPr>
            <a:r>
              <a:rPr lang="en" sz="1200">
                <a:highlight>
                  <a:srgbClr val="FFFFFF"/>
                </a:highlight>
                <a:latin typeface="Nunito"/>
                <a:ea typeface="Nunito"/>
                <a:cs typeface="Nunito"/>
                <a:sym typeface="Nunito"/>
              </a:rPr>
              <a:t>The performance spread between the best and worst strategies is significant.</a:t>
            </a:r>
            <a:endParaRPr sz="12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2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1200">
                <a:highlight>
                  <a:srgbClr val="FFFFFF"/>
                </a:highlight>
                <a:latin typeface="Nunito"/>
                <a:ea typeface="Nunito"/>
                <a:cs typeface="Nunito"/>
                <a:sym typeface="Nunito"/>
              </a:rPr>
              <a:t>Overfit model underperforms buy and hold.</a:t>
            </a:r>
            <a:endParaRPr sz="12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0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0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b="1" lang="en" sz="1800">
                <a:solidFill>
                  <a:schemeClr val="dk1"/>
                </a:solidFill>
                <a:highlight>
                  <a:srgbClr val="FFFFFF"/>
                </a:highlight>
                <a:latin typeface="Nunito"/>
                <a:ea typeface="Nunito"/>
                <a:cs typeface="Nunito"/>
                <a:sym typeface="Nunito"/>
              </a:rPr>
              <a:t>Conclusion</a:t>
            </a:r>
            <a:endParaRPr b="1" sz="1800">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sz="1200">
                <a:highlight>
                  <a:srgbClr val="FFFFFF"/>
                </a:highlight>
                <a:latin typeface="Nunito"/>
                <a:ea typeface="Nunito"/>
                <a:cs typeface="Nunito"/>
                <a:sym typeface="Nunito"/>
              </a:rPr>
              <a:t>The yellow line exemplifies what how an overfit model  performs when exposed to test data.  This model is not predictive.</a:t>
            </a:r>
            <a:endParaRPr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Overfitting Explained</a:t>
            </a:r>
            <a:endParaRPr/>
          </a:p>
        </p:txBody>
      </p:sp>
      <p:pic>
        <p:nvPicPr>
          <p:cNvPr id="403" name="Google Shape;403;p31"/>
          <p:cNvPicPr preferRelativeResize="0"/>
          <p:nvPr/>
        </p:nvPicPr>
        <p:blipFill rotWithShape="1">
          <a:blip r:embed="rId3">
            <a:alphaModFix/>
          </a:blip>
          <a:srcRect b="39613" l="0" r="0" t="39412"/>
          <a:stretch/>
        </p:blipFill>
        <p:spPr>
          <a:xfrm>
            <a:off x="1303800" y="1336075"/>
            <a:ext cx="7255750" cy="3298002"/>
          </a:xfrm>
          <a:prstGeom prst="rect">
            <a:avLst/>
          </a:prstGeom>
          <a:noFill/>
          <a:ln>
            <a:noFill/>
          </a:ln>
        </p:spPr>
      </p:pic>
      <p:sp>
        <p:nvSpPr>
          <p:cNvPr id="404" name="Google Shape;404;p31"/>
          <p:cNvSpPr/>
          <p:nvPr/>
        </p:nvSpPr>
        <p:spPr>
          <a:xfrm>
            <a:off x="4212550" y="1983350"/>
            <a:ext cx="2075400" cy="2044500"/>
          </a:xfrm>
          <a:prstGeom prst="ellipse">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284" name="Google Shape;284;p14"/>
          <p:cNvSpPr txBox="1"/>
          <p:nvPr>
            <p:ph idx="1" type="body"/>
          </p:nvPr>
        </p:nvSpPr>
        <p:spPr>
          <a:xfrm>
            <a:off x="954625" y="1597875"/>
            <a:ext cx="7379700" cy="2933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chemeClr val="dk1"/>
                </a:solidFill>
                <a:latin typeface="Maven Pro"/>
                <a:ea typeface="Maven Pro"/>
                <a:cs typeface="Maven Pro"/>
                <a:sym typeface="Maven Pro"/>
              </a:rPr>
              <a:t>Objective:</a:t>
            </a:r>
            <a:endParaRPr sz="1200">
              <a:latin typeface="Maven Pro"/>
              <a:ea typeface="Maven Pro"/>
              <a:cs typeface="Maven Pro"/>
              <a:sym typeface="Maven Pro"/>
            </a:endParaRPr>
          </a:p>
          <a:p>
            <a:pPr indent="0" lvl="0" marL="0" rtl="0" algn="l">
              <a:spcBef>
                <a:spcPts val="1200"/>
              </a:spcBef>
              <a:spcAft>
                <a:spcPts val="0"/>
              </a:spcAft>
              <a:buNone/>
            </a:pPr>
            <a:r>
              <a:rPr lang="en" sz="1200">
                <a:latin typeface="Maven Pro"/>
                <a:ea typeface="Maven Pro"/>
                <a:cs typeface="Maven Pro"/>
                <a:sym typeface="Maven Pro"/>
              </a:rPr>
              <a:t>Leverage advanced machine learning models to predict investor risk tolerance from text responses and provide personalized investment portfolio recommendations tailored to </a:t>
            </a:r>
            <a:r>
              <a:rPr lang="en" sz="1200">
                <a:latin typeface="Maven Pro"/>
                <a:ea typeface="Maven Pro"/>
                <a:cs typeface="Maven Pro"/>
                <a:sym typeface="Maven Pro"/>
              </a:rPr>
              <a:t>individual</a:t>
            </a:r>
            <a:r>
              <a:rPr lang="en" sz="1200">
                <a:latin typeface="Maven Pro"/>
                <a:ea typeface="Maven Pro"/>
                <a:cs typeface="Maven Pro"/>
                <a:sym typeface="Maven Pro"/>
              </a:rPr>
              <a:t> risk profiles.</a:t>
            </a:r>
            <a:endParaRPr sz="1200">
              <a:latin typeface="Maven Pro"/>
              <a:ea typeface="Maven Pro"/>
              <a:cs typeface="Maven Pro"/>
              <a:sym typeface="Maven Pro"/>
            </a:endParaRPr>
          </a:p>
          <a:p>
            <a:pPr indent="0" lvl="0" marL="0" rtl="0" algn="l">
              <a:spcBef>
                <a:spcPts val="1200"/>
              </a:spcBef>
              <a:spcAft>
                <a:spcPts val="0"/>
              </a:spcAft>
              <a:buNone/>
            </a:pPr>
            <a:r>
              <a:t/>
            </a:r>
            <a:endParaRPr b="1" sz="1200">
              <a:latin typeface="Maven Pro"/>
              <a:ea typeface="Maven Pro"/>
              <a:cs typeface="Maven Pro"/>
              <a:sym typeface="Maven Pro"/>
            </a:endParaRPr>
          </a:p>
          <a:p>
            <a:pPr indent="0" lvl="0" marL="0" rtl="0" algn="l">
              <a:spcBef>
                <a:spcPts val="1200"/>
              </a:spcBef>
              <a:spcAft>
                <a:spcPts val="0"/>
              </a:spcAft>
              <a:buNone/>
            </a:pPr>
            <a:r>
              <a:rPr b="1" lang="en" sz="1200">
                <a:solidFill>
                  <a:schemeClr val="dk1"/>
                </a:solidFill>
                <a:latin typeface="Maven Pro"/>
                <a:ea typeface="Maven Pro"/>
                <a:cs typeface="Maven Pro"/>
                <a:sym typeface="Maven Pro"/>
              </a:rPr>
              <a:t>Key Questions:</a:t>
            </a:r>
            <a:endParaRPr b="1" sz="1200">
              <a:solidFill>
                <a:schemeClr val="dk1"/>
              </a:solidFill>
              <a:latin typeface="Maven Pro"/>
              <a:ea typeface="Maven Pro"/>
              <a:cs typeface="Maven Pro"/>
              <a:sym typeface="Maven Pro"/>
            </a:endParaRPr>
          </a:p>
          <a:p>
            <a:pPr indent="-304800" lvl="0" marL="457200" rtl="0" algn="l">
              <a:spcBef>
                <a:spcPts val="120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How can natural language processing be used to classify investors’ risk tolerance?</a:t>
            </a:r>
            <a:endParaRPr sz="1200">
              <a:solidFill>
                <a:srgbClr val="000000"/>
              </a:solidFill>
              <a:latin typeface="Maven Pro"/>
              <a:ea typeface="Maven Pro"/>
              <a:cs typeface="Maven Pro"/>
              <a:sym typeface="Maven Pro"/>
            </a:endParaRPr>
          </a:p>
          <a:p>
            <a:pPr indent="-304800" lvl="0" marL="457200" rtl="0" algn="l">
              <a:spcBef>
                <a:spcPts val="0"/>
              </a:spcBef>
              <a:spcAft>
                <a:spcPts val="0"/>
              </a:spcAft>
              <a:buClr>
                <a:srgbClr val="000000"/>
              </a:buClr>
              <a:buSzPts val="1200"/>
              <a:buFont typeface="Maven Pro"/>
              <a:buAutoNum type="arabicPeriod"/>
            </a:pPr>
            <a:r>
              <a:rPr lang="en" sz="1200">
                <a:solidFill>
                  <a:srgbClr val="000000"/>
                </a:solidFill>
                <a:latin typeface="Maven Pro"/>
                <a:ea typeface="Maven Pro"/>
                <a:cs typeface="Maven Pro"/>
                <a:sym typeface="Maven Pro"/>
              </a:rPr>
              <a:t>How can investment portfolios be effectively aligned with individual risk profiles?</a:t>
            </a:r>
            <a:endParaRPr sz="1200">
              <a:latin typeface="Maven Pro"/>
              <a:ea typeface="Maven Pro"/>
              <a:cs typeface="Maven Pro"/>
              <a:sym typeface="Maven Pro"/>
            </a:endParaRPr>
          </a:p>
          <a:p>
            <a:pPr indent="0" lvl="0" marL="0" rtl="0" algn="l">
              <a:spcBef>
                <a:spcPts val="1200"/>
              </a:spcBef>
              <a:spcAft>
                <a:spcPts val="1200"/>
              </a:spcAft>
              <a:buNone/>
            </a:pPr>
            <a:r>
              <a:t/>
            </a:r>
            <a:endParaRPr sz="12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 to LSTM (Long Short-Term Memory Network)</a:t>
            </a:r>
            <a:endParaRPr/>
          </a:p>
        </p:txBody>
      </p:sp>
      <p:sp>
        <p:nvSpPr>
          <p:cNvPr id="410" name="Google Shape;41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Rationale:</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Stock market data is sequential, time-dependent, and well-suited for </a:t>
            </a:r>
            <a:r>
              <a:rPr b="1" lang="en" sz="1100">
                <a:solidFill>
                  <a:srgbClr val="000000"/>
                </a:solidFill>
                <a:latin typeface="Arial"/>
                <a:ea typeface="Arial"/>
                <a:cs typeface="Arial"/>
                <a:sym typeface="Arial"/>
              </a:rPr>
              <a:t>LSTM models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Added </a:t>
            </a:r>
            <a:r>
              <a:rPr b="1" lang="en" sz="1100">
                <a:solidFill>
                  <a:srgbClr val="000000"/>
                </a:solidFill>
                <a:latin typeface="Arial"/>
                <a:ea typeface="Arial"/>
                <a:cs typeface="Arial"/>
                <a:sym typeface="Arial"/>
              </a:rPr>
              <a:t>Technical Analysis (TA)</a:t>
            </a:r>
            <a:r>
              <a:rPr lang="en" sz="1100">
                <a:solidFill>
                  <a:srgbClr val="000000"/>
                </a:solidFill>
                <a:latin typeface="Arial"/>
                <a:ea typeface="Arial"/>
                <a:cs typeface="Arial"/>
                <a:sym typeface="Arial"/>
              </a:rPr>
              <a:t> indicators to enrich input features.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Feature Engineering:</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Popular indicators like </a:t>
            </a:r>
            <a:r>
              <a:rPr b="1" lang="en" sz="1100">
                <a:solidFill>
                  <a:srgbClr val="000000"/>
                </a:solidFill>
                <a:latin typeface="Arial"/>
                <a:ea typeface="Arial"/>
                <a:cs typeface="Arial"/>
                <a:sym typeface="Arial"/>
              </a:rPr>
              <a:t>SMA</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EMA</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RSI</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MACD</a:t>
            </a:r>
            <a:r>
              <a:rPr lang="en" sz="1100">
                <a:solidFill>
                  <a:srgbClr val="000000"/>
                </a:solidFill>
                <a:latin typeface="Arial"/>
                <a:ea typeface="Arial"/>
                <a:cs typeface="Arial"/>
                <a:sym typeface="Arial"/>
              </a:rPr>
              <a:t>, and 52-week high/low ratios were incorporated to </a:t>
            </a:r>
            <a:r>
              <a:rPr i="1" lang="en" sz="1100">
                <a:solidFill>
                  <a:srgbClr val="000000"/>
                </a:solidFill>
                <a:latin typeface="Arial"/>
                <a:ea typeface="Arial"/>
                <a:cs typeface="Arial"/>
                <a:sym typeface="Arial"/>
              </a:rPr>
              <a:t>capture trends, momentum, and volatility</a:t>
            </a:r>
            <a:r>
              <a:rPr lang="en" sz="1100">
                <a:solidFill>
                  <a:srgbClr val="000000"/>
                </a:solidFill>
                <a:latin typeface="Arial"/>
                <a:ea typeface="Arial"/>
                <a:cs typeface="Arial"/>
                <a:sym typeface="Arial"/>
              </a:rPr>
              <a:t>.</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from ta.trend import SMAIndicator, EMAIndicator, MACD</a:t>
            </a:r>
            <a:endParaRPr sz="1100">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from ta.momentum import RSIIndicator</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000"/>
              <a:t>Long short-term memory (LSTM) vs Buy and Hold</a:t>
            </a:r>
            <a:endParaRPr sz="2000"/>
          </a:p>
        </p:txBody>
      </p:sp>
      <p:sp>
        <p:nvSpPr>
          <p:cNvPr id="416" name="Google Shape;416;p33"/>
          <p:cNvSpPr txBox="1"/>
          <p:nvPr>
            <p:ph idx="1" type="body"/>
          </p:nvPr>
        </p:nvSpPr>
        <p:spPr>
          <a:xfrm>
            <a:off x="1303800" y="1297350"/>
            <a:ext cx="7030500" cy="32343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100"/>
              <a:t>This model is a time-series prediction model using stock prices and various technical indicators to predict the closing price.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u="sng"/>
              <a:t>Technical Analysis (TA)</a:t>
            </a:r>
            <a:endParaRPr b="1" sz="1200" u="sng"/>
          </a:p>
          <a:p>
            <a:pPr indent="-304800" lvl="0" marL="457200" rtl="0" algn="l">
              <a:spcBef>
                <a:spcPts val="0"/>
              </a:spcBef>
              <a:spcAft>
                <a:spcPts val="0"/>
              </a:spcAft>
              <a:buSzPts val="1200"/>
              <a:buChar char="-"/>
            </a:pPr>
            <a:r>
              <a:rPr b="1" lang="en" sz="1100"/>
              <a:t>Simple Moving Averages (SMA)</a:t>
            </a:r>
            <a:r>
              <a:rPr lang="en" sz="1100"/>
              <a:t>: SMA over 20 and 50 days.</a:t>
            </a:r>
            <a:endParaRPr sz="1100"/>
          </a:p>
          <a:p>
            <a:pPr indent="-304800" lvl="0" marL="457200" rtl="0" algn="l">
              <a:spcBef>
                <a:spcPts val="0"/>
              </a:spcBef>
              <a:spcAft>
                <a:spcPts val="0"/>
              </a:spcAft>
              <a:buSzPts val="1200"/>
              <a:buChar char="-"/>
            </a:pPr>
            <a:r>
              <a:rPr b="1" lang="en" sz="1100"/>
              <a:t>Exponential Moving Average (EMA)</a:t>
            </a:r>
            <a:r>
              <a:rPr lang="en" sz="1100"/>
              <a:t>: EMA over 20 days.</a:t>
            </a:r>
            <a:endParaRPr sz="1100"/>
          </a:p>
          <a:p>
            <a:pPr indent="-304800" lvl="0" marL="457200" rtl="0" algn="l">
              <a:spcBef>
                <a:spcPts val="0"/>
              </a:spcBef>
              <a:spcAft>
                <a:spcPts val="0"/>
              </a:spcAft>
              <a:buSzPts val="1200"/>
              <a:buChar char="-"/>
            </a:pPr>
            <a:r>
              <a:rPr b="1" lang="en" sz="1100"/>
              <a:t>Relative Strength Index (RSI)</a:t>
            </a:r>
            <a:r>
              <a:rPr lang="en" sz="1100"/>
              <a:t>: A momentum indicator that measures the speed and change of price movements.</a:t>
            </a:r>
            <a:endParaRPr sz="1100"/>
          </a:p>
          <a:p>
            <a:pPr indent="-304800" lvl="0" marL="457200" rtl="0" algn="l">
              <a:spcBef>
                <a:spcPts val="0"/>
              </a:spcBef>
              <a:spcAft>
                <a:spcPts val="0"/>
              </a:spcAft>
              <a:buSzPts val="1200"/>
              <a:buChar char="-"/>
            </a:pPr>
            <a:r>
              <a:rPr b="1" lang="en" sz="1100"/>
              <a:t>MACD (Moving Average Convergence Divergence)</a:t>
            </a:r>
            <a:r>
              <a:rPr lang="en" sz="1100"/>
              <a:t>: A trend-following momentum indicator.</a:t>
            </a:r>
            <a:endParaRPr sz="1100"/>
          </a:p>
          <a:p>
            <a:pPr indent="-304800" lvl="0" marL="457200" rtl="0" algn="l">
              <a:spcBef>
                <a:spcPts val="0"/>
              </a:spcBef>
              <a:spcAft>
                <a:spcPts val="0"/>
              </a:spcAft>
              <a:buSzPts val="1200"/>
              <a:buChar char="-"/>
            </a:pPr>
            <a:r>
              <a:rPr b="1" lang="en" sz="1100"/>
              <a:t>52-Week High and Low Ratios</a:t>
            </a:r>
            <a:r>
              <a:rPr lang="en" sz="1100"/>
              <a:t>: Used as a measure of how close the current price is to its highest or lowest value in the past year.</a:t>
            </a:r>
            <a:endParaRPr sz="1200"/>
          </a:p>
        </p:txBody>
      </p:sp>
      <p:sp>
        <p:nvSpPr>
          <p:cNvPr id="417" name="Google Shape;417;p33"/>
          <p:cNvSpPr txBox="1"/>
          <p:nvPr/>
        </p:nvSpPr>
        <p:spPr>
          <a:xfrm>
            <a:off x="3877600" y="-426250"/>
            <a:ext cx="79203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Independent Variables X</a:t>
            </a:r>
            <a:endParaRPr/>
          </a:p>
        </p:txBody>
      </p:sp>
      <p:sp>
        <p:nvSpPr>
          <p:cNvPr id="423" name="Google Shape;423;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Simple Moving Average (SMA)</a:t>
            </a:r>
            <a:endParaRPr b="1">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	</a:t>
            </a:r>
            <a:r>
              <a:rPr b="1" lang="en">
                <a:solidFill>
                  <a:srgbClr val="000000"/>
                </a:solidFill>
                <a:latin typeface="Arial"/>
                <a:ea typeface="Arial"/>
                <a:cs typeface="Arial"/>
                <a:sym typeface="Arial"/>
              </a:rPr>
              <a:t>SMA_20</a:t>
            </a:r>
            <a:r>
              <a:rPr lang="en">
                <a:solidFill>
                  <a:srgbClr val="000000"/>
                </a:solidFill>
                <a:latin typeface="Arial"/>
                <a:ea typeface="Arial"/>
                <a:cs typeface="Arial"/>
                <a:sym typeface="Arial"/>
              </a:rPr>
              <a:t>: Captures short-term price trends.</a:t>
            </a:r>
            <a:endParaRPr>
              <a:solidFill>
                <a:srgbClr val="000000"/>
              </a:solidFill>
              <a:latin typeface="Arial"/>
              <a:ea typeface="Arial"/>
              <a:cs typeface="Arial"/>
              <a:sym typeface="Arial"/>
            </a:endParaRPr>
          </a:p>
          <a:p>
            <a:pPr indent="457200" lvl="0" marL="0" rtl="0" algn="l">
              <a:spcBef>
                <a:spcPts val="1200"/>
              </a:spcBef>
              <a:spcAft>
                <a:spcPts val="0"/>
              </a:spcAft>
              <a:buNone/>
            </a:pPr>
            <a:r>
              <a:rPr b="1" lang="en">
                <a:solidFill>
                  <a:srgbClr val="000000"/>
                </a:solidFill>
                <a:latin typeface="Arial"/>
                <a:ea typeface="Arial"/>
                <a:cs typeface="Arial"/>
                <a:sym typeface="Arial"/>
              </a:rPr>
              <a:t>SMA_50</a:t>
            </a:r>
            <a:r>
              <a:rPr lang="en">
                <a:solidFill>
                  <a:srgbClr val="000000"/>
                </a:solidFill>
                <a:latin typeface="Arial"/>
                <a:ea typeface="Arial"/>
                <a:cs typeface="Arial"/>
                <a:sym typeface="Arial"/>
              </a:rPr>
              <a:t>: Reflects medium-term trend behavior for stronger signals.</a:t>
            </a:r>
            <a:endParaRPr>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Exponential Moving Average (EMA)</a:t>
            </a:r>
            <a:endParaRPr b="1">
              <a:solidFill>
                <a:srgbClr val="000000"/>
              </a:solidFill>
              <a:latin typeface="Arial"/>
              <a:ea typeface="Arial"/>
              <a:cs typeface="Arial"/>
              <a:sym typeface="Arial"/>
            </a:endParaRPr>
          </a:p>
          <a:p>
            <a:pPr indent="457200" lvl="0" marL="0" rtl="0" algn="l">
              <a:spcBef>
                <a:spcPts val="1200"/>
              </a:spcBef>
              <a:spcAft>
                <a:spcPts val="0"/>
              </a:spcAft>
              <a:buNone/>
            </a:pPr>
            <a:r>
              <a:rPr b="1" lang="en">
                <a:solidFill>
                  <a:srgbClr val="000000"/>
                </a:solidFill>
                <a:latin typeface="Arial"/>
                <a:ea typeface="Arial"/>
                <a:cs typeface="Arial"/>
                <a:sym typeface="Arial"/>
              </a:rPr>
              <a:t>EMA_20</a:t>
            </a:r>
            <a:r>
              <a:rPr lang="en">
                <a:solidFill>
                  <a:srgbClr val="000000"/>
                </a:solidFill>
                <a:latin typeface="Arial"/>
                <a:ea typeface="Arial"/>
                <a:cs typeface="Arial"/>
                <a:sym typeface="Arial"/>
              </a:rPr>
              <a:t>: Focuses on short-term price responsiveness, improving prediction accuracy during volatile periods.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Independent Variables X cont.</a:t>
            </a:r>
            <a:endParaRPr/>
          </a:p>
        </p:txBody>
      </p:sp>
      <p:sp>
        <p:nvSpPr>
          <p:cNvPr id="429" name="Google Shape;429;p3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Nunito Medium"/>
                <a:ea typeface="Nunito Medium"/>
                <a:cs typeface="Nunito Medium"/>
                <a:sym typeface="Nunito Medium"/>
              </a:rPr>
              <a:t>Relative Strength Index (RSI)</a:t>
            </a:r>
            <a:endParaRPr sz="1200">
              <a:solidFill>
                <a:srgbClr val="111111"/>
              </a:solidFill>
              <a:latin typeface="Nunito Medium"/>
              <a:ea typeface="Nunito Medium"/>
              <a:cs typeface="Nunito Medium"/>
              <a:sym typeface="Nunito Medium"/>
            </a:endParaRPr>
          </a:p>
          <a:p>
            <a:pPr indent="-304800" lvl="0" marL="457200" rtl="0" algn="l">
              <a:spcBef>
                <a:spcPts val="1200"/>
              </a:spcBef>
              <a:spcAft>
                <a:spcPts val="0"/>
              </a:spcAft>
              <a:buClr>
                <a:srgbClr val="111111"/>
              </a:buClr>
              <a:buSzPts val="1200"/>
              <a:buFont typeface="Nunito Medium"/>
              <a:buChar char="●"/>
            </a:pPr>
            <a:r>
              <a:rPr lang="en" sz="1200">
                <a:solidFill>
                  <a:srgbClr val="111111"/>
                </a:solidFill>
                <a:latin typeface="Nunito Medium"/>
                <a:ea typeface="Nunito Medium"/>
                <a:cs typeface="Nunito Medium"/>
                <a:sym typeface="Nunito Medium"/>
              </a:rPr>
              <a:t>RSI measures the speed and magnitude of price changes, indicating whether an asset is overbought (&gt;70) or oversold (&lt;30). It helps identify momentum shifts.</a:t>
            </a:r>
            <a:endParaRPr sz="1200">
              <a:solidFill>
                <a:srgbClr val="111111"/>
              </a:solidFill>
              <a:latin typeface="Nunito Medium"/>
              <a:ea typeface="Nunito Medium"/>
              <a:cs typeface="Nunito Medium"/>
              <a:sym typeface="Nunito Medium"/>
            </a:endParaRPr>
          </a:p>
          <a:p>
            <a:pPr indent="-304800" lvl="0" marL="457200" rtl="0" algn="l">
              <a:spcBef>
                <a:spcPts val="0"/>
              </a:spcBef>
              <a:spcAft>
                <a:spcPts val="0"/>
              </a:spcAft>
              <a:buClr>
                <a:srgbClr val="111111"/>
              </a:buClr>
              <a:buSzPts val="1200"/>
              <a:buFont typeface="Nunito Medium"/>
              <a:buChar char="●"/>
            </a:pPr>
            <a:r>
              <a:rPr lang="en" sz="1200">
                <a:solidFill>
                  <a:srgbClr val="111111"/>
                </a:solidFill>
                <a:latin typeface="Nunito Medium"/>
                <a:ea typeface="Nunito Medium"/>
                <a:cs typeface="Nunito Medium"/>
                <a:sym typeface="Nunito Medium"/>
              </a:rPr>
              <a:t>How this assists the model: Enhances the model’s ability to predict turning points where prices may bounce or correct.</a:t>
            </a:r>
            <a:endParaRPr sz="1200">
              <a:solidFill>
                <a:srgbClr val="111111"/>
              </a:solidFill>
              <a:latin typeface="Nunito Medium"/>
              <a:ea typeface="Nunito Medium"/>
              <a:cs typeface="Nunito Medium"/>
              <a:sym typeface="Nunito Medium"/>
            </a:endParaRPr>
          </a:p>
          <a:p>
            <a:pPr indent="0" lvl="0" marL="0" rtl="0" algn="l">
              <a:spcBef>
                <a:spcPts val="1200"/>
              </a:spcBef>
              <a:spcAft>
                <a:spcPts val="0"/>
              </a:spcAft>
              <a:buNone/>
            </a:pPr>
            <a:r>
              <a:rPr lang="en" sz="1200">
                <a:solidFill>
                  <a:srgbClr val="111111"/>
                </a:solidFill>
                <a:latin typeface="Nunito Medium"/>
                <a:ea typeface="Nunito Medium"/>
                <a:cs typeface="Nunito Medium"/>
                <a:sym typeface="Nunito Medium"/>
              </a:rPr>
              <a:t>Moving Average Convergence Divergence (MACD)</a:t>
            </a:r>
            <a:endParaRPr sz="1200">
              <a:solidFill>
                <a:srgbClr val="111111"/>
              </a:solidFill>
              <a:latin typeface="Nunito Medium"/>
              <a:ea typeface="Nunito Medium"/>
              <a:cs typeface="Nunito Medium"/>
              <a:sym typeface="Nunito Medium"/>
            </a:endParaRPr>
          </a:p>
          <a:p>
            <a:pPr indent="-304800" lvl="0" marL="457200" rtl="0" algn="l">
              <a:spcBef>
                <a:spcPts val="1200"/>
              </a:spcBef>
              <a:spcAft>
                <a:spcPts val="0"/>
              </a:spcAft>
              <a:buClr>
                <a:srgbClr val="111111"/>
              </a:buClr>
              <a:buSzPts val="1200"/>
              <a:buFont typeface="Arial"/>
              <a:buChar char="●"/>
            </a:pPr>
            <a:r>
              <a:rPr lang="en" sz="1200">
                <a:solidFill>
                  <a:srgbClr val="111111"/>
                </a:solidFill>
                <a:latin typeface="Nunito Medium"/>
                <a:ea typeface="Nunito Medium"/>
                <a:cs typeface="Nunito Medium"/>
                <a:sym typeface="Nunito Medium"/>
              </a:rPr>
              <a:t>MACD: Measures the difference between EMAs to identify momentum strength.</a:t>
            </a:r>
            <a:endParaRPr sz="1200">
              <a:solidFill>
                <a:srgbClr val="111111"/>
              </a:solidFill>
              <a:latin typeface="Nunito Medium"/>
              <a:ea typeface="Nunito Medium"/>
              <a:cs typeface="Nunito Medium"/>
              <a:sym typeface="Nunito Medium"/>
            </a:endParaRPr>
          </a:p>
          <a:p>
            <a:pPr indent="-304800" lvl="0" marL="457200" rtl="0" algn="l">
              <a:spcBef>
                <a:spcPts val="0"/>
              </a:spcBef>
              <a:spcAft>
                <a:spcPts val="0"/>
              </a:spcAft>
              <a:buClr>
                <a:srgbClr val="111111"/>
              </a:buClr>
              <a:buSzPts val="1200"/>
              <a:buFont typeface="Arial"/>
              <a:buChar char="●"/>
            </a:pPr>
            <a:r>
              <a:rPr lang="en" sz="1200">
                <a:solidFill>
                  <a:srgbClr val="111111"/>
                </a:solidFill>
                <a:latin typeface="Nunito Medium"/>
                <a:ea typeface="Nunito Medium"/>
                <a:cs typeface="Nunito Medium"/>
                <a:sym typeface="Nunito Medium"/>
              </a:rPr>
              <a:t>MACD_Signal: A smoothed version to pinpoint crossover signals (buy/sell opportunities).</a:t>
            </a:r>
            <a:endParaRPr sz="1200">
              <a:solidFill>
                <a:srgbClr val="111111"/>
              </a:solidFill>
              <a:latin typeface="Nunito Medium"/>
              <a:ea typeface="Nunito Medium"/>
              <a:cs typeface="Nunito Medium"/>
              <a:sym typeface="Nunito Medium"/>
            </a:endParaRPr>
          </a:p>
          <a:p>
            <a:pPr indent="0" lvl="0" marL="0" rtl="0" algn="l">
              <a:spcBef>
                <a:spcPts val="1200"/>
              </a:spcBef>
              <a:spcAft>
                <a:spcPts val="0"/>
              </a:spcAft>
              <a:buNone/>
            </a:pPr>
            <a:r>
              <a:rPr lang="en" sz="1200">
                <a:solidFill>
                  <a:srgbClr val="111111"/>
                </a:solidFill>
                <a:latin typeface="Nunito Medium"/>
                <a:ea typeface="Nunito Medium"/>
                <a:cs typeface="Nunito Medium"/>
                <a:sym typeface="Nunito Medium"/>
              </a:rPr>
              <a:t>52W_High_Ratio and 52W_Low_Ratio</a:t>
            </a:r>
            <a:endParaRPr sz="1200">
              <a:solidFill>
                <a:srgbClr val="111111"/>
              </a:solidFill>
              <a:latin typeface="Nunito Medium"/>
              <a:ea typeface="Nunito Medium"/>
              <a:cs typeface="Nunito Medium"/>
              <a:sym typeface="Nunito Medium"/>
            </a:endParaRPr>
          </a:p>
          <a:p>
            <a:pPr indent="0" lvl="0" marL="0" rtl="0" algn="l">
              <a:spcBef>
                <a:spcPts val="1200"/>
              </a:spcBef>
              <a:spcAft>
                <a:spcPts val="1200"/>
              </a:spcAft>
              <a:buNone/>
            </a:pPr>
            <a:r>
              <a:rPr lang="en" sz="1200">
                <a:solidFill>
                  <a:srgbClr val="111111"/>
                </a:solidFill>
                <a:latin typeface="Nunito Medium"/>
                <a:ea typeface="Nunito Medium"/>
                <a:cs typeface="Nunito Medium"/>
                <a:sym typeface="Nunito Medium"/>
              </a:rPr>
              <a:t>	Incorporates market activity data to validate price movements and strengthen predictions.</a:t>
            </a:r>
            <a:endParaRPr sz="1200">
              <a:solidFill>
                <a:srgbClr val="111111"/>
              </a:solidFill>
              <a:latin typeface="Nunito Medium"/>
              <a:ea typeface="Nunito Medium"/>
              <a:cs typeface="Nunito Medium"/>
              <a:sym typeface="Nunit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36"/>
          <p:cNvPicPr preferRelativeResize="0"/>
          <p:nvPr/>
        </p:nvPicPr>
        <p:blipFill>
          <a:blip r:embed="rId3">
            <a:alphaModFix/>
          </a:blip>
          <a:stretch>
            <a:fillRect/>
          </a:stretch>
        </p:blipFill>
        <p:spPr>
          <a:xfrm>
            <a:off x="152400" y="152400"/>
            <a:ext cx="8511694" cy="48387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Model - Train Test split</a:t>
            </a:r>
            <a:endParaRPr/>
          </a:p>
        </p:txBody>
      </p:sp>
      <p:sp>
        <p:nvSpPr>
          <p:cNvPr id="440" name="Google Shape;440;p37"/>
          <p:cNvSpPr txBox="1"/>
          <p:nvPr>
            <p:ph idx="1" type="body"/>
          </p:nvPr>
        </p:nvSpPr>
        <p:spPr>
          <a:xfrm>
            <a:off x="1303800" y="1320325"/>
            <a:ext cx="7030500" cy="3402600"/>
          </a:xfrm>
          <a:prstGeom prst="rect">
            <a:avLst/>
          </a:prstGeom>
        </p:spPr>
        <p:txBody>
          <a:bodyPr anchorCtr="0" anchor="t" bIns="91425" lIns="91425" spcFirstLastPara="1" rIns="91425" wrap="square" tIns="91425">
            <a:spAutoFit/>
          </a:bodyPr>
          <a:lstStyle/>
          <a:p>
            <a:pPr indent="0" lvl="0" marL="0" rtl="0" algn="l">
              <a:spcBef>
                <a:spcPts val="1400"/>
              </a:spcBef>
              <a:spcAft>
                <a:spcPts val="0"/>
              </a:spcAft>
              <a:buNone/>
            </a:pPr>
            <a:r>
              <a:rPr b="1" lang="en">
                <a:solidFill>
                  <a:schemeClr val="dk1"/>
                </a:solidFill>
                <a:latin typeface="Arial"/>
                <a:ea typeface="Arial"/>
                <a:cs typeface="Arial"/>
                <a:sym typeface="Arial"/>
              </a:rPr>
              <a:t>Data Splitting (Training vs. Testing)</a:t>
            </a:r>
            <a:endParaRPr b="1">
              <a:solidFill>
                <a:schemeClr val="dk1"/>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Training/Test split retained: Training up to 2023, testing in 2024.</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188038"/>
                </a:solidFill>
                <a:latin typeface="Roboto Mono"/>
                <a:ea typeface="Roboto Mono"/>
                <a:cs typeface="Roboto Mono"/>
                <a:sym typeface="Roboto Mono"/>
              </a:rPr>
              <a:t>train_data = df[df.index &lt; '2024-01-01']</a:t>
            </a:r>
            <a:endParaRPr>
              <a:solidFill>
                <a:srgbClr val="188038"/>
              </a:solidFill>
              <a:latin typeface="Roboto Mono"/>
              <a:ea typeface="Roboto Mono"/>
              <a:cs typeface="Roboto Mono"/>
              <a:sym typeface="Roboto Mono"/>
            </a:endParaRPr>
          </a:p>
          <a:p>
            <a:pPr indent="-298450" lvl="1" marL="914400" rtl="0" algn="l">
              <a:spcBef>
                <a:spcPts val="0"/>
              </a:spcBef>
              <a:spcAft>
                <a:spcPts val="0"/>
              </a:spcAft>
              <a:buClr>
                <a:srgbClr val="000000"/>
              </a:buClr>
              <a:buSzPts val="1100"/>
              <a:buFont typeface="Arial"/>
              <a:buAutoNum type="alphaLcPeriod"/>
            </a:pPr>
            <a:r>
              <a:rPr lang="en">
                <a:solidFill>
                  <a:srgbClr val="188038"/>
                </a:solidFill>
                <a:latin typeface="Roboto Mono"/>
                <a:ea typeface="Roboto Mono"/>
                <a:cs typeface="Roboto Mono"/>
                <a:sym typeface="Roboto Mono"/>
              </a:rPr>
              <a:t>test_data = df[df.index &gt;= '2024-01-01']</a:t>
            </a:r>
            <a:endParaRPr>
              <a:solidFill>
                <a:srgbClr val="188038"/>
              </a:solidFill>
              <a:latin typeface="Roboto Mono"/>
              <a:ea typeface="Roboto Mono"/>
              <a:cs typeface="Roboto Mono"/>
              <a:sym typeface="Roboto Mono"/>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MinMaxScaler</a:t>
            </a:r>
            <a:r>
              <a:rPr lang="en" sz="1100">
                <a:solidFill>
                  <a:srgbClr val="000000"/>
                </a:solidFill>
                <a:latin typeface="Arial"/>
                <a:ea typeface="Arial"/>
                <a:cs typeface="Arial"/>
                <a:sym typeface="Arial"/>
              </a:rPr>
              <a:t> was used for normalization.</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a:solidFill>
                  <a:srgbClr val="188038"/>
                </a:solidFill>
                <a:latin typeface="Roboto Mono"/>
                <a:ea typeface="Roboto Mono"/>
                <a:cs typeface="Roboto Mono"/>
                <a:sym typeface="Roboto Mono"/>
              </a:rPr>
              <a:t>scaler = MinMaxScaler()</a:t>
            </a:r>
            <a:endParaRPr>
              <a:solidFill>
                <a:srgbClr val="188038"/>
              </a:solidFill>
              <a:latin typeface="Roboto Mono"/>
              <a:ea typeface="Roboto Mono"/>
              <a:cs typeface="Roboto Mono"/>
              <a:sym typeface="Roboto Mono"/>
            </a:endParaRPr>
          </a:p>
          <a:p>
            <a:pPr indent="-285750" lvl="0" marL="457200" rtl="0" algn="l">
              <a:spcBef>
                <a:spcPts val="0"/>
              </a:spcBef>
              <a:spcAft>
                <a:spcPts val="0"/>
              </a:spcAft>
              <a:buClr>
                <a:srgbClr val="212121"/>
              </a:buClr>
              <a:buSzPts val="900"/>
              <a:buFont typeface="Arial"/>
              <a:buChar char="●"/>
            </a:pPr>
            <a:r>
              <a:rPr lang="en" sz="1100">
                <a:solidFill>
                  <a:srgbClr val="212121"/>
                </a:solidFill>
                <a:latin typeface="Arial"/>
                <a:ea typeface="Arial"/>
                <a:cs typeface="Arial"/>
                <a:sym typeface="Arial"/>
              </a:rPr>
              <a:t>Sequence Length: 60 time steps</a:t>
            </a:r>
            <a:endParaRPr sz="1100">
              <a:solidFill>
                <a:srgbClr val="212121"/>
              </a:solidFill>
              <a:latin typeface="Arial"/>
              <a:ea typeface="Arial"/>
              <a:cs typeface="Arial"/>
              <a:sym typeface="Arial"/>
            </a:endParaRPr>
          </a:p>
          <a:p>
            <a:pPr indent="0" lvl="0" marL="0" rtl="0" algn="l">
              <a:spcBef>
                <a:spcPts val="1400"/>
              </a:spcBef>
              <a:spcAft>
                <a:spcPts val="0"/>
              </a:spcAft>
              <a:buNone/>
            </a:pPr>
            <a:r>
              <a:rPr b="1" lang="en">
                <a:solidFill>
                  <a:schemeClr val="dk1"/>
                </a:solidFill>
                <a:latin typeface="Arial"/>
                <a:ea typeface="Arial"/>
                <a:cs typeface="Arial"/>
                <a:sym typeface="Arial"/>
              </a:rPr>
              <a:t>Model Training / Design</a:t>
            </a:r>
            <a:endParaRPr sz="1100">
              <a:solidFill>
                <a:schemeClr val="dk1"/>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188038"/>
                </a:solidFill>
                <a:latin typeface="Roboto Mono"/>
                <a:ea typeface="Roboto Mono"/>
                <a:cs typeface="Roboto Mono"/>
                <a:sym typeface="Roboto Mono"/>
              </a:rPr>
              <a:t>Sequential </a:t>
            </a:r>
            <a:r>
              <a:rPr lang="en" sz="1100">
                <a:solidFill>
                  <a:srgbClr val="000000"/>
                </a:solidFill>
                <a:latin typeface="Arial"/>
                <a:ea typeface="Arial"/>
                <a:cs typeface="Arial"/>
                <a:sym typeface="Arial"/>
              </a:rPr>
              <a:t>is instantiated and trained using the features (x-</a:t>
            </a:r>
            <a:r>
              <a:rPr lang="en" sz="1100">
                <a:solidFill>
                  <a:srgbClr val="188038"/>
                </a:solidFill>
                <a:latin typeface="Roboto Mono"/>
                <a:ea typeface="Roboto Mono"/>
                <a:cs typeface="Roboto Mono"/>
                <a:sym typeface="Roboto Mono"/>
              </a:rPr>
              <a:t>BLANK</a:t>
            </a:r>
            <a:r>
              <a:rPr lang="en" sz="1100">
                <a:solidFill>
                  <a:srgbClr val="000000"/>
                </a:solidFill>
                <a:latin typeface="Arial"/>
                <a:ea typeface="Arial"/>
                <a:cs typeface="Arial"/>
                <a:sym typeface="Arial"/>
              </a:rPr>
              <a:t>) and target (y-</a:t>
            </a:r>
            <a:r>
              <a:rPr lang="en" sz="1100">
                <a:solidFill>
                  <a:srgbClr val="188038"/>
                </a:solidFill>
                <a:latin typeface="Roboto Mono"/>
                <a:ea typeface="Roboto Mono"/>
                <a:cs typeface="Roboto Mono"/>
                <a:sym typeface="Roboto Mono"/>
              </a:rPr>
              <a:t>BLANK</a:t>
            </a:r>
            <a:r>
              <a:rPr lang="en" sz="1100">
                <a:solidFill>
                  <a:srgbClr val="000000"/>
                </a:solidFill>
                <a:latin typeface="Arial"/>
                <a:ea typeface="Arial"/>
                <a:cs typeface="Arial"/>
                <a:sym typeface="Arial"/>
              </a:rPr>
              <a:t>) from the training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a:t>
            </a:r>
            <a:r>
              <a:rPr b="1" lang="en" sz="1100">
                <a:solidFill>
                  <a:srgbClr val="000000"/>
                </a:solidFill>
                <a:latin typeface="Arial"/>
                <a:ea typeface="Arial"/>
                <a:cs typeface="Arial"/>
                <a:sym typeface="Arial"/>
              </a:rPr>
              <a:t>2-layer LSTM</a:t>
            </a:r>
            <a:r>
              <a:rPr lang="en" sz="1100">
                <a:solidFill>
                  <a:srgbClr val="000000"/>
                </a:solidFill>
                <a:latin typeface="Arial"/>
                <a:ea typeface="Arial"/>
                <a:cs typeface="Arial"/>
                <a:sym typeface="Arial"/>
              </a:rPr>
              <a:t> model with dropout regularization to reduce overfitting.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Sequences of 60 time steps provided to the model as input.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Success Attribution</a:t>
            </a:r>
            <a:endParaRPr/>
          </a:p>
        </p:txBody>
      </p:sp>
      <p:sp>
        <p:nvSpPr>
          <p:cNvPr id="446" name="Google Shape;446;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can we determine that this was not by random chance?</a:t>
            </a:r>
            <a:endParaRPr/>
          </a:p>
          <a:p>
            <a:pPr indent="0" lvl="0" marL="0" rtl="0" algn="l">
              <a:spcBef>
                <a:spcPts val="1200"/>
              </a:spcBef>
              <a:spcAft>
                <a:spcPts val="1200"/>
              </a:spcAft>
              <a:buNone/>
            </a:pPr>
            <a:r>
              <a:rPr lang="en"/>
              <a:t>How do we audit the functionality of the technical indicators?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39"/>
          <p:cNvPicPr preferRelativeResize="0"/>
          <p:nvPr/>
        </p:nvPicPr>
        <p:blipFill>
          <a:blip r:embed="rId3">
            <a:alphaModFix/>
          </a:blip>
          <a:stretch>
            <a:fillRect/>
          </a:stretch>
        </p:blipFill>
        <p:spPr>
          <a:xfrm>
            <a:off x="152400" y="152400"/>
            <a:ext cx="8839202" cy="47902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 Indicators are the key</a:t>
            </a:r>
            <a:endParaRPr/>
          </a:p>
        </p:txBody>
      </p:sp>
      <p:sp>
        <p:nvSpPr>
          <p:cNvPr id="457" name="Google Shape;457;p40"/>
          <p:cNvSpPr txBox="1"/>
          <p:nvPr>
            <p:ph idx="1" type="body"/>
          </p:nvPr>
        </p:nvSpPr>
        <p:spPr>
          <a:xfrm>
            <a:off x="1227600" y="1433075"/>
            <a:ext cx="7030500" cy="30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Medium"/>
                <a:ea typeface="Nunito Medium"/>
                <a:cs typeface="Nunito Medium"/>
                <a:sym typeface="Nunito Medium"/>
              </a:rPr>
              <a:t>How do we optimize the model without cheating?</a:t>
            </a:r>
            <a:endParaRPr>
              <a:latin typeface="Nunito Medium"/>
              <a:ea typeface="Nunito Medium"/>
              <a:cs typeface="Nunito Medium"/>
              <a:sym typeface="Nunito Medium"/>
            </a:endParaRPr>
          </a:p>
          <a:p>
            <a:pPr indent="0" lvl="0" marL="0" rtl="0" algn="l">
              <a:spcBef>
                <a:spcPts val="1200"/>
              </a:spcBef>
              <a:spcAft>
                <a:spcPts val="0"/>
              </a:spcAft>
              <a:buNone/>
            </a:pPr>
            <a:r>
              <a:rPr lang="en">
                <a:latin typeface="Nunito Medium"/>
                <a:ea typeface="Nunito Medium"/>
                <a:cs typeface="Nunito Medium"/>
                <a:sym typeface="Nunito Medium"/>
              </a:rPr>
              <a:t>The key is the weights of the financial indicators.</a:t>
            </a:r>
            <a:endParaRPr>
              <a:latin typeface="Nunito Medium"/>
              <a:ea typeface="Nunito Medium"/>
              <a:cs typeface="Nunito Medium"/>
              <a:sym typeface="Nunito Medium"/>
            </a:endParaRPr>
          </a:p>
          <a:p>
            <a:pPr indent="0" lvl="0" marL="0" rtl="0" algn="l">
              <a:spcBef>
                <a:spcPts val="1200"/>
              </a:spcBef>
              <a:spcAft>
                <a:spcPts val="0"/>
              </a:spcAft>
              <a:buNone/>
            </a:pPr>
            <a:r>
              <a:rPr lang="en" sz="1100">
                <a:solidFill>
                  <a:srgbClr val="000000"/>
                </a:solidFill>
                <a:latin typeface="Nunito Medium"/>
                <a:ea typeface="Nunito Medium"/>
                <a:cs typeface="Nunito Medium"/>
                <a:sym typeface="Nunito Medium"/>
              </a:rPr>
              <a:t>Pre-Optimization</a:t>
            </a:r>
            <a:endParaRPr sz="1100">
              <a:solidFill>
                <a:srgbClr val="000000"/>
              </a:solidFill>
              <a:latin typeface="Nunito Medium"/>
              <a:ea typeface="Nunito Medium"/>
              <a:cs typeface="Nunito Medium"/>
              <a:sym typeface="Nunito Medium"/>
            </a:endParaRPr>
          </a:p>
          <a:p>
            <a:pPr indent="-298450" lvl="0" marL="457200" rtl="0" algn="l">
              <a:spcBef>
                <a:spcPts val="1200"/>
              </a:spcBef>
              <a:spcAft>
                <a:spcPts val="0"/>
              </a:spcAft>
              <a:buClr>
                <a:srgbClr val="000000"/>
              </a:buClr>
              <a:buSzPts val="1100"/>
              <a:buFont typeface="Nunito Medium"/>
              <a:buChar char="●"/>
            </a:pPr>
            <a:r>
              <a:rPr lang="en" sz="1100">
                <a:solidFill>
                  <a:srgbClr val="000000"/>
                </a:solidFill>
                <a:latin typeface="Nunito Medium"/>
                <a:ea typeface="Nunito Medium"/>
                <a:cs typeface="Nunito Medium"/>
                <a:sym typeface="Nunito Medium"/>
              </a:rPr>
              <a:t>The hyperparameter tuning (e.g., LSTM units, dropout rates, and learning rate) was fixed and manually chosen.</a:t>
            </a:r>
            <a:endParaRPr sz="1100">
              <a:solidFill>
                <a:srgbClr val="000000"/>
              </a:solidFill>
              <a:latin typeface="Nunito Medium"/>
              <a:ea typeface="Nunito Medium"/>
              <a:cs typeface="Nunito Medium"/>
              <a:sym typeface="Nunito Medium"/>
            </a:endParaRPr>
          </a:p>
          <a:p>
            <a:pPr indent="-298450" lvl="0" marL="457200" rtl="0" algn="l">
              <a:spcBef>
                <a:spcPts val="0"/>
              </a:spcBef>
              <a:spcAft>
                <a:spcPts val="0"/>
              </a:spcAft>
              <a:buClr>
                <a:srgbClr val="000000"/>
              </a:buClr>
              <a:buSzPts val="1100"/>
              <a:buFont typeface="Nunito Medium"/>
              <a:buChar char="●"/>
            </a:pPr>
            <a:r>
              <a:rPr lang="en" sz="1100">
                <a:solidFill>
                  <a:srgbClr val="000000"/>
                </a:solidFill>
                <a:latin typeface="Nunito Medium"/>
                <a:ea typeface="Nunito Medium"/>
                <a:cs typeface="Nunito Medium"/>
                <a:sym typeface="Nunito Medium"/>
              </a:rPr>
              <a:t>No hyperparameter search strategy—likely led to suboptimal model performance.</a:t>
            </a:r>
            <a:endParaRPr>
              <a:latin typeface="Nunito Medium"/>
              <a:ea typeface="Nunito Medium"/>
              <a:cs typeface="Nunito Medium"/>
              <a:sym typeface="Nunito Medium"/>
            </a:endParaRPr>
          </a:p>
          <a:p>
            <a:pPr indent="0" lvl="0" marL="0" rtl="0" algn="l">
              <a:spcBef>
                <a:spcPts val="1200"/>
              </a:spcBef>
              <a:spcAft>
                <a:spcPts val="0"/>
              </a:spcAft>
              <a:buNone/>
            </a:pPr>
            <a:r>
              <a:rPr lang="en">
                <a:latin typeface="Nunito Medium"/>
                <a:ea typeface="Nunito Medium"/>
                <a:cs typeface="Nunito Medium"/>
                <a:sym typeface="Nunito Medium"/>
              </a:rPr>
              <a:t>Grid Search?</a:t>
            </a:r>
            <a:endParaRPr>
              <a:latin typeface="Nunito Medium"/>
              <a:ea typeface="Nunito Medium"/>
              <a:cs typeface="Nunito Medium"/>
              <a:sym typeface="Nunito Medium"/>
            </a:endParaRPr>
          </a:p>
          <a:p>
            <a:pPr indent="0" lvl="0" marL="0" rtl="0" algn="l">
              <a:spcBef>
                <a:spcPts val="1200"/>
              </a:spcBef>
              <a:spcAft>
                <a:spcPts val="0"/>
              </a:spcAft>
              <a:buNone/>
            </a:pPr>
            <a:r>
              <a:rPr lang="en">
                <a:latin typeface="Nunito Medium"/>
                <a:ea typeface="Nunito Medium"/>
                <a:cs typeface="Nunito Medium"/>
                <a:sym typeface="Nunito Medium"/>
              </a:rPr>
              <a:t>Random Regression?</a:t>
            </a:r>
            <a:endParaRPr>
              <a:latin typeface="Nunito Medium"/>
              <a:ea typeface="Nunito Medium"/>
              <a:cs typeface="Nunito Medium"/>
              <a:sym typeface="Nunito Medium"/>
            </a:endParaRPr>
          </a:p>
          <a:p>
            <a:pPr indent="0" lvl="0" marL="0" rtl="0" algn="l">
              <a:spcBef>
                <a:spcPts val="1200"/>
              </a:spcBef>
              <a:spcAft>
                <a:spcPts val="1200"/>
              </a:spcAft>
              <a:buNone/>
            </a:pPr>
            <a:r>
              <a:rPr lang="en">
                <a:latin typeface="Nunito Medium"/>
                <a:ea typeface="Nunito Medium"/>
                <a:cs typeface="Nunito Medium"/>
                <a:sym typeface="Nunito Medium"/>
              </a:rPr>
              <a:t>Optuna?</a:t>
            </a:r>
            <a:endParaRPr>
              <a:latin typeface="Nunito Medium"/>
              <a:ea typeface="Nunito Medium"/>
              <a:cs typeface="Nunito Medium"/>
              <a:sym typeface="Nunito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41"/>
          <p:cNvPicPr preferRelativeResize="0"/>
          <p:nvPr/>
        </p:nvPicPr>
        <p:blipFill>
          <a:blip r:embed="rId3">
            <a:alphaModFix/>
          </a:blip>
          <a:stretch>
            <a:fillRect/>
          </a:stretch>
        </p:blipFill>
        <p:spPr>
          <a:xfrm>
            <a:off x="152400" y="152400"/>
            <a:ext cx="859877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6737700" cy="86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Models</a:t>
            </a:r>
            <a:endParaRPr/>
          </a:p>
        </p:txBody>
      </p:sp>
      <p:sp>
        <p:nvSpPr>
          <p:cNvPr id="290" name="Google Shape;290;p15"/>
          <p:cNvSpPr txBox="1"/>
          <p:nvPr>
            <p:ph idx="1" type="body"/>
          </p:nvPr>
        </p:nvSpPr>
        <p:spPr>
          <a:xfrm>
            <a:off x="955625" y="1642450"/>
            <a:ext cx="2707500" cy="31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AutoNum type="arabicPeriod"/>
            </a:pPr>
            <a:r>
              <a:rPr lang="en">
                <a:solidFill>
                  <a:schemeClr val="dk1"/>
                </a:solidFill>
              </a:rPr>
              <a:t>Sentiment Analysis - Machine Learning Model</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AutoNum type="arabicPeriod"/>
            </a:pPr>
            <a:r>
              <a:rPr lang="en">
                <a:solidFill>
                  <a:schemeClr val="dk1"/>
                </a:solidFill>
              </a:rPr>
              <a:t>Investment Strategy Model</a:t>
            </a:r>
            <a:endParaRPr>
              <a:solidFill>
                <a:schemeClr val="dk1"/>
              </a:solidFill>
            </a:endParaRPr>
          </a:p>
        </p:txBody>
      </p:sp>
      <p:pic>
        <p:nvPicPr>
          <p:cNvPr id="291" name="Google Shape;291;p15"/>
          <p:cNvPicPr preferRelativeResize="0"/>
          <p:nvPr/>
        </p:nvPicPr>
        <p:blipFill>
          <a:blip r:embed="rId3">
            <a:alphaModFix/>
          </a:blip>
          <a:stretch>
            <a:fillRect/>
          </a:stretch>
        </p:blipFill>
        <p:spPr>
          <a:xfrm>
            <a:off x="3815400" y="1615275"/>
            <a:ext cx="4226100" cy="251814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Post-Optimization |Optuna Integration</a:t>
            </a:r>
            <a:endParaRPr/>
          </a:p>
        </p:txBody>
      </p:sp>
      <p:sp>
        <p:nvSpPr>
          <p:cNvPr id="468" name="Google Shape;468;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424242"/>
                </a:solidFill>
                <a:latin typeface="Arial"/>
                <a:ea typeface="Arial"/>
                <a:cs typeface="Arial"/>
                <a:sym typeface="Arial"/>
              </a:rPr>
              <a:t>Hyperparameters are optimized dynamically using </a:t>
            </a:r>
            <a:r>
              <a:rPr b="1" lang="en" sz="1200">
                <a:solidFill>
                  <a:srgbClr val="424242"/>
                </a:solidFill>
                <a:latin typeface="Arial"/>
                <a:ea typeface="Arial"/>
                <a:cs typeface="Arial"/>
                <a:sym typeface="Arial"/>
              </a:rPr>
              <a:t>Optuna</a:t>
            </a:r>
            <a:r>
              <a:rPr lang="en" sz="1200">
                <a:solidFill>
                  <a:srgbClr val="424242"/>
                </a:solidFill>
                <a:latin typeface="Arial"/>
                <a:ea typeface="Arial"/>
                <a:cs typeface="Arial"/>
                <a:sym typeface="Arial"/>
              </a:rPr>
              <a:t>, an advanced optimization framework.</a:t>
            </a:r>
            <a:endParaRPr sz="1200">
              <a:solidFill>
                <a:srgbClr val="424242"/>
              </a:solidFill>
              <a:latin typeface="Arial"/>
              <a:ea typeface="Arial"/>
              <a:cs typeface="Arial"/>
              <a:sym typeface="Arial"/>
            </a:endParaRPr>
          </a:p>
          <a:p>
            <a:pPr indent="0" lvl="0" marL="0" rtl="0" algn="l">
              <a:spcBef>
                <a:spcPts val="1200"/>
              </a:spcBef>
              <a:spcAft>
                <a:spcPts val="0"/>
              </a:spcAft>
              <a:buNone/>
            </a:pPr>
            <a:r>
              <a:rPr lang="en" sz="1200">
                <a:solidFill>
                  <a:srgbClr val="424242"/>
                </a:solidFill>
                <a:latin typeface="Arial"/>
                <a:ea typeface="Arial"/>
                <a:cs typeface="Arial"/>
                <a:sym typeface="Arial"/>
              </a:rPr>
              <a:t>Optuna uses a smarter </a:t>
            </a:r>
            <a:r>
              <a:rPr b="1" lang="en" sz="1200">
                <a:solidFill>
                  <a:srgbClr val="424242"/>
                </a:solidFill>
                <a:latin typeface="Arial"/>
                <a:ea typeface="Arial"/>
                <a:cs typeface="Arial"/>
                <a:sym typeface="Arial"/>
              </a:rPr>
              <a:t>"pruning" strategy</a:t>
            </a:r>
            <a:r>
              <a:rPr lang="en" sz="1200">
                <a:solidFill>
                  <a:srgbClr val="424242"/>
                </a:solidFill>
                <a:latin typeface="Arial"/>
                <a:ea typeface="Arial"/>
                <a:cs typeface="Arial"/>
                <a:sym typeface="Arial"/>
              </a:rPr>
              <a:t> with Trial-based evaluations. It stops unpromising models early, saving time and computation.</a:t>
            </a:r>
            <a:endParaRPr sz="1200">
              <a:solidFill>
                <a:srgbClr val="424242"/>
              </a:solidFill>
              <a:latin typeface="Arial"/>
              <a:ea typeface="Arial"/>
              <a:cs typeface="Arial"/>
              <a:sym typeface="Arial"/>
            </a:endParaRPr>
          </a:p>
          <a:p>
            <a:pPr indent="0" lvl="0" marL="0" rtl="0" algn="l">
              <a:spcBef>
                <a:spcPts val="1200"/>
              </a:spcBef>
              <a:spcAft>
                <a:spcPts val="0"/>
              </a:spcAft>
              <a:buNone/>
            </a:pPr>
            <a:r>
              <a:rPr b="1" lang="en" sz="1200">
                <a:solidFill>
                  <a:srgbClr val="424242"/>
                </a:solidFill>
              </a:rPr>
              <a:t>Optuna &gt; Gridsearch</a:t>
            </a:r>
            <a:endParaRPr b="1" sz="1200">
              <a:solidFill>
                <a:srgbClr val="424242"/>
              </a:solidFill>
              <a:latin typeface="Arial"/>
              <a:ea typeface="Arial"/>
              <a:cs typeface="Arial"/>
              <a:sym typeface="Arial"/>
            </a:endParaRPr>
          </a:p>
          <a:p>
            <a:pPr indent="0" lvl="0" marL="0" rtl="0" algn="l">
              <a:spcBef>
                <a:spcPts val="1200"/>
              </a:spcBef>
              <a:spcAft>
                <a:spcPts val="0"/>
              </a:spcAft>
              <a:buNone/>
            </a:pPr>
            <a:r>
              <a:rPr b="1" lang="en" sz="1200">
                <a:solidFill>
                  <a:srgbClr val="424242"/>
                </a:solidFill>
                <a:latin typeface="Arial"/>
                <a:ea typeface="Arial"/>
                <a:cs typeface="Arial"/>
                <a:sym typeface="Arial"/>
              </a:rPr>
              <a:t>GridSearch </a:t>
            </a:r>
            <a:r>
              <a:rPr lang="en" sz="1200">
                <a:solidFill>
                  <a:srgbClr val="424242"/>
                </a:solidFill>
                <a:latin typeface="Arial"/>
                <a:ea typeface="Arial"/>
                <a:cs typeface="Arial"/>
                <a:sym typeface="Arial"/>
              </a:rPr>
              <a:t>explores every combination of hyperparameters in a grid.</a:t>
            </a:r>
            <a:endParaRPr sz="1200">
              <a:solidFill>
                <a:srgbClr val="424242"/>
              </a:solidFill>
              <a:latin typeface="Arial"/>
              <a:ea typeface="Arial"/>
              <a:cs typeface="Arial"/>
              <a:sym typeface="Arial"/>
            </a:endParaRPr>
          </a:p>
          <a:p>
            <a:pPr indent="0" lvl="0" marL="0" rtl="0" algn="l">
              <a:spcBef>
                <a:spcPts val="1200"/>
              </a:spcBef>
              <a:spcAft>
                <a:spcPts val="0"/>
              </a:spcAft>
              <a:buNone/>
            </a:pPr>
            <a:r>
              <a:rPr b="1" lang="en" sz="1200">
                <a:solidFill>
                  <a:srgbClr val="424242"/>
                </a:solidFill>
                <a:latin typeface="Arial"/>
                <a:ea typeface="Arial"/>
                <a:cs typeface="Arial"/>
                <a:sym typeface="Arial"/>
              </a:rPr>
              <a:t>Optuna </a:t>
            </a:r>
            <a:r>
              <a:rPr lang="en" sz="1200">
                <a:solidFill>
                  <a:srgbClr val="424242"/>
                </a:solidFill>
                <a:latin typeface="Arial"/>
                <a:ea typeface="Arial"/>
                <a:cs typeface="Arial"/>
                <a:sym typeface="Arial"/>
              </a:rPr>
              <a:t>combines random sampling and pruning </a:t>
            </a:r>
            <a:endParaRPr sz="1200">
              <a:solidFill>
                <a:srgbClr val="424242"/>
              </a:solidFill>
              <a:latin typeface="Arial"/>
              <a:ea typeface="Arial"/>
              <a:cs typeface="Arial"/>
              <a:sym typeface="Arial"/>
            </a:endParaRPr>
          </a:p>
          <a:p>
            <a:pPr indent="0" lvl="0" marL="0" rtl="0" algn="l">
              <a:spcBef>
                <a:spcPts val="1200"/>
              </a:spcBef>
              <a:spcAft>
                <a:spcPts val="1200"/>
              </a:spcAft>
              <a:buNone/>
            </a:pPr>
            <a:r>
              <a:t/>
            </a:r>
            <a:endParaRPr sz="1200">
              <a:solidFill>
                <a:srgbClr val="42424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1303800" y="598575"/>
            <a:ext cx="7030500" cy="6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474" name="Google Shape;474;p43"/>
          <p:cNvSpPr txBox="1"/>
          <p:nvPr>
            <p:ph idx="1" type="body"/>
          </p:nvPr>
        </p:nvSpPr>
        <p:spPr>
          <a:xfrm>
            <a:off x="1303800" y="1393525"/>
            <a:ext cx="7030500" cy="1064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Synthetic Data Bias:</a:t>
            </a:r>
            <a:r>
              <a:rPr lang="en" sz="1100">
                <a:solidFill>
                  <a:srgbClr val="000000"/>
                </a:solidFill>
                <a:latin typeface="Arial"/>
                <a:ea typeface="Arial"/>
                <a:cs typeface="Arial"/>
                <a:sym typeface="Arial"/>
              </a:rPr>
              <a:t> Simulated responses may not represent real-world complexity.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Scalability:</a:t>
            </a:r>
            <a:r>
              <a:rPr lang="en" sz="1100">
                <a:solidFill>
                  <a:srgbClr val="000000"/>
                </a:solidFill>
                <a:latin typeface="Arial"/>
                <a:ea typeface="Arial"/>
                <a:cs typeface="Arial"/>
                <a:sym typeface="Arial"/>
              </a:rPr>
              <a:t> Fine-tuning large models on vast datasets.</a:t>
            </a:r>
            <a:endParaRPr/>
          </a:p>
        </p:txBody>
      </p:sp>
      <p:sp>
        <p:nvSpPr>
          <p:cNvPr id="475" name="Google Shape;475;p43"/>
          <p:cNvSpPr txBox="1"/>
          <p:nvPr>
            <p:ph type="title"/>
          </p:nvPr>
        </p:nvSpPr>
        <p:spPr>
          <a:xfrm>
            <a:off x="1303800" y="2427375"/>
            <a:ext cx="7030500" cy="6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Considerations</a:t>
            </a:r>
            <a:endParaRPr/>
          </a:p>
        </p:txBody>
      </p:sp>
      <p:sp>
        <p:nvSpPr>
          <p:cNvPr id="476" name="Google Shape;476;p43"/>
          <p:cNvSpPr txBox="1"/>
          <p:nvPr/>
        </p:nvSpPr>
        <p:spPr>
          <a:xfrm>
            <a:off x="1456200" y="3057400"/>
            <a:ext cx="6878100" cy="1317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AutoNum type="arabicPeriod"/>
            </a:pPr>
            <a:r>
              <a:rPr b="1" lang="en" sz="1100"/>
              <a:t>Integrate real investor data for improved realism.</a:t>
            </a:r>
            <a:endParaRPr b="1" sz="1100"/>
          </a:p>
          <a:p>
            <a:pPr indent="-298450" lvl="0" marL="457200" rtl="0" algn="l">
              <a:lnSpc>
                <a:spcPct val="115000"/>
              </a:lnSpc>
              <a:spcBef>
                <a:spcPts val="0"/>
              </a:spcBef>
              <a:spcAft>
                <a:spcPts val="0"/>
              </a:spcAft>
              <a:buSzPts val="1100"/>
              <a:buAutoNum type="arabicPeriod"/>
            </a:pPr>
            <a:r>
              <a:rPr b="1" lang="en" sz="1100"/>
              <a:t>Incorporate advanced deep learning models (e.g., GPT variants).</a:t>
            </a:r>
            <a:endParaRPr b="1" sz="1100"/>
          </a:p>
          <a:p>
            <a:pPr indent="-298450" lvl="0" marL="457200" rtl="0" algn="l">
              <a:lnSpc>
                <a:spcPct val="115000"/>
              </a:lnSpc>
              <a:spcBef>
                <a:spcPts val="0"/>
              </a:spcBef>
              <a:spcAft>
                <a:spcPts val="0"/>
              </a:spcAft>
              <a:buSzPts val="1100"/>
              <a:buAutoNum type="arabicPeriod"/>
            </a:pPr>
            <a:r>
              <a:rPr b="1" lang="en" sz="1100"/>
              <a:t>Add metrics like Sharpe Ratio for portfolio performance.</a:t>
            </a:r>
            <a:endParaRPr b="1" sz="1100"/>
          </a:p>
          <a:p>
            <a:pPr indent="-298450" lvl="0" marL="457200" rtl="0" algn="l">
              <a:lnSpc>
                <a:spcPct val="115000"/>
              </a:lnSpc>
              <a:spcBef>
                <a:spcPts val="0"/>
              </a:spcBef>
              <a:spcAft>
                <a:spcPts val="0"/>
              </a:spcAft>
              <a:buSzPts val="1100"/>
              <a:buAutoNum type="arabicPeriod"/>
            </a:pPr>
            <a:r>
              <a:rPr b="1" lang="en" sz="1100"/>
              <a:t>Enhance chatbot interface for better usability.</a:t>
            </a:r>
            <a:endParaRPr sz="1300">
              <a:solidFill>
                <a:schemeClr val="dk1"/>
              </a:solidFill>
              <a:latin typeface="Nunito"/>
              <a:ea typeface="Nunito"/>
              <a:cs typeface="Nunito"/>
              <a:sym typeface="Nunito"/>
            </a:endParaRPr>
          </a:p>
          <a:p>
            <a:pPr indent="0" lvl="0" marL="0" rtl="0" algn="l">
              <a:lnSpc>
                <a:spcPct val="115000"/>
              </a:lnSpc>
              <a:spcBef>
                <a:spcPts val="1200"/>
              </a:spcBef>
              <a:spcAft>
                <a:spcPts val="120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82" name="Google Shape;482;p44"/>
          <p:cNvSpPr txBox="1"/>
          <p:nvPr>
            <p:ph idx="1" type="body"/>
          </p:nvPr>
        </p:nvSpPr>
        <p:spPr>
          <a:xfrm>
            <a:off x="1303800" y="11485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Summary:</a:t>
            </a:r>
            <a:r>
              <a:rPr lang="en" sz="1100">
                <a:solidFill>
                  <a:srgbClr val="000000"/>
                </a:solidFill>
                <a:latin typeface="Arial"/>
                <a:ea typeface="Arial"/>
                <a:cs typeface="Arial"/>
                <a:sym typeface="Arial"/>
              </a:rPr>
              <a:t> Machine learning provides innovative tools for personalized financial advice</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More accurate predictions and tailored investment strategies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Impact:</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Empowers investors to align portfolios with their unique risk profiles</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Optimizes investment decisions and enhances overall portfolio performance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Next Steps: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Scale to broader datasets to improve model accuracy and robustness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Refine algorithms for better predictions across different financial instruments and market conditions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488" name="Google Shape;488;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Addressing challenges</a:t>
            </a:r>
            <a:endParaRPr/>
          </a:p>
        </p:txBody>
      </p:sp>
      <p:sp>
        <p:nvSpPr>
          <p:cNvPr id="494" name="Google Shape;494;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Risk of Data Leakage</a:t>
            </a:r>
            <a:endParaRPr/>
          </a:p>
          <a:p>
            <a:pPr indent="-311150" lvl="0" marL="457200" rtl="0" algn="l">
              <a:spcBef>
                <a:spcPts val="0"/>
              </a:spcBef>
              <a:spcAft>
                <a:spcPts val="0"/>
              </a:spcAft>
              <a:buSzPts val="1300"/>
              <a:buChar char="●"/>
            </a:pPr>
            <a:r>
              <a:rPr lang="en"/>
              <a:t>Train-Validation-Test Split Missing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 Machine Learning Models</a:t>
            </a:r>
            <a:endParaRPr/>
          </a:p>
        </p:txBody>
      </p:sp>
      <p:sp>
        <p:nvSpPr>
          <p:cNvPr id="297" name="Google Shape;297;p16"/>
          <p:cNvSpPr txBox="1"/>
          <p:nvPr>
            <p:ph idx="1" type="body"/>
          </p:nvPr>
        </p:nvSpPr>
        <p:spPr>
          <a:xfrm>
            <a:off x="3874575" y="1387075"/>
            <a:ext cx="4973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DistilBert</a:t>
            </a:r>
            <a:r>
              <a:rPr lang="en"/>
              <a:t>- Hugging Face model</a:t>
            </a:r>
            <a:endParaRPr/>
          </a:p>
          <a:p>
            <a:pPr indent="-311150" lvl="0" marL="457200" rtl="0" algn="l">
              <a:spcBef>
                <a:spcPts val="1200"/>
              </a:spcBef>
              <a:spcAft>
                <a:spcPts val="0"/>
              </a:spcAft>
              <a:buSzPts val="1300"/>
              <a:buChar char="●"/>
            </a:pPr>
            <a:r>
              <a:rPr lang="en"/>
              <a:t>Smaller, lighter, more efficient version of the BERT(Bidirectional Encoder Representations Transformers)-Google</a:t>
            </a:r>
            <a:r>
              <a:rPr lang="en"/>
              <a:t> model</a:t>
            </a:r>
            <a:endParaRPr/>
          </a:p>
          <a:p>
            <a:pPr indent="-298450" lvl="1" marL="914400" rtl="0" algn="l">
              <a:spcBef>
                <a:spcPts val="0"/>
              </a:spcBef>
              <a:spcAft>
                <a:spcPts val="0"/>
              </a:spcAft>
              <a:buSzPts val="1100"/>
              <a:buChar char="○"/>
            </a:pPr>
            <a:r>
              <a:rPr lang="en"/>
              <a:t>Maintains higher accuracy than BERT</a:t>
            </a:r>
            <a:endParaRPr/>
          </a:p>
          <a:p>
            <a:pPr indent="-311150" lvl="0" marL="457200" rtl="0" algn="l">
              <a:spcBef>
                <a:spcPts val="1000"/>
              </a:spcBef>
              <a:spcAft>
                <a:spcPts val="0"/>
              </a:spcAft>
              <a:buSzPts val="1300"/>
              <a:buChar char="●"/>
            </a:pPr>
            <a:r>
              <a:rPr lang="en"/>
              <a:t>Why use DistilBert  for Sentiment Analysis?</a:t>
            </a:r>
            <a:endParaRPr/>
          </a:p>
          <a:p>
            <a:pPr indent="-298450" lvl="1" marL="914400" rtl="0" algn="l">
              <a:spcBef>
                <a:spcPts val="0"/>
              </a:spcBef>
              <a:spcAft>
                <a:spcPts val="0"/>
              </a:spcAft>
              <a:buSzPts val="1100"/>
              <a:buChar char="○"/>
            </a:pPr>
            <a:r>
              <a:rPr lang="en"/>
              <a:t>Understanding of language patterns for our risk assessments</a:t>
            </a:r>
            <a:endParaRPr/>
          </a:p>
          <a:p>
            <a:pPr indent="-298450" lvl="1" marL="914400" rtl="0" algn="l">
              <a:spcBef>
                <a:spcPts val="0"/>
              </a:spcBef>
              <a:spcAft>
                <a:spcPts val="0"/>
              </a:spcAft>
              <a:buSzPts val="1100"/>
              <a:buChar char="○"/>
            </a:pPr>
            <a:r>
              <a:rPr lang="en"/>
              <a:t>Text tokenization: sentences are tokenized into key words</a:t>
            </a:r>
            <a:endParaRPr/>
          </a:p>
          <a:p>
            <a:pPr indent="-298450" lvl="1" marL="914400" rtl="0" algn="l">
              <a:spcBef>
                <a:spcPts val="0"/>
              </a:spcBef>
              <a:spcAft>
                <a:spcPts val="0"/>
              </a:spcAft>
              <a:buSzPts val="1100"/>
              <a:buChar char="○"/>
            </a:pPr>
            <a:r>
              <a:rPr lang="en"/>
              <a:t>Efficient: fast inference </a:t>
            </a:r>
            <a:endParaRPr/>
          </a:p>
          <a:p>
            <a:pPr indent="0" lvl="0" marL="0" rtl="0" algn="l">
              <a:spcBef>
                <a:spcPts val="1200"/>
              </a:spcBef>
              <a:spcAft>
                <a:spcPts val="0"/>
              </a:spcAft>
              <a:buNone/>
            </a:pPr>
            <a:r>
              <a:rPr lang="en"/>
              <a:t>Sentence Transformers</a:t>
            </a:r>
            <a:endParaRPr/>
          </a:p>
          <a:p>
            <a:pPr indent="-311150" lvl="0" marL="457200" rtl="0" algn="l">
              <a:spcBef>
                <a:spcPts val="1200"/>
              </a:spcBef>
              <a:spcAft>
                <a:spcPts val="0"/>
              </a:spcAft>
              <a:buSzPts val="1300"/>
              <a:buChar char="●"/>
            </a:pPr>
            <a:r>
              <a:rPr lang="en"/>
              <a:t>Specialized model for sentence-level </a:t>
            </a:r>
            <a:r>
              <a:rPr lang="en"/>
              <a:t>embeddings</a:t>
            </a:r>
            <a:endParaRPr/>
          </a:p>
          <a:p>
            <a:pPr indent="-298450" lvl="1" marL="914400" rtl="0" algn="l">
              <a:spcBef>
                <a:spcPts val="0"/>
              </a:spcBef>
              <a:spcAft>
                <a:spcPts val="0"/>
              </a:spcAft>
              <a:buSzPts val="1100"/>
              <a:buChar char="○"/>
            </a:pPr>
            <a:r>
              <a:rPr lang="en"/>
              <a:t>Comparing meanings</a:t>
            </a:r>
            <a:endParaRPr/>
          </a:p>
          <a:p>
            <a:pPr indent="-311150" lvl="0" marL="457200" rtl="0" algn="l">
              <a:spcBef>
                <a:spcPts val="0"/>
              </a:spcBef>
              <a:spcAft>
                <a:spcPts val="0"/>
              </a:spcAft>
              <a:buSzPts val="1300"/>
              <a:buChar char="●"/>
            </a:pPr>
            <a:r>
              <a:rPr lang="en"/>
              <a:t>Matching answers with relative ranking 1-5 (no risk- risky)</a:t>
            </a:r>
            <a:endParaRPr/>
          </a:p>
        </p:txBody>
      </p:sp>
      <p:pic>
        <p:nvPicPr>
          <p:cNvPr id="298" name="Google Shape;298;p16"/>
          <p:cNvPicPr preferRelativeResize="0"/>
          <p:nvPr/>
        </p:nvPicPr>
        <p:blipFill>
          <a:blip r:embed="rId3">
            <a:alphaModFix/>
          </a:blip>
          <a:stretch>
            <a:fillRect/>
          </a:stretch>
        </p:blipFill>
        <p:spPr>
          <a:xfrm>
            <a:off x="144525" y="1387075"/>
            <a:ext cx="3554025" cy="236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Sentient Analysis &amp; Classifiers</a:t>
            </a:r>
            <a:endParaRPr/>
          </a:p>
        </p:txBody>
      </p:sp>
      <p:sp>
        <p:nvSpPr>
          <p:cNvPr id="304" name="Google Shape;304;p17"/>
          <p:cNvSpPr txBox="1"/>
          <p:nvPr>
            <p:ph idx="1" type="body"/>
          </p:nvPr>
        </p:nvSpPr>
        <p:spPr>
          <a:xfrm>
            <a:off x="708150" y="1454050"/>
            <a:ext cx="7626300" cy="307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Questionnaire</a:t>
            </a:r>
            <a:endParaRPr/>
          </a:p>
          <a:p>
            <a:pPr indent="-304800" lvl="0" marL="457200" rtl="0" algn="l">
              <a:spcBef>
                <a:spcPts val="1200"/>
              </a:spcBef>
              <a:spcAft>
                <a:spcPts val="0"/>
              </a:spcAft>
              <a:buClr>
                <a:srgbClr val="000000"/>
              </a:buClr>
              <a:buSzPts val="1200"/>
              <a:buAutoNum type="arabicPeriod"/>
            </a:pPr>
            <a:r>
              <a:rPr lang="en" sz="1100">
                <a:solidFill>
                  <a:srgbClr val="000000"/>
                </a:solidFill>
                <a:highlight>
                  <a:srgbClr val="CFE2F3"/>
                </a:highlight>
              </a:rPr>
              <a:t>Would you accept significant losses for the chance of high returns?</a:t>
            </a:r>
            <a:endParaRPr sz="1100">
              <a:solidFill>
                <a:srgbClr val="000000"/>
              </a:solidFill>
              <a:highlight>
                <a:srgbClr val="CFE2F3"/>
              </a:highlight>
            </a:endParaRPr>
          </a:p>
          <a:p>
            <a:pPr indent="-304800" lvl="0" marL="457200" rtl="0" algn="l">
              <a:spcBef>
                <a:spcPts val="0"/>
              </a:spcBef>
              <a:spcAft>
                <a:spcPts val="0"/>
              </a:spcAft>
              <a:buClr>
                <a:srgbClr val="000000"/>
              </a:buClr>
              <a:buSzPts val="1200"/>
              <a:buAutoNum type="arabicPeriod"/>
            </a:pPr>
            <a:r>
              <a:rPr lang="en" sz="1100">
                <a:solidFill>
                  <a:srgbClr val="000000"/>
                </a:solidFill>
              </a:rPr>
              <a:t>How often do you invest in growth focused, volatile stocks?</a:t>
            </a:r>
            <a:endParaRPr sz="1100">
              <a:solidFill>
                <a:srgbClr val="000000"/>
              </a:solidFill>
            </a:endParaRPr>
          </a:p>
          <a:p>
            <a:pPr indent="-304800" lvl="0" marL="457200" rtl="0" algn="l">
              <a:spcBef>
                <a:spcPts val="0"/>
              </a:spcBef>
              <a:spcAft>
                <a:spcPts val="0"/>
              </a:spcAft>
              <a:buClr>
                <a:srgbClr val="000000"/>
              </a:buClr>
              <a:buSzPts val="1200"/>
              <a:buAutoNum type="arabicPeriod"/>
            </a:pPr>
            <a:r>
              <a:rPr lang="en" sz="1100">
                <a:solidFill>
                  <a:srgbClr val="000000"/>
                </a:solidFill>
                <a:highlight>
                  <a:srgbClr val="CFE2F3"/>
                </a:highlight>
              </a:rPr>
              <a:t>How do you typically handle market downturns?</a:t>
            </a:r>
            <a:endParaRPr sz="1100">
              <a:solidFill>
                <a:srgbClr val="000000"/>
              </a:solidFill>
              <a:highlight>
                <a:srgbClr val="CFE2F3"/>
              </a:highlight>
            </a:endParaRPr>
          </a:p>
          <a:p>
            <a:pPr indent="-304800" lvl="0" marL="457200" rtl="0" algn="l">
              <a:spcBef>
                <a:spcPts val="0"/>
              </a:spcBef>
              <a:spcAft>
                <a:spcPts val="0"/>
              </a:spcAft>
              <a:buClr>
                <a:srgbClr val="000000"/>
              </a:buClr>
              <a:buSzPts val="1200"/>
              <a:buAutoNum type="arabicPeriod"/>
            </a:pPr>
            <a:r>
              <a:rPr lang="en" sz="1100">
                <a:solidFill>
                  <a:srgbClr val="000000"/>
                </a:solidFill>
              </a:rPr>
              <a:t>Do you prioritize growth over stability in your portfolio?</a:t>
            </a:r>
            <a:endParaRPr sz="1100">
              <a:solidFill>
                <a:srgbClr val="000000"/>
              </a:solidFill>
            </a:endParaRPr>
          </a:p>
          <a:p>
            <a:pPr indent="-304800" lvl="0" marL="457200" rtl="0" algn="l">
              <a:spcBef>
                <a:spcPts val="0"/>
              </a:spcBef>
              <a:spcAft>
                <a:spcPts val="0"/>
              </a:spcAft>
              <a:buClr>
                <a:srgbClr val="000000"/>
              </a:buClr>
              <a:buSzPts val="1200"/>
              <a:buAutoNum type="arabicPeriod"/>
            </a:pPr>
            <a:r>
              <a:rPr lang="en" sz="1100">
                <a:solidFill>
                  <a:srgbClr val="000000"/>
                </a:solidFill>
                <a:highlight>
                  <a:srgbClr val="CFE2F3"/>
                </a:highlight>
              </a:rPr>
              <a:t>How reliant are you on professional advice for investment decisions?</a:t>
            </a:r>
            <a:endParaRPr sz="1100">
              <a:solidFill>
                <a:srgbClr val="000000"/>
              </a:solidFill>
              <a:highlight>
                <a:srgbClr val="CFE2F3"/>
              </a:highlight>
            </a:endParaRPr>
          </a:p>
          <a:p>
            <a:pPr indent="-304800" lvl="0" marL="457200" rtl="0" algn="l">
              <a:spcBef>
                <a:spcPts val="0"/>
              </a:spcBef>
              <a:spcAft>
                <a:spcPts val="0"/>
              </a:spcAft>
              <a:buClr>
                <a:srgbClr val="000000"/>
              </a:buClr>
              <a:buSzPts val="1200"/>
              <a:buAutoNum type="arabicPeriod"/>
            </a:pPr>
            <a:r>
              <a:rPr lang="en" sz="1100">
                <a:solidFill>
                  <a:srgbClr val="000000"/>
                </a:solidFill>
                <a:highlight>
                  <a:srgbClr val="CFE2F3"/>
                </a:highlight>
              </a:rPr>
              <a:t>How much do you enjoy seeking high-risk investment opportunities?</a:t>
            </a:r>
            <a:endParaRPr sz="1100">
              <a:solidFill>
                <a:srgbClr val="000000"/>
              </a:solidFill>
              <a:highlight>
                <a:srgbClr val="CFE2F3"/>
              </a:highlight>
            </a:endParaRPr>
          </a:p>
          <a:p>
            <a:pPr indent="-304800" lvl="0" marL="457200" rtl="0" algn="l">
              <a:spcBef>
                <a:spcPts val="0"/>
              </a:spcBef>
              <a:spcAft>
                <a:spcPts val="0"/>
              </a:spcAft>
              <a:buClr>
                <a:srgbClr val="000000"/>
              </a:buClr>
              <a:buSzPts val="1200"/>
              <a:buAutoNum type="arabicPeriod"/>
            </a:pPr>
            <a:r>
              <a:rPr lang="en" sz="1100">
                <a:solidFill>
                  <a:srgbClr val="000000"/>
                </a:solidFill>
              </a:rPr>
              <a:t>What is your main goal for your portfolio?</a:t>
            </a:r>
            <a:endParaRPr sz="1100">
              <a:solidFill>
                <a:srgbClr val="000000"/>
              </a:solidFill>
            </a:endParaRPr>
          </a:p>
          <a:p>
            <a:pPr indent="-304800" lvl="0" marL="457200" rtl="0" algn="l">
              <a:spcBef>
                <a:spcPts val="0"/>
              </a:spcBef>
              <a:spcAft>
                <a:spcPts val="0"/>
              </a:spcAft>
              <a:buClr>
                <a:srgbClr val="000000"/>
              </a:buClr>
              <a:buSzPts val="1200"/>
              <a:buAutoNum type="arabicPeriod"/>
            </a:pPr>
            <a:r>
              <a:rPr lang="en" sz="1100">
                <a:solidFill>
                  <a:srgbClr val="000000"/>
                </a:solidFill>
                <a:highlight>
                  <a:srgbClr val="CFE2F3"/>
                </a:highlight>
              </a:rPr>
              <a:t>How do you view market fluctuations?</a:t>
            </a:r>
            <a:endParaRPr sz="1100">
              <a:solidFill>
                <a:srgbClr val="000000"/>
              </a:solidFill>
              <a:highlight>
                <a:srgbClr val="CFE2F3"/>
              </a:highlight>
            </a:endParaRPr>
          </a:p>
          <a:p>
            <a:pPr indent="-304800" lvl="0" marL="457200" rtl="0" algn="l">
              <a:spcBef>
                <a:spcPts val="0"/>
              </a:spcBef>
              <a:spcAft>
                <a:spcPts val="0"/>
              </a:spcAft>
              <a:buClr>
                <a:srgbClr val="000000"/>
              </a:buClr>
              <a:buSzPts val="1200"/>
              <a:buAutoNum type="arabicPeriod"/>
            </a:pPr>
            <a:r>
              <a:rPr lang="en" sz="1100">
                <a:solidFill>
                  <a:srgbClr val="000000"/>
                </a:solidFill>
              </a:rPr>
              <a:t>Do you frequently invest in speculative or emerging industries?</a:t>
            </a:r>
            <a:endParaRPr sz="1100">
              <a:solidFill>
                <a:srgbClr val="000000"/>
              </a:solidFill>
            </a:endParaRPr>
          </a:p>
          <a:p>
            <a:pPr indent="-304800" lvl="0" marL="457200" rtl="0" algn="l">
              <a:spcBef>
                <a:spcPts val="0"/>
              </a:spcBef>
              <a:spcAft>
                <a:spcPts val="0"/>
              </a:spcAft>
              <a:buClr>
                <a:srgbClr val="000000"/>
              </a:buClr>
              <a:buSzPts val="1200"/>
              <a:buAutoNum type="arabicPeriod"/>
            </a:pPr>
            <a:r>
              <a:rPr lang="en" sz="1100">
                <a:solidFill>
                  <a:srgbClr val="000000"/>
                </a:solidFill>
              </a:rPr>
              <a:t>Do you focus more on diversification or on maximizing returns?</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Generated dataset of 200 investors with a</a:t>
            </a:r>
            <a:r>
              <a:rPr lang="en" sz="1100">
                <a:solidFill>
                  <a:srgbClr val="000000"/>
                </a:solidFill>
              </a:rPr>
              <a:t>nswers, which </a:t>
            </a:r>
            <a:r>
              <a:rPr lang="en" sz="1100">
                <a:solidFill>
                  <a:srgbClr val="000000"/>
                </a:solidFill>
              </a:rPr>
              <a:t>are then labeled with their risk tolerance level (1-5).</a:t>
            </a:r>
            <a:endParaRPr sz="1100">
              <a:solidFill>
                <a:srgbClr val="000000"/>
              </a:solidFill>
            </a:endParaRPr>
          </a:p>
          <a:p>
            <a:pPr indent="0" lvl="0" marL="0" rtl="0" algn="l">
              <a:spcBef>
                <a:spcPts val="0"/>
              </a:spcBef>
              <a:spcAft>
                <a:spcPts val="0"/>
              </a:spcAft>
              <a:buNone/>
            </a:pPr>
            <a:r>
              <a:rPr lang="en" sz="1100">
                <a:solidFill>
                  <a:srgbClr val="000000"/>
                </a:solidFill>
              </a:rPr>
              <a:t>5 of the </a:t>
            </a:r>
            <a:r>
              <a:rPr lang="en" sz="1100">
                <a:solidFill>
                  <a:srgbClr val="000000"/>
                </a:solidFill>
              </a:rPr>
              <a:t>questions</a:t>
            </a:r>
            <a:r>
              <a:rPr lang="en" sz="1100">
                <a:solidFill>
                  <a:srgbClr val="000000"/>
                </a:solidFill>
              </a:rPr>
              <a:t> are used to predict risk tolerance by analyzing the users responses.</a:t>
            </a:r>
            <a:endParaRPr sz="1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619500"/>
            <a:ext cx="4147800" cy="10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Investment</a:t>
            </a:r>
            <a:r>
              <a:rPr lang="en" sz="2500"/>
              <a:t> </a:t>
            </a:r>
            <a:r>
              <a:rPr lang="en" sz="2500"/>
              <a:t>Strategy Model</a:t>
            </a:r>
            <a:endParaRPr sz="2200"/>
          </a:p>
        </p:txBody>
      </p:sp>
      <p:sp>
        <p:nvSpPr>
          <p:cNvPr id="310" name="Google Shape;310;p18"/>
          <p:cNvSpPr txBox="1"/>
          <p:nvPr/>
        </p:nvSpPr>
        <p:spPr>
          <a:xfrm>
            <a:off x="385875" y="1476500"/>
            <a:ext cx="4998000" cy="3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Portfolio Recommendation:</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 diversified </a:t>
            </a:r>
            <a:r>
              <a:rPr lang="en" sz="1300">
                <a:solidFill>
                  <a:schemeClr val="dk2"/>
                </a:solidFill>
                <a:latin typeface="Nunito"/>
                <a:ea typeface="Nunito"/>
                <a:cs typeface="Nunito"/>
                <a:sym typeface="Nunito"/>
              </a:rPr>
              <a:t>portfolio</a:t>
            </a:r>
            <a:r>
              <a:rPr lang="en" sz="1300">
                <a:solidFill>
                  <a:schemeClr val="dk2"/>
                </a:solidFill>
                <a:latin typeface="Nunito"/>
                <a:ea typeface="Nunito"/>
                <a:cs typeface="Nunito"/>
                <a:sym typeface="Nunito"/>
              </a:rPr>
              <a:t> is recommended with asset allocation</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Based on investors risk tolerance level assigned in </a:t>
            </a:r>
            <a:r>
              <a:rPr lang="en" sz="1300">
                <a:solidFill>
                  <a:schemeClr val="dk2"/>
                </a:solidFill>
                <a:latin typeface="Nunito"/>
                <a:ea typeface="Nunito"/>
                <a:cs typeface="Nunito"/>
                <a:sym typeface="Nunito"/>
              </a:rPr>
              <a:t>questionnaire</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Portfolio is adjusted depending on risk level</a:t>
            </a:r>
            <a:endParaRPr sz="1300">
              <a:solidFill>
                <a:schemeClr val="dk2"/>
              </a:solidFill>
              <a:latin typeface="Nunito"/>
              <a:ea typeface="Nunito"/>
              <a:cs typeface="Nunito"/>
              <a:sym typeface="Nunito"/>
            </a:endParaRPr>
          </a:p>
          <a:p>
            <a:pPr indent="0" lvl="0" marL="9144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Ranges from 1: conservative- 5 more aggressive</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Conservative: higher bond and cash allocations</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Aggressive: More equity and cryptocurrency  investments</a:t>
            </a:r>
            <a:endParaRPr sz="1300">
              <a:solidFill>
                <a:schemeClr val="dk2"/>
              </a:solidFill>
              <a:latin typeface="Nunito"/>
              <a:ea typeface="Nunito"/>
              <a:cs typeface="Nunito"/>
              <a:sym typeface="Nunito"/>
            </a:endParaRPr>
          </a:p>
        </p:txBody>
      </p:sp>
      <p:pic>
        <p:nvPicPr>
          <p:cNvPr id="311" name="Google Shape;311;p18"/>
          <p:cNvPicPr preferRelativeResize="0"/>
          <p:nvPr/>
        </p:nvPicPr>
        <p:blipFill>
          <a:blip r:embed="rId3">
            <a:alphaModFix/>
          </a:blip>
          <a:stretch>
            <a:fillRect/>
          </a:stretch>
        </p:blipFill>
        <p:spPr>
          <a:xfrm>
            <a:off x="5607732" y="363900"/>
            <a:ext cx="3370594" cy="4669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Portfolio </a:t>
            </a:r>
            <a:r>
              <a:rPr lang="en"/>
              <a:t>Recommendations</a:t>
            </a:r>
            <a:r>
              <a:rPr lang="en"/>
              <a:t> of Risk </a:t>
            </a:r>
            <a:r>
              <a:rPr lang="en"/>
              <a:t>Levels 1</a:t>
            </a:r>
            <a:r>
              <a:rPr lang="en"/>
              <a:t>-5</a:t>
            </a:r>
            <a:endParaRPr/>
          </a:p>
        </p:txBody>
      </p:sp>
      <p:pic>
        <p:nvPicPr>
          <p:cNvPr id="317" name="Google Shape;317;p19"/>
          <p:cNvPicPr preferRelativeResize="0"/>
          <p:nvPr/>
        </p:nvPicPr>
        <p:blipFill>
          <a:blip r:embed="rId3">
            <a:alphaModFix/>
          </a:blip>
          <a:stretch>
            <a:fillRect/>
          </a:stretch>
        </p:blipFill>
        <p:spPr>
          <a:xfrm>
            <a:off x="397700" y="2292025"/>
            <a:ext cx="2323849" cy="2381875"/>
          </a:xfrm>
          <a:prstGeom prst="rect">
            <a:avLst/>
          </a:prstGeom>
          <a:noFill/>
          <a:ln>
            <a:noFill/>
          </a:ln>
        </p:spPr>
      </p:pic>
      <p:sp>
        <p:nvSpPr>
          <p:cNvPr id="318" name="Google Shape;318;p19"/>
          <p:cNvSpPr txBox="1"/>
          <p:nvPr/>
        </p:nvSpPr>
        <p:spPr>
          <a:xfrm>
            <a:off x="986475" y="1866575"/>
            <a:ext cx="11463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Risk Level 1</a:t>
            </a:r>
            <a:endParaRPr sz="1300">
              <a:solidFill>
                <a:schemeClr val="dk2"/>
              </a:solidFill>
              <a:latin typeface="Nunito"/>
              <a:ea typeface="Nunito"/>
              <a:cs typeface="Nunito"/>
              <a:sym typeface="Nunito"/>
            </a:endParaRPr>
          </a:p>
        </p:txBody>
      </p:sp>
      <p:pic>
        <p:nvPicPr>
          <p:cNvPr id="319" name="Google Shape;319;p19"/>
          <p:cNvPicPr preferRelativeResize="0"/>
          <p:nvPr/>
        </p:nvPicPr>
        <p:blipFill>
          <a:blip r:embed="rId4">
            <a:alphaModFix/>
          </a:blip>
          <a:stretch>
            <a:fillRect/>
          </a:stretch>
        </p:blipFill>
        <p:spPr>
          <a:xfrm>
            <a:off x="3137186" y="2292025"/>
            <a:ext cx="2443589" cy="2381875"/>
          </a:xfrm>
          <a:prstGeom prst="rect">
            <a:avLst/>
          </a:prstGeom>
          <a:noFill/>
          <a:ln>
            <a:noFill/>
          </a:ln>
        </p:spPr>
      </p:pic>
      <p:sp>
        <p:nvSpPr>
          <p:cNvPr id="320" name="Google Shape;320;p19"/>
          <p:cNvSpPr txBox="1"/>
          <p:nvPr/>
        </p:nvSpPr>
        <p:spPr>
          <a:xfrm>
            <a:off x="3785825" y="1866575"/>
            <a:ext cx="11463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Risk Level 2</a:t>
            </a:r>
            <a:endParaRPr sz="1300">
              <a:solidFill>
                <a:schemeClr val="dk2"/>
              </a:solidFill>
              <a:latin typeface="Nunito"/>
              <a:ea typeface="Nunito"/>
              <a:cs typeface="Nunito"/>
              <a:sym typeface="Nunito"/>
            </a:endParaRPr>
          </a:p>
        </p:txBody>
      </p:sp>
      <p:pic>
        <p:nvPicPr>
          <p:cNvPr id="321" name="Google Shape;321;p19"/>
          <p:cNvPicPr preferRelativeResize="0"/>
          <p:nvPr/>
        </p:nvPicPr>
        <p:blipFill>
          <a:blip r:embed="rId5">
            <a:alphaModFix/>
          </a:blip>
          <a:stretch>
            <a:fillRect/>
          </a:stretch>
        </p:blipFill>
        <p:spPr>
          <a:xfrm>
            <a:off x="6244976" y="2292025"/>
            <a:ext cx="2331124" cy="2381875"/>
          </a:xfrm>
          <a:prstGeom prst="rect">
            <a:avLst/>
          </a:prstGeom>
          <a:noFill/>
          <a:ln>
            <a:noFill/>
          </a:ln>
        </p:spPr>
      </p:pic>
      <p:sp>
        <p:nvSpPr>
          <p:cNvPr id="322" name="Google Shape;322;p19"/>
          <p:cNvSpPr txBox="1"/>
          <p:nvPr/>
        </p:nvSpPr>
        <p:spPr>
          <a:xfrm>
            <a:off x="6837388" y="1866575"/>
            <a:ext cx="11463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Risk Level 3</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0"/>
          <p:cNvPicPr preferRelativeResize="0"/>
          <p:nvPr/>
        </p:nvPicPr>
        <p:blipFill>
          <a:blip r:embed="rId3">
            <a:alphaModFix/>
          </a:blip>
          <a:stretch>
            <a:fillRect/>
          </a:stretch>
        </p:blipFill>
        <p:spPr>
          <a:xfrm>
            <a:off x="1352381" y="1912300"/>
            <a:ext cx="2749753" cy="2716626"/>
          </a:xfrm>
          <a:prstGeom prst="rect">
            <a:avLst/>
          </a:prstGeom>
          <a:noFill/>
          <a:ln>
            <a:noFill/>
          </a:ln>
        </p:spPr>
      </p:pic>
      <p:pic>
        <p:nvPicPr>
          <p:cNvPr id="328" name="Google Shape;328;p20"/>
          <p:cNvPicPr preferRelativeResize="0"/>
          <p:nvPr/>
        </p:nvPicPr>
        <p:blipFill>
          <a:blip r:embed="rId4">
            <a:alphaModFix/>
          </a:blip>
          <a:stretch>
            <a:fillRect/>
          </a:stretch>
        </p:blipFill>
        <p:spPr>
          <a:xfrm>
            <a:off x="4779200" y="1912300"/>
            <a:ext cx="2844998" cy="2716626"/>
          </a:xfrm>
          <a:prstGeom prst="rect">
            <a:avLst/>
          </a:prstGeom>
          <a:noFill/>
          <a:ln>
            <a:noFill/>
          </a:ln>
        </p:spPr>
      </p:pic>
      <p:sp>
        <p:nvSpPr>
          <p:cNvPr id="329" name="Google Shape;329;p20"/>
          <p:cNvSpPr txBox="1"/>
          <p:nvPr/>
        </p:nvSpPr>
        <p:spPr>
          <a:xfrm>
            <a:off x="2154100" y="1477775"/>
            <a:ext cx="11463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Risk Level 4</a:t>
            </a:r>
            <a:endParaRPr sz="1300">
              <a:solidFill>
                <a:schemeClr val="dk2"/>
              </a:solidFill>
              <a:latin typeface="Nunito"/>
              <a:ea typeface="Nunito"/>
              <a:cs typeface="Nunito"/>
              <a:sym typeface="Nunito"/>
            </a:endParaRPr>
          </a:p>
        </p:txBody>
      </p:sp>
      <p:sp>
        <p:nvSpPr>
          <p:cNvPr id="330" name="Google Shape;330;p20"/>
          <p:cNvSpPr txBox="1"/>
          <p:nvPr/>
        </p:nvSpPr>
        <p:spPr>
          <a:xfrm>
            <a:off x="5628550" y="1477775"/>
            <a:ext cx="11463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Risk Level 5</a:t>
            </a:r>
            <a:endParaRPr sz="1300">
              <a:solidFill>
                <a:schemeClr val="dk2"/>
              </a:solidFill>
              <a:latin typeface="Nunito"/>
              <a:ea typeface="Nunito"/>
              <a:cs typeface="Nunito"/>
              <a:sym typeface="Nunito"/>
            </a:endParaRPr>
          </a:p>
        </p:txBody>
      </p:sp>
      <p:sp>
        <p:nvSpPr>
          <p:cNvPr id="331" name="Google Shape;331;p20"/>
          <p:cNvSpPr txBox="1"/>
          <p:nvPr>
            <p:ph type="title"/>
          </p:nvPr>
        </p:nvSpPr>
        <p:spPr>
          <a:xfrm>
            <a:off x="1303800" y="6145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Portfolio Recommendations of Risk Levels 1-5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2841150" y="2098950"/>
            <a:ext cx="3461700" cy="9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Let’s try it out!</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