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9" r:id="rId3"/>
    <p:sldId id="260" r:id="rId4"/>
    <p:sldId id="261"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3" r:id="rId45"/>
    <p:sldId id="302" r:id="rId46"/>
    <p:sldId id="263" r:id="rId4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89" autoAdjust="0"/>
    <p:restoredTop sz="94660"/>
  </p:normalViewPr>
  <p:slideViewPr>
    <p:cSldViewPr>
      <p:cViewPr varScale="1">
        <p:scale>
          <a:sx n="87" d="100"/>
          <a:sy n="87" d="100"/>
        </p:scale>
        <p:origin x="-1026" y="-12"/>
      </p:cViewPr>
      <p:guideLst>
        <p:guide orient="horz" pos="1620"/>
        <p:guide pos="2880"/>
      </p:guideLst>
    </p:cSldViewPr>
  </p:slideViewPr>
  <p:notesTextViewPr>
    <p:cViewPr>
      <p:scale>
        <a:sx n="3" d="2"/>
        <a:sy n="3" d="2"/>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10/3/2021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‹Nº›</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pic>
        <p:nvPicPr>
          <p:cNvPr id="7" name="Picture 6" descr="E:\websites\free-power-point-templates\2012\logos.png">
            <a:extLst>
              <a:ext uri="{FF2B5EF4-FFF2-40B4-BE49-F238E27FC236}">
                <a16:creationId xmlns:a16="http://schemas.microsoft.com/office/drawing/2014/main" xmlns=""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10/3/2021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‹Nº›</a:t>
            </a:fld>
            <a:endParaRPr lang="en-US"/>
          </a:p>
        </p:txBody>
      </p:sp>
      <p:sp>
        <p:nvSpPr>
          <p:cNvPr id="7" name="TextBox 6">
            <a:extLst>
              <a:ext uri="{FF2B5EF4-FFF2-40B4-BE49-F238E27FC236}">
                <a16:creationId xmlns:a16="http://schemas.microsoft.com/office/drawing/2014/main" xmlns=""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JPE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075" y="128470"/>
            <a:ext cx="3535536" cy="762934"/>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4113885" y="1350110"/>
            <a:ext cx="1152128" cy="830997"/>
          </a:xfrm>
          <a:prstGeom prst="rect">
            <a:avLst/>
          </a:prstGeom>
          <a:noFill/>
        </p:spPr>
        <p:txBody>
          <a:bodyPr wrap="square" rtlCol="0">
            <a:spAutoFit/>
          </a:bodyPr>
          <a:lstStyle/>
          <a:p>
            <a:pPr algn="ctr"/>
            <a:r>
              <a:rPr lang="es-ES" sz="4800" b="1" dirty="0" smtClean="0">
                <a:solidFill>
                  <a:schemeClr val="bg1"/>
                </a:solidFill>
                <a:latin typeface="Times New Roman" panose="02020603050405020304" pitchFamily="18" charset="0"/>
                <a:cs typeface="Times New Roman" panose="02020603050405020304" pitchFamily="18" charset="0"/>
              </a:rPr>
              <a:t>04</a:t>
            </a:r>
            <a:endParaRPr lang="es-ES" sz="4800" b="1" dirty="0">
              <a:solidFill>
                <a:schemeClr val="bg1"/>
              </a:solidFill>
              <a:latin typeface="Times New Roman" panose="02020603050405020304" pitchFamily="18" charset="0"/>
              <a:cs typeface="Times New Roman" panose="02020603050405020304" pitchFamily="18" charset="0"/>
            </a:endParaRPr>
          </a:p>
        </p:txBody>
      </p:sp>
      <p:sp>
        <p:nvSpPr>
          <p:cNvPr id="10" name="Title 1"/>
          <p:cNvSpPr>
            <a:spLocks noGrp="1"/>
          </p:cNvSpPr>
          <p:nvPr>
            <p:ph type="ctrTitle"/>
          </p:nvPr>
        </p:nvSpPr>
        <p:spPr>
          <a:xfrm>
            <a:off x="3961180" y="1960930"/>
            <a:ext cx="5057431" cy="1527050"/>
          </a:xfrm>
        </p:spPr>
        <p:txBody>
          <a:bodyPr>
            <a:noAutofit/>
          </a:bodyPr>
          <a:lstStyle/>
          <a:p>
            <a:r>
              <a:rPr lang="es-ES" sz="4800" b="1" dirty="0" smtClean="0">
                <a:latin typeface="Times New Roman" panose="02020603050405020304" pitchFamily="18" charset="0"/>
                <a:cs typeface="Times New Roman" panose="02020603050405020304" pitchFamily="18" charset="0"/>
              </a:rPr>
              <a:t>Cadenas de caracteres</a:t>
            </a:r>
            <a:endParaRPr lang="es-ES" sz="4800" b="1" dirty="0">
              <a:latin typeface="Times New Roman" panose="02020603050405020304" pitchFamily="18" charset="0"/>
              <a:cs typeface="Times New Roman" panose="02020603050405020304" pitchFamily="18" charset="0"/>
            </a:endParaRPr>
          </a:p>
        </p:txBody>
      </p:sp>
      <p:sp>
        <p:nvSpPr>
          <p:cNvPr id="11" name="TextBox 3"/>
          <p:cNvSpPr txBox="1"/>
          <p:nvPr/>
        </p:nvSpPr>
        <p:spPr>
          <a:xfrm>
            <a:off x="565884" y="4098800"/>
            <a:ext cx="8532438" cy="923330"/>
          </a:xfrm>
          <a:prstGeom prst="rect">
            <a:avLst/>
          </a:prstGeom>
          <a:noFill/>
        </p:spPr>
        <p:txBody>
          <a:bodyPr wrap="square">
            <a:spAutoFit/>
          </a:bodyPr>
          <a:lstStyle/>
          <a:p>
            <a:pPr algn="r"/>
            <a:r>
              <a:rPr lang="es-ES" b="1" dirty="0">
                <a:latin typeface="Times New Roman" panose="02020603050405020304" pitchFamily="18" charset="0"/>
                <a:cs typeface="Times New Roman" panose="02020603050405020304" pitchFamily="18" charset="0"/>
              </a:rPr>
              <a:t>I.E.S. </a:t>
            </a:r>
            <a:r>
              <a:rPr lang="es-ES" b="1" dirty="0" err="1">
                <a:latin typeface="Times New Roman" panose="02020603050405020304" pitchFamily="18" charset="0"/>
                <a:cs typeface="Times New Roman" panose="02020603050405020304" pitchFamily="18" charset="0"/>
              </a:rPr>
              <a:t>Plaiaundi</a:t>
            </a:r>
            <a:r>
              <a:rPr lang="es-ES" b="1" dirty="0">
                <a:latin typeface="Times New Roman" panose="02020603050405020304" pitchFamily="18" charset="0"/>
                <a:cs typeface="Times New Roman" panose="02020603050405020304" pitchFamily="18" charset="0"/>
              </a:rPr>
              <a:t> (Dpto. de </a:t>
            </a:r>
            <a:r>
              <a:rPr lang="es-ES" b="1" dirty="0" smtClean="0">
                <a:latin typeface="Times New Roman" panose="02020603050405020304" pitchFamily="18" charset="0"/>
                <a:cs typeface="Times New Roman" panose="02020603050405020304" pitchFamily="18" charset="0"/>
              </a:rPr>
              <a:t>Informática – J.M.S.)</a:t>
            </a:r>
            <a:endParaRPr lang="es-ES" b="1" dirty="0">
              <a:latin typeface="Times New Roman" panose="02020603050405020304" pitchFamily="18" charset="0"/>
              <a:cs typeface="Times New Roman" panose="02020603050405020304" pitchFamily="18" charset="0"/>
            </a:endParaRPr>
          </a:p>
          <a:p>
            <a:pPr algn="r"/>
            <a:r>
              <a:rPr lang="es-ES" b="1" dirty="0">
                <a:latin typeface="Times New Roman" panose="02020603050405020304" pitchFamily="18" charset="0"/>
                <a:cs typeface="Times New Roman" panose="02020603050405020304" pitchFamily="18" charset="0"/>
              </a:rPr>
              <a:t>C.F.G.S. Desarrollo de Aplicaciones Web / Multiplataforma</a:t>
            </a:r>
          </a:p>
          <a:p>
            <a:pPr algn="r"/>
            <a:r>
              <a:rPr lang="es-ES" b="1" dirty="0">
                <a:latin typeface="Times New Roman" panose="02020603050405020304" pitchFamily="18" charset="0"/>
                <a:cs typeface="Times New Roman" panose="02020603050405020304" pitchFamily="18" charset="0"/>
              </a:rPr>
              <a:t>Curso Académico 2021 / 2022</a:t>
            </a:r>
          </a:p>
        </p:txBody>
      </p:sp>
      <p:grpSp>
        <p:nvGrpSpPr>
          <p:cNvPr id="6" name="38 Grupo"/>
          <p:cNvGrpSpPr/>
          <p:nvPr/>
        </p:nvGrpSpPr>
        <p:grpSpPr>
          <a:xfrm>
            <a:off x="143555" y="128470"/>
            <a:ext cx="4019353" cy="1269381"/>
            <a:chOff x="3365852" y="5057496"/>
            <a:chExt cx="4019353" cy="1269381"/>
          </a:xfrm>
        </p:grpSpPr>
        <p:grpSp>
          <p:nvGrpSpPr>
            <p:cNvPr id="8" name="15 Grupo"/>
            <p:cNvGrpSpPr/>
            <p:nvPr/>
          </p:nvGrpSpPr>
          <p:grpSpPr>
            <a:xfrm>
              <a:off x="3365852" y="5057496"/>
              <a:ext cx="864000" cy="869271"/>
              <a:chOff x="3365852" y="5057496"/>
              <a:chExt cx="864000" cy="869271"/>
            </a:xfrm>
          </p:grpSpPr>
          <p:sp>
            <p:nvSpPr>
              <p:cNvPr id="32" name="3 Cubo"/>
              <p:cNvSpPr/>
              <p:nvPr/>
            </p:nvSpPr>
            <p:spPr>
              <a:xfrm>
                <a:off x="3365852" y="5057496"/>
                <a:ext cx="864000" cy="864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14 CuadroTexto"/>
              <p:cNvSpPr txBox="1"/>
              <p:nvPr/>
            </p:nvSpPr>
            <p:spPr>
              <a:xfrm>
                <a:off x="3398668" y="5280436"/>
                <a:ext cx="597268" cy="646331"/>
              </a:xfrm>
              <a:prstGeom prst="rect">
                <a:avLst/>
              </a:prstGeom>
              <a:noFill/>
            </p:spPr>
            <p:txBody>
              <a:bodyPr wrap="square" rtlCol="0">
                <a:spAutoFit/>
              </a:bodyPr>
              <a:lstStyle/>
              <a:p>
                <a:pPr algn="ctr"/>
                <a:r>
                  <a:rPr lang="es-ES" sz="3600" b="1" dirty="0" smtClean="0">
                    <a:solidFill>
                      <a:schemeClr val="accent3">
                        <a:lumMod val="40000"/>
                        <a:lumOff val="60000"/>
                      </a:schemeClr>
                    </a:solidFill>
                    <a:latin typeface="Times New Roman" pitchFamily="18" charset="0"/>
                    <a:cs typeface="Times New Roman" pitchFamily="18" charset="0"/>
                  </a:rPr>
                  <a:t>C</a:t>
                </a:r>
                <a:endParaRPr lang="es-ES" sz="3600" b="1" dirty="0">
                  <a:solidFill>
                    <a:schemeClr val="accent3">
                      <a:lumMod val="40000"/>
                      <a:lumOff val="60000"/>
                    </a:schemeClr>
                  </a:solidFill>
                  <a:latin typeface="Times New Roman" pitchFamily="18" charset="0"/>
                  <a:cs typeface="Times New Roman" pitchFamily="18" charset="0"/>
                </a:endParaRPr>
              </a:p>
            </p:txBody>
          </p:sp>
        </p:grpSp>
        <p:grpSp>
          <p:nvGrpSpPr>
            <p:cNvPr id="9" name="16 Grupo"/>
            <p:cNvGrpSpPr/>
            <p:nvPr/>
          </p:nvGrpSpPr>
          <p:grpSpPr>
            <a:xfrm>
              <a:off x="3995936" y="5057496"/>
              <a:ext cx="864000" cy="869271"/>
              <a:chOff x="3365852" y="5057496"/>
              <a:chExt cx="864000" cy="869271"/>
            </a:xfrm>
          </p:grpSpPr>
          <p:sp>
            <p:nvSpPr>
              <p:cNvPr id="30" name="17 Cubo"/>
              <p:cNvSpPr/>
              <p:nvPr/>
            </p:nvSpPr>
            <p:spPr>
              <a:xfrm>
                <a:off x="3365852" y="5057496"/>
                <a:ext cx="864000" cy="864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18 CuadroTexto"/>
              <p:cNvSpPr txBox="1"/>
              <p:nvPr/>
            </p:nvSpPr>
            <p:spPr>
              <a:xfrm>
                <a:off x="3398668" y="5280436"/>
                <a:ext cx="597268" cy="646331"/>
              </a:xfrm>
              <a:prstGeom prst="rect">
                <a:avLst/>
              </a:prstGeom>
              <a:noFill/>
            </p:spPr>
            <p:txBody>
              <a:bodyPr wrap="square" rtlCol="0">
                <a:spAutoFit/>
              </a:bodyPr>
              <a:lstStyle/>
              <a:p>
                <a:pPr algn="ctr"/>
                <a:r>
                  <a:rPr lang="es-ES" sz="3600" b="1" dirty="0">
                    <a:solidFill>
                      <a:schemeClr val="accent3">
                        <a:lumMod val="40000"/>
                        <a:lumOff val="60000"/>
                      </a:schemeClr>
                    </a:solidFill>
                    <a:latin typeface="Times New Roman" pitchFamily="18" charset="0"/>
                    <a:cs typeface="Times New Roman" pitchFamily="18" charset="0"/>
                  </a:rPr>
                  <a:t>a</a:t>
                </a:r>
              </a:p>
            </p:txBody>
          </p:sp>
        </p:grpSp>
        <p:grpSp>
          <p:nvGrpSpPr>
            <p:cNvPr id="12" name="19 Grupo"/>
            <p:cNvGrpSpPr/>
            <p:nvPr/>
          </p:nvGrpSpPr>
          <p:grpSpPr>
            <a:xfrm>
              <a:off x="4626020" y="5057496"/>
              <a:ext cx="864000" cy="869271"/>
              <a:chOff x="3365852" y="5057496"/>
              <a:chExt cx="864000" cy="869271"/>
            </a:xfrm>
          </p:grpSpPr>
          <p:sp>
            <p:nvSpPr>
              <p:cNvPr id="28" name="20 Cubo"/>
              <p:cNvSpPr/>
              <p:nvPr/>
            </p:nvSpPr>
            <p:spPr>
              <a:xfrm>
                <a:off x="3365852" y="5057496"/>
                <a:ext cx="864000" cy="864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21 CuadroTexto"/>
              <p:cNvSpPr txBox="1"/>
              <p:nvPr/>
            </p:nvSpPr>
            <p:spPr>
              <a:xfrm>
                <a:off x="3398668" y="5280436"/>
                <a:ext cx="597268" cy="646331"/>
              </a:xfrm>
              <a:prstGeom prst="rect">
                <a:avLst/>
              </a:prstGeom>
              <a:noFill/>
            </p:spPr>
            <p:txBody>
              <a:bodyPr wrap="square" rtlCol="0">
                <a:spAutoFit/>
              </a:bodyPr>
              <a:lstStyle/>
              <a:p>
                <a:pPr algn="ctr"/>
                <a:r>
                  <a:rPr lang="es-ES" sz="3600" b="1" dirty="0" smtClean="0">
                    <a:solidFill>
                      <a:schemeClr val="accent3">
                        <a:lumMod val="40000"/>
                        <a:lumOff val="60000"/>
                      </a:schemeClr>
                    </a:solidFill>
                    <a:latin typeface="Times New Roman" pitchFamily="18" charset="0"/>
                    <a:cs typeface="Times New Roman" pitchFamily="18" charset="0"/>
                  </a:rPr>
                  <a:t>s</a:t>
                </a:r>
                <a:endParaRPr lang="es-ES" sz="3600" b="1" dirty="0">
                  <a:solidFill>
                    <a:schemeClr val="accent3">
                      <a:lumMod val="40000"/>
                      <a:lumOff val="60000"/>
                    </a:schemeClr>
                  </a:solidFill>
                  <a:latin typeface="Times New Roman" pitchFamily="18" charset="0"/>
                  <a:cs typeface="Times New Roman" pitchFamily="18" charset="0"/>
                </a:endParaRPr>
              </a:p>
            </p:txBody>
          </p:sp>
        </p:grpSp>
        <p:grpSp>
          <p:nvGrpSpPr>
            <p:cNvPr id="13" name="22 Grupo"/>
            <p:cNvGrpSpPr/>
            <p:nvPr/>
          </p:nvGrpSpPr>
          <p:grpSpPr>
            <a:xfrm>
              <a:off x="5256104" y="5057496"/>
              <a:ext cx="864000" cy="869271"/>
              <a:chOff x="3365852" y="5057496"/>
              <a:chExt cx="864000" cy="869271"/>
            </a:xfrm>
          </p:grpSpPr>
          <p:sp>
            <p:nvSpPr>
              <p:cNvPr id="26" name="23 Cubo"/>
              <p:cNvSpPr/>
              <p:nvPr/>
            </p:nvSpPr>
            <p:spPr>
              <a:xfrm>
                <a:off x="3365852" y="5057496"/>
                <a:ext cx="864000" cy="864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24 CuadroTexto"/>
              <p:cNvSpPr txBox="1"/>
              <p:nvPr/>
            </p:nvSpPr>
            <p:spPr>
              <a:xfrm>
                <a:off x="3398668" y="5280436"/>
                <a:ext cx="597268" cy="646331"/>
              </a:xfrm>
              <a:prstGeom prst="rect">
                <a:avLst/>
              </a:prstGeom>
              <a:noFill/>
            </p:spPr>
            <p:txBody>
              <a:bodyPr wrap="square" rtlCol="0">
                <a:spAutoFit/>
              </a:bodyPr>
              <a:lstStyle/>
              <a:p>
                <a:pPr algn="ctr"/>
                <a:r>
                  <a:rPr lang="es-ES" sz="3600" b="1" dirty="0">
                    <a:solidFill>
                      <a:schemeClr val="accent3">
                        <a:lumMod val="40000"/>
                        <a:lumOff val="60000"/>
                      </a:schemeClr>
                    </a:solidFill>
                    <a:latin typeface="Times New Roman" pitchFamily="18" charset="0"/>
                    <a:cs typeface="Times New Roman" pitchFamily="18" charset="0"/>
                  </a:rPr>
                  <a:t>c</a:t>
                </a:r>
              </a:p>
            </p:txBody>
          </p:sp>
        </p:grpSp>
        <p:grpSp>
          <p:nvGrpSpPr>
            <p:cNvPr id="14" name="26 Grupo"/>
            <p:cNvGrpSpPr/>
            <p:nvPr/>
          </p:nvGrpSpPr>
          <p:grpSpPr>
            <a:xfrm>
              <a:off x="5891121" y="5057496"/>
              <a:ext cx="864000" cy="869271"/>
              <a:chOff x="3365852" y="5057496"/>
              <a:chExt cx="864000" cy="869271"/>
            </a:xfrm>
          </p:grpSpPr>
          <p:sp>
            <p:nvSpPr>
              <p:cNvPr id="24" name="27 Cubo"/>
              <p:cNvSpPr/>
              <p:nvPr/>
            </p:nvSpPr>
            <p:spPr>
              <a:xfrm>
                <a:off x="3365852" y="5057496"/>
                <a:ext cx="864000" cy="864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28 CuadroTexto"/>
              <p:cNvSpPr txBox="1"/>
              <p:nvPr/>
            </p:nvSpPr>
            <p:spPr>
              <a:xfrm>
                <a:off x="3398668" y="5280436"/>
                <a:ext cx="597268" cy="646331"/>
              </a:xfrm>
              <a:prstGeom prst="rect">
                <a:avLst/>
              </a:prstGeom>
              <a:noFill/>
            </p:spPr>
            <p:txBody>
              <a:bodyPr wrap="square" rtlCol="0">
                <a:spAutoFit/>
              </a:bodyPr>
              <a:lstStyle/>
              <a:p>
                <a:pPr algn="ctr"/>
                <a:r>
                  <a:rPr lang="es-ES" sz="3600" b="1" dirty="0" smtClean="0">
                    <a:solidFill>
                      <a:schemeClr val="accent3">
                        <a:lumMod val="40000"/>
                        <a:lumOff val="60000"/>
                      </a:schemeClr>
                    </a:solidFill>
                    <a:latin typeface="Times New Roman" pitchFamily="18" charset="0"/>
                    <a:cs typeface="Times New Roman" pitchFamily="18" charset="0"/>
                  </a:rPr>
                  <a:t>o</a:t>
                </a:r>
                <a:endParaRPr lang="es-ES" sz="3600" b="1" dirty="0">
                  <a:solidFill>
                    <a:schemeClr val="accent3">
                      <a:lumMod val="40000"/>
                      <a:lumOff val="60000"/>
                    </a:schemeClr>
                  </a:solidFill>
                  <a:latin typeface="Times New Roman" pitchFamily="18" charset="0"/>
                  <a:cs typeface="Times New Roman" pitchFamily="18" charset="0"/>
                </a:endParaRPr>
              </a:p>
            </p:txBody>
          </p:sp>
        </p:grpSp>
        <p:grpSp>
          <p:nvGrpSpPr>
            <p:cNvPr id="15" name="29 Grupo"/>
            <p:cNvGrpSpPr/>
            <p:nvPr/>
          </p:nvGrpSpPr>
          <p:grpSpPr>
            <a:xfrm>
              <a:off x="6521205" y="5057496"/>
              <a:ext cx="864000" cy="869271"/>
              <a:chOff x="3365852" y="5057496"/>
              <a:chExt cx="864000" cy="869271"/>
            </a:xfrm>
          </p:grpSpPr>
          <p:sp>
            <p:nvSpPr>
              <p:cNvPr id="22" name="30 Cubo"/>
              <p:cNvSpPr/>
              <p:nvPr/>
            </p:nvSpPr>
            <p:spPr>
              <a:xfrm>
                <a:off x="3365852" y="5057496"/>
                <a:ext cx="864000" cy="864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31 CuadroTexto"/>
              <p:cNvSpPr txBox="1"/>
              <p:nvPr/>
            </p:nvSpPr>
            <p:spPr>
              <a:xfrm>
                <a:off x="3398668" y="5280436"/>
                <a:ext cx="597268" cy="646331"/>
              </a:xfrm>
              <a:prstGeom prst="rect">
                <a:avLst/>
              </a:prstGeom>
              <a:noFill/>
            </p:spPr>
            <p:txBody>
              <a:bodyPr wrap="square" rtlCol="0">
                <a:spAutoFit/>
              </a:bodyPr>
              <a:lstStyle/>
              <a:p>
                <a:pPr algn="ctr"/>
                <a:r>
                  <a:rPr lang="es-ES" sz="3600" b="1" dirty="0" smtClean="0">
                    <a:solidFill>
                      <a:schemeClr val="accent3">
                        <a:lumMod val="40000"/>
                        <a:lumOff val="60000"/>
                      </a:schemeClr>
                    </a:solidFill>
                    <a:latin typeface="Times New Roman" pitchFamily="18" charset="0"/>
                    <a:cs typeface="Times New Roman" pitchFamily="18" charset="0"/>
                  </a:rPr>
                  <a:t>\0</a:t>
                </a:r>
                <a:endParaRPr lang="es-ES" sz="3600" b="1" dirty="0">
                  <a:solidFill>
                    <a:schemeClr val="accent3">
                      <a:lumMod val="40000"/>
                      <a:lumOff val="60000"/>
                    </a:schemeClr>
                  </a:solidFill>
                  <a:latin typeface="Times New Roman" pitchFamily="18" charset="0"/>
                  <a:cs typeface="Times New Roman" pitchFamily="18" charset="0"/>
                </a:endParaRPr>
              </a:p>
            </p:txBody>
          </p:sp>
        </p:grpSp>
        <p:sp>
          <p:nvSpPr>
            <p:cNvPr id="16" name="32 CuadroTexto"/>
            <p:cNvSpPr txBox="1"/>
            <p:nvPr/>
          </p:nvSpPr>
          <p:spPr>
            <a:xfrm>
              <a:off x="3365852" y="5926767"/>
              <a:ext cx="630084" cy="400110"/>
            </a:xfrm>
            <a:prstGeom prst="rect">
              <a:avLst/>
            </a:prstGeom>
            <a:noFill/>
          </p:spPr>
          <p:txBody>
            <a:bodyPr wrap="square" rtlCol="0">
              <a:spAutoFit/>
            </a:bodyPr>
            <a:lstStyle/>
            <a:p>
              <a:pPr algn="ctr"/>
              <a:r>
                <a:rPr lang="es-ES" sz="2000" b="1" dirty="0" smtClean="0">
                  <a:latin typeface="Times New Roman" pitchFamily="18" charset="0"/>
                  <a:cs typeface="Times New Roman" pitchFamily="18" charset="0"/>
                </a:rPr>
                <a:t>0</a:t>
              </a:r>
              <a:endParaRPr lang="es-ES" sz="2000" b="1" dirty="0">
                <a:latin typeface="Times New Roman" pitchFamily="18" charset="0"/>
                <a:cs typeface="Times New Roman" pitchFamily="18" charset="0"/>
              </a:endParaRPr>
            </a:p>
          </p:txBody>
        </p:sp>
        <p:sp>
          <p:nvSpPr>
            <p:cNvPr id="17" name="33 CuadroTexto"/>
            <p:cNvSpPr txBox="1"/>
            <p:nvPr/>
          </p:nvSpPr>
          <p:spPr>
            <a:xfrm>
              <a:off x="3995936" y="5926767"/>
              <a:ext cx="630084" cy="400110"/>
            </a:xfrm>
            <a:prstGeom prst="rect">
              <a:avLst/>
            </a:prstGeom>
            <a:noFill/>
          </p:spPr>
          <p:txBody>
            <a:bodyPr wrap="square" rtlCol="0">
              <a:spAutoFit/>
            </a:bodyPr>
            <a:lstStyle/>
            <a:p>
              <a:pPr algn="ctr"/>
              <a:r>
                <a:rPr lang="es-ES" sz="2000" b="1" dirty="0">
                  <a:latin typeface="Times New Roman" pitchFamily="18" charset="0"/>
                  <a:cs typeface="Times New Roman" pitchFamily="18" charset="0"/>
                </a:rPr>
                <a:t>1</a:t>
              </a:r>
            </a:p>
          </p:txBody>
        </p:sp>
        <p:sp>
          <p:nvSpPr>
            <p:cNvPr id="18" name="34 CuadroTexto"/>
            <p:cNvSpPr txBox="1"/>
            <p:nvPr/>
          </p:nvSpPr>
          <p:spPr>
            <a:xfrm>
              <a:off x="4658836" y="5921496"/>
              <a:ext cx="630084" cy="400110"/>
            </a:xfrm>
            <a:prstGeom prst="rect">
              <a:avLst/>
            </a:prstGeom>
            <a:noFill/>
          </p:spPr>
          <p:txBody>
            <a:bodyPr wrap="square" rtlCol="0">
              <a:spAutoFit/>
            </a:bodyPr>
            <a:lstStyle/>
            <a:p>
              <a:pPr algn="ctr"/>
              <a:r>
                <a:rPr lang="es-ES" sz="2000" b="1" dirty="0" smtClean="0">
                  <a:latin typeface="Times New Roman" pitchFamily="18" charset="0"/>
                  <a:cs typeface="Times New Roman" pitchFamily="18" charset="0"/>
                </a:rPr>
                <a:t>2</a:t>
              </a:r>
              <a:endParaRPr lang="es-ES" sz="2000" b="1" dirty="0">
                <a:latin typeface="Times New Roman" pitchFamily="18" charset="0"/>
                <a:cs typeface="Times New Roman" pitchFamily="18" charset="0"/>
              </a:endParaRPr>
            </a:p>
          </p:txBody>
        </p:sp>
        <p:sp>
          <p:nvSpPr>
            <p:cNvPr id="19" name="35 CuadroTexto"/>
            <p:cNvSpPr txBox="1"/>
            <p:nvPr/>
          </p:nvSpPr>
          <p:spPr>
            <a:xfrm>
              <a:off x="5293853" y="5926767"/>
              <a:ext cx="630084" cy="400110"/>
            </a:xfrm>
            <a:prstGeom prst="rect">
              <a:avLst/>
            </a:prstGeom>
            <a:noFill/>
          </p:spPr>
          <p:txBody>
            <a:bodyPr wrap="square" rtlCol="0">
              <a:spAutoFit/>
            </a:bodyPr>
            <a:lstStyle/>
            <a:p>
              <a:pPr algn="ctr"/>
              <a:r>
                <a:rPr lang="es-ES" sz="2000" b="1" dirty="0" smtClean="0">
                  <a:latin typeface="Times New Roman" pitchFamily="18" charset="0"/>
                  <a:cs typeface="Times New Roman" pitchFamily="18" charset="0"/>
                </a:rPr>
                <a:t>3</a:t>
              </a:r>
              <a:endParaRPr lang="es-ES" sz="2000" b="1" dirty="0">
                <a:latin typeface="Times New Roman" pitchFamily="18" charset="0"/>
                <a:cs typeface="Times New Roman" pitchFamily="18" charset="0"/>
              </a:endParaRPr>
            </a:p>
          </p:txBody>
        </p:sp>
        <p:sp>
          <p:nvSpPr>
            <p:cNvPr id="20" name="36 CuadroTexto"/>
            <p:cNvSpPr txBox="1"/>
            <p:nvPr/>
          </p:nvSpPr>
          <p:spPr>
            <a:xfrm>
              <a:off x="5891121" y="5926767"/>
              <a:ext cx="630084" cy="400110"/>
            </a:xfrm>
            <a:prstGeom prst="rect">
              <a:avLst/>
            </a:prstGeom>
            <a:noFill/>
          </p:spPr>
          <p:txBody>
            <a:bodyPr wrap="square" rtlCol="0">
              <a:spAutoFit/>
            </a:bodyPr>
            <a:lstStyle/>
            <a:p>
              <a:pPr algn="ctr"/>
              <a:r>
                <a:rPr lang="es-ES" sz="2000" b="1" dirty="0">
                  <a:latin typeface="Times New Roman" pitchFamily="18" charset="0"/>
                  <a:cs typeface="Times New Roman" pitchFamily="18" charset="0"/>
                </a:rPr>
                <a:t>4</a:t>
              </a:r>
            </a:p>
          </p:txBody>
        </p:sp>
        <p:sp>
          <p:nvSpPr>
            <p:cNvPr id="21" name="37 CuadroTexto"/>
            <p:cNvSpPr txBox="1"/>
            <p:nvPr/>
          </p:nvSpPr>
          <p:spPr>
            <a:xfrm>
              <a:off x="6521205" y="5921496"/>
              <a:ext cx="630084" cy="400110"/>
            </a:xfrm>
            <a:prstGeom prst="rect">
              <a:avLst/>
            </a:prstGeom>
            <a:noFill/>
          </p:spPr>
          <p:txBody>
            <a:bodyPr wrap="square" rtlCol="0">
              <a:spAutoFit/>
            </a:bodyPr>
            <a:lstStyle/>
            <a:p>
              <a:pPr algn="ctr"/>
              <a:r>
                <a:rPr lang="es-ES" sz="2000" b="1" dirty="0" smtClean="0">
                  <a:latin typeface="Times New Roman" pitchFamily="18" charset="0"/>
                  <a:cs typeface="Times New Roman" pitchFamily="18" charset="0"/>
                </a:rPr>
                <a:t>5</a:t>
              </a:r>
              <a:endParaRPr lang="es-ES" sz="2000" b="1" dirty="0">
                <a:latin typeface="Times New Roman" pitchFamily="18" charset="0"/>
                <a:cs typeface="Times New Roman" pitchFamily="18" charset="0"/>
              </a:endParaRPr>
            </a:p>
          </p:txBody>
        </p:sp>
      </p:gr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n de haciendose preguntas"/>
          <p:cNvPicPr>
            <a:picLocks noChangeAspect="1" noChangeArrowheads="1"/>
          </p:cNvPicPr>
          <p:nvPr/>
        </p:nvPicPr>
        <p:blipFill>
          <a:blip r:embed="rId2" cstate="print"/>
          <a:srcRect/>
          <a:stretch>
            <a:fillRect/>
          </a:stretch>
        </p:blipFill>
        <p:spPr bwMode="auto">
          <a:xfrm>
            <a:off x="1823310" y="2235314"/>
            <a:ext cx="1895032" cy="2377948"/>
          </a:xfrm>
          <a:prstGeom prst="rect">
            <a:avLst/>
          </a:prstGeom>
          <a:noFill/>
          <a:ln w="31750">
            <a:solidFill>
              <a:schemeClr val="tx1"/>
            </a:solidFill>
          </a:ln>
        </p:spPr>
      </p:pic>
      <p:sp>
        <p:nvSpPr>
          <p:cNvPr id="6" name="14 Llamada de nube"/>
          <p:cNvSpPr/>
          <p:nvPr/>
        </p:nvSpPr>
        <p:spPr>
          <a:xfrm>
            <a:off x="4481413" y="739290"/>
            <a:ext cx="4123036" cy="1827929"/>
          </a:xfrm>
          <a:prstGeom prst="cloudCallout">
            <a:avLst>
              <a:gd name="adj1" fmla="val -84678"/>
              <a:gd name="adj2" fmla="val 74759"/>
            </a:avLst>
          </a:prstGeom>
          <a:solidFill>
            <a:schemeClr val="accent6">
              <a:lumMod val="20000"/>
              <a:lumOff val="80000"/>
            </a:schemeClr>
          </a:solidFill>
          <a:ln w="317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15 CuadroTexto"/>
          <p:cNvSpPr txBox="1"/>
          <p:nvPr/>
        </p:nvSpPr>
        <p:spPr>
          <a:xfrm>
            <a:off x="5030115" y="978638"/>
            <a:ext cx="3285100" cy="1200329"/>
          </a:xfrm>
          <a:prstGeom prst="rect">
            <a:avLst/>
          </a:prstGeom>
          <a:noFill/>
        </p:spPr>
        <p:txBody>
          <a:bodyPr wrap="square" rtlCol="0">
            <a:spAutoFit/>
          </a:bodyPr>
          <a:lstStyle/>
          <a:p>
            <a:pPr indent="449263"/>
            <a:r>
              <a:rPr lang="es-ES" sz="2400" b="1" dirty="0" smtClean="0">
                <a:latin typeface="Times New Roman" pitchFamily="18" charset="0"/>
                <a:cs typeface="Times New Roman" pitchFamily="18" charset="0"/>
              </a:rPr>
              <a:t>¿y para introducir espacios en blanco desde el teclado?</a:t>
            </a:r>
            <a:endParaRPr lang="es-ES" sz="2400" b="1" dirty="0">
              <a:latin typeface="Times New Roman" pitchFamily="18" charset="0"/>
              <a:cs typeface="Times New Roman" pitchFamily="18" charset="0"/>
            </a:endParaRPr>
          </a:p>
        </p:txBody>
      </p:sp>
      <p:sp>
        <p:nvSpPr>
          <p:cNvPr id="8" name="16 CuadroTexto"/>
          <p:cNvSpPr txBox="1"/>
          <p:nvPr/>
        </p:nvSpPr>
        <p:spPr>
          <a:xfrm>
            <a:off x="3808475" y="2851473"/>
            <a:ext cx="5039265" cy="1785104"/>
          </a:xfrm>
          <a:prstGeom prst="rect">
            <a:avLst/>
          </a:prstGeom>
          <a:noFill/>
        </p:spPr>
        <p:txBody>
          <a:bodyPr wrap="square" rtlCol="0">
            <a:spAutoFit/>
          </a:bodyPr>
          <a:lstStyle/>
          <a:p>
            <a:pPr algn="ctr"/>
            <a:r>
              <a:rPr lang="es-ES" sz="2200" dirty="0" smtClean="0">
                <a:latin typeface="Times New Roman" pitchFamily="18" charset="0"/>
                <a:cs typeface="Times New Roman" pitchFamily="18" charset="0"/>
              </a:rPr>
              <a:t>Existe otro método </a:t>
            </a:r>
            <a:r>
              <a:rPr lang="es-ES" sz="2200" b="1" dirty="0" err="1" smtClean="0">
                <a:latin typeface="Courier New" pitchFamily="49" charset="0"/>
                <a:cs typeface="Courier New" pitchFamily="49" charset="0"/>
              </a:rPr>
              <a:t>nextLine</a:t>
            </a:r>
            <a:r>
              <a:rPr lang="es-ES" sz="2200" b="1" dirty="0" smtClean="0">
                <a:latin typeface="Courier New" pitchFamily="49" charset="0"/>
                <a:cs typeface="Courier New" pitchFamily="49" charset="0"/>
              </a:rPr>
              <a:t>() </a:t>
            </a:r>
            <a:r>
              <a:rPr lang="es-ES" sz="2200" dirty="0" smtClean="0">
                <a:latin typeface="Times New Roman" pitchFamily="18" charset="0"/>
                <a:cs typeface="Times New Roman" pitchFamily="18" charset="0"/>
              </a:rPr>
              <a:t>que nos permite introducir espacios en blanco pero su uso se complica cuando introducimos otros valores como </a:t>
            </a:r>
            <a:r>
              <a:rPr lang="es-ES" sz="2200" b="1" dirty="0" err="1" smtClean="0">
                <a:latin typeface="Courier New" pitchFamily="49" charset="0"/>
                <a:cs typeface="Courier New" pitchFamily="49" charset="0"/>
              </a:rPr>
              <a:t>int</a:t>
            </a:r>
            <a:r>
              <a:rPr lang="es-ES" sz="2200" dirty="0" smtClean="0">
                <a:latin typeface="Times New Roman" pitchFamily="18" charset="0"/>
                <a:cs typeface="Times New Roman" pitchFamily="18" charset="0"/>
              </a:rPr>
              <a:t>, </a:t>
            </a:r>
            <a:r>
              <a:rPr lang="es-ES" sz="2200" b="1" dirty="0" err="1" smtClean="0">
                <a:latin typeface="Courier New" pitchFamily="49" charset="0"/>
                <a:cs typeface="Courier New" pitchFamily="49" charset="0"/>
              </a:rPr>
              <a:t>float</a:t>
            </a:r>
            <a:r>
              <a:rPr lang="es-ES" sz="2200" dirty="0" smtClean="0">
                <a:latin typeface="Times New Roman" pitchFamily="18" charset="0"/>
                <a:cs typeface="Times New Roman" pitchFamily="18" charset="0"/>
              </a:rPr>
              <a:t>, etc.</a:t>
            </a:r>
            <a:endParaRPr lang="es-ES" sz="2200" dirty="0">
              <a:latin typeface="Times New Roman" pitchFamily="18" charset="0"/>
              <a:cs typeface="Times New Roman" pitchFamily="18" charset="0"/>
            </a:endParaRPr>
          </a:p>
        </p:txBody>
      </p:sp>
      <p:grpSp>
        <p:nvGrpSpPr>
          <p:cNvPr id="10" name="5 Grupo"/>
          <p:cNvGrpSpPr/>
          <p:nvPr/>
        </p:nvGrpSpPr>
        <p:grpSpPr>
          <a:xfrm>
            <a:off x="8141" y="4663389"/>
            <a:ext cx="9144000" cy="477452"/>
            <a:chOff x="8141" y="4663389"/>
            <a:chExt cx="9144000" cy="477452"/>
          </a:xfrm>
        </p:grpSpPr>
        <p:grpSp>
          <p:nvGrpSpPr>
            <p:cNvPr id="11" name="6 Grupo"/>
            <p:cNvGrpSpPr/>
            <p:nvPr/>
          </p:nvGrpSpPr>
          <p:grpSpPr>
            <a:xfrm>
              <a:off x="8141" y="4663389"/>
              <a:ext cx="9144000" cy="477452"/>
              <a:chOff x="0" y="6309320"/>
              <a:chExt cx="9144000" cy="548680"/>
            </a:xfrm>
          </p:grpSpPr>
          <p:sp>
            <p:nvSpPr>
              <p:cNvPr id="15"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6"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2"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13"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14"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10</a:t>
              </a:fld>
              <a:endParaRPr lang="es-ES" b="1" dirty="0">
                <a:latin typeface="Times New Roman" panose="02020603050405020304" pitchFamily="18" charset="0"/>
                <a:cs typeface="Times New Roman" panose="02020603050405020304" pitchFamily="18" charset="0"/>
              </a:endParaRPr>
            </a:p>
          </p:txBody>
        </p:sp>
      </p:grpSp>
      <p:sp>
        <p:nvSpPr>
          <p:cNvPr id="17" name="Title 3"/>
          <p:cNvSpPr>
            <a:spLocks noGrp="1"/>
          </p:cNvSpPr>
          <p:nvPr>
            <p:ph type="title"/>
          </p:nvPr>
        </p:nvSpPr>
        <p:spPr>
          <a:xfrm>
            <a:off x="1169487" y="-114863"/>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3.- </a:t>
            </a:r>
            <a:r>
              <a:rPr lang="es-ES" dirty="0" smtClean="0">
                <a:latin typeface="Times New Roman" panose="02020603050405020304" pitchFamily="18" charset="0"/>
                <a:cs typeface="Times New Roman" panose="02020603050405020304" pitchFamily="18" charset="0"/>
              </a:rPr>
              <a:t>Introducir una cadena (</a:t>
            </a:r>
            <a:r>
              <a:rPr lang="es-ES" i="1" dirty="0" smtClean="0">
                <a:latin typeface="Times New Roman" panose="02020603050405020304" pitchFamily="18" charset="0"/>
                <a:cs typeface="Times New Roman" panose="02020603050405020304" pitchFamily="18" charset="0"/>
              </a:rPr>
              <a:t>teclado</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869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11</a:t>
              </a:fld>
              <a:endParaRPr lang="es-ES" b="1" dirty="0">
                <a:latin typeface="Times New Roman" panose="02020603050405020304" pitchFamily="18" charset="0"/>
                <a:cs typeface="Times New Roman" panose="02020603050405020304" pitchFamily="18" charset="0"/>
              </a:endParaRPr>
            </a:p>
          </p:txBody>
        </p:sp>
      </p:grpSp>
      <p:pic>
        <p:nvPicPr>
          <p:cNvPr id="11" name="Picture 1"/>
          <p:cNvPicPr>
            <a:picLocks noChangeAspect="1" noChangeArrowheads="1"/>
          </p:cNvPicPr>
          <p:nvPr/>
        </p:nvPicPr>
        <p:blipFill>
          <a:blip r:embed="rId2" cstate="print"/>
          <a:srcRect/>
          <a:stretch>
            <a:fillRect/>
          </a:stretch>
        </p:blipFill>
        <p:spPr bwMode="auto">
          <a:xfrm>
            <a:off x="621271" y="648662"/>
            <a:ext cx="6208303" cy="4434502"/>
          </a:xfrm>
          <a:prstGeom prst="rect">
            <a:avLst/>
          </a:prstGeom>
          <a:noFill/>
          <a:ln w="31750">
            <a:solidFill>
              <a:srgbClr val="002060"/>
            </a:solidFill>
            <a:miter lim="800000"/>
            <a:headEnd/>
            <a:tailEnd/>
          </a:ln>
        </p:spPr>
      </p:pic>
      <p:pic>
        <p:nvPicPr>
          <p:cNvPr id="12" name="Picture 3" descr="Resultado de imagen de ejemplos gif"/>
          <p:cNvPicPr>
            <a:picLocks noChangeAspect="1" noChangeArrowheads="1"/>
          </p:cNvPicPr>
          <p:nvPr/>
        </p:nvPicPr>
        <p:blipFill>
          <a:blip r:embed="rId3" cstate="print"/>
          <a:srcRect/>
          <a:stretch>
            <a:fillRect/>
          </a:stretch>
        </p:blipFill>
        <p:spPr bwMode="auto">
          <a:xfrm>
            <a:off x="6771964" y="891995"/>
            <a:ext cx="2076789" cy="610820"/>
          </a:xfrm>
          <a:prstGeom prst="rect">
            <a:avLst/>
          </a:prstGeom>
          <a:noFill/>
        </p:spPr>
      </p:pic>
      <p:sp>
        <p:nvSpPr>
          <p:cNvPr id="13" name="Title 3"/>
          <p:cNvSpPr>
            <a:spLocks noGrp="1"/>
          </p:cNvSpPr>
          <p:nvPr>
            <p:ph type="title"/>
          </p:nvPr>
        </p:nvSpPr>
        <p:spPr>
          <a:xfrm>
            <a:off x="1169487" y="-114863"/>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3.- </a:t>
            </a:r>
            <a:r>
              <a:rPr lang="es-ES" dirty="0" smtClean="0">
                <a:latin typeface="Times New Roman" panose="02020603050405020304" pitchFamily="18" charset="0"/>
                <a:cs typeface="Times New Roman" panose="02020603050405020304" pitchFamily="18" charset="0"/>
              </a:rPr>
              <a:t>Introducir una cadena (</a:t>
            </a:r>
            <a:r>
              <a:rPr lang="es-ES" i="1" dirty="0" smtClean="0">
                <a:latin typeface="Times New Roman" panose="02020603050405020304" pitchFamily="18" charset="0"/>
                <a:cs typeface="Times New Roman" panose="02020603050405020304" pitchFamily="18" charset="0"/>
              </a:rPr>
              <a:t>teclado</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12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9487" y="-114863"/>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3.- </a:t>
            </a:r>
            <a:r>
              <a:rPr lang="es-ES" dirty="0" smtClean="0">
                <a:latin typeface="Times New Roman" panose="02020603050405020304" pitchFamily="18" charset="0"/>
                <a:cs typeface="Times New Roman" panose="02020603050405020304" pitchFamily="18" charset="0"/>
              </a:rPr>
              <a:t>Introducir una cadena (</a:t>
            </a:r>
            <a:r>
              <a:rPr lang="es-ES" i="1" dirty="0" smtClean="0">
                <a:latin typeface="Times New Roman" panose="02020603050405020304" pitchFamily="18" charset="0"/>
                <a:cs typeface="Times New Roman" panose="02020603050405020304" pitchFamily="18" charset="0"/>
              </a:rPr>
              <a:t>teclado</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2" name="Picture 3" descr="Resultado de imagen de ejemplos gif"/>
          <p:cNvPicPr>
            <a:picLocks noChangeAspect="1" noChangeArrowheads="1"/>
          </p:cNvPicPr>
          <p:nvPr/>
        </p:nvPicPr>
        <p:blipFill>
          <a:blip r:embed="rId2" cstate="print"/>
          <a:srcRect/>
          <a:stretch>
            <a:fillRect/>
          </a:stretch>
        </p:blipFill>
        <p:spPr bwMode="auto">
          <a:xfrm>
            <a:off x="60576" y="68818"/>
            <a:ext cx="2076789" cy="610820"/>
          </a:xfrm>
          <a:prstGeom prst="rect">
            <a:avLst/>
          </a:prstGeom>
          <a:noFill/>
        </p:spPr>
      </p:pic>
      <p:grpSp>
        <p:nvGrpSpPr>
          <p:cNvPr id="13" name="17 Grupo"/>
          <p:cNvGrpSpPr/>
          <p:nvPr/>
        </p:nvGrpSpPr>
        <p:grpSpPr>
          <a:xfrm>
            <a:off x="740146" y="832343"/>
            <a:ext cx="7679990" cy="2245287"/>
            <a:chOff x="251520" y="1916832"/>
            <a:chExt cx="8638351" cy="2520280"/>
          </a:xfrm>
        </p:grpSpPr>
        <p:pic>
          <p:nvPicPr>
            <p:cNvPr id="14" name="Picture 1"/>
            <p:cNvPicPr>
              <a:picLocks noChangeAspect="1" noChangeArrowheads="1"/>
            </p:cNvPicPr>
            <p:nvPr/>
          </p:nvPicPr>
          <p:blipFill>
            <a:blip r:embed="rId3" cstate="print"/>
            <a:srcRect/>
            <a:stretch>
              <a:fillRect/>
            </a:stretch>
          </p:blipFill>
          <p:spPr bwMode="auto">
            <a:xfrm>
              <a:off x="251520" y="1916832"/>
              <a:ext cx="8638351" cy="2520280"/>
            </a:xfrm>
            <a:prstGeom prst="rect">
              <a:avLst/>
            </a:prstGeom>
            <a:noFill/>
            <a:ln w="31750">
              <a:solidFill>
                <a:srgbClr val="002060"/>
              </a:solidFill>
              <a:miter lim="800000"/>
              <a:headEnd/>
              <a:tailEnd/>
            </a:ln>
          </p:spPr>
        </p:pic>
        <p:sp>
          <p:nvSpPr>
            <p:cNvPr id="15" name="16 Rectángulo"/>
            <p:cNvSpPr/>
            <p:nvPr/>
          </p:nvSpPr>
          <p:spPr>
            <a:xfrm>
              <a:off x="1763688" y="2780928"/>
              <a:ext cx="7056784" cy="10801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6" name="18 CuadroTexto"/>
          <p:cNvSpPr txBox="1"/>
          <p:nvPr/>
        </p:nvSpPr>
        <p:spPr>
          <a:xfrm>
            <a:off x="1212490" y="3261311"/>
            <a:ext cx="7589408" cy="1200329"/>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La primera llamada al método </a:t>
            </a:r>
            <a:r>
              <a:rPr lang="es-ES" sz="2400" b="1" dirty="0" err="1" smtClean="0">
                <a:latin typeface="Courier New" pitchFamily="49" charset="0"/>
                <a:cs typeface="Courier New" pitchFamily="49" charset="0"/>
              </a:rPr>
              <a:t>nextLine</a:t>
            </a:r>
            <a:r>
              <a:rPr lang="es-ES" sz="2400" b="1" dirty="0" smtClean="0">
                <a:latin typeface="Courier New" pitchFamily="49" charset="0"/>
                <a:cs typeface="Courier New" pitchFamily="49" charset="0"/>
              </a:rPr>
              <a:t>()</a:t>
            </a:r>
            <a:r>
              <a:rPr lang="es-ES" sz="2400" dirty="0" smtClean="0">
                <a:latin typeface="Times New Roman" pitchFamily="18" charset="0"/>
                <a:cs typeface="Times New Roman" pitchFamily="18" charset="0"/>
              </a:rPr>
              <a:t>,  elimina del objeto de la clase Scanner el «</a:t>
            </a:r>
            <a:r>
              <a:rPr lang="es-ES" sz="2400" b="1" i="1" dirty="0" err="1" smtClean="0">
                <a:latin typeface="Times New Roman" pitchFamily="18" charset="0"/>
                <a:cs typeface="Times New Roman" pitchFamily="18" charset="0"/>
              </a:rPr>
              <a:t>Enter</a:t>
            </a:r>
            <a:r>
              <a:rPr lang="es-ES" sz="2400" dirty="0" smtClean="0">
                <a:latin typeface="Times New Roman" pitchFamily="18" charset="0"/>
                <a:cs typeface="Times New Roman" pitchFamily="18" charset="0"/>
              </a:rPr>
              <a:t>» que ha quedado del método </a:t>
            </a:r>
            <a:r>
              <a:rPr lang="es-ES" sz="2400" b="1" dirty="0" err="1" smtClean="0">
                <a:latin typeface="Courier New" pitchFamily="49" charset="0"/>
                <a:cs typeface="Courier New" pitchFamily="49" charset="0"/>
              </a:rPr>
              <a:t>nextInt</a:t>
            </a:r>
            <a:r>
              <a:rPr lang="es-ES" sz="2400" b="1" dirty="0" smtClean="0">
                <a:latin typeface="Courier New" pitchFamily="49" charset="0"/>
                <a:cs typeface="Courier New" pitchFamily="49" charset="0"/>
              </a:rPr>
              <a:t>()</a:t>
            </a:r>
            <a:r>
              <a:rPr lang="es-ES" sz="2400" b="1" dirty="0" smtClean="0">
                <a:latin typeface="Times New Roman" pitchFamily="18" charset="0"/>
                <a:cs typeface="Times New Roman" pitchFamily="18" charset="0"/>
              </a:rPr>
              <a:t> </a:t>
            </a:r>
            <a:r>
              <a:rPr lang="es-ES" sz="2400" dirty="0" smtClean="0">
                <a:latin typeface="Times New Roman" pitchFamily="18" charset="0"/>
                <a:cs typeface="Times New Roman" pitchFamily="18" charset="0"/>
              </a:rPr>
              <a:t>anterior</a:t>
            </a:r>
            <a:endParaRPr lang="es-ES" sz="2400" dirty="0">
              <a:latin typeface="Times New Roman" pitchFamily="18" charset="0"/>
              <a:cs typeface="Times New Roman" pitchFamily="18" charset="0"/>
            </a:endParaRPr>
          </a:p>
        </p:txBody>
      </p:sp>
    </p:spTree>
    <p:extLst>
      <p:ext uri="{BB962C8B-B14F-4D97-AF65-F5344CB8AC3E}">
        <p14:creationId xmlns:p14="http://schemas.microsoft.com/office/powerpoint/2010/main" val="1461892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13</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9487" y="-114863"/>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2988836" y="1470163"/>
            <a:ext cx="5616624" cy="1037958"/>
          </a:xfrm>
          <a:prstGeom prst="rect">
            <a:avLst/>
          </a:prstGeom>
          <a:solidFill>
            <a:srgbClr val="FFFF66"/>
          </a:solidFill>
          <a:ln w="41275">
            <a:solidFill>
              <a:schemeClr val="accent1">
                <a:lumMod val="50000"/>
              </a:schemeClr>
            </a:solidFill>
          </a:ln>
        </p:spPr>
        <p:txBody>
          <a:bodyPr wrap="square" tIns="72000" bIns="72000" rtlCol="0">
            <a:spAutoFit/>
          </a:bodyPr>
          <a:lstStyle/>
          <a:p>
            <a:pPr algn="ct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cadena1 = “coche”;</a:t>
            </a:r>
          </a:p>
          <a:p>
            <a:pPr algn="ct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cadena2 = “avión”;</a:t>
            </a:r>
          </a:p>
        </p:txBody>
      </p:sp>
      <p:sp>
        <p:nvSpPr>
          <p:cNvPr id="13" name="14 CuadroTexto"/>
          <p:cNvSpPr txBox="1"/>
          <p:nvPr/>
        </p:nvSpPr>
        <p:spPr>
          <a:xfrm>
            <a:off x="2128719" y="648662"/>
            <a:ext cx="6699893"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Comparar dos cadenas.</a:t>
            </a:r>
          </a:p>
        </p:txBody>
      </p:sp>
      <p:sp>
        <p:nvSpPr>
          <p:cNvPr id="14" name="15 CuadroTexto"/>
          <p:cNvSpPr txBox="1"/>
          <p:nvPr/>
        </p:nvSpPr>
        <p:spPr>
          <a:xfrm>
            <a:off x="1548230" y="2674682"/>
            <a:ext cx="5380915" cy="1569660"/>
          </a:xfrm>
          <a:prstGeom prst="rect">
            <a:avLst/>
          </a:prstGeom>
          <a:noFill/>
        </p:spPr>
        <p:txBody>
          <a:bodyPr wrap="square" rtlCol="0">
            <a:spAutoFit/>
          </a:bodyPr>
          <a:lstStyle/>
          <a:p>
            <a:r>
              <a:rPr lang="es-ES" sz="2400" b="1" dirty="0" err="1" smtClean="0">
                <a:latin typeface="Courier New" pitchFamily="49" charset="0"/>
                <a:cs typeface="Courier New" pitchFamily="49" charset="0"/>
              </a:rPr>
              <a:t>if</a:t>
            </a:r>
            <a:r>
              <a:rPr lang="es-ES" sz="2400" b="1" dirty="0" smtClean="0">
                <a:latin typeface="Courier New" pitchFamily="49" charset="0"/>
                <a:cs typeface="Courier New" pitchFamily="49" charset="0"/>
              </a:rPr>
              <a:t> (cadena1 == cadena2)</a:t>
            </a:r>
          </a:p>
          <a:p>
            <a:r>
              <a:rPr lang="es-ES" sz="2400" b="1" dirty="0" smtClean="0">
                <a:latin typeface="Courier New" pitchFamily="49" charset="0"/>
                <a:cs typeface="Courier New" pitchFamily="49" charset="0"/>
              </a:rPr>
              <a:t>{</a:t>
            </a:r>
          </a:p>
          <a:p>
            <a:r>
              <a:rPr lang="es-ES" sz="2400" b="1" dirty="0">
                <a:latin typeface="Courier New" pitchFamily="49" charset="0"/>
                <a:cs typeface="Courier New" pitchFamily="49" charset="0"/>
              </a:rPr>
              <a:t> </a:t>
            </a:r>
            <a:r>
              <a:rPr lang="es-ES" sz="2400" b="1" dirty="0" smtClean="0">
                <a:latin typeface="Courier New" pitchFamily="49" charset="0"/>
                <a:cs typeface="Courier New" pitchFamily="49" charset="0"/>
              </a:rPr>
              <a:t>  . . . . . . </a:t>
            </a:r>
          </a:p>
          <a:p>
            <a:r>
              <a:rPr lang="es-ES" sz="2400" b="1" dirty="0">
                <a:latin typeface="Courier New" pitchFamily="49" charset="0"/>
                <a:cs typeface="Courier New" pitchFamily="49" charset="0"/>
              </a:rPr>
              <a:t>}</a:t>
            </a:r>
          </a:p>
        </p:txBody>
      </p:sp>
      <p:sp>
        <p:nvSpPr>
          <p:cNvPr id="15" name="16 CuadroTexto"/>
          <p:cNvSpPr txBox="1"/>
          <p:nvPr/>
        </p:nvSpPr>
        <p:spPr>
          <a:xfrm>
            <a:off x="4266590" y="3844629"/>
            <a:ext cx="4619771" cy="461665"/>
          </a:xfrm>
          <a:prstGeom prst="rect">
            <a:avLst/>
          </a:prstGeom>
          <a:noFill/>
          <a:ln w="31750">
            <a:solidFill>
              <a:schemeClr val="accent1">
                <a:lumMod val="50000"/>
              </a:schemeClr>
            </a:solidFill>
          </a:ln>
        </p:spPr>
        <p:txBody>
          <a:bodyPr wrap="square" rtlCol="0">
            <a:spAutoFit/>
          </a:bodyPr>
          <a:lstStyle/>
          <a:p>
            <a:r>
              <a:rPr lang="es-ES" sz="2400" b="1" dirty="0" smtClean="0">
                <a:latin typeface="Times New Roman" pitchFamily="18" charset="0"/>
                <a:cs typeface="Times New Roman" pitchFamily="18" charset="0"/>
              </a:rPr>
              <a:t>La primera intención puede ser:</a:t>
            </a:r>
            <a:endParaRPr lang="es-ES" sz="2400" b="1" dirty="0">
              <a:latin typeface="Times New Roman" pitchFamily="18" charset="0"/>
              <a:cs typeface="Times New Roman" pitchFamily="18" charset="0"/>
            </a:endParaRPr>
          </a:p>
        </p:txBody>
      </p:sp>
      <p:cxnSp>
        <p:nvCxnSpPr>
          <p:cNvPr id="16" name="18 Conector recto de flecha"/>
          <p:cNvCxnSpPr/>
          <p:nvPr/>
        </p:nvCxnSpPr>
        <p:spPr>
          <a:xfrm flipH="1" flipV="1">
            <a:off x="4220101" y="3051867"/>
            <a:ext cx="731339" cy="714026"/>
          </a:xfrm>
          <a:prstGeom prst="straightConnector1">
            <a:avLst/>
          </a:prstGeom>
          <a:ln w="508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47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14</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9487" y="-114863"/>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3" name="14 CuadroTexto"/>
          <p:cNvSpPr txBox="1"/>
          <p:nvPr/>
        </p:nvSpPr>
        <p:spPr>
          <a:xfrm>
            <a:off x="1970290" y="1528800"/>
            <a:ext cx="6789883" cy="2657138"/>
          </a:xfrm>
          <a:prstGeom prst="rect">
            <a:avLst/>
          </a:prstGeom>
          <a:noFill/>
        </p:spPr>
        <p:txBody>
          <a:bodyPr wrap="square" rtlCol="0">
            <a:spAutoFit/>
          </a:bodyPr>
          <a:lstStyle/>
          <a:p>
            <a:pPr algn="ctr">
              <a:lnSpc>
                <a:spcPts val="4000"/>
              </a:lnSpc>
            </a:pPr>
            <a:r>
              <a:rPr lang="es-ES" sz="2400" dirty="0" smtClean="0">
                <a:latin typeface="Times New Roman" pitchFamily="18" charset="0"/>
                <a:cs typeface="Times New Roman" pitchFamily="18" charset="0"/>
              </a:rPr>
              <a:t>Para comparar si el contenido de dos </a:t>
            </a:r>
            <a:r>
              <a:rPr lang="es-ES" sz="2400" b="1" i="1" dirty="0" err="1" smtClean="0">
                <a:latin typeface="Times New Roman" pitchFamily="18" charset="0"/>
                <a:cs typeface="Times New Roman" pitchFamily="18" charset="0"/>
              </a:rPr>
              <a:t>String</a:t>
            </a:r>
            <a:r>
              <a:rPr lang="es-ES" sz="2400" dirty="0" smtClean="0">
                <a:latin typeface="Times New Roman" pitchFamily="18" charset="0"/>
                <a:cs typeface="Times New Roman" pitchFamily="18" charset="0"/>
              </a:rPr>
              <a:t> son iguales no podemos utilizar el operador </a:t>
            </a:r>
            <a:r>
              <a:rPr lang="es-ES" sz="2400" b="1" dirty="0" smtClean="0">
                <a:latin typeface="Times New Roman" pitchFamily="18" charset="0"/>
                <a:cs typeface="Times New Roman" pitchFamily="18" charset="0"/>
              </a:rPr>
              <a:t>==</a:t>
            </a:r>
            <a:r>
              <a:rPr lang="es-ES" sz="2400" dirty="0" smtClean="0">
                <a:latin typeface="Times New Roman" pitchFamily="18" charset="0"/>
                <a:cs typeface="Times New Roman" pitchFamily="18" charset="0"/>
              </a:rPr>
              <a:t>. Debemos utilizar un método de la clase </a:t>
            </a:r>
            <a:r>
              <a:rPr lang="es-ES" sz="2400" dirty="0" err="1" smtClean="0">
                <a:latin typeface="Times New Roman" pitchFamily="18" charset="0"/>
                <a:cs typeface="Times New Roman" pitchFamily="18" charset="0"/>
              </a:rPr>
              <a:t>String</a:t>
            </a:r>
            <a:r>
              <a:rPr lang="es-ES" sz="2400" dirty="0" smtClean="0">
                <a:latin typeface="Times New Roman" pitchFamily="18" charset="0"/>
                <a:cs typeface="Times New Roman" pitchFamily="18" charset="0"/>
              </a:rPr>
              <a:t> llamado </a:t>
            </a:r>
            <a:r>
              <a:rPr lang="es-ES" sz="2400" b="1" dirty="0" err="1" smtClean="0">
                <a:latin typeface="Courier New" pitchFamily="49" charset="0"/>
                <a:cs typeface="Courier New" pitchFamily="49" charset="0"/>
              </a:rPr>
              <a:t>equals</a:t>
            </a:r>
            <a:r>
              <a:rPr lang="es-ES" sz="2400" dirty="0" smtClean="0">
                <a:latin typeface="Times New Roman" pitchFamily="18" charset="0"/>
                <a:cs typeface="Times New Roman" pitchFamily="18" charset="0"/>
              </a:rPr>
              <a:t> y pasar como parámetro el </a:t>
            </a:r>
            <a:r>
              <a:rPr lang="es-ES" sz="2400" dirty="0" err="1" smtClean="0">
                <a:latin typeface="Times New Roman" pitchFamily="18" charset="0"/>
                <a:cs typeface="Times New Roman" pitchFamily="18" charset="0"/>
              </a:rPr>
              <a:t>String</a:t>
            </a:r>
            <a:r>
              <a:rPr lang="es-ES" sz="2400" dirty="0" smtClean="0">
                <a:latin typeface="Times New Roman" pitchFamily="18" charset="0"/>
                <a:cs typeface="Times New Roman" pitchFamily="18" charset="0"/>
              </a:rPr>
              <a:t> con el que queremos compararlo</a:t>
            </a:r>
            <a:endParaRPr lang="es-ES" sz="2400" dirty="0">
              <a:latin typeface="Times New Roman" pitchFamily="18" charset="0"/>
              <a:cs typeface="Times New Roman" pitchFamily="18" charset="0"/>
            </a:endParaRPr>
          </a:p>
        </p:txBody>
      </p:sp>
      <p:sp>
        <p:nvSpPr>
          <p:cNvPr id="14" name="14 CuadroTexto"/>
          <p:cNvSpPr txBox="1"/>
          <p:nvPr/>
        </p:nvSpPr>
        <p:spPr>
          <a:xfrm>
            <a:off x="2128719" y="648662"/>
            <a:ext cx="6699893"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Comparar dos cadenas.</a:t>
            </a:r>
          </a:p>
        </p:txBody>
      </p:sp>
    </p:spTree>
    <p:extLst>
      <p:ext uri="{BB962C8B-B14F-4D97-AF65-F5344CB8AC3E}">
        <p14:creationId xmlns:p14="http://schemas.microsoft.com/office/powerpoint/2010/main" val="2068911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9487" y="-114863"/>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4 CuadroTexto"/>
          <p:cNvSpPr txBox="1"/>
          <p:nvPr/>
        </p:nvSpPr>
        <p:spPr>
          <a:xfrm>
            <a:off x="2128719" y="648662"/>
            <a:ext cx="6699893"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Comparar dos cadenas.</a:t>
            </a:r>
          </a:p>
        </p:txBody>
      </p:sp>
      <p:sp>
        <p:nvSpPr>
          <p:cNvPr id="13" name="14 CuadroTexto"/>
          <p:cNvSpPr txBox="1"/>
          <p:nvPr/>
        </p:nvSpPr>
        <p:spPr>
          <a:xfrm>
            <a:off x="403677" y="1350110"/>
            <a:ext cx="8352928" cy="1853566"/>
          </a:xfrm>
          <a:prstGeom prst="rect">
            <a:avLst/>
          </a:prstGeom>
          <a:solidFill>
            <a:srgbClr val="FFCC99"/>
          </a:solidFill>
          <a:ln w="41275">
            <a:solidFill>
              <a:schemeClr val="accent1">
                <a:lumMod val="50000"/>
              </a:schemeClr>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if</a:t>
            </a:r>
            <a:r>
              <a:rPr lang="es-ES" sz="2400" b="1" dirty="0" smtClean="0">
                <a:latin typeface="Courier New" pitchFamily="49" charset="0"/>
                <a:cs typeface="Courier New" pitchFamily="49" charset="0"/>
              </a:rPr>
              <a:t> (cadena1.equals(cadena2))</a:t>
            </a:r>
          </a:p>
          <a:p>
            <a:pPr>
              <a:spcBef>
                <a:spcPts val="600"/>
              </a:spcBef>
            </a:pP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(“Son iguales”);</a:t>
            </a:r>
          </a:p>
          <a:p>
            <a:pPr>
              <a:spcBef>
                <a:spcPts val="600"/>
              </a:spcBef>
            </a:pPr>
            <a:r>
              <a:rPr lang="es-ES" sz="2400" b="1" dirty="0" err="1" smtClean="0">
                <a:latin typeface="Courier New" pitchFamily="49" charset="0"/>
                <a:cs typeface="Courier New" pitchFamily="49" charset="0"/>
              </a:rPr>
              <a:t>else</a:t>
            </a:r>
            <a:endParaRPr lang="es-ES" sz="2400" b="1" dirty="0" smtClean="0">
              <a:latin typeface="Courier New" pitchFamily="49" charset="0"/>
              <a:cs typeface="Courier New" pitchFamily="49" charset="0"/>
            </a:endParaRPr>
          </a:p>
          <a:p>
            <a:pPr>
              <a:spcBef>
                <a:spcPts val="600"/>
              </a:spcBef>
            </a:pP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(“Son diferentes”); </a:t>
            </a:r>
          </a:p>
        </p:txBody>
      </p:sp>
      <p:sp>
        <p:nvSpPr>
          <p:cNvPr id="14" name="15 CuadroTexto"/>
          <p:cNvSpPr txBox="1"/>
          <p:nvPr/>
        </p:nvSpPr>
        <p:spPr>
          <a:xfrm>
            <a:off x="1051166" y="3379534"/>
            <a:ext cx="7696819" cy="1200329"/>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El método </a:t>
            </a:r>
            <a:r>
              <a:rPr lang="es-ES" sz="2400" b="1" dirty="0" err="1" smtClean="0">
                <a:latin typeface="Courier New" pitchFamily="49" charset="0"/>
                <a:cs typeface="Courier New" pitchFamily="49" charset="0"/>
              </a:rPr>
              <a:t>equals</a:t>
            </a:r>
            <a:r>
              <a:rPr lang="es-ES" sz="2400" dirty="0" smtClean="0">
                <a:latin typeface="Times New Roman" pitchFamily="18" charset="0"/>
                <a:cs typeface="Times New Roman" pitchFamily="18" charset="0"/>
              </a:rPr>
              <a:t> devolverá </a:t>
            </a:r>
            <a:r>
              <a:rPr lang="es-ES" sz="2400" u="sng" dirty="0" smtClean="0">
                <a:latin typeface="Times New Roman" pitchFamily="18" charset="0"/>
                <a:cs typeface="Times New Roman" pitchFamily="18" charset="0"/>
              </a:rPr>
              <a:t>verdadero</a:t>
            </a:r>
            <a:r>
              <a:rPr lang="es-ES" sz="2400" dirty="0" smtClean="0">
                <a:latin typeface="Times New Roman" pitchFamily="18" charset="0"/>
                <a:cs typeface="Times New Roman" pitchFamily="18" charset="0"/>
              </a:rPr>
              <a:t> si el contenido de las dos cadenas son exactamente iguales (</a:t>
            </a:r>
            <a:r>
              <a:rPr lang="es-ES" sz="2400" b="1" i="1" dirty="0" smtClean="0">
                <a:solidFill>
                  <a:srgbClr val="FF0000"/>
                </a:solidFill>
                <a:latin typeface="Times New Roman" pitchFamily="18" charset="0"/>
                <a:cs typeface="Times New Roman" pitchFamily="18" charset="0"/>
              </a:rPr>
              <a:t>Sensible a mayúsculas y minúsculas</a:t>
            </a:r>
            <a:r>
              <a:rPr lang="es-ES" sz="2400" dirty="0" smtClean="0">
                <a:latin typeface="Times New Roman" pitchFamily="18" charset="0"/>
                <a:cs typeface="Times New Roman" pitchFamily="18" charset="0"/>
              </a:rPr>
              <a:t>), y </a:t>
            </a:r>
            <a:r>
              <a:rPr lang="es-ES" sz="2400" u="sng" dirty="0" smtClean="0">
                <a:latin typeface="Times New Roman" pitchFamily="18" charset="0"/>
                <a:cs typeface="Times New Roman" pitchFamily="18" charset="0"/>
              </a:rPr>
              <a:t>false</a:t>
            </a:r>
            <a:r>
              <a:rPr lang="es-ES" sz="2400" dirty="0" smtClean="0">
                <a:latin typeface="Times New Roman" pitchFamily="18" charset="0"/>
                <a:cs typeface="Times New Roman" pitchFamily="18" charset="0"/>
              </a:rPr>
              <a:t> en caso contrario</a:t>
            </a:r>
            <a:endParaRPr lang="es-E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67938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16</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9487" y="-114863"/>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4 CuadroTexto"/>
          <p:cNvSpPr txBox="1"/>
          <p:nvPr/>
        </p:nvSpPr>
        <p:spPr>
          <a:xfrm>
            <a:off x="2128719" y="648662"/>
            <a:ext cx="6699893"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Comparar dos cadenas.</a:t>
            </a:r>
          </a:p>
        </p:txBody>
      </p:sp>
      <p:sp>
        <p:nvSpPr>
          <p:cNvPr id="13" name="14 CuadroTexto"/>
          <p:cNvSpPr txBox="1"/>
          <p:nvPr/>
        </p:nvSpPr>
        <p:spPr>
          <a:xfrm>
            <a:off x="1059784" y="1244494"/>
            <a:ext cx="7768827" cy="2361398"/>
          </a:xfrm>
          <a:prstGeom prst="rect">
            <a:avLst/>
          </a:prstGeom>
          <a:solidFill>
            <a:srgbClr val="FFCC99"/>
          </a:solidFill>
          <a:ln w="41275">
            <a:solidFill>
              <a:schemeClr val="accent1">
                <a:lumMod val="50000"/>
              </a:schemeClr>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cadena1 = “Coche”;</a:t>
            </a:r>
          </a:p>
          <a:p>
            <a:pPr>
              <a:spcBef>
                <a:spcPts val="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cadena2 = “coche”;</a:t>
            </a:r>
          </a:p>
          <a:p>
            <a:pPr>
              <a:spcBef>
                <a:spcPts val="0"/>
              </a:spcBef>
            </a:pPr>
            <a:r>
              <a:rPr lang="es-ES" sz="2400" b="1" dirty="0" err="1" smtClean="0">
                <a:latin typeface="Courier New" pitchFamily="49" charset="0"/>
                <a:cs typeface="Courier New" pitchFamily="49" charset="0"/>
              </a:rPr>
              <a:t>if</a:t>
            </a:r>
            <a:r>
              <a:rPr lang="es-ES" sz="2400" b="1" dirty="0" smtClean="0">
                <a:latin typeface="Courier New" pitchFamily="49" charset="0"/>
                <a:cs typeface="Courier New" pitchFamily="49" charset="0"/>
              </a:rPr>
              <a:t> (cadena1.equals(cadena2))</a:t>
            </a:r>
          </a:p>
          <a:p>
            <a:pPr>
              <a:spcBef>
                <a:spcPts val="0"/>
              </a:spcBef>
            </a:pP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(“Son iguales”);</a:t>
            </a:r>
          </a:p>
          <a:p>
            <a:pPr>
              <a:spcBef>
                <a:spcPts val="0"/>
              </a:spcBef>
            </a:pPr>
            <a:r>
              <a:rPr lang="es-ES" sz="2400" b="1" dirty="0" err="1" smtClean="0">
                <a:latin typeface="Courier New" pitchFamily="49" charset="0"/>
                <a:cs typeface="Courier New" pitchFamily="49" charset="0"/>
              </a:rPr>
              <a:t>else</a:t>
            </a:r>
            <a:endParaRPr lang="es-ES" sz="2400" b="1" dirty="0" smtClean="0">
              <a:latin typeface="Courier New" pitchFamily="49" charset="0"/>
              <a:cs typeface="Courier New" pitchFamily="49" charset="0"/>
            </a:endParaRPr>
          </a:p>
          <a:p>
            <a:pPr>
              <a:spcBef>
                <a:spcPts val="0"/>
              </a:spcBef>
            </a:pP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(“Son diferentes”); </a:t>
            </a:r>
          </a:p>
        </p:txBody>
      </p:sp>
      <p:grpSp>
        <p:nvGrpSpPr>
          <p:cNvPr id="14" name="15 Grupo"/>
          <p:cNvGrpSpPr/>
          <p:nvPr/>
        </p:nvGrpSpPr>
        <p:grpSpPr>
          <a:xfrm>
            <a:off x="3044950" y="3710405"/>
            <a:ext cx="3608744" cy="865712"/>
            <a:chOff x="3642434" y="5184393"/>
            <a:chExt cx="4176464" cy="1008112"/>
          </a:xfrm>
        </p:grpSpPr>
        <p:sp>
          <p:nvSpPr>
            <p:cNvPr id="15" name="16 Pentágono"/>
            <p:cNvSpPr/>
            <p:nvPr/>
          </p:nvSpPr>
          <p:spPr>
            <a:xfrm>
              <a:off x="3642434" y="5184393"/>
              <a:ext cx="4176464" cy="1008112"/>
            </a:xfrm>
            <a:prstGeom prst="homePlate">
              <a:avLst/>
            </a:prstGeom>
            <a:solidFill>
              <a:srgbClr val="B4DCFA">
                <a:lumMod val="40000"/>
                <a:lumOff val="60000"/>
              </a:srgbClr>
            </a:solidFill>
            <a:ln w="44450" cap="flat" cmpd="sng" algn="ctr">
              <a:solidFill>
                <a:srgbClr val="B4DCFA">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6" name="17 CuadroTexto"/>
            <p:cNvSpPr txBox="1"/>
            <p:nvPr/>
          </p:nvSpPr>
          <p:spPr>
            <a:xfrm>
              <a:off x="3822454" y="5224003"/>
              <a:ext cx="3816424" cy="83099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2400" b="1" i="0" u="none" strike="noStrike" kern="0" cap="none" spc="0" normalizeH="0" baseline="0" noProof="0" dirty="0" smtClean="0">
                  <a:ln>
                    <a:noFill/>
                  </a:ln>
                  <a:solidFill>
                    <a:prstClr val="black"/>
                  </a:solidFill>
                  <a:effectLst/>
                  <a:uLnTx/>
                  <a:uFillTx/>
                  <a:latin typeface="Times New Roman" pitchFamily="18" charset="0"/>
                  <a:cs typeface="Times New Roman" pitchFamily="18" charset="0"/>
                </a:rPr>
                <a:t>Mostrará:</a:t>
              </a:r>
            </a:p>
            <a:p>
              <a:pPr marL="0" marR="0" lvl="0" indent="0" defTabSz="914400" eaLnBrk="1" fontAlgn="auto" latinLnBrk="0" hangingPunct="1">
                <a:lnSpc>
                  <a:spcPct val="100000"/>
                </a:lnSpc>
                <a:spcBef>
                  <a:spcPts val="0"/>
                </a:spcBef>
                <a:spcAft>
                  <a:spcPts val="0"/>
                </a:spcAft>
                <a:buClrTx/>
                <a:buSzTx/>
                <a:buFontTx/>
                <a:buNone/>
                <a:tabLst/>
                <a:defRPr/>
              </a:pPr>
              <a:r>
                <a:rPr kumimoji="0" lang="es-ES" sz="24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Son diferentes</a:t>
              </a:r>
            </a:p>
          </p:txBody>
        </p:sp>
      </p:grpSp>
    </p:spTree>
    <p:extLst>
      <p:ext uri="{BB962C8B-B14F-4D97-AF65-F5344CB8AC3E}">
        <p14:creationId xmlns:p14="http://schemas.microsoft.com/office/powerpoint/2010/main" val="314830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9487" y="-114863"/>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pic>
        <p:nvPicPr>
          <p:cNvPr id="5" name="Picture 2" descr="Resultado de imagen de pregunta gif animado"/>
          <p:cNvPicPr>
            <a:picLocks noChangeAspect="1" noChangeArrowheads="1" noCrop="1"/>
          </p:cNvPicPr>
          <p:nvPr/>
        </p:nvPicPr>
        <p:blipFill>
          <a:blip r:embed="rId2" cstate="print"/>
          <a:srcRect/>
          <a:stretch>
            <a:fillRect/>
          </a:stretch>
        </p:blipFill>
        <p:spPr bwMode="auto">
          <a:xfrm>
            <a:off x="2281425" y="16609"/>
            <a:ext cx="1333500" cy="1628776"/>
          </a:xfrm>
          <a:prstGeom prst="rect">
            <a:avLst/>
          </a:prstGeom>
          <a:noFill/>
        </p:spPr>
      </p:pic>
      <p:sp>
        <p:nvSpPr>
          <p:cNvPr id="6" name="14 CuadroTexto"/>
          <p:cNvSpPr txBox="1"/>
          <p:nvPr/>
        </p:nvSpPr>
        <p:spPr>
          <a:xfrm>
            <a:off x="3350360" y="814388"/>
            <a:ext cx="5456371" cy="830997"/>
          </a:xfrm>
          <a:prstGeom prst="rect">
            <a:avLst/>
          </a:prstGeom>
          <a:noFill/>
        </p:spPr>
        <p:txBody>
          <a:bodyPr wrap="square" rtlCol="0">
            <a:spAutoFit/>
          </a:bodyPr>
          <a:lstStyle/>
          <a:p>
            <a:r>
              <a:rPr lang="es-ES" sz="2400" b="1" dirty="0" smtClean="0">
                <a:latin typeface="Times New Roman" pitchFamily="18" charset="0"/>
                <a:cs typeface="Times New Roman" pitchFamily="18" charset="0"/>
              </a:rPr>
              <a:t>¿Cómo podemos ignorar la diferencia entre mayúsculas y minúsculas?</a:t>
            </a:r>
            <a:endParaRPr lang="es-ES" sz="2400" b="1" dirty="0">
              <a:latin typeface="Times New Roman" pitchFamily="18" charset="0"/>
              <a:cs typeface="Times New Roman" pitchFamily="18" charset="0"/>
            </a:endParaRPr>
          </a:p>
        </p:txBody>
      </p:sp>
      <p:sp>
        <p:nvSpPr>
          <p:cNvPr id="7" name="15 CuadroTexto"/>
          <p:cNvSpPr txBox="1"/>
          <p:nvPr/>
        </p:nvSpPr>
        <p:spPr>
          <a:xfrm>
            <a:off x="1169487" y="1776857"/>
            <a:ext cx="7744952" cy="2361398"/>
          </a:xfrm>
          <a:prstGeom prst="rect">
            <a:avLst/>
          </a:prstGeom>
          <a:solidFill>
            <a:srgbClr val="FFCC99"/>
          </a:solidFill>
          <a:ln w="41275">
            <a:solidFill>
              <a:schemeClr val="accent1">
                <a:lumMod val="50000"/>
              </a:schemeClr>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cadena1 = “Coche”;</a:t>
            </a:r>
          </a:p>
          <a:p>
            <a:pPr>
              <a:spcBef>
                <a:spcPts val="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cadena2 = “coche”;</a:t>
            </a:r>
          </a:p>
          <a:p>
            <a:pPr>
              <a:spcBef>
                <a:spcPts val="0"/>
              </a:spcBef>
            </a:pPr>
            <a:r>
              <a:rPr lang="es-ES" sz="2400" b="1" dirty="0" err="1" smtClean="0">
                <a:latin typeface="Courier New" pitchFamily="49" charset="0"/>
                <a:cs typeface="Courier New" pitchFamily="49" charset="0"/>
              </a:rPr>
              <a:t>if</a:t>
            </a:r>
            <a:r>
              <a:rPr lang="es-ES" sz="2400" b="1" dirty="0" smtClean="0">
                <a:latin typeface="Courier New" pitchFamily="49" charset="0"/>
                <a:cs typeface="Courier New" pitchFamily="49" charset="0"/>
              </a:rPr>
              <a:t> (cadena1.equalsIgnoreCase(cadena2))</a:t>
            </a:r>
          </a:p>
          <a:p>
            <a:pPr>
              <a:spcBef>
                <a:spcPts val="0"/>
              </a:spcBef>
            </a:pP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(“Son iguales”);</a:t>
            </a:r>
          </a:p>
          <a:p>
            <a:pPr>
              <a:spcBef>
                <a:spcPts val="0"/>
              </a:spcBef>
            </a:pPr>
            <a:r>
              <a:rPr lang="es-ES" sz="2400" b="1" dirty="0" err="1" smtClean="0">
                <a:latin typeface="Courier New" pitchFamily="49" charset="0"/>
                <a:cs typeface="Courier New" pitchFamily="49" charset="0"/>
              </a:rPr>
              <a:t>else</a:t>
            </a:r>
            <a:endParaRPr lang="es-ES" sz="2400" b="1" dirty="0" smtClean="0">
              <a:latin typeface="Courier New" pitchFamily="49" charset="0"/>
              <a:cs typeface="Courier New" pitchFamily="49" charset="0"/>
            </a:endParaRPr>
          </a:p>
          <a:p>
            <a:pPr>
              <a:spcBef>
                <a:spcPts val="0"/>
              </a:spcBef>
            </a:pP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(“Son diferentes”); </a:t>
            </a:r>
          </a:p>
        </p:txBody>
      </p:sp>
      <p:grpSp>
        <p:nvGrpSpPr>
          <p:cNvPr id="8" name="16 Grupo"/>
          <p:cNvGrpSpPr/>
          <p:nvPr/>
        </p:nvGrpSpPr>
        <p:grpSpPr>
          <a:xfrm>
            <a:off x="2586835" y="4296490"/>
            <a:ext cx="5040560" cy="610820"/>
            <a:chOff x="2339752" y="5589240"/>
            <a:chExt cx="5040560" cy="648072"/>
          </a:xfrm>
          <a:solidFill>
            <a:schemeClr val="accent1">
              <a:lumMod val="60000"/>
              <a:lumOff val="40000"/>
            </a:schemeClr>
          </a:solidFill>
        </p:grpSpPr>
        <p:sp>
          <p:nvSpPr>
            <p:cNvPr id="9" name="17 Hexágono"/>
            <p:cNvSpPr/>
            <p:nvPr/>
          </p:nvSpPr>
          <p:spPr>
            <a:xfrm>
              <a:off x="2339752" y="5589240"/>
              <a:ext cx="5040560" cy="648072"/>
            </a:xfrm>
            <a:prstGeom prst="hexagon">
              <a:avLst>
                <a:gd name="adj" fmla="val 51022"/>
                <a:gd name="vf" fmla="val 115470"/>
              </a:avLst>
            </a:prstGeom>
            <a:grpFill/>
            <a:ln w="476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18 CuadroTexto"/>
            <p:cNvSpPr txBox="1"/>
            <p:nvPr/>
          </p:nvSpPr>
          <p:spPr>
            <a:xfrm>
              <a:off x="2627784" y="5661248"/>
              <a:ext cx="4464496" cy="461665"/>
            </a:xfrm>
            <a:prstGeom prst="rect">
              <a:avLst/>
            </a:prstGeom>
            <a:grpFill/>
            <a:ln>
              <a:noFill/>
            </a:ln>
          </p:spPr>
          <p:txBody>
            <a:bodyPr wrap="square" rtlCol="0">
              <a:spAutoFit/>
            </a:bodyPr>
            <a:lstStyle/>
            <a:p>
              <a:pPr algn="ctr"/>
              <a:r>
                <a:rPr lang="es-ES" sz="2400" b="1" dirty="0" smtClean="0">
                  <a:latin typeface="Times New Roman" pitchFamily="18" charset="0"/>
                  <a:cs typeface="Times New Roman" pitchFamily="18" charset="0"/>
                </a:rPr>
                <a:t>Mostrará:  </a:t>
              </a:r>
              <a:r>
                <a:rPr lang="es-ES" sz="2400" b="1" dirty="0" smtClean="0">
                  <a:latin typeface="Courier New" pitchFamily="49" charset="0"/>
                  <a:cs typeface="Courier New" pitchFamily="49" charset="0"/>
                </a:rPr>
                <a:t>Son iguales</a:t>
              </a:r>
              <a:endParaRPr lang="es-ES" sz="2400" b="1" dirty="0">
                <a:latin typeface="Courier New" pitchFamily="49" charset="0"/>
                <a:cs typeface="Courier New" pitchFamily="49" charset="0"/>
              </a:endParaRPr>
            </a:p>
          </p:txBody>
        </p:sp>
      </p:grpSp>
      <p:grpSp>
        <p:nvGrpSpPr>
          <p:cNvPr id="11" name="5 Grupo"/>
          <p:cNvGrpSpPr/>
          <p:nvPr/>
        </p:nvGrpSpPr>
        <p:grpSpPr>
          <a:xfrm>
            <a:off x="8141" y="4663389"/>
            <a:ext cx="9144000" cy="477452"/>
            <a:chOff x="8141" y="4663389"/>
            <a:chExt cx="9144000" cy="477452"/>
          </a:xfrm>
        </p:grpSpPr>
        <p:grpSp>
          <p:nvGrpSpPr>
            <p:cNvPr id="12" name="6 Grupo"/>
            <p:cNvGrpSpPr/>
            <p:nvPr/>
          </p:nvGrpSpPr>
          <p:grpSpPr>
            <a:xfrm>
              <a:off x="8141" y="4663389"/>
              <a:ext cx="9144000" cy="477452"/>
              <a:chOff x="0" y="6309320"/>
              <a:chExt cx="9144000" cy="548680"/>
            </a:xfrm>
          </p:grpSpPr>
          <p:sp>
            <p:nvSpPr>
              <p:cNvPr id="16"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14"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15"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17</a:t>
              </a:fld>
              <a:endParaRPr lang="es-ES"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81580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18</a:t>
              </a:fld>
              <a:endParaRPr lang="es-ES" b="1" dirty="0">
                <a:latin typeface="Times New Roman" panose="02020603050405020304" pitchFamily="18" charset="0"/>
                <a:cs typeface="Times New Roman" panose="02020603050405020304" pitchFamily="18" charset="0"/>
              </a:endParaRPr>
            </a:p>
          </p:txBody>
        </p:sp>
      </p:grpSp>
      <p:sp>
        <p:nvSpPr>
          <p:cNvPr id="18" name="Title 3"/>
          <p:cNvSpPr>
            <a:spLocks noGrp="1"/>
          </p:cNvSpPr>
          <p:nvPr>
            <p:ph type="title"/>
          </p:nvPr>
        </p:nvSpPr>
        <p:spPr>
          <a:xfrm>
            <a:off x="1169487" y="-114863"/>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pic>
        <p:nvPicPr>
          <p:cNvPr id="19" name="Picture 2" descr="Imagen relacion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080" y="0"/>
            <a:ext cx="2335697" cy="2335698"/>
          </a:xfrm>
          <a:prstGeom prst="rect">
            <a:avLst/>
          </a:prstGeom>
          <a:noFill/>
          <a:extLst>
            <a:ext uri="{909E8E84-426E-40DD-AFC4-6F175D3DCCD1}">
              <a14:hiddenFill xmlns:a14="http://schemas.microsoft.com/office/drawing/2010/main">
                <a:solidFill>
                  <a:srgbClr val="FFFFFF"/>
                </a:solidFill>
              </a14:hiddenFill>
            </a:ext>
          </a:extLst>
        </p:spPr>
      </p:pic>
      <p:sp>
        <p:nvSpPr>
          <p:cNvPr id="20" name="14 CuadroTexto"/>
          <p:cNvSpPr txBox="1"/>
          <p:nvPr/>
        </p:nvSpPr>
        <p:spPr>
          <a:xfrm>
            <a:off x="2586835" y="752934"/>
            <a:ext cx="6035703"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Comparar dos cadenas.</a:t>
            </a:r>
          </a:p>
        </p:txBody>
      </p:sp>
      <p:sp>
        <p:nvSpPr>
          <p:cNvPr id="21" name="15 CuadroTexto"/>
          <p:cNvSpPr txBox="1"/>
          <p:nvPr/>
        </p:nvSpPr>
        <p:spPr>
          <a:xfrm>
            <a:off x="2281425" y="1547590"/>
            <a:ext cx="6482596" cy="1200329"/>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Tampoco podemos utilizar los operadores &lt; y/o &gt; para comparar el contenido de dos cadenas y comprobar cuál es mayor o menor.</a:t>
            </a:r>
          </a:p>
        </p:txBody>
      </p:sp>
      <p:sp>
        <p:nvSpPr>
          <p:cNvPr id="22" name="15 CuadroTexto"/>
          <p:cNvSpPr txBox="1"/>
          <p:nvPr/>
        </p:nvSpPr>
        <p:spPr>
          <a:xfrm>
            <a:off x="4580141" y="3050839"/>
            <a:ext cx="4336585" cy="1200329"/>
          </a:xfrm>
          <a:prstGeom prst="rect">
            <a:avLst/>
          </a:prstGeom>
          <a:noFill/>
        </p:spPr>
        <p:txBody>
          <a:bodyPr wrap="square" rtlCol="0">
            <a:spAutoFit/>
          </a:bodyPr>
          <a:lstStyle/>
          <a:p>
            <a:pPr algn="ctr">
              <a:spcBef>
                <a:spcPts val="600"/>
              </a:spcBef>
            </a:pPr>
            <a:r>
              <a:rPr lang="es-ES" sz="2400" dirty="0" smtClean="0">
                <a:latin typeface="Times New Roman" pitchFamily="18" charset="0"/>
                <a:cs typeface="Times New Roman" pitchFamily="18" charset="0"/>
              </a:rPr>
              <a:t>En </a:t>
            </a:r>
            <a:r>
              <a:rPr lang="es-ES" sz="2400" dirty="0">
                <a:latin typeface="Times New Roman" pitchFamily="18" charset="0"/>
                <a:cs typeface="Times New Roman" pitchFamily="18" charset="0"/>
              </a:rPr>
              <a:t>su lugar debemos usar el método </a:t>
            </a:r>
            <a:r>
              <a:rPr lang="es-ES" sz="2400" b="1" dirty="0" err="1">
                <a:latin typeface="Courier New" panose="02070309020205020404" pitchFamily="49" charset="0"/>
                <a:cs typeface="Courier New" panose="02070309020205020404" pitchFamily="49" charset="0"/>
              </a:rPr>
              <a:t>compareTo</a:t>
            </a:r>
            <a:r>
              <a:rPr lang="es-ES" sz="2400" dirty="0">
                <a:latin typeface="Times New Roman" pitchFamily="18" charset="0"/>
                <a:cs typeface="Times New Roman" pitchFamily="18" charset="0"/>
              </a:rPr>
              <a:t> que nos devuelve</a:t>
            </a:r>
            <a:r>
              <a:rPr lang="es-ES" sz="2400" dirty="0" smtClean="0">
                <a:latin typeface="Times New Roman" pitchFamily="18" charset="0"/>
                <a:cs typeface="Times New Roman" pitchFamily="18" charset="0"/>
              </a:rPr>
              <a:t>: </a:t>
            </a:r>
          </a:p>
        </p:txBody>
      </p:sp>
      <p:sp>
        <p:nvSpPr>
          <p:cNvPr id="23" name="16 CuadroTexto"/>
          <p:cNvSpPr txBox="1"/>
          <p:nvPr/>
        </p:nvSpPr>
        <p:spPr>
          <a:xfrm>
            <a:off x="1670605" y="2850468"/>
            <a:ext cx="3238906" cy="523220"/>
          </a:xfrm>
          <a:prstGeom prst="rect">
            <a:avLst/>
          </a:prstGeom>
          <a:noFill/>
        </p:spPr>
        <p:txBody>
          <a:bodyPr wrap="square" rtlCol="0">
            <a:spAutoFit/>
          </a:bodyPr>
          <a:lstStyle/>
          <a:p>
            <a:pPr marL="2686050" indent="-2686050" algn="just"/>
            <a:r>
              <a:rPr lang="es-ES" sz="2800" b="1" dirty="0" smtClean="0">
                <a:latin typeface="Times New Roman" pitchFamily="18" charset="0"/>
                <a:cs typeface="Times New Roman" pitchFamily="18" charset="0"/>
              </a:rPr>
              <a:t>nº &gt; 0</a:t>
            </a:r>
            <a:r>
              <a:rPr lang="es-ES" sz="2800" dirty="0" smtClean="0">
                <a:latin typeface="Times New Roman" pitchFamily="18" charset="0"/>
                <a:cs typeface="Times New Roman" pitchFamily="18" charset="0"/>
              </a:rPr>
              <a:t>:  si C1 &gt; C2</a:t>
            </a:r>
            <a:endParaRPr lang="es-ES" sz="2800" dirty="0">
              <a:latin typeface="Times New Roman" pitchFamily="18" charset="0"/>
              <a:cs typeface="Times New Roman" pitchFamily="18" charset="0"/>
            </a:endParaRPr>
          </a:p>
        </p:txBody>
      </p:sp>
      <p:sp>
        <p:nvSpPr>
          <p:cNvPr id="24" name="17 CuadroTexto"/>
          <p:cNvSpPr txBox="1"/>
          <p:nvPr/>
        </p:nvSpPr>
        <p:spPr>
          <a:xfrm>
            <a:off x="1670605" y="3436590"/>
            <a:ext cx="3120304" cy="523220"/>
          </a:xfrm>
          <a:prstGeom prst="rect">
            <a:avLst/>
          </a:prstGeom>
          <a:noFill/>
        </p:spPr>
        <p:txBody>
          <a:bodyPr wrap="square" rtlCol="0">
            <a:spAutoFit/>
          </a:bodyPr>
          <a:lstStyle/>
          <a:p>
            <a:pPr marL="2686050" indent="-2686050" algn="just"/>
            <a:r>
              <a:rPr lang="es-ES" sz="2800" b="1" dirty="0" smtClean="0">
                <a:latin typeface="Times New Roman" pitchFamily="18" charset="0"/>
                <a:cs typeface="Times New Roman" pitchFamily="18" charset="0"/>
              </a:rPr>
              <a:t>nº &lt; 0</a:t>
            </a:r>
            <a:r>
              <a:rPr lang="es-ES" sz="2800" dirty="0" smtClean="0">
                <a:latin typeface="Times New Roman" pitchFamily="18" charset="0"/>
                <a:cs typeface="Times New Roman" pitchFamily="18" charset="0"/>
              </a:rPr>
              <a:t>:  si C1 &lt; C2</a:t>
            </a:r>
            <a:endParaRPr lang="es-ES" sz="2800" dirty="0">
              <a:latin typeface="Times New Roman" pitchFamily="18" charset="0"/>
              <a:cs typeface="Times New Roman" pitchFamily="18" charset="0"/>
            </a:endParaRPr>
          </a:p>
        </p:txBody>
      </p:sp>
      <p:sp>
        <p:nvSpPr>
          <p:cNvPr id="25" name="18 CuadroTexto"/>
          <p:cNvSpPr txBox="1"/>
          <p:nvPr/>
        </p:nvSpPr>
        <p:spPr>
          <a:xfrm>
            <a:off x="1694565" y="3974800"/>
            <a:ext cx="3120304" cy="523220"/>
          </a:xfrm>
          <a:prstGeom prst="rect">
            <a:avLst/>
          </a:prstGeom>
          <a:noFill/>
        </p:spPr>
        <p:txBody>
          <a:bodyPr wrap="square" rtlCol="0">
            <a:spAutoFit/>
          </a:bodyPr>
          <a:lstStyle/>
          <a:p>
            <a:pPr marL="2686050" indent="-2686050" algn="just"/>
            <a:r>
              <a:rPr lang="es-ES" sz="2800" b="1" dirty="0" smtClean="0">
                <a:latin typeface="Times New Roman" pitchFamily="18" charset="0"/>
                <a:cs typeface="Times New Roman" pitchFamily="18" charset="0"/>
              </a:rPr>
              <a:t>nº </a:t>
            </a:r>
            <a:r>
              <a:rPr lang="es-ES" sz="2800" b="1" dirty="0">
                <a:latin typeface="Times New Roman" pitchFamily="18" charset="0"/>
                <a:cs typeface="Times New Roman" pitchFamily="18" charset="0"/>
              </a:rPr>
              <a:t>=</a:t>
            </a:r>
            <a:r>
              <a:rPr lang="es-ES" sz="2800" b="1" dirty="0" smtClean="0">
                <a:latin typeface="Times New Roman" pitchFamily="18" charset="0"/>
                <a:cs typeface="Times New Roman" pitchFamily="18" charset="0"/>
              </a:rPr>
              <a:t> 0</a:t>
            </a:r>
            <a:r>
              <a:rPr lang="es-ES" sz="2800" dirty="0" smtClean="0">
                <a:latin typeface="Times New Roman" pitchFamily="18" charset="0"/>
                <a:cs typeface="Times New Roman" pitchFamily="18" charset="0"/>
              </a:rPr>
              <a:t>:  si C1 &lt;=C2</a:t>
            </a:r>
            <a:endParaRPr lang="es-ES" sz="2800" dirty="0">
              <a:latin typeface="Times New Roman" pitchFamily="18" charset="0"/>
              <a:cs typeface="Times New Roman" pitchFamily="18" charset="0"/>
            </a:endParaRPr>
          </a:p>
        </p:txBody>
      </p:sp>
    </p:spTree>
    <p:extLst>
      <p:ext uri="{BB962C8B-B14F-4D97-AF65-F5344CB8AC3E}">
        <p14:creationId xmlns:p14="http://schemas.microsoft.com/office/powerpoint/2010/main" val="3292816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5 Grupo"/>
          <p:cNvGrpSpPr/>
          <p:nvPr/>
        </p:nvGrpSpPr>
        <p:grpSpPr>
          <a:xfrm>
            <a:off x="8141" y="4663389"/>
            <a:ext cx="9144000" cy="477452"/>
            <a:chOff x="8141" y="4663389"/>
            <a:chExt cx="9144000" cy="477452"/>
          </a:xfrm>
        </p:grpSpPr>
        <p:grpSp>
          <p:nvGrpSpPr>
            <p:cNvPr id="12" name="6 Grupo"/>
            <p:cNvGrpSpPr/>
            <p:nvPr/>
          </p:nvGrpSpPr>
          <p:grpSpPr>
            <a:xfrm>
              <a:off x="8141" y="4663389"/>
              <a:ext cx="9144000" cy="477452"/>
              <a:chOff x="0" y="6309320"/>
              <a:chExt cx="9144000" cy="548680"/>
            </a:xfrm>
          </p:grpSpPr>
          <p:sp>
            <p:nvSpPr>
              <p:cNvPr id="16"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14"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15"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19</a:t>
              </a:fld>
              <a:endParaRPr lang="es-ES" b="1" dirty="0">
                <a:latin typeface="Times New Roman" panose="02020603050405020304" pitchFamily="18" charset="0"/>
                <a:cs typeface="Times New Roman" panose="02020603050405020304" pitchFamily="18" charset="0"/>
              </a:endParaRPr>
            </a:p>
          </p:txBody>
        </p:sp>
      </p:grpSp>
      <p:sp>
        <p:nvSpPr>
          <p:cNvPr id="18" name="Title 3"/>
          <p:cNvSpPr>
            <a:spLocks noGrp="1"/>
          </p:cNvSpPr>
          <p:nvPr>
            <p:ph type="title"/>
          </p:nvPr>
        </p:nvSpPr>
        <p:spPr>
          <a:xfrm>
            <a:off x="1126573"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9" name="13 CuadroTexto"/>
          <p:cNvSpPr txBox="1"/>
          <p:nvPr/>
        </p:nvSpPr>
        <p:spPr>
          <a:xfrm>
            <a:off x="259661" y="939094"/>
            <a:ext cx="6297504" cy="3693319"/>
          </a:xfrm>
          <a:prstGeom prst="rect">
            <a:avLst/>
          </a:prstGeom>
          <a:solidFill>
            <a:srgbClr val="FFCC99"/>
          </a:solidFill>
          <a:ln w="38100">
            <a:solidFill>
              <a:srgbClr val="C00000"/>
            </a:solidFill>
          </a:ln>
        </p:spPr>
        <p:txBody>
          <a:bodyPr wrap="square" rtlCol="0">
            <a:spAutoFit/>
          </a:bodyPr>
          <a:lstStyle/>
          <a:p>
            <a:pPr>
              <a:spcBef>
                <a:spcPts val="0"/>
              </a:spcBef>
            </a:pPr>
            <a:r>
              <a:rPr lang="es-ES" b="1" dirty="0" err="1" smtClean="0">
                <a:latin typeface="Courier New" panose="02070309020205020404" pitchFamily="49" charset="0"/>
                <a:cs typeface="Courier New" pitchFamily="49" charset="0"/>
              </a:rPr>
              <a:t>public</a:t>
            </a: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class</a:t>
            </a:r>
            <a:r>
              <a:rPr lang="es-ES" b="1" dirty="0" smtClean="0">
                <a:latin typeface="Courier New" pitchFamily="49" charset="0"/>
                <a:cs typeface="Courier New" pitchFamily="49" charset="0"/>
              </a:rPr>
              <a:t> Test {</a:t>
            </a:r>
          </a:p>
          <a:p>
            <a:pPr>
              <a:spcBef>
                <a:spcPts val="0"/>
              </a:spcBef>
            </a:pP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public</a:t>
            </a: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static</a:t>
            </a: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void</a:t>
            </a: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main</a:t>
            </a: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String</a:t>
            </a: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args</a:t>
            </a:r>
            <a:r>
              <a:rPr lang="es-ES" b="1" dirty="0" smtClean="0">
                <a:latin typeface="Courier New" pitchFamily="49" charset="0"/>
                <a:cs typeface="Courier New" pitchFamily="49" charset="0"/>
              </a:rPr>
              <a:t>[]) {</a:t>
            </a:r>
          </a:p>
          <a:p>
            <a:pPr>
              <a:spcBef>
                <a:spcPts val="0"/>
              </a:spcBef>
            </a:pP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String</a:t>
            </a:r>
            <a:r>
              <a:rPr lang="es-ES" b="1" dirty="0" smtClean="0">
                <a:latin typeface="Courier New" pitchFamily="49" charset="0"/>
                <a:cs typeface="Courier New" pitchFamily="49" charset="0"/>
              </a:rPr>
              <a:t> cadena1 = “Calabozo”;</a:t>
            </a:r>
          </a:p>
          <a:p>
            <a:pPr>
              <a:spcBef>
                <a:spcPts val="0"/>
              </a:spcBef>
            </a:pP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String</a:t>
            </a:r>
            <a:r>
              <a:rPr lang="es-ES" b="1" dirty="0" smtClean="0">
                <a:latin typeface="Courier New" pitchFamily="49" charset="0"/>
                <a:cs typeface="Courier New" pitchFamily="49" charset="0"/>
              </a:rPr>
              <a:t> cadena2 = “Calabaza”;</a:t>
            </a:r>
          </a:p>
          <a:p>
            <a:pPr>
              <a:spcBef>
                <a:spcPts val="0"/>
              </a:spcBef>
            </a:pP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if</a:t>
            </a:r>
            <a:r>
              <a:rPr lang="es-ES" b="1" dirty="0" smtClean="0">
                <a:latin typeface="Courier New" pitchFamily="49" charset="0"/>
                <a:cs typeface="Courier New" pitchFamily="49" charset="0"/>
              </a:rPr>
              <a:t> (cadena1.compareTo(cadena2) == 0)</a:t>
            </a:r>
          </a:p>
          <a:p>
            <a:pPr>
              <a:spcBef>
                <a:spcPts val="0"/>
              </a:spcBef>
            </a:pP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System.out.println</a:t>
            </a:r>
            <a:r>
              <a:rPr lang="es-ES" b="1" dirty="0" smtClean="0">
                <a:latin typeface="Courier New" pitchFamily="49" charset="0"/>
                <a:cs typeface="Courier New" pitchFamily="49" charset="0"/>
              </a:rPr>
              <a:t>(“Son Iguales”)</a:t>
            </a:r>
          </a:p>
          <a:p>
            <a:pPr>
              <a:spcBef>
                <a:spcPts val="0"/>
              </a:spcBef>
            </a:pP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else</a:t>
            </a:r>
            <a:endParaRPr lang="es-ES" b="1" dirty="0" smtClean="0">
              <a:latin typeface="Courier New" pitchFamily="49" charset="0"/>
              <a:cs typeface="Courier New" pitchFamily="49" charset="0"/>
            </a:endParaRPr>
          </a:p>
          <a:p>
            <a:pPr>
              <a:spcBef>
                <a:spcPts val="0"/>
              </a:spcBef>
            </a:pP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if</a:t>
            </a:r>
            <a:r>
              <a:rPr lang="es-ES" b="1" dirty="0" smtClean="0">
                <a:latin typeface="Courier New" pitchFamily="49" charset="0"/>
                <a:cs typeface="Courier New" pitchFamily="49" charset="0"/>
              </a:rPr>
              <a:t> (</a:t>
            </a:r>
            <a:r>
              <a:rPr lang="es-ES" b="1" dirty="0">
                <a:latin typeface="Courier New" pitchFamily="49" charset="0"/>
                <a:cs typeface="Courier New" pitchFamily="49" charset="0"/>
              </a:rPr>
              <a:t>c</a:t>
            </a:r>
            <a:r>
              <a:rPr lang="es-ES" b="1" dirty="0" smtClean="0">
                <a:latin typeface="Courier New" pitchFamily="49" charset="0"/>
                <a:cs typeface="Courier New" pitchFamily="49" charset="0"/>
              </a:rPr>
              <a:t>adena1.compareTo(cadena2) &lt; 0)</a:t>
            </a:r>
          </a:p>
          <a:p>
            <a:pPr>
              <a:spcBef>
                <a:spcPts val="0"/>
              </a:spcBef>
            </a:pP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System.out.println</a:t>
            </a:r>
            <a:r>
              <a:rPr lang="es-ES" b="1" dirty="0" smtClean="0">
                <a:latin typeface="Courier New" pitchFamily="49" charset="0"/>
                <a:cs typeface="Courier New" pitchFamily="49" charset="0"/>
              </a:rPr>
              <a:t>(“Cad-1 &lt; Cad-2”);</a:t>
            </a:r>
          </a:p>
          <a:p>
            <a:pPr>
              <a:spcBef>
                <a:spcPts val="0"/>
              </a:spcBef>
            </a:pP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else</a:t>
            </a:r>
            <a:endParaRPr lang="es-ES" b="1" dirty="0" smtClean="0">
              <a:latin typeface="Courier New" pitchFamily="49" charset="0"/>
              <a:cs typeface="Courier New" pitchFamily="49" charset="0"/>
            </a:endParaRPr>
          </a:p>
          <a:p>
            <a:pPr>
              <a:spcBef>
                <a:spcPts val="0"/>
              </a:spcBef>
            </a:pP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System.out.println</a:t>
            </a:r>
            <a:r>
              <a:rPr lang="es-ES" b="1" dirty="0" smtClean="0">
                <a:latin typeface="Courier New" pitchFamily="49" charset="0"/>
                <a:cs typeface="Courier New" pitchFamily="49" charset="0"/>
              </a:rPr>
              <a:t>(“Cad-1 &gt; Cad-2”);</a:t>
            </a:r>
          </a:p>
          <a:p>
            <a:pPr>
              <a:spcBef>
                <a:spcPts val="0"/>
              </a:spcBef>
            </a:pPr>
            <a:r>
              <a:rPr lang="es-ES" b="1" dirty="0" smtClean="0">
                <a:latin typeface="Courier New" pitchFamily="49" charset="0"/>
                <a:cs typeface="Courier New" pitchFamily="49" charset="0"/>
              </a:rPr>
              <a:t> }</a:t>
            </a:r>
          </a:p>
          <a:p>
            <a:pPr>
              <a:spcBef>
                <a:spcPts val="0"/>
              </a:spcBef>
            </a:pPr>
            <a:r>
              <a:rPr lang="es-ES" b="1" dirty="0" smtClean="0">
                <a:latin typeface="Courier New" pitchFamily="49" charset="0"/>
                <a:cs typeface="Courier New" pitchFamily="49" charset="0"/>
              </a:rPr>
              <a:t>}</a:t>
            </a:r>
            <a:endParaRPr lang="es-ES" b="1" dirty="0">
              <a:latin typeface="Courier New" pitchFamily="49" charset="0"/>
              <a:cs typeface="Courier New" pitchFamily="49" charset="0"/>
            </a:endParaRPr>
          </a:p>
        </p:txBody>
      </p:sp>
      <p:sp>
        <p:nvSpPr>
          <p:cNvPr id="20" name="15 Explosión 2"/>
          <p:cNvSpPr/>
          <p:nvPr/>
        </p:nvSpPr>
        <p:spPr>
          <a:xfrm>
            <a:off x="5759883" y="1932312"/>
            <a:ext cx="3392258" cy="2658217"/>
          </a:xfrm>
          <a:prstGeom prst="irregularSeal2">
            <a:avLst/>
          </a:prstGeom>
          <a:solidFill>
            <a:srgbClr val="99FF99"/>
          </a:solidFill>
          <a:ln w="317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16 CuadroTexto"/>
          <p:cNvSpPr txBox="1"/>
          <p:nvPr/>
        </p:nvSpPr>
        <p:spPr>
          <a:xfrm>
            <a:off x="6557165" y="2583899"/>
            <a:ext cx="1981350" cy="1386327"/>
          </a:xfrm>
          <a:prstGeom prst="rect">
            <a:avLst/>
          </a:prstGeom>
          <a:noFill/>
        </p:spPr>
        <p:txBody>
          <a:bodyPr wrap="square" tIns="108000" rtlCol="0">
            <a:spAutoFit/>
          </a:bodyPr>
          <a:lstStyle/>
          <a:p>
            <a:r>
              <a:rPr lang="es-ES" sz="2000" dirty="0" smtClean="0">
                <a:latin typeface="Times New Roman" panose="02020603050405020304" pitchFamily="18" charset="0"/>
                <a:cs typeface="Times New Roman" panose="02020603050405020304" pitchFamily="18" charset="0"/>
              </a:rPr>
              <a:t> </a:t>
            </a:r>
            <a:r>
              <a:rPr lang="es-ES" sz="2000" b="1" dirty="0" err="1" smtClean="0">
                <a:latin typeface="Times New Roman" panose="02020603050405020304" pitchFamily="18" charset="0"/>
                <a:cs typeface="Times New Roman" panose="02020603050405020304" pitchFamily="18" charset="0"/>
              </a:rPr>
              <a:t>compareTo</a:t>
            </a:r>
            <a:r>
              <a:rPr lang="es-ES" sz="2000" b="1" dirty="0" smtClean="0">
                <a:latin typeface="Times New Roman" panose="02020603050405020304" pitchFamily="18" charset="0"/>
                <a:cs typeface="Times New Roman" panose="02020603050405020304" pitchFamily="18" charset="0"/>
              </a:rPr>
              <a:t> es sensible a mayúsculas y minúsculas</a:t>
            </a:r>
            <a:endParaRPr lang="es-E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15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9488" y="27746"/>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1.- </a:t>
            </a:r>
            <a:r>
              <a:rPr lang="es-ES" dirty="0" smtClean="0">
                <a:latin typeface="Times New Roman" panose="02020603050405020304" pitchFamily="18" charset="0"/>
                <a:cs typeface="Times New Roman" panose="02020603050405020304" pitchFamily="18" charset="0"/>
              </a:rPr>
              <a:t>Definición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nvGrpSpPr>
          <p:cNvPr id="6" name="5 Grupo"/>
          <p:cNvGrpSpPr/>
          <p:nvPr/>
        </p:nvGrpSpPr>
        <p:grpSpPr>
          <a:xfrm>
            <a:off x="8141" y="4663389"/>
            <a:ext cx="9144000" cy="477452"/>
            <a:chOff x="8141" y="4663389"/>
            <a:chExt cx="9144000" cy="477452"/>
          </a:xfrm>
        </p:grpSpPr>
        <p:grpSp>
          <p:nvGrpSpPr>
            <p:cNvPr id="7" name="6 Grupo"/>
            <p:cNvGrpSpPr/>
            <p:nvPr/>
          </p:nvGrpSpPr>
          <p:grpSpPr>
            <a:xfrm>
              <a:off x="8141" y="4663389"/>
              <a:ext cx="9144000" cy="477452"/>
              <a:chOff x="0" y="6309320"/>
              <a:chExt cx="9144000" cy="548680"/>
            </a:xfrm>
          </p:grpSpPr>
          <p:sp>
            <p:nvSpPr>
              <p:cNvPr id="11"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9"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10"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a:t>
              </a:fld>
              <a:endParaRPr lang="es-ES" b="1" dirty="0">
                <a:latin typeface="Times New Roman" panose="02020603050405020304" pitchFamily="18" charset="0"/>
                <a:cs typeface="Times New Roman" panose="02020603050405020304" pitchFamily="18" charset="0"/>
              </a:endParaRPr>
            </a:p>
          </p:txBody>
        </p:sp>
      </p:grpSp>
      <p:sp>
        <p:nvSpPr>
          <p:cNvPr id="14" name="14 CuadroTexto"/>
          <p:cNvSpPr txBox="1"/>
          <p:nvPr/>
        </p:nvSpPr>
        <p:spPr>
          <a:xfrm>
            <a:off x="3197655" y="638708"/>
            <a:ext cx="5514340" cy="461665"/>
          </a:xfrm>
          <a:prstGeom prst="rect">
            <a:avLst/>
          </a:prstGeom>
          <a:noFill/>
          <a:ln>
            <a:noFill/>
          </a:ln>
        </p:spPr>
        <p:txBody>
          <a:bodyPr wrap="square" rtlCol="0">
            <a:spAutoFit/>
          </a:bodyPr>
          <a:lstStyle/>
          <a:p>
            <a:pPr algn="just"/>
            <a:r>
              <a:rPr lang="es-ES" sz="2400" b="1" dirty="0" smtClean="0">
                <a:latin typeface="Times New Roman" pitchFamily="18" charset="0"/>
                <a:cs typeface="Times New Roman" pitchFamily="18" charset="0"/>
              </a:rPr>
              <a:t>Hemos visto que:</a:t>
            </a:r>
          </a:p>
        </p:txBody>
      </p:sp>
      <p:grpSp>
        <p:nvGrpSpPr>
          <p:cNvPr id="5" name="Grupo 4"/>
          <p:cNvGrpSpPr/>
          <p:nvPr/>
        </p:nvGrpSpPr>
        <p:grpSpPr>
          <a:xfrm>
            <a:off x="1823310" y="1322525"/>
            <a:ext cx="3663719" cy="978496"/>
            <a:chOff x="755576" y="1988840"/>
            <a:chExt cx="3663719" cy="978496"/>
          </a:xfrm>
        </p:grpSpPr>
        <p:sp>
          <p:nvSpPr>
            <p:cNvPr id="16" name="15 Llamada de flecha a la derecha"/>
            <p:cNvSpPr/>
            <p:nvPr/>
          </p:nvSpPr>
          <p:spPr>
            <a:xfrm>
              <a:off x="755576" y="1988840"/>
              <a:ext cx="3663719" cy="978496"/>
            </a:xfrm>
            <a:prstGeom prst="rightArrowCallout">
              <a:avLst>
                <a:gd name="adj1" fmla="val 25000"/>
                <a:gd name="adj2" fmla="val 25000"/>
                <a:gd name="adj3" fmla="val 25000"/>
                <a:gd name="adj4" fmla="val 79494"/>
              </a:avLst>
            </a:prstGeom>
            <a:solidFill>
              <a:schemeClr val="accent2">
                <a:lumMod val="60000"/>
                <a:lumOff val="40000"/>
              </a:schemeClr>
            </a:solidFill>
            <a:ln w="412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6 CuadroTexto"/>
            <p:cNvSpPr txBox="1"/>
            <p:nvPr/>
          </p:nvSpPr>
          <p:spPr>
            <a:xfrm>
              <a:off x="755576" y="2060848"/>
              <a:ext cx="2952328" cy="830997"/>
            </a:xfrm>
            <a:prstGeom prst="rect">
              <a:avLst/>
            </a:prstGeom>
            <a:noFill/>
          </p:spPr>
          <p:txBody>
            <a:bodyPr wrap="square" rtlCol="0">
              <a:spAutoFit/>
            </a:bodyPr>
            <a:lstStyle/>
            <a:p>
              <a:pPr algn="ctr"/>
              <a:r>
                <a:rPr lang="es-ES" sz="2400" b="1" dirty="0" smtClean="0">
                  <a:latin typeface="Times New Roman" pitchFamily="18" charset="0"/>
                  <a:cs typeface="Times New Roman" pitchFamily="18" charset="0"/>
                </a:rPr>
                <a:t>Para almacenar un valor entero</a:t>
              </a:r>
              <a:endParaRPr lang="es-ES" sz="2400" b="1" dirty="0">
                <a:latin typeface="Times New Roman" pitchFamily="18" charset="0"/>
                <a:cs typeface="Times New Roman" pitchFamily="18" charset="0"/>
              </a:endParaRPr>
            </a:p>
          </p:txBody>
        </p:sp>
      </p:grpSp>
      <p:grpSp>
        <p:nvGrpSpPr>
          <p:cNvPr id="13" name="Grupo 12"/>
          <p:cNvGrpSpPr/>
          <p:nvPr/>
        </p:nvGrpSpPr>
        <p:grpSpPr>
          <a:xfrm>
            <a:off x="1823310" y="2417574"/>
            <a:ext cx="3713227" cy="981374"/>
            <a:chOff x="1775003" y="2372368"/>
            <a:chExt cx="3713227" cy="981374"/>
          </a:xfrm>
        </p:grpSpPr>
        <p:sp>
          <p:nvSpPr>
            <p:cNvPr id="19" name="17 Llamada de flecha a la derecha"/>
            <p:cNvSpPr/>
            <p:nvPr/>
          </p:nvSpPr>
          <p:spPr>
            <a:xfrm>
              <a:off x="1775003" y="2372368"/>
              <a:ext cx="3713227" cy="981374"/>
            </a:xfrm>
            <a:prstGeom prst="rightArrowCallout">
              <a:avLst>
                <a:gd name="adj1" fmla="val 25000"/>
                <a:gd name="adj2" fmla="val 25000"/>
                <a:gd name="adj3" fmla="val 25000"/>
                <a:gd name="adj4" fmla="val 78855"/>
              </a:avLst>
            </a:prstGeom>
            <a:solidFill>
              <a:schemeClr val="accent2">
                <a:lumMod val="60000"/>
                <a:lumOff val="40000"/>
              </a:schemeClr>
            </a:solidFill>
            <a:ln w="412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18 CuadroTexto"/>
            <p:cNvSpPr txBox="1"/>
            <p:nvPr/>
          </p:nvSpPr>
          <p:spPr>
            <a:xfrm>
              <a:off x="1845632" y="2431781"/>
              <a:ext cx="2792135" cy="823965"/>
            </a:xfrm>
            <a:prstGeom prst="rect">
              <a:avLst/>
            </a:prstGeom>
            <a:noFill/>
          </p:spPr>
          <p:txBody>
            <a:bodyPr wrap="square" rtlCol="0">
              <a:spAutoFit/>
            </a:bodyPr>
            <a:lstStyle/>
            <a:p>
              <a:pPr algn="ctr"/>
              <a:r>
                <a:rPr lang="es-ES" sz="2400" b="1" dirty="0" smtClean="0">
                  <a:latin typeface="Times New Roman" pitchFamily="18" charset="0"/>
                  <a:cs typeface="Times New Roman" pitchFamily="18" charset="0"/>
                </a:rPr>
                <a:t>Para almacenar un valor con decimales</a:t>
              </a:r>
              <a:endParaRPr lang="es-ES" sz="2400" b="1" dirty="0">
                <a:latin typeface="Times New Roman" pitchFamily="18" charset="0"/>
                <a:cs typeface="Times New Roman" pitchFamily="18" charset="0"/>
              </a:endParaRPr>
            </a:p>
          </p:txBody>
        </p:sp>
      </p:grpSp>
      <p:sp>
        <p:nvSpPr>
          <p:cNvPr id="21" name="19 CuadroTexto"/>
          <p:cNvSpPr txBox="1"/>
          <p:nvPr/>
        </p:nvSpPr>
        <p:spPr>
          <a:xfrm>
            <a:off x="5771112" y="1394533"/>
            <a:ext cx="3103185" cy="830997"/>
          </a:xfrm>
          <a:prstGeom prst="rect">
            <a:avLst/>
          </a:prstGeom>
          <a:noFill/>
        </p:spPr>
        <p:txBody>
          <a:bodyPr wrap="square" rtlCol="0">
            <a:spAutoFit/>
          </a:bodyPr>
          <a:lstStyle/>
          <a:p>
            <a:r>
              <a:rPr lang="es-ES" sz="2400" dirty="0" smtClean="0">
                <a:latin typeface="Times New Roman" pitchFamily="18" charset="0"/>
                <a:cs typeface="Times New Roman" pitchFamily="18" charset="0"/>
              </a:rPr>
              <a:t>Definimos una variable de tipo </a:t>
            </a:r>
            <a:r>
              <a:rPr lang="es-ES" sz="2400" b="1" dirty="0" err="1" smtClean="0">
                <a:latin typeface="Courier New" pitchFamily="49" charset="0"/>
                <a:cs typeface="Courier New" pitchFamily="49" charset="0"/>
              </a:rPr>
              <a:t>int</a:t>
            </a:r>
            <a:endParaRPr lang="es-ES" sz="2400" b="1" dirty="0">
              <a:latin typeface="Courier New" pitchFamily="49" charset="0"/>
              <a:cs typeface="Courier New" pitchFamily="49" charset="0"/>
            </a:endParaRPr>
          </a:p>
        </p:txBody>
      </p:sp>
      <p:sp>
        <p:nvSpPr>
          <p:cNvPr id="22" name="20 CuadroTexto"/>
          <p:cNvSpPr txBox="1"/>
          <p:nvPr/>
        </p:nvSpPr>
        <p:spPr>
          <a:xfrm>
            <a:off x="5771112" y="2417574"/>
            <a:ext cx="3180286" cy="830997"/>
          </a:xfrm>
          <a:prstGeom prst="rect">
            <a:avLst/>
          </a:prstGeom>
          <a:noFill/>
        </p:spPr>
        <p:txBody>
          <a:bodyPr wrap="square" rtlCol="0">
            <a:spAutoFit/>
          </a:bodyPr>
          <a:lstStyle/>
          <a:p>
            <a:r>
              <a:rPr lang="es-ES" sz="2400" dirty="0" smtClean="0">
                <a:latin typeface="Times New Roman" pitchFamily="18" charset="0"/>
                <a:cs typeface="Times New Roman" pitchFamily="18" charset="0"/>
              </a:rPr>
              <a:t>Definimos una variable de tipo </a:t>
            </a:r>
            <a:r>
              <a:rPr lang="es-ES" sz="2400" b="1" dirty="0" err="1" smtClean="0">
                <a:latin typeface="Courier New" pitchFamily="49" charset="0"/>
                <a:cs typeface="Courier New" pitchFamily="49" charset="0"/>
              </a:rPr>
              <a:t>float</a:t>
            </a:r>
            <a:endParaRPr lang="es-ES" sz="2400" b="1" dirty="0">
              <a:latin typeface="Courier New" pitchFamily="49" charset="0"/>
              <a:cs typeface="Courier New" pitchFamily="49" charset="0"/>
            </a:endParaRPr>
          </a:p>
        </p:txBody>
      </p:sp>
      <p:sp>
        <p:nvSpPr>
          <p:cNvPr id="23" name="21 Llamada de flecha a la derecha"/>
          <p:cNvSpPr/>
          <p:nvPr/>
        </p:nvSpPr>
        <p:spPr>
          <a:xfrm>
            <a:off x="1807171" y="3543926"/>
            <a:ext cx="3836462" cy="997161"/>
          </a:xfrm>
          <a:prstGeom prst="rightArrowCallout">
            <a:avLst>
              <a:gd name="adj1" fmla="val 25000"/>
              <a:gd name="adj2" fmla="val 25000"/>
              <a:gd name="adj3" fmla="val 25000"/>
              <a:gd name="adj4" fmla="val 78855"/>
            </a:avLst>
          </a:prstGeom>
          <a:solidFill>
            <a:schemeClr val="accent2">
              <a:lumMod val="60000"/>
              <a:lumOff val="40000"/>
            </a:schemeClr>
          </a:solidFill>
          <a:ln w="412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22 CuadroTexto"/>
          <p:cNvSpPr txBox="1"/>
          <p:nvPr/>
        </p:nvSpPr>
        <p:spPr>
          <a:xfrm>
            <a:off x="1830799" y="3610156"/>
            <a:ext cx="2944839" cy="830997"/>
          </a:xfrm>
          <a:prstGeom prst="rect">
            <a:avLst/>
          </a:prstGeom>
          <a:noFill/>
        </p:spPr>
        <p:txBody>
          <a:bodyPr wrap="square" rtlCol="0">
            <a:spAutoFit/>
          </a:bodyPr>
          <a:lstStyle/>
          <a:p>
            <a:pPr algn="ctr"/>
            <a:r>
              <a:rPr lang="es-ES" sz="2400" b="1" dirty="0" smtClean="0">
                <a:latin typeface="Times New Roman" pitchFamily="18" charset="0"/>
                <a:cs typeface="Times New Roman" pitchFamily="18" charset="0"/>
              </a:rPr>
              <a:t>Para almacenar una letra</a:t>
            </a:r>
            <a:endParaRPr lang="es-ES" sz="2400" b="1" dirty="0">
              <a:latin typeface="Times New Roman" pitchFamily="18" charset="0"/>
              <a:cs typeface="Times New Roman" pitchFamily="18" charset="0"/>
            </a:endParaRPr>
          </a:p>
        </p:txBody>
      </p:sp>
      <p:sp>
        <p:nvSpPr>
          <p:cNvPr id="25" name="23 CuadroTexto"/>
          <p:cNvSpPr txBox="1"/>
          <p:nvPr/>
        </p:nvSpPr>
        <p:spPr>
          <a:xfrm>
            <a:off x="5851661" y="3746086"/>
            <a:ext cx="2802119" cy="461665"/>
          </a:xfrm>
          <a:prstGeom prst="rect">
            <a:avLst/>
          </a:prstGeom>
          <a:noFill/>
        </p:spPr>
        <p:txBody>
          <a:bodyPr wrap="square" rtlCol="0">
            <a:spAutoFit/>
          </a:bodyPr>
          <a:lstStyle/>
          <a:p>
            <a:r>
              <a:rPr lang="es-ES" sz="2400" b="1" dirty="0" err="1" smtClean="0">
                <a:latin typeface="Courier New" pitchFamily="49" charset="0"/>
                <a:cs typeface="Courier New" pitchFamily="49" charset="0"/>
              </a:rPr>
              <a:t>char</a:t>
            </a:r>
            <a:endParaRPr lang="es-ES" sz="2400" b="1" dirty="0">
              <a:latin typeface="Courier New" pitchFamily="49" charset="0"/>
              <a:cs typeface="Courier New" pitchFamily="49" charset="0"/>
            </a:endParaRPr>
          </a:p>
        </p:txBody>
      </p:sp>
      <p:grpSp>
        <p:nvGrpSpPr>
          <p:cNvPr id="28" name="Grupo 27"/>
          <p:cNvGrpSpPr/>
          <p:nvPr/>
        </p:nvGrpSpPr>
        <p:grpSpPr>
          <a:xfrm rot="19727960">
            <a:off x="-196523" y="604445"/>
            <a:ext cx="3681880" cy="1374345"/>
            <a:chOff x="5030116" y="281174"/>
            <a:chExt cx="3681880" cy="1374345"/>
          </a:xfrm>
        </p:grpSpPr>
        <p:sp>
          <p:nvSpPr>
            <p:cNvPr id="26" name="24 Explosión 2"/>
            <p:cNvSpPr/>
            <p:nvPr/>
          </p:nvSpPr>
          <p:spPr>
            <a:xfrm>
              <a:off x="5030116" y="281174"/>
              <a:ext cx="3681880" cy="1374345"/>
            </a:xfrm>
            <a:prstGeom prst="irregularSeal2">
              <a:avLst/>
            </a:prstGeom>
            <a:solidFill>
              <a:schemeClr val="tx2">
                <a:lumMod val="40000"/>
                <a:lumOff val="6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2 CuadroTexto"/>
            <p:cNvSpPr txBox="1"/>
            <p:nvPr/>
          </p:nvSpPr>
          <p:spPr>
            <a:xfrm>
              <a:off x="5771112" y="784035"/>
              <a:ext cx="2007693" cy="461665"/>
            </a:xfrm>
            <a:prstGeom prst="rect">
              <a:avLst/>
            </a:prstGeom>
            <a:noFill/>
            <a:ln w="34925">
              <a:noFill/>
            </a:ln>
          </p:spPr>
          <p:txBody>
            <a:bodyPr wrap="square" rtlCol="0">
              <a:spAutoFit/>
            </a:bodyPr>
            <a:lstStyle/>
            <a:p>
              <a:pPr algn="ctr"/>
              <a:r>
                <a:rPr lang="es-ES" sz="2400" b="1" i="1" dirty="0" smtClean="0">
                  <a:latin typeface="Times New Roman" pitchFamily="18" charset="0"/>
                  <a:cs typeface="Times New Roman" pitchFamily="18" charset="0"/>
                </a:rPr>
                <a:t>Datos básicos</a:t>
              </a:r>
              <a:endParaRPr lang="es-ES" sz="2400" b="1" i="1" dirty="0">
                <a:latin typeface="Times New Roman" pitchFamily="18" charset="0"/>
                <a:cs typeface="Times New Roman" pitchFamily="18" charset="0"/>
              </a:endParaRPr>
            </a:p>
          </p:txBody>
        </p:sp>
      </p:gr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20</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9487" y="-114863"/>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4 CuadroTexto"/>
          <p:cNvSpPr txBox="1"/>
          <p:nvPr/>
        </p:nvSpPr>
        <p:spPr>
          <a:xfrm>
            <a:off x="2304887" y="597257"/>
            <a:ext cx="6035703"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Comparar dos cadenas.</a:t>
            </a:r>
          </a:p>
        </p:txBody>
      </p:sp>
      <p:sp>
        <p:nvSpPr>
          <p:cNvPr id="13" name="14 CuadroTexto"/>
          <p:cNvSpPr txBox="1"/>
          <p:nvPr/>
        </p:nvSpPr>
        <p:spPr>
          <a:xfrm>
            <a:off x="1906971" y="1204400"/>
            <a:ext cx="6916521" cy="830997"/>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Para ignorar la diferencia entre mayúsculas y minúsculas debemos utilizar el método:</a:t>
            </a:r>
            <a:endParaRPr lang="es-ES" sz="2400" dirty="0">
              <a:latin typeface="Times New Roman" pitchFamily="18" charset="0"/>
              <a:cs typeface="Times New Roman" pitchFamily="18" charset="0"/>
            </a:endParaRPr>
          </a:p>
        </p:txBody>
      </p:sp>
      <p:sp>
        <p:nvSpPr>
          <p:cNvPr id="14" name="15 CuadroTexto"/>
          <p:cNvSpPr txBox="1"/>
          <p:nvPr/>
        </p:nvSpPr>
        <p:spPr>
          <a:xfrm>
            <a:off x="1880376" y="2244616"/>
            <a:ext cx="7000182" cy="461665"/>
          </a:xfrm>
          <a:prstGeom prst="rect">
            <a:avLst/>
          </a:prstGeom>
          <a:noFill/>
        </p:spPr>
        <p:txBody>
          <a:bodyPr wrap="square" rtlCol="0">
            <a:spAutoFit/>
          </a:bodyPr>
          <a:lstStyle/>
          <a:p>
            <a:pPr algn="ctr"/>
            <a:r>
              <a:rPr lang="es-ES" sz="2400" b="1" dirty="0" err="1" smtClean="0">
                <a:solidFill>
                  <a:srgbClr val="FF0000"/>
                </a:solidFill>
                <a:latin typeface="Courier New" panose="02070309020205020404" pitchFamily="49" charset="0"/>
                <a:cs typeface="Courier New" panose="02070309020205020404" pitchFamily="49" charset="0"/>
              </a:rPr>
              <a:t>compareToIgnoreCase</a:t>
            </a:r>
            <a:endParaRPr lang="es-ES" sz="2400" b="1" dirty="0">
              <a:solidFill>
                <a:srgbClr val="FF0000"/>
              </a:solidFill>
              <a:latin typeface="Courier New" panose="02070309020205020404" pitchFamily="49" charset="0"/>
              <a:cs typeface="Courier New" panose="02070309020205020404" pitchFamily="49" charset="0"/>
            </a:endParaRPr>
          </a:p>
        </p:txBody>
      </p:sp>
      <p:sp>
        <p:nvSpPr>
          <p:cNvPr id="15" name="16 CuadroTexto"/>
          <p:cNvSpPr txBox="1"/>
          <p:nvPr/>
        </p:nvSpPr>
        <p:spPr>
          <a:xfrm>
            <a:off x="1880376" y="2971556"/>
            <a:ext cx="5374189" cy="461665"/>
          </a:xfrm>
          <a:prstGeom prst="rect">
            <a:avLst/>
          </a:prstGeom>
          <a:noFill/>
        </p:spPr>
        <p:txBody>
          <a:bodyPr wrap="square" rtlCol="0">
            <a:spAutoFit/>
          </a:bodyPr>
          <a:lstStyle/>
          <a:p>
            <a:pPr marL="2686050" indent="-2686050" algn="just"/>
            <a:r>
              <a:rPr lang="es-ES" sz="2400" b="1" dirty="0" smtClean="0">
                <a:latin typeface="Times New Roman" pitchFamily="18" charset="0"/>
                <a:cs typeface="Times New Roman" pitchFamily="18" charset="0"/>
              </a:rPr>
              <a:t>Devuelve nº &gt; 0</a:t>
            </a:r>
            <a:r>
              <a:rPr lang="es-ES" sz="2400" dirty="0" smtClean="0">
                <a:latin typeface="Times New Roman" pitchFamily="18" charset="0"/>
                <a:cs typeface="Times New Roman" pitchFamily="18" charset="0"/>
              </a:rPr>
              <a:t>:	Si Cad1 &gt; Cad2</a:t>
            </a:r>
            <a:endParaRPr lang="es-ES" sz="2400" dirty="0">
              <a:latin typeface="Times New Roman" pitchFamily="18" charset="0"/>
              <a:cs typeface="Times New Roman" pitchFamily="18" charset="0"/>
            </a:endParaRPr>
          </a:p>
        </p:txBody>
      </p:sp>
      <p:sp>
        <p:nvSpPr>
          <p:cNvPr id="16" name="17 CuadroTexto"/>
          <p:cNvSpPr txBox="1"/>
          <p:nvPr/>
        </p:nvSpPr>
        <p:spPr>
          <a:xfrm>
            <a:off x="1889969" y="3491880"/>
            <a:ext cx="5508612" cy="461665"/>
          </a:xfrm>
          <a:prstGeom prst="rect">
            <a:avLst/>
          </a:prstGeom>
          <a:noFill/>
        </p:spPr>
        <p:txBody>
          <a:bodyPr wrap="square" rtlCol="0">
            <a:spAutoFit/>
          </a:bodyPr>
          <a:lstStyle/>
          <a:p>
            <a:pPr marL="2686050" indent="-2686050" algn="just"/>
            <a:r>
              <a:rPr lang="es-ES" sz="2400" b="1" dirty="0" smtClean="0">
                <a:latin typeface="Times New Roman" pitchFamily="18" charset="0"/>
                <a:cs typeface="Times New Roman" pitchFamily="18" charset="0"/>
              </a:rPr>
              <a:t>Devuelve nº &lt; 0</a:t>
            </a:r>
            <a:r>
              <a:rPr lang="es-ES" sz="2400" dirty="0" smtClean="0">
                <a:latin typeface="Times New Roman" pitchFamily="18" charset="0"/>
                <a:cs typeface="Times New Roman" pitchFamily="18" charset="0"/>
              </a:rPr>
              <a:t>:	Si Cad1 &lt; Cad2</a:t>
            </a:r>
            <a:endParaRPr lang="es-ES" sz="2400" dirty="0">
              <a:latin typeface="Times New Roman" pitchFamily="18" charset="0"/>
              <a:cs typeface="Times New Roman" pitchFamily="18" charset="0"/>
            </a:endParaRPr>
          </a:p>
        </p:txBody>
      </p:sp>
      <p:sp>
        <p:nvSpPr>
          <p:cNvPr id="17" name="18 CuadroTexto"/>
          <p:cNvSpPr txBox="1"/>
          <p:nvPr/>
        </p:nvSpPr>
        <p:spPr>
          <a:xfrm>
            <a:off x="1880376" y="4016378"/>
            <a:ext cx="5518205" cy="461665"/>
          </a:xfrm>
          <a:prstGeom prst="rect">
            <a:avLst/>
          </a:prstGeom>
          <a:noFill/>
        </p:spPr>
        <p:txBody>
          <a:bodyPr wrap="square" rtlCol="0">
            <a:spAutoFit/>
          </a:bodyPr>
          <a:lstStyle/>
          <a:p>
            <a:pPr marL="2686050" indent="-2686050" algn="just"/>
            <a:r>
              <a:rPr lang="es-ES" sz="2400" b="1" dirty="0" smtClean="0">
                <a:latin typeface="Times New Roman" pitchFamily="18" charset="0"/>
                <a:cs typeface="Times New Roman" pitchFamily="18" charset="0"/>
              </a:rPr>
              <a:t>Devuelve nº = 0</a:t>
            </a:r>
            <a:r>
              <a:rPr lang="es-ES" sz="2400" dirty="0" smtClean="0">
                <a:latin typeface="Times New Roman" pitchFamily="18" charset="0"/>
                <a:cs typeface="Times New Roman" pitchFamily="18" charset="0"/>
              </a:rPr>
              <a:t>:	Si Cad1 = Cad2</a:t>
            </a:r>
            <a:endParaRPr lang="es-E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21448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21</a:t>
              </a:fld>
              <a:endParaRPr lang="es-ES" b="1" dirty="0">
                <a:latin typeface="Times New Roman" panose="02020603050405020304" pitchFamily="18" charset="0"/>
                <a:cs typeface="Times New Roman" panose="02020603050405020304" pitchFamily="18" charset="0"/>
              </a:endParaRPr>
            </a:p>
          </p:txBody>
        </p:sp>
      </p:grpSp>
      <p:sp>
        <p:nvSpPr>
          <p:cNvPr id="14" name="Title 3"/>
          <p:cNvSpPr>
            <a:spLocks noGrp="1"/>
          </p:cNvSpPr>
          <p:nvPr>
            <p:ph type="title"/>
          </p:nvPr>
        </p:nvSpPr>
        <p:spPr>
          <a:xfrm>
            <a:off x="1169487" y="-114863"/>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5" name="13 CuadroTexto"/>
          <p:cNvSpPr txBox="1"/>
          <p:nvPr/>
        </p:nvSpPr>
        <p:spPr>
          <a:xfrm>
            <a:off x="337031" y="710614"/>
            <a:ext cx="8486220" cy="4093428"/>
          </a:xfrm>
          <a:prstGeom prst="rect">
            <a:avLst/>
          </a:prstGeom>
          <a:solidFill>
            <a:srgbClr val="FFCC99"/>
          </a:solidFill>
          <a:ln w="38100">
            <a:solidFill>
              <a:srgbClr val="C00000"/>
            </a:solidFill>
          </a:ln>
        </p:spPr>
        <p:txBody>
          <a:bodyPr wrap="square" rtlCol="0">
            <a:spAutoFit/>
          </a:bodyPr>
          <a:lstStyle/>
          <a:p>
            <a:pPr>
              <a:spcBef>
                <a:spcPts val="0"/>
              </a:spcBef>
            </a:pPr>
            <a:r>
              <a:rPr lang="es-ES" sz="2000" b="1" dirty="0" err="1" smtClean="0">
                <a:latin typeface="Courier New" pitchFamily="49" charset="0"/>
                <a:cs typeface="Courier New" pitchFamily="49" charset="0"/>
              </a:rPr>
              <a:t>public</a:t>
            </a: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class</a:t>
            </a:r>
            <a:r>
              <a:rPr lang="es-ES" sz="2000" b="1" dirty="0" smtClean="0">
                <a:latin typeface="Courier New" pitchFamily="49" charset="0"/>
                <a:cs typeface="Courier New" pitchFamily="49" charset="0"/>
              </a:rPr>
              <a:t> Test {</a:t>
            </a:r>
          </a:p>
          <a:p>
            <a:pPr>
              <a:spcBef>
                <a:spcPts val="0"/>
              </a:spcBef>
            </a:pP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public</a:t>
            </a: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static</a:t>
            </a: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void</a:t>
            </a: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main</a:t>
            </a: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String</a:t>
            </a: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args</a:t>
            </a:r>
            <a:r>
              <a:rPr lang="es-ES" sz="2000" b="1" dirty="0" smtClean="0">
                <a:latin typeface="Courier New" pitchFamily="49" charset="0"/>
                <a:cs typeface="Courier New" pitchFamily="49" charset="0"/>
              </a:rPr>
              <a:t>[]) {</a:t>
            </a:r>
          </a:p>
          <a:p>
            <a:pPr>
              <a:spcBef>
                <a:spcPts val="0"/>
              </a:spcBef>
            </a:pP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String</a:t>
            </a:r>
            <a:r>
              <a:rPr lang="es-ES" sz="2000" b="1" dirty="0" smtClean="0">
                <a:latin typeface="Courier New" pitchFamily="49" charset="0"/>
                <a:cs typeface="Courier New" pitchFamily="49" charset="0"/>
              </a:rPr>
              <a:t> cadena1 = “Calabozo”;</a:t>
            </a:r>
          </a:p>
          <a:p>
            <a:pPr>
              <a:spcBef>
                <a:spcPts val="0"/>
              </a:spcBef>
            </a:pP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String</a:t>
            </a:r>
            <a:r>
              <a:rPr lang="es-ES" sz="2000" b="1" dirty="0" smtClean="0">
                <a:latin typeface="Courier New" pitchFamily="49" charset="0"/>
                <a:cs typeface="Courier New" pitchFamily="49" charset="0"/>
              </a:rPr>
              <a:t> cadena2 = “CALABOZO”;</a:t>
            </a:r>
          </a:p>
          <a:p>
            <a:pPr>
              <a:spcBef>
                <a:spcPts val="0"/>
              </a:spcBef>
            </a:pP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if</a:t>
            </a:r>
            <a:r>
              <a:rPr lang="es-ES" sz="2000" b="1" dirty="0" smtClean="0">
                <a:latin typeface="Courier New" pitchFamily="49" charset="0"/>
                <a:cs typeface="Courier New" pitchFamily="49" charset="0"/>
              </a:rPr>
              <a:t> (cadena1.compareToIgnoreCase(cadena2) == 0)</a:t>
            </a:r>
          </a:p>
          <a:p>
            <a:pPr>
              <a:spcBef>
                <a:spcPts val="0"/>
              </a:spcBef>
            </a:pP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System.out.println</a:t>
            </a:r>
            <a:r>
              <a:rPr lang="es-ES" sz="2000" b="1" dirty="0" smtClean="0">
                <a:latin typeface="Courier New" pitchFamily="49" charset="0"/>
                <a:cs typeface="Courier New" pitchFamily="49" charset="0"/>
              </a:rPr>
              <a:t>(“Son Iguales”)</a:t>
            </a:r>
          </a:p>
          <a:p>
            <a:pPr>
              <a:spcBef>
                <a:spcPts val="0"/>
              </a:spcBef>
            </a:pP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else</a:t>
            </a:r>
            <a:endParaRPr lang="es-ES" sz="2000" b="1" dirty="0" smtClean="0">
              <a:latin typeface="Courier New" pitchFamily="49" charset="0"/>
              <a:cs typeface="Courier New" pitchFamily="49" charset="0"/>
            </a:endParaRPr>
          </a:p>
          <a:p>
            <a:pPr>
              <a:spcBef>
                <a:spcPts val="0"/>
              </a:spcBef>
            </a:pP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if</a:t>
            </a:r>
            <a:r>
              <a:rPr lang="es-ES" sz="2000" b="1" dirty="0" smtClean="0">
                <a:latin typeface="Courier New" pitchFamily="49" charset="0"/>
                <a:cs typeface="Courier New" pitchFamily="49" charset="0"/>
              </a:rPr>
              <a:t> (cadena1.compareToIgnoreCase(cadena2) &lt; 0)</a:t>
            </a:r>
          </a:p>
          <a:p>
            <a:pPr>
              <a:spcBef>
                <a:spcPts val="0"/>
              </a:spcBef>
            </a:pP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System.out.println</a:t>
            </a:r>
            <a:r>
              <a:rPr lang="es-ES" sz="2000" b="1" dirty="0" smtClean="0">
                <a:latin typeface="Courier New" pitchFamily="49" charset="0"/>
                <a:cs typeface="Courier New" pitchFamily="49" charset="0"/>
              </a:rPr>
              <a:t>(“Cad-1 &lt; Cad-2”);</a:t>
            </a:r>
          </a:p>
          <a:p>
            <a:pPr>
              <a:spcBef>
                <a:spcPts val="0"/>
              </a:spcBef>
            </a:pP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else</a:t>
            </a:r>
            <a:endParaRPr lang="es-ES" sz="2000" b="1" dirty="0" smtClean="0">
              <a:latin typeface="Courier New" pitchFamily="49" charset="0"/>
              <a:cs typeface="Courier New" pitchFamily="49" charset="0"/>
            </a:endParaRPr>
          </a:p>
          <a:p>
            <a:pPr>
              <a:spcBef>
                <a:spcPts val="0"/>
              </a:spcBef>
            </a:pP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System.out.println</a:t>
            </a:r>
            <a:r>
              <a:rPr lang="es-ES" sz="2000" b="1" dirty="0" smtClean="0">
                <a:latin typeface="Courier New" pitchFamily="49" charset="0"/>
                <a:cs typeface="Courier New" pitchFamily="49" charset="0"/>
              </a:rPr>
              <a:t>(“Cad-1 &gt; Cad-2”);</a:t>
            </a:r>
          </a:p>
          <a:p>
            <a:pPr>
              <a:spcBef>
                <a:spcPts val="0"/>
              </a:spcBef>
            </a:pPr>
            <a:r>
              <a:rPr lang="es-ES" sz="2000" b="1" dirty="0" smtClean="0">
                <a:latin typeface="Courier New" pitchFamily="49" charset="0"/>
                <a:cs typeface="Courier New" pitchFamily="49" charset="0"/>
              </a:rPr>
              <a:t> }</a:t>
            </a:r>
          </a:p>
          <a:p>
            <a:pPr>
              <a:spcBef>
                <a:spcPts val="0"/>
              </a:spcBef>
            </a:pPr>
            <a:r>
              <a:rPr lang="es-ES" sz="2000" b="1" dirty="0" smtClean="0">
                <a:latin typeface="Courier New" pitchFamily="49" charset="0"/>
                <a:cs typeface="Courier New" pitchFamily="49" charset="0"/>
              </a:rPr>
              <a:t>}</a:t>
            </a:r>
            <a:endParaRPr lang="es-ES" sz="2000" b="1" dirty="0">
              <a:latin typeface="Courier New" pitchFamily="49" charset="0"/>
              <a:cs typeface="Courier New" pitchFamily="49" charset="0"/>
            </a:endParaRPr>
          </a:p>
        </p:txBody>
      </p:sp>
      <p:grpSp>
        <p:nvGrpSpPr>
          <p:cNvPr id="16" name="16 Grupo"/>
          <p:cNvGrpSpPr/>
          <p:nvPr/>
        </p:nvGrpSpPr>
        <p:grpSpPr>
          <a:xfrm rot="19252523">
            <a:off x="5668911" y="3587478"/>
            <a:ext cx="3467760" cy="558044"/>
            <a:chOff x="1115616" y="5373216"/>
            <a:chExt cx="4198982" cy="792088"/>
          </a:xfrm>
        </p:grpSpPr>
        <p:sp>
          <p:nvSpPr>
            <p:cNvPr id="17" name="14 Redondear rectángulo de esquina del mismo lado"/>
            <p:cNvSpPr/>
            <p:nvPr/>
          </p:nvSpPr>
          <p:spPr>
            <a:xfrm>
              <a:off x="1115616" y="5373216"/>
              <a:ext cx="4198982" cy="792088"/>
            </a:xfrm>
            <a:prstGeom prst="round2SameRect">
              <a:avLst/>
            </a:prstGeom>
            <a:solidFill>
              <a:srgbClr val="99FF99"/>
            </a:solidFill>
            <a:ln w="381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5 CuadroTexto"/>
            <p:cNvSpPr txBox="1"/>
            <p:nvPr/>
          </p:nvSpPr>
          <p:spPr>
            <a:xfrm>
              <a:off x="1175748" y="5395824"/>
              <a:ext cx="4032448" cy="461664"/>
            </a:xfrm>
            <a:prstGeom prst="rect">
              <a:avLst/>
            </a:prstGeom>
            <a:noFill/>
          </p:spPr>
          <p:txBody>
            <a:bodyPr wrap="square" rtlCol="0">
              <a:spAutoFit/>
            </a:bodyPr>
            <a:lstStyle/>
            <a:p>
              <a:pPr algn="ctr"/>
              <a:r>
                <a:rPr lang="es-ES" sz="2400" b="1" dirty="0" smtClean="0">
                  <a:latin typeface="Times New Roman" panose="02020603050405020304" pitchFamily="18" charset="0"/>
                  <a:cs typeface="Times New Roman" panose="02020603050405020304" pitchFamily="18" charset="0"/>
                </a:rPr>
                <a:t>Mostrará:  Son Iguales</a:t>
              </a:r>
              <a:endParaRPr lang="es-ES" sz="24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8552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9487" y="-114863"/>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pic>
        <p:nvPicPr>
          <p:cNvPr id="1026" name="Picture 2" descr="Tutorial de Java String Class: Funciones y métodos - Guru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22" y="1721846"/>
            <a:ext cx="6635434" cy="2705712"/>
          </a:xfrm>
          <a:prstGeom prst="rect">
            <a:avLst/>
          </a:prstGeom>
          <a:noFill/>
          <a:extLst>
            <a:ext uri="{909E8E84-426E-40DD-AFC4-6F175D3DCCD1}">
              <a14:hiddenFill xmlns:a14="http://schemas.microsoft.com/office/drawing/2010/main">
                <a:solidFill>
                  <a:srgbClr val="FFFFFF"/>
                </a:solidFill>
              </a14:hiddenFill>
            </a:ext>
          </a:extLst>
        </p:spPr>
      </p:pic>
      <p:sp>
        <p:nvSpPr>
          <p:cNvPr id="13" name="13 CuadroTexto"/>
          <p:cNvSpPr txBox="1"/>
          <p:nvPr/>
        </p:nvSpPr>
        <p:spPr>
          <a:xfrm>
            <a:off x="2281425" y="1024351"/>
            <a:ext cx="6465687"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Concatenar dos cadenas.</a:t>
            </a:r>
          </a:p>
        </p:txBody>
      </p:sp>
    </p:spTree>
    <p:extLst>
      <p:ext uri="{BB962C8B-B14F-4D97-AF65-F5344CB8AC3E}">
        <p14:creationId xmlns:p14="http://schemas.microsoft.com/office/powerpoint/2010/main" val="1583280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23</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9487" y="-114863"/>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2132388" y="720489"/>
            <a:ext cx="6465687"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Concatenar dos cadenas.</a:t>
            </a:r>
          </a:p>
        </p:txBody>
      </p:sp>
      <p:sp>
        <p:nvSpPr>
          <p:cNvPr id="13" name="14 CuadroTexto"/>
          <p:cNvSpPr txBox="1"/>
          <p:nvPr/>
        </p:nvSpPr>
        <p:spPr>
          <a:xfrm>
            <a:off x="1169487" y="1458171"/>
            <a:ext cx="2448272" cy="523220"/>
          </a:xfrm>
          <a:prstGeom prst="rect">
            <a:avLst/>
          </a:prstGeom>
          <a:solidFill>
            <a:srgbClr val="99CCFF"/>
          </a:solidFill>
          <a:ln w="38100">
            <a:solidFill>
              <a:srgbClr val="0033CC"/>
            </a:solidFill>
          </a:ln>
        </p:spPr>
        <p:txBody>
          <a:bodyPr wrap="square" rtlCol="0">
            <a:spAutoFit/>
          </a:bodyPr>
          <a:lstStyle/>
          <a:p>
            <a:r>
              <a:rPr lang="es-ES" sz="2800" b="1" dirty="0" smtClean="0">
                <a:latin typeface="Times New Roman" panose="02020603050405020304" pitchFamily="18" charset="0"/>
                <a:cs typeface="Times New Roman" panose="02020603050405020304" pitchFamily="18" charset="0"/>
              </a:rPr>
              <a:t>Primera parte.</a:t>
            </a:r>
            <a:endParaRPr lang="es-ES" sz="2800" b="1" dirty="0">
              <a:latin typeface="Times New Roman" panose="02020603050405020304" pitchFamily="18" charset="0"/>
              <a:cs typeface="Times New Roman" panose="02020603050405020304" pitchFamily="18" charset="0"/>
            </a:endParaRPr>
          </a:p>
        </p:txBody>
      </p:sp>
      <p:sp>
        <p:nvSpPr>
          <p:cNvPr id="14" name="15 CuadroTexto"/>
          <p:cNvSpPr txBox="1"/>
          <p:nvPr/>
        </p:nvSpPr>
        <p:spPr>
          <a:xfrm>
            <a:off x="5561975" y="1458171"/>
            <a:ext cx="2592288" cy="523220"/>
          </a:xfrm>
          <a:prstGeom prst="rect">
            <a:avLst/>
          </a:prstGeom>
          <a:solidFill>
            <a:srgbClr val="99CCFF"/>
          </a:solidFill>
          <a:ln w="38100">
            <a:solidFill>
              <a:srgbClr val="0033CC"/>
            </a:solidFill>
          </a:ln>
        </p:spPr>
        <p:txBody>
          <a:bodyPr wrap="square" rtlCol="0">
            <a:spAutoFit/>
          </a:bodyPr>
          <a:lstStyle/>
          <a:p>
            <a:r>
              <a:rPr lang="es-ES" sz="2800" b="1" dirty="0" smtClean="0">
                <a:latin typeface="Times New Roman" panose="02020603050405020304" pitchFamily="18" charset="0"/>
                <a:cs typeface="Times New Roman" panose="02020603050405020304" pitchFamily="18" charset="0"/>
              </a:rPr>
              <a:t>Segunda parte.</a:t>
            </a:r>
            <a:endParaRPr lang="es-ES" sz="2800" b="1" dirty="0">
              <a:latin typeface="Times New Roman" panose="02020603050405020304" pitchFamily="18" charset="0"/>
              <a:cs typeface="Times New Roman" panose="02020603050405020304" pitchFamily="18" charset="0"/>
            </a:endParaRPr>
          </a:p>
        </p:txBody>
      </p:sp>
      <p:sp>
        <p:nvSpPr>
          <p:cNvPr id="15" name="16 CuadroTexto"/>
          <p:cNvSpPr txBox="1"/>
          <p:nvPr/>
        </p:nvSpPr>
        <p:spPr>
          <a:xfrm>
            <a:off x="1169487" y="1921942"/>
            <a:ext cx="2232248" cy="369332"/>
          </a:xfrm>
          <a:prstGeom prst="rect">
            <a:avLst/>
          </a:prstGeom>
          <a:noFill/>
        </p:spPr>
        <p:txBody>
          <a:bodyPr wrap="square" rtlCol="0">
            <a:spAutoFit/>
          </a:bodyPr>
          <a:lstStyle/>
          <a:p>
            <a:r>
              <a:rPr lang="es-ES" dirty="0" smtClean="0"/>
              <a:t>Cadena1</a:t>
            </a:r>
            <a:endParaRPr lang="es-ES" dirty="0"/>
          </a:p>
        </p:txBody>
      </p:sp>
      <p:sp>
        <p:nvSpPr>
          <p:cNvPr id="16" name="17 CuadroTexto"/>
          <p:cNvSpPr txBox="1"/>
          <p:nvPr/>
        </p:nvSpPr>
        <p:spPr>
          <a:xfrm>
            <a:off x="5633983" y="1921942"/>
            <a:ext cx="2232248" cy="369332"/>
          </a:xfrm>
          <a:prstGeom prst="rect">
            <a:avLst/>
          </a:prstGeom>
          <a:noFill/>
        </p:spPr>
        <p:txBody>
          <a:bodyPr wrap="square" rtlCol="0">
            <a:spAutoFit/>
          </a:bodyPr>
          <a:lstStyle/>
          <a:p>
            <a:r>
              <a:rPr lang="es-ES" dirty="0" smtClean="0"/>
              <a:t>Cadena2</a:t>
            </a:r>
            <a:endParaRPr lang="es-ES" dirty="0"/>
          </a:p>
        </p:txBody>
      </p:sp>
      <p:sp>
        <p:nvSpPr>
          <p:cNvPr id="17" name="18 CuadroTexto"/>
          <p:cNvSpPr txBox="1"/>
          <p:nvPr/>
        </p:nvSpPr>
        <p:spPr>
          <a:xfrm>
            <a:off x="1517899" y="2610299"/>
            <a:ext cx="7242363" cy="892552"/>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El método </a:t>
            </a:r>
            <a:r>
              <a:rPr lang="es-ES" sz="2400" b="1" dirty="0" err="1" smtClean="0">
                <a:latin typeface="Courier New" panose="02070309020205020404" pitchFamily="49" charset="0"/>
                <a:cs typeface="Courier New" panose="02070309020205020404" pitchFamily="49" charset="0"/>
              </a:rPr>
              <a:t>concat</a:t>
            </a:r>
            <a:r>
              <a:rPr lang="es-ES" sz="2400" dirty="0">
                <a:latin typeface="Times New Roman" pitchFamily="18" charset="0"/>
                <a:cs typeface="Times New Roman" pitchFamily="18" charset="0"/>
              </a:rPr>
              <a:t> </a:t>
            </a:r>
            <a:r>
              <a:rPr lang="es-ES" sz="2400" dirty="0" smtClean="0">
                <a:latin typeface="Times New Roman" pitchFamily="18" charset="0"/>
                <a:cs typeface="Times New Roman" pitchFamily="18" charset="0"/>
              </a:rPr>
              <a:t>nos permite unir dos cadenas de caracteres, es similar al operador «+» entre cadenas</a:t>
            </a:r>
            <a:r>
              <a:rPr lang="es-ES" sz="2800" dirty="0" smtClean="0">
                <a:latin typeface="Times New Roman" pitchFamily="18" charset="0"/>
                <a:cs typeface="Times New Roman" pitchFamily="18" charset="0"/>
              </a:rPr>
              <a:t>.</a:t>
            </a:r>
            <a:endParaRPr lang="es-ES" sz="2800" dirty="0">
              <a:latin typeface="Times New Roman" pitchFamily="18" charset="0"/>
              <a:cs typeface="Times New Roman" pitchFamily="18" charset="0"/>
            </a:endParaRPr>
          </a:p>
        </p:txBody>
      </p:sp>
      <p:sp>
        <p:nvSpPr>
          <p:cNvPr id="18" name="19 CuadroTexto"/>
          <p:cNvSpPr txBox="1"/>
          <p:nvPr/>
        </p:nvSpPr>
        <p:spPr>
          <a:xfrm>
            <a:off x="2132388" y="3832184"/>
            <a:ext cx="4991783" cy="523220"/>
          </a:xfrm>
          <a:prstGeom prst="rect">
            <a:avLst/>
          </a:prstGeom>
          <a:solidFill>
            <a:srgbClr val="99CCFF"/>
          </a:solidFill>
          <a:ln w="38100">
            <a:solidFill>
              <a:srgbClr val="0033CC"/>
            </a:solidFill>
          </a:ln>
        </p:spPr>
        <p:txBody>
          <a:bodyPr wrap="square" rtlCol="0">
            <a:spAutoFit/>
          </a:bodyPr>
          <a:lstStyle/>
          <a:p>
            <a:pPr algn="ctr"/>
            <a:r>
              <a:rPr lang="es-ES" sz="2800" b="1" dirty="0" smtClean="0">
                <a:latin typeface="Times New Roman" panose="02020603050405020304" pitchFamily="18" charset="0"/>
                <a:cs typeface="Times New Roman" panose="02020603050405020304" pitchFamily="18" charset="0"/>
              </a:rPr>
              <a:t>Primera </a:t>
            </a:r>
            <a:r>
              <a:rPr lang="es-ES" sz="2800" b="1" dirty="0" err="1" smtClean="0">
                <a:latin typeface="Times New Roman" panose="02020603050405020304" pitchFamily="18" charset="0"/>
                <a:cs typeface="Times New Roman" panose="02020603050405020304" pitchFamily="18" charset="0"/>
              </a:rPr>
              <a:t>parte.Segunda</a:t>
            </a:r>
            <a:r>
              <a:rPr lang="es-ES" sz="2800" b="1" dirty="0" smtClean="0">
                <a:latin typeface="Times New Roman" panose="02020603050405020304" pitchFamily="18" charset="0"/>
                <a:cs typeface="Times New Roman" panose="02020603050405020304" pitchFamily="18" charset="0"/>
              </a:rPr>
              <a:t> parte</a:t>
            </a:r>
            <a:endParaRPr lang="es-E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78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0" presetClass="path" presetSubtype="0" accel="50000" decel="50000" fill="hold" grpId="0" nodeType="withEffect">
                                  <p:stCondLst>
                                    <p:cond delay="0"/>
                                  </p:stCondLst>
                                  <p:childTnLst>
                                    <p:animMotion origin="layout" path="M -0.00139 0.00278 L 0.11024 0.46265 " pathEditMode="relative" rAng="0" ptsTypes="AA">
                                      <p:cBhvr>
                                        <p:cTn id="12" dur="2000" fill="hold"/>
                                        <p:tgtEl>
                                          <p:spTgt spid="13"/>
                                        </p:tgtEl>
                                        <p:attrNameLst>
                                          <p:attrName>ppt_x</p:attrName>
                                          <p:attrName>ppt_y</p:attrName>
                                        </p:attrNameLst>
                                      </p:cBhvr>
                                      <p:rCtr x="5573" y="22994"/>
                                    </p:animMotion>
                                  </p:childTnLst>
                                </p:cTn>
                              </p:par>
                              <p:par>
                                <p:cTn id="13" presetID="0" presetClass="path" presetSubtype="0" accel="50000" decel="50000" fill="hold" grpId="0" nodeType="withEffect">
                                  <p:stCondLst>
                                    <p:cond delay="0"/>
                                  </p:stCondLst>
                                  <p:childTnLst>
                                    <p:animMotion origin="layout" path="M 1.11022E-16 7.40741E-7 L -0.11632 0.46265 " pathEditMode="relative" rAng="0" ptsTypes="AA">
                                      <p:cBhvr>
                                        <p:cTn id="14" dur="2000" fill="hold"/>
                                        <p:tgtEl>
                                          <p:spTgt spid="14"/>
                                        </p:tgtEl>
                                        <p:attrNameLst>
                                          <p:attrName>ppt_x</p:attrName>
                                          <p:attrName>ppt_y</p:attrName>
                                        </p:attrNameLst>
                                      </p:cBhvr>
                                      <p:rCtr x="-5816" y="23117"/>
                                    </p:animMotion>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24</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1976015" y="739290"/>
            <a:ext cx="6827939" cy="2554545"/>
          </a:xfrm>
          <a:prstGeom prst="rect">
            <a:avLst/>
          </a:prstGeom>
          <a:solidFill>
            <a:srgbClr val="FFCC99"/>
          </a:solidFill>
          <a:ln w="44450">
            <a:solidFill>
              <a:srgbClr val="C00000"/>
            </a:solidFill>
          </a:ln>
        </p:spPr>
        <p:txBody>
          <a:bodyPr wrap="square" rtlCol="0">
            <a:spAutoFit/>
          </a:bodyPr>
          <a:lstStyle/>
          <a:p>
            <a:r>
              <a:rPr lang="en-US" sz="2000" b="1" dirty="0" smtClean="0">
                <a:latin typeface="Courier New" pitchFamily="49" charset="0"/>
                <a:cs typeface="Courier New" pitchFamily="49" charset="0"/>
              </a:rPr>
              <a:t>public static void main(String[] </a:t>
            </a:r>
            <a:r>
              <a:rPr lang="en-US" sz="2000" b="1" dirty="0" err="1" smtClean="0">
                <a:latin typeface="Courier New" pitchFamily="49" charset="0"/>
                <a:cs typeface="Courier New" pitchFamily="49" charset="0"/>
              </a:rPr>
              <a:t>args</a:t>
            </a:r>
            <a:r>
              <a:rPr lang="en-US" sz="2000" b="1" dirty="0" smtClean="0">
                <a:latin typeface="Courier New" pitchFamily="49" charset="0"/>
                <a:cs typeface="Courier New" pitchFamily="49" charset="0"/>
              </a:rPr>
              <a:t>){</a:t>
            </a:r>
          </a:p>
          <a:p>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String</a:t>
            </a:r>
            <a:r>
              <a:rPr lang="es-ES" sz="2000" b="1" dirty="0" smtClean="0">
                <a:latin typeface="Courier New" pitchFamily="49" charset="0"/>
                <a:cs typeface="Courier New" pitchFamily="49" charset="0"/>
              </a:rPr>
              <a:t> </a:t>
            </a:r>
            <a:r>
              <a:rPr lang="es-ES" sz="2000" b="1" dirty="0">
                <a:latin typeface="Courier New" pitchFamily="49" charset="0"/>
                <a:cs typeface="Courier New" pitchFamily="49" charset="0"/>
              </a:rPr>
              <a:t>c</a:t>
            </a:r>
            <a:r>
              <a:rPr lang="es-ES" sz="2000" b="1" dirty="0" smtClean="0">
                <a:latin typeface="Courier New" pitchFamily="49" charset="0"/>
                <a:cs typeface="Courier New" pitchFamily="49" charset="0"/>
              </a:rPr>
              <a:t>adena1 = "Primera parte. ";</a:t>
            </a:r>
          </a:p>
          <a:p>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String</a:t>
            </a:r>
            <a:r>
              <a:rPr lang="es-ES" sz="2000" b="1" dirty="0" smtClean="0">
                <a:latin typeface="Courier New" pitchFamily="49" charset="0"/>
                <a:cs typeface="Courier New" pitchFamily="49" charset="0"/>
              </a:rPr>
              <a:t> cadena2 = "Segunda parte";</a:t>
            </a:r>
          </a:p>
          <a:p>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String</a:t>
            </a:r>
            <a:r>
              <a:rPr lang="es-ES" sz="2000" b="1" dirty="0" smtClean="0">
                <a:latin typeface="Courier New" pitchFamily="49" charset="0"/>
                <a:cs typeface="Courier New" pitchFamily="49" charset="0"/>
              </a:rPr>
              <a:t> </a:t>
            </a:r>
            <a:r>
              <a:rPr lang="es-ES" sz="2000" b="1" dirty="0">
                <a:latin typeface="Courier New" pitchFamily="49" charset="0"/>
                <a:cs typeface="Courier New" pitchFamily="49" charset="0"/>
              </a:rPr>
              <a:t>r</a:t>
            </a:r>
            <a:r>
              <a:rPr lang="es-ES" sz="2000" b="1" dirty="0" smtClean="0">
                <a:latin typeface="Courier New" pitchFamily="49" charset="0"/>
                <a:cs typeface="Courier New" pitchFamily="49" charset="0"/>
              </a:rPr>
              <a:t>esultado;</a:t>
            </a:r>
          </a:p>
          <a:p>
            <a:r>
              <a:rPr lang="es-ES" sz="2000" b="1" dirty="0" smtClean="0">
                <a:latin typeface="Courier New" pitchFamily="49" charset="0"/>
                <a:cs typeface="Courier New" pitchFamily="49" charset="0"/>
              </a:rPr>
              <a:t>  </a:t>
            </a:r>
            <a:r>
              <a:rPr lang="es-ES" sz="2000" b="1" dirty="0">
                <a:latin typeface="Courier New" pitchFamily="49" charset="0"/>
                <a:cs typeface="Courier New" pitchFamily="49" charset="0"/>
              </a:rPr>
              <a:t>r</a:t>
            </a:r>
            <a:r>
              <a:rPr lang="es-ES" sz="2000" b="1" dirty="0" smtClean="0">
                <a:latin typeface="Courier New" pitchFamily="49" charset="0"/>
                <a:cs typeface="Courier New" pitchFamily="49" charset="0"/>
              </a:rPr>
              <a:t>esultado = cadena1.concat(“ ”);</a:t>
            </a:r>
          </a:p>
          <a:p>
            <a:r>
              <a:rPr lang="es-ES" sz="2000" b="1" dirty="0">
                <a:latin typeface="Courier New" pitchFamily="49" charset="0"/>
                <a:cs typeface="Courier New" pitchFamily="49" charset="0"/>
              </a:rPr>
              <a:t> </a:t>
            </a:r>
            <a:r>
              <a:rPr lang="es-ES" sz="2000" b="1" dirty="0" smtClean="0">
                <a:latin typeface="Courier New" pitchFamily="49" charset="0"/>
                <a:cs typeface="Courier New" pitchFamily="49" charset="0"/>
              </a:rPr>
              <a:t> resultado = </a:t>
            </a:r>
            <a:r>
              <a:rPr lang="es-ES" sz="2000" b="1" dirty="0" err="1" smtClean="0">
                <a:latin typeface="Courier New" pitchFamily="49" charset="0"/>
                <a:cs typeface="Courier New" pitchFamily="49" charset="0"/>
              </a:rPr>
              <a:t>resultado.concat</a:t>
            </a:r>
            <a:r>
              <a:rPr lang="es-ES" sz="2000" b="1" dirty="0" smtClean="0">
                <a:latin typeface="Courier New" pitchFamily="49" charset="0"/>
                <a:cs typeface="Courier New" pitchFamily="49" charset="0"/>
              </a:rPr>
              <a:t>(cadena2);</a:t>
            </a:r>
          </a:p>
          <a:p>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System.</a:t>
            </a:r>
            <a:r>
              <a:rPr lang="es-ES" sz="2000" b="1" i="1" dirty="0" err="1" smtClean="0">
                <a:latin typeface="Courier New" pitchFamily="49" charset="0"/>
                <a:cs typeface="Courier New" pitchFamily="49" charset="0"/>
              </a:rPr>
              <a:t>out.println</a:t>
            </a:r>
            <a:r>
              <a:rPr lang="es-ES" sz="2000" b="1" i="1" dirty="0" smtClean="0">
                <a:latin typeface="Courier New" pitchFamily="49" charset="0"/>
                <a:cs typeface="Courier New" pitchFamily="49" charset="0"/>
              </a:rPr>
              <a:t>(</a:t>
            </a:r>
            <a:r>
              <a:rPr lang="es-ES" sz="2000" b="1" dirty="0">
                <a:latin typeface="Courier New" pitchFamily="49" charset="0"/>
                <a:cs typeface="Courier New" pitchFamily="49" charset="0"/>
              </a:rPr>
              <a:t>r</a:t>
            </a:r>
            <a:r>
              <a:rPr lang="es-ES" sz="2000" b="1" dirty="0" smtClean="0">
                <a:latin typeface="Courier New" pitchFamily="49" charset="0"/>
                <a:cs typeface="Courier New" pitchFamily="49" charset="0"/>
              </a:rPr>
              <a:t>esultado);</a:t>
            </a:r>
          </a:p>
          <a:p>
            <a:r>
              <a:rPr lang="es-ES" sz="2000" b="1" dirty="0" smtClean="0">
                <a:latin typeface="Courier New" pitchFamily="49" charset="0"/>
                <a:cs typeface="Courier New" pitchFamily="49" charset="0"/>
              </a:rPr>
              <a:t>}</a:t>
            </a:r>
            <a:endParaRPr lang="es-ES" sz="2000" b="1" dirty="0">
              <a:latin typeface="Courier New" pitchFamily="49" charset="0"/>
              <a:cs typeface="Courier New" pitchFamily="49" charset="0"/>
            </a:endParaRPr>
          </a:p>
        </p:txBody>
      </p:sp>
      <p:pic>
        <p:nvPicPr>
          <p:cNvPr id="12" name="Picture 2" descr="Resultado de imagen de sugerenci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260" y="2016562"/>
            <a:ext cx="2088232" cy="2274733"/>
          </a:xfrm>
          <a:prstGeom prst="rect">
            <a:avLst/>
          </a:prstGeom>
          <a:noFill/>
          <a:extLst>
            <a:ext uri="{909E8E84-426E-40DD-AFC4-6F175D3DCCD1}">
              <a14:hiddenFill xmlns:a14="http://schemas.microsoft.com/office/drawing/2010/main">
                <a:solidFill>
                  <a:srgbClr val="FFFFFF"/>
                </a:solidFill>
              </a14:hiddenFill>
            </a:ext>
          </a:extLst>
        </p:spPr>
      </p:pic>
      <p:sp>
        <p:nvSpPr>
          <p:cNvPr id="13" name="12 CuadroTexto"/>
          <p:cNvSpPr txBox="1"/>
          <p:nvPr/>
        </p:nvSpPr>
        <p:spPr>
          <a:xfrm>
            <a:off x="3619378" y="3487980"/>
            <a:ext cx="5184576" cy="523220"/>
          </a:xfrm>
          <a:prstGeom prst="rect">
            <a:avLst/>
          </a:prstGeom>
          <a:solidFill>
            <a:srgbClr val="99CCFF"/>
          </a:solidFill>
          <a:ln w="38100">
            <a:solidFill>
              <a:srgbClr val="0033CC"/>
            </a:solidFill>
          </a:ln>
        </p:spPr>
        <p:txBody>
          <a:bodyPr wrap="square" rtlCol="0">
            <a:spAutoFit/>
          </a:bodyPr>
          <a:lstStyle/>
          <a:p>
            <a:pPr algn="ctr"/>
            <a:r>
              <a:rPr lang="es-ES" sz="2800" b="1" dirty="0" smtClean="0">
                <a:latin typeface="Times New Roman" panose="02020603050405020304" pitchFamily="18" charset="0"/>
                <a:cs typeface="Times New Roman" panose="02020603050405020304" pitchFamily="18" charset="0"/>
              </a:rPr>
              <a:t>Primera parte.  Segunda parte</a:t>
            </a:r>
            <a:endParaRPr lang="es-ES" sz="2800" b="1" dirty="0">
              <a:latin typeface="Times New Roman" panose="02020603050405020304" pitchFamily="18" charset="0"/>
              <a:cs typeface="Times New Roman" panose="02020603050405020304" pitchFamily="18" charset="0"/>
            </a:endParaRPr>
          </a:p>
        </p:txBody>
      </p:sp>
      <p:sp>
        <p:nvSpPr>
          <p:cNvPr id="14" name="13 CuadroTexto"/>
          <p:cNvSpPr txBox="1"/>
          <p:nvPr/>
        </p:nvSpPr>
        <p:spPr>
          <a:xfrm>
            <a:off x="2027698" y="4125750"/>
            <a:ext cx="6776255" cy="461665"/>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Inserta un espacio en blanco entre las cadenas</a:t>
            </a:r>
            <a:endParaRPr lang="es-ES" sz="2400" dirty="0">
              <a:latin typeface="Times New Roman" panose="02020603050405020304" pitchFamily="18" charset="0"/>
              <a:cs typeface="Times New Roman" panose="02020603050405020304" pitchFamily="18" charset="0"/>
            </a:endParaRPr>
          </a:p>
        </p:txBody>
      </p:sp>
      <p:sp>
        <p:nvSpPr>
          <p:cNvPr id="15" name="Title 3"/>
          <p:cNvSpPr>
            <a:spLocks noGrp="1"/>
          </p:cNvSpPr>
          <p:nvPr>
            <p:ph type="title"/>
          </p:nvPr>
        </p:nvSpPr>
        <p:spPr>
          <a:xfrm>
            <a:off x="1169487" y="-114863"/>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768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73733"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976014" y="739290"/>
            <a:ext cx="7031929"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Convertir la cadena a mayúsculas o minúsculas</a:t>
            </a:r>
          </a:p>
        </p:txBody>
      </p:sp>
      <p:sp>
        <p:nvSpPr>
          <p:cNvPr id="13" name="12 CuadroTexto"/>
          <p:cNvSpPr txBox="1"/>
          <p:nvPr/>
        </p:nvSpPr>
        <p:spPr>
          <a:xfrm>
            <a:off x="1976014" y="1253390"/>
            <a:ext cx="3240360" cy="461665"/>
          </a:xfrm>
          <a:prstGeom prst="rect">
            <a:avLst/>
          </a:prstGeom>
          <a:noFill/>
        </p:spPr>
        <p:txBody>
          <a:bodyPr wrap="square" rtlCol="0">
            <a:spAutoFit/>
          </a:bodyPr>
          <a:lstStyle/>
          <a:p>
            <a:pPr algn="ctr"/>
            <a:r>
              <a:rPr lang="es-ES" sz="2400" b="1" dirty="0" err="1" smtClean="0">
                <a:latin typeface="Courier New" panose="02070309020205020404" pitchFamily="49" charset="0"/>
                <a:cs typeface="Courier New" panose="02070309020205020404" pitchFamily="49" charset="0"/>
              </a:rPr>
              <a:t>toLowerCase</a:t>
            </a:r>
            <a:endParaRPr lang="es-ES" sz="2400" b="1" dirty="0">
              <a:latin typeface="Courier New" panose="02070309020205020404" pitchFamily="49" charset="0"/>
              <a:cs typeface="Courier New" panose="02070309020205020404" pitchFamily="49" charset="0"/>
            </a:endParaRPr>
          </a:p>
        </p:txBody>
      </p:sp>
      <p:sp>
        <p:nvSpPr>
          <p:cNvPr id="14" name="13 CuadroTexto"/>
          <p:cNvSpPr txBox="1"/>
          <p:nvPr/>
        </p:nvSpPr>
        <p:spPr>
          <a:xfrm>
            <a:off x="5623568" y="1228537"/>
            <a:ext cx="3240360" cy="461665"/>
          </a:xfrm>
          <a:prstGeom prst="rect">
            <a:avLst/>
          </a:prstGeom>
          <a:noFill/>
        </p:spPr>
        <p:txBody>
          <a:bodyPr wrap="square" rtlCol="0">
            <a:spAutoFit/>
          </a:bodyPr>
          <a:lstStyle/>
          <a:p>
            <a:pPr algn="ctr"/>
            <a:r>
              <a:rPr lang="es-ES" sz="2400" b="1" dirty="0" err="1" smtClean="0">
                <a:latin typeface="Courier New" panose="02070309020205020404" pitchFamily="49" charset="0"/>
                <a:cs typeface="Courier New" panose="02070309020205020404" pitchFamily="49" charset="0"/>
              </a:rPr>
              <a:t>toUpperCase</a:t>
            </a:r>
            <a:endParaRPr lang="es-ES" sz="2400" b="1" dirty="0">
              <a:latin typeface="Courier New" panose="02070309020205020404" pitchFamily="49" charset="0"/>
              <a:cs typeface="Courier New" panose="02070309020205020404" pitchFamily="49" charset="0"/>
            </a:endParaRPr>
          </a:p>
        </p:txBody>
      </p:sp>
      <p:sp>
        <p:nvSpPr>
          <p:cNvPr id="15" name="14 CuadroTexto"/>
          <p:cNvSpPr txBox="1"/>
          <p:nvPr/>
        </p:nvSpPr>
        <p:spPr>
          <a:xfrm>
            <a:off x="1059785" y="1808225"/>
            <a:ext cx="7804143" cy="1992066"/>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miCadena</a:t>
            </a:r>
            <a:r>
              <a:rPr lang="es-ES" sz="2400" b="1" dirty="0" smtClean="0">
                <a:latin typeface="Courier New" pitchFamily="49" charset="0"/>
                <a:cs typeface="Courier New" pitchFamily="49" charset="0"/>
              </a:rPr>
              <a:t> = “Estoy programando”;</a:t>
            </a:r>
          </a:p>
          <a:p>
            <a:pPr>
              <a:spcBef>
                <a:spcPts val="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cadMayus</a:t>
            </a:r>
            <a:r>
              <a:rPr lang="es-ES" sz="2400" b="1" dirty="0" smtClean="0">
                <a:latin typeface="Courier New" pitchFamily="49" charset="0"/>
                <a:cs typeface="Courier New" pitchFamily="49" charset="0"/>
              </a:rPr>
              <a:t> = </a:t>
            </a:r>
            <a:r>
              <a:rPr lang="es-ES" sz="2400" b="1" dirty="0" err="1" smtClean="0">
                <a:latin typeface="Courier New" pitchFamily="49" charset="0"/>
                <a:cs typeface="Courier New" pitchFamily="49" charset="0"/>
              </a:rPr>
              <a:t>miCadena.toUpperCase</a:t>
            </a:r>
            <a:r>
              <a:rPr lang="es-ES" sz="2400" b="1" dirty="0" smtClean="0">
                <a:latin typeface="Courier New" pitchFamily="49" charset="0"/>
                <a:cs typeface="Courier New" pitchFamily="49" charset="0"/>
              </a:rPr>
              <a:t>();</a:t>
            </a:r>
          </a:p>
          <a:p>
            <a:pPr>
              <a:spcBef>
                <a:spcPts val="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cadMinus</a:t>
            </a:r>
            <a:r>
              <a:rPr lang="es-ES" sz="2400" b="1" dirty="0" smtClean="0">
                <a:latin typeface="Courier New" pitchFamily="49" charset="0"/>
                <a:cs typeface="Courier New" pitchFamily="49" charset="0"/>
              </a:rPr>
              <a:t> = </a:t>
            </a:r>
            <a:r>
              <a:rPr lang="es-ES" sz="2400" b="1" dirty="0" err="1" smtClean="0">
                <a:latin typeface="Courier New" pitchFamily="49" charset="0"/>
                <a:cs typeface="Courier New" pitchFamily="49" charset="0"/>
              </a:rPr>
              <a:t>miCadena.toLowerCase</a:t>
            </a:r>
            <a:r>
              <a:rPr lang="es-ES" sz="2400" b="1" dirty="0" smtClean="0">
                <a:latin typeface="Courier New" pitchFamily="49" charset="0"/>
                <a:cs typeface="Courier New" pitchFamily="49" charset="0"/>
              </a:rPr>
              <a:t>();</a:t>
            </a:r>
          </a:p>
          <a:p>
            <a:pPr>
              <a:spcBef>
                <a:spcPts val="0"/>
              </a:spcBef>
            </a:pP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a:t>
            </a:r>
            <a:r>
              <a:rPr lang="es-ES" sz="2400" b="1" dirty="0" err="1" smtClean="0">
                <a:latin typeface="Courier New" pitchFamily="49" charset="0"/>
                <a:cs typeface="Courier New" pitchFamily="49" charset="0"/>
              </a:rPr>
              <a:t>cadMayus</a:t>
            </a:r>
            <a:r>
              <a:rPr lang="es-ES" sz="2400" b="1" dirty="0" smtClean="0">
                <a:latin typeface="Courier New" pitchFamily="49" charset="0"/>
                <a:cs typeface="Courier New" pitchFamily="49" charset="0"/>
              </a:rPr>
              <a:t>);</a:t>
            </a:r>
          </a:p>
          <a:p>
            <a:pPr>
              <a:spcBef>
                <a:spcPts val="0"/>
              </a:spcBef>
            </a:pP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a:t>
            </a:r>
            <a:r>
              <a:rPr lang="es-ES" sz="2400" b="1" dirty="0" err="1" smtClean="0">
                <a:latin typeface="Courier New" pitchFamily="49" charset="0"/>
                <a:cs typeface="Courier New" pitchFamily="49" charset="0"/>
              </a:rPr>
              <a:t>cadMinus</a:t>
            </a:r>
            <a:r>
              <a:rPr lang="es-ES" sz="2400" b="1" dirty="0" smtClean="0">
                <a:latin typeface="Courier New" pitchFamily="49" charset="0"/>
                <a:cs typeface="Courier New" pitchFamily="49" charset="0"/>
              </a:rPr>
              <a:t>);</a:t>
            </a:r>
          </a:p>
        </p:txBody>
      </p:sp>
      <p:sp>
        <p:nvSpPr>
          <p:cNvPr id="16" name="15 CuadroTexto"/>
          <p:cNvSpPr txBox="1"/>
          <p:nvPr/>
        </p:nvSpPr>
        <p:spPr>
          <a:xfrm>
            <a:off x="5023605" y="3800291"/>
            <a:ext cx="3375641" cy="707886"/>
          </a:xfrm>
          <a:prstGeom prst="rect">
            <a:avLst/>
          </a:prstGeom>
          <a:solidFill>
            <a:srgbClr val="99CCFF"/>
          </a:solidFill>
          <a:ln w="38100">
            <a:solidFill>
              <a:srgbClr val="0033CC"/>
            </a:solidFill>
          </a:ln>
        </p:spPr>
        <p:txBody>
          <a:bodyPr wrap="square" rtlCol="0">
            <a:spAutoFit/>
          </a:bodyPr>
          <a:lstStyle/>
          <a:p>
            <a:pPr indent="360363"/>
            <a:r>
              <a:rPr lang="es-ES" sz="2000" b="1" dirty="0" smtClean="0">
                <a:latin typeface="Courier New" panose="02070309020205020404" pitchFamily="49" charset="0"/>
                <a:cs typeface="Courier New" panose="02070309020205020404" pitchFamily="49" charset="0"/>
              </a:rPr>
              <a:t>ESTOY PROGRAMANDO</a:t>
            </a:r>
          </a:p>
          <a:p>
            <a:pPr indent="360363"/>
            <a:r>
              <a:rPr lang="es-ES" sz="2000" b="1" dirty="0" smtClean="0">
                <a:latin typeface="Courier New" panose="02070309020205020404" pitchFamily="49" charset="0"/>
                <a:cs typeface="Courier New" panose="02070309020205020404" pitchFamily="49" charset="0"/>
              </a:rPr>
              <a:t>estoy programando</a:t>
            </a:r>
            <a:endParaRPr lang="es-E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798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26</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94589"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973662" y="814529"/>
            <a:ext cx="7100192"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Obtener el tamaño de una cadena (</a:t>
            </a:r>
            <a:r>
              <a:rPr lang="es-ES" sz="2400" i="1" u="sng" dirty="0" smtClean="0">
                <a:latin typeface="Times New Roman" pitchFamily="18" charset="0"/>
                <a:cs typeface="Times New Roman" pitchFamily="18" charset="0"/>
              </a:rPr>
              <a:t>nº de caracteres</a:t>
            </a:r>
            <a:r>
              <a:rPr lang="es-ES" sz="2400" b="1" u="sng" dirty="0" smtClean="0">
                <a:latin typeface="Times New Roman" pitchFamily="18" charset="0"/>
                <a:cs typeface="Times New Roman" pitchFamily="18" charset="0"/>
              </a:rPr>
              <a:t>)</a:t>
            </a:r>
          </a:p>
        </p:txBody>
      </p:sp>
      <p:sp>
        <p:nvSpPr>
          <p:cNvPr id="13" name="12 CuadroTexto"/>
          <p:cNvSpPr txBox="1"/>
          <p:nvPr/>
        </p:nvSpPr>
        <p:spPr>
          <a:xfrm>
            <a:off x="1973662" y="1350109"/>
            <a:ext cx="2095048" cy="461665"/>
          </a:xfrm>
          <a:prstGeom prst="rect">
            <a:avLst/>
          </a:prstGeom>
          <a:noFill/>
        </p:spPr>
        <p:txBody>
          <a:bodyPr wrap="square" rtlCol="0">
            <a:spAutoFit/>
          </a:bodyPr>
          <a:lstStyle/>
          <a:p>
            <a:r>
              <a:rPr lang="es-ES" sz="2400" b="1" dirty="0" err="1" smtClean="0">
                <a:latin typeface="Courier New" panose="02070309020205020404" pitchFamily="49" charset="0"/>
                <a:cs typeface="Courier New" panose="02070309020205020404" pitchFamily="49" charset="0"/>
              </a:rPr>
              <a:t>length</a:t>
            </a:r>
            <a:endParaRPr lang="es-ES" sz="2400" b="1" dirty="0">
              <a:latin typeface="Courier New" panose="02070309020205020404" pitchFamily="49" charset="0"/>
              <a:cs typeface="Courier New" panose="02070309020205020404" pitchFamily="49" charset="0"/>
            </a:endParaRPr>
          </a:p>
        </p:txBody>
      </p:sp>
      <p:sp>
        <p:nvSpPr>
          <p:cNvPr id="14" name="13 CuadroTexto"/>
          <p:cNvSpPr txBox="1"/>
          <p:nvPr/>
        </p:nvSpPr>
        <p:spPr>
          <a:xfrm>
            <a:off x="969296" y="1960930"/>
            <a:ext cx="7964288" cy="1407290"/>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miCadena</a:t>
            </a:r>
            <a:r>
              <a:rPr lang="es-ES" sz="2400" b="1" dirty="0" smtClean="0">
                <a:latin typeface="Courier New" pitchFamily="49" charset="0"/>
                <a:cs typeface="Courier New" pitchFamily="49" charset="0"/>
              </a:rPr>
              <a:t> = “Estoy programando”;</a:t>
            </a:r>
          </a:p>
          <a:p>
            <a:pPr>
              <a:spcBef>
                <a:spcPts val="600"/>
              </a:spcBef>
            </a:pPr>
            <a:r>
              <a:rPr lang="es-ES" sz="2400" b="1" dirty="0" err="1" smtClean="0">
                <a:latin typeface="Courier New" pitchFamily="49" charset="0"/>
                <a:cs typeface="Courier New" pitchFamily="49" charset="0"/>
              </a:rPr>
              <a:t>int</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longCadena</a:t>
            </a:r>
            <a:r>
              <a:rPr lang="es-ES" sz="2400" b="1" dirty="0" smtClean="0">
                <a:latin typeface="Courier New" pitchFamily="49" charset="0"/>
                <a:cs typeface="Courier New" pitchFamily="49" charset="0"/>
              </a:rPr>
              <a:t> = </a:t>
            </a:r>
            <a:r>
              <a:rPr lang="es-ES" sz="2400" b="1" dirty="0" err="1" smtClean="0">
                <a:latin typeface="Courier New" pitchFamily="49" charset="0"/>
                <a:cs typeface="Courier New" pitchFamily="49" charset="0"/>
              </a:rPr>
              <a:t>miCadena.length</a:t>
            </a:r>
            <a:r>
              <a:rPr lang="es-ES" sz="2400" b="1" dirty="0" smtClean="0">
                <a:latin typeface="Courier New" pitchFamily="49" charset="0"/>
                <a:cs typeface="Courier New" pitchFamily="49" charset="0"/>
              </a:rPr>
              <a:t>();</a:t>
            </a:r>
          </a:p>
          <a:p>
            <a:pPr>
              <a:spcBef>
                <a:spcPts val="600"/>
              </a:spcBef>
            </a:pP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(“Tamaño: ”+</a:t>
            </a:r>
            <a:r>
              <a:rPr lang="es-ES" sz="2400" b="1" dirty="0" err="1" smtClean="0">
                <a:latin typeface="Courier New" pitchFamily="49" charset="0"/>
                <a:cs typeface="Courier New" pitchFamily="49" charset="0"/>
              </a:rPr>
              <a:t>longCadena</a:t>
            </a:r>
            <a:r>
              <a:rPr lang="es-ES" sz="2400" b="1" dirty="0" smtClean="0">
                <a:latin typeface="Courier New" pitchFamily="49" charset="0"/>
                <a:cs typeface="Courier New" pitchFamily="49" charset="0"/>
              </a:rPr>
              <a:t>);</a:t>
            </a:r>
          </a:p>
        </p:txBody>
      </p:sp>
      <p:graphicFrame>
        <p:nvGraphicFramePr>
          <p:cNvPr id="15" name="14 Tabla"/>
          <p:cNvGraphicFramePr>
            <a:graphicFrameLocks noGrp="1"/>
          </p:cNvGraphicFramePr>
          <p:nvPr>
            <p:extLst>
              <p:ext uri="{D42A27DB-BD31-4B8C-83A1-F6EECF244321}">
                <p14:modId xmlns:p14="http://schemas.microsoft.com/office/powerpoint/2010/main" val="2366313887"/>
              </p:ext>
            </p:extLst>
          </p:nvPr>
        </p:nvGraphicFramePr>
        <p:xfrm>
          <a:off x="1170246" y="3647773"/>
          <a:ext cx="6192688" cy="457200"/>
        </p:xfrm>
        <a:graphic>
          <a:graphicData uri="http://schemas.openxmlformats.org/drawingml/2006/table">
            <a:tbl>
              <a:tblPr firstRow="1" bandRow="1">
                <a:tableStyleId>{5940675A-B579-460E-94D1-54222C63F5DA}</a:tableStyleId>
              </a:tblPr>
              <a:tblGrid>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435349"/>
              </a:tblGrid>
              <a:tr h="370840">
                <a:tc>
                  <a:txBody>
                    <a:bodyPr/>
                    <a:lstStyle/>
                    <a:p>
                      <a:r>
                        <a:rPr lang="es-ES" sz="2400" b="1" dirty="0" smtClean="0">
                          <a:latin typeface="Times New Roman" panose="02020603050405020304" pitchFamily="18" charset="0"/>
                          <a:cs typeface="Times New Roman" panose="02020603050405020304" pitchFamily="18" charset="0"/>
                        </a:rPr>
                        <a:t>E</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s</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t</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o</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y</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 </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p</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r</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o</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g</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r</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a</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m</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a</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n</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d</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o</a:t>
                      </a:r>
                      <a:endParaRPr lang="es-ES" sz="2400" b="1" dirty="0">
                        <a:latin typeface="Times New Roman" panose="02020603050405020304" pitchFamily="18" charset="0"/>
                        <a:cs typeface="Times New Roman" panose="02020603050405020304" pitchFamily="18" charset="0"/>
                      </a:endParaRPr>
                    </a:p>
                  </a:txBody>
                  <a:tcPr/>
                </a:tc>
                <a:tc>
                  <a:txBody>
                    <a:bodyPr/>
                    <a:lstStyle/>
                    <a:p>
                      <a:r>
                        <a:rPr lang="es-ES" sz="2400" b="1" dirty="0" smtClean="0">
                          <a:latin typeface="Times New Roman" panose="02020603050405020304" pitchFamily="18" charset="0"/>
                          <a:cs typeface="Times New Roman" panose="02020603050405020304" pitchFamily="18" charset="0"/>
                        </a:rPr>
                        <a:t>\0</a:t>
                      </a:r>
                      <a:endParaRPr lang="es-ES" sz="2400" b="1" dirty="0">
                        <a:latin typeface="Times New Roman" panose="02020603050405020304" pitchFamily="18" charset="0"/>
                        <a:cs typeface="Times New Roman" panose="02020603050405020304" pitchFamily="18" charset="0"/>
                      </a:endParaRPr>
                    </a:p>
                  </a:txBody>
                  <a:tcPr/>
                </a:tc>
              </a:tr>
            </a:tbl>
          </a:graphicData>
        </a:graphic>
      </p:graphicFrame>
      <p:sp>
        <p:nvSpPr>
          <p:cNvPr id="16" name="15 CuadroTexto"/>
          <p:cNvSpPr txBox="1"/>
          <p:nvPr/>
        </p:nvSpPr>
        <p:spPr>
          <a:xfrm>
            <a:off x="1170246" y="4079821"/>
            <a:ext cx="216024" cy="307777"/>
          </a:xfrm>
          <a:prstGeom prst="rect">
            <a:avLst/>
          </a:prstGeom>
          <a:noFill/>
        </p:spPr>
        <p:txBody>
          <a:bodyPr wrap="square" rtlCol="0">
            <a:spAutoFit/>
          </a:bodyPr>
          <a:lstStyle/>
          <a:p>
            <a:r>
              <a:rPr lang="es-ES" sz="1400" b="1" dirty="0" smtClean="0"/>
              <a:t>0</a:t>
            </a:r>
            <a:endParaRPr lang="es-ES" sz="1400" b="1" dirty="0"/>
          </a:p>
        </p:txBody>
      </p:sp>
      <p:sp>
        <p:nvSpPr>
          <p:cNvPr id="17" name="16 CuadroTexto"/>
          <p:cNvSpPr txBox="1"/>
          <p:nvPr/>
        </p:nvSpPr>
        <p:spPr>
          <a:xfrm>
            <a:off x="1530286" y="4079821"/>
            <a:ext cx="216024" cy="307777"/>
          </a:xfrm>
          <a:prstGeom prst="rect">
            <a:avLst/>
          </a:prstGeom>
          <a:noFill/>
        </p:spPr>
        <p:txBody>
          <a:bodyPr wrap="square" rtlCol="0">
            <a:spAutoFit/>
          </a:bodyPr>
          <a:lstStyle/>
          <a:p>
            <a:r>
              <a:rPr lang="es-ES" sz="1400" b="1" dirty="0" smtClean="0"/>
              <a:t>1</a:t>
            </a:r>
            <a:endParaRPr lang="es-ES" sz="1400" b="1" dirty="0"/>
          </a:p>
        </p:txBody>
      </p:sp>
      <p:sp>
        <p:nvSpPr>
          <p:cNvPr id="18" name="17 CuadroTexto"/>
          <p:cNvSpPr txBox="1"/>
          <p:nvPr/>
        </p:nvSpPr>
        <p:spPr>
          <a:xfrm>
            <a:off x="1818318" y="4079821"/>
            <a:ext cx="216024" cy="307777"/>
          </a:xfrm>
          <a:prstGeom prst="rect">
            <a:avLst/>
          </a:prstGeom>
          <a:noFill/>
        </p:spPr>
        <p:txBody>
          <a:bodyPr wrap="square" rtlCol="0">
            <a:spAutoFit/>
          </a:bodyPr>
          <a:lstStyle/>
          <a:p>
            <a:r>
              <a:rPr lang="es-ES" sz="1400" b="1" dirty="0" smtClean="0"/>
              <a:t>2</a:t>
            </a:r>
            <a:endParaRPr lang="es-ES" sz="1400" b="1" dirty="0"/>
          </a:p>
        </p:txBody>
      </p:sp>
      <p:sp>
        <p:nvSpPr>
          <p:cNvPr id="19" name="18 CuadroTexto"/>
          <p:cNvSpPr txBox="1"/>
          <p:nvPr/>
        </p:nvSpPr>
        <p:spPr>
          <a:xfrm>
            <a:off x="2178358" y="4079821"/>
            <a:ext cx="216024" cy="307777"/>
          </a:xfrm>
          <a:prstGeom prst="rect">
            <a:avLst/>
          </a:prstGeom>
          <a:noFill/>
        </p:spPr>
        <p:txBody>
          <a:bodyPr wrap="square" rtlCol="0">
            <a:spAutoFit/>
          </a:bodyPr>
          <a:lstStyle/>
          <a:p>
            <a:r>
              <a:rPr lang="es-ES" sz="1400" b="1" dirty="0" smtClean="0"/>
              <a:t>3</a:t>
            </a:r>
          </a:p>
        </p:txBody>
      </p:sp>
      <p:sp>
        <p:nvSpPr>
          <p:cNvPr id="20" name="19 CuadroTexto"/>
          <p:cNvSpPr txBox="1"/>
          <p:nvPr/>
        </p:nvSpPr>
        <p:spPr>
          <a:xfrm>
            <a:off x="2466390" y="4079821"/>
            <a:ext cx="432048" cy="307777"/>
          </a:xfrm>
          <a:prstGeom prst="rect">
            <a:avLst/>
          </a:prstGeom>
          <a:noFill/>
        </p:spPr>
        <p:txBody>
          <a:bodyPr wrap="square" rtlCol="0">
            <a:spAutoFit/>
          </a:bodyPr>
          <a:lstStyle/>
          <a:p>
            <a:r>
              <a:rPr lang="es-ES" sz="1400" b="1" dirty="0" smtClean="0"/>
              <a:t>…</a:t>
            </a:r>
          </a:p>
        </p:txBody>
      </p:sp>
      <p:sp>
        <p:nvSpPr>
          <p:cNvPr id="21" name="20 CuadroTexto"/>
          <p:cNvSpPr txBox="1"/>
          <p:nvPr/>
        </p:nvSpPr>
        <p:spPr>
          <a:xfrm>
            <a:off x="6498838" y="4079821"/>
            <a:ext cx="504056" cy="307777"/>
          </a:xfrm>
          <a:prstGeom prst="rect">
            <a:avLst/>
          </a:prstGeom>
          <a:noFill/>
        </p:spPr>
        <p:txBody>
          <a:bodyPr wrap="square" rtlCol="0">
            <a:spAutoFit/>
          </a:bodyPr>
          <a:lstStyle/>
          <a:p>
            <a:r>
              <a:rPr lang="es-ES" sz="1400" b="1" dirty="0" smtClean="0"/>
              <a:t>16</a:t>
            </a:r>
          </a:p>
        </p:txBody>
      </p:sp>
      <p:sp>
        <p:nvSpPr>
          <p:cNvPr id="22" name="21 CuadroTexto"/>
          <p:cNvSpPr txBox="1"/>
          <p:nvPr/>
        </p:nvSpPr>
        <p:spPr>
          <a:xfrm>
            <a:off x="6858878" y="4079821"/>
            <a:ext cx="504056" cy="307777"/>
          </a:xfrm>
          <a:prstGeom prst="rect">
            <a:avLst/>
          </a:prstGeom>
          <a:noFill/>
        </p:spPr>
        <p:txBody>
          <a:bodyPr wrap="square" rtlCol="0">
            <a:spAutoFit/>
          </a:bodyPr>
          <a:lstStyle/>
          <a:p>
            <a:r>
              <a:rPr lang="es-ES" sz="1400" b="1" dirty="0" smtClean="0"/>
              <a:t>17</a:t>
            </a:r>
          </a:p>
        </p:txBody>
      </p:sp>
      <p:sp>
        <p:nvSpPr>
          <p:cNvPr id="23" name="22 CuadroTexto"/>
          <p:cNvSpPr txBox="1"/>
          <p:nvPr/>
        </p:nvSpPr>
        <p:spPr>
          <a:xfrm rot="19031956">
            <a:off x="6882271" y="3915630"/>
            <a:ext cx="2314632" cy="400110"/>
          </a:xfrm>
          <a:prstGeom prst="rect">
            <a:avLst/>
          </a:prstGeom>
          <a:solidFill>
            <a:srgbClr val="99CCFF"/>
          </a:solidFill>
          <a:ln w="38100">
            <a:solidFill>
              <a:srgbClr val="0033CC"/>
            </a:solidFill>
          </a:ln>
        </p:spPr>
        <p:txBody>
          <a:bodyPr wrap="square" rtlCol="0">
            <a:spAutoFit/>
          </a:bodyPr>
          <a:lstStyle/>
          <a:p>
            <a:pPr indent="360363" algn="ctr"/>
            <a:r>
              <a:rPr lang="es-ES" sz="2000" b="1" dirty="0" smtClean="0">
                <a:latin typeface="Courier New" panose="02070309020205020404" pitchFamily="49" charset="0"/>
                <a:cs typeface="Courier New" panose="02070309020205020404" pitchFamily="49" charset="0"/>
              </a:rPr>
              <a:t>Tamaño: 17</a:t>
            </a:r>
            <a:endParaRPr lang="es-E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93904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27</a:t>
              </a:fld>
              <a:endParaRPr lang="es-ES" b="1" dirty="0">
                <a:latin typeface="Times New Roman" panose="02020603050405020304" pitchFamily="18" charset="0"/>
                <a:cs typeface="Times New Roman" panose="02020603050405020304" pitchFamily="18" charset="0"/>
              </a:endParaRPr>
            </a:p>
          </p:txBody>
        </p:sp>
      </p:grpSp>
      <p:sp>
        <p:nvSpPr>
          <p:cNvPr id="12" name="Title 3"/>
          <p:cNvSpPr>
            <a:spLocks noGrp="1"/>
          </p:cNvSpPr>
          <p:nvPr>
            <p:ph type="title"/>
          </p:nvPr>
        </p:nvSpPr>
        <p:spPr>
          <a:xfrm>
            <a:off x="1138026"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3" name="12 CuadroTexto"/>
          <p:cNvSpPr txBox="1"/>
          <p:nvPr/>
        </p:nvSpPr>
        <p:spPr>
          <a:xfrm>
            <a:off x="2137365" y="768466"/>
            <a:ext cx="6771976"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Reemplazar caracteres</a:t>
            </a:r>
          </a:p>
        </p:txBody>
      </p:sp>
      <p:sp>
        <p:nvSpPr>
          <p:cNvPr id="14" name="13 CuadroTexto"/>
          <p:cNvSpPr txBox="1"/>
          <p:nvPr/>
        </p:nvSpPr>
        <p:spPr>
          <a:xfrm>
            <a:off x="2134191" y="1350109"/>
            <a:ext cx="2479848" cy="461665"/>
          </a:xfrm>
          <a:prstGeom prst="rect">
            <a:avLst/>
          </a:prstGeom>
          <a:noFill/>
        </p:spPr>
        <p:txBody>
          <a:bodyPr wrap="square" rtlCol="0">
            <a:spAutoFit/>
          </a:bodyPr>
          <a:lstStyle/>
          <a:p>
            <a:r>
              <a:rPr lang="es-ES" sz="2400" b="1" dirty="0" err="1" smtClean="0">
                <a:latin typeface="Courier New" panose="02070309020205020404" pitchFamily="49" charset="0"/>
                <a:cs typeface="Courier New" panose="02070309020205020404" pitchFamily="49" charset="0"/>
              </a:rPr>
              <a:t>replace</a:t>
            </a:r>
            <a:endParaRPr lang="es-ES" sz="2400" b="1" dirty="0">
              <a:latin typeface="Courier New" panose="02070309020205020404" pitchFamily="49" charset="0"/>
              <a:cs typeface="Courier New" panose="02070309020205020404" pitchFamily="49" charset="0"/>
            </a:endParaRPr>
          </a:p>
        </p:txBody>
      </p:sp>
      <p:sp>
        <p:nvSpPr>
          <p:cNvPr id="15" name="14 CuadroTexto"/>
          <p:cNvSpPr txBox="1"/>
          <p:nvPr/>
        </p:nvSpPr>
        <p:spPr>
          <a:xfrm>
            <a:off x="940490" y="1960930"/>
            <a:ext cx="7948400" cy="1853566"/>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miCadena</a:t>
            </a:r>
            <a:r>
              <a:rPr lang="es-ES" sz="2400" b="1" dirty="0" smtClean="0">
                <a:latin typeface="Courier New" pitchFamily="49" charset="0"/>
                <a:cs typeface="Courier New" pitchFamily="49" charset="0"/>
              </a:rPr>
              <a:t> = “Prueba de cadenas”;</a:t>
            </a:r>
          </a:p>
          <a:p>
            <a:pPr>
              <a:spcBef>
                <a:spcPts val="6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otraCadena</a:t>
            </a:r>
            <a:r>
              <a:rPr lang="es-ES" sz="2400" b="1" dirty="0" smtClean="0">
                <a:latin typeface="Courier New" pitchFamily="49" charset="0"/>
                <a:cs typeface="Courier New" pitchFamily="49" charset="0"/>
              </a:rPr>
              <a:t>;</a:t>
            </a:r>
          </a:p>
          <a:p>
            <a:pPr>
              <a:spcBef>
                <a:spcPts val="600"/>
              </a:spcBef>
            </a:pPr>
            <a:r>
              <a:rPr lang="es-ES" sz="2400" b="1" dirty="0" err="1" smtClean="0">
                <a:latin typeface="Courier New" pitchFamily="49" charset="0"/>
                <a:cs typeface="Courier New" pitchFamily="49" charset="0"/>
              </a:rPr>
              <a:t>otraCadena</a:t>
            </a:r>
            <a:r>
              <a:rPr lang="es-ES" sz="2400" b="1" dirty="0" smtClean="0">
                <a:latin typeface="Courier New" pitchFamily="49" charset="0"/>
                <a:cs typeface="Courier New" pitchFamily="49" charset="0"/>
              </a:rPr>
              <a:t> = </a:t>
            </a:r>
            <a:r>
              <a:rPr lang="es-ES" sz="2400" b="1" dirty="0" err="1" smtClean="0">
                <a:latin typeface="Courier New" pitchFamily="49" charset="0"/>
                <a:cs typeface="Courier New" pitchFamily="49" charset="0"/>
              </a:rPr>
              <a:t>miCadena.replace</a:t>
            </a:r>
            <a:r>
              <a:rPr lang="es-ES" sz="2400" b="1" dirty="0" smtClean="0">
                <a:latin typeface="Courier New" pitchFamily="49" charset="0"/>
                <a:cs typeface="Courier New" pitchFamily="49" charset="0"/>
              </a:rPr>
              <a:t>(‘e’, ‘x’);</a:t>
            </a:r>
          </a:p>
          <a:p>
            <a:pPr>
              <a:spcBef>
                <a:spcPts val="600"/>
              </a:spcBef>
            </a:pP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a:t>
            </a:r>
            <a:r>
              <a:rPr lang="es-ES" sz="2400" b="1" dirty="0" err="1" smtClean="0">
                <a:latin typeface="Courier New" pitchFamily="49" charset="0"/>
                <a:cs typeface="Courier New" pitchFamily="49" charset="0"/>
              </a:rPr>
              <a:t>otraCadena</a:t>
            </a:r>
            <a:r>
              <a:rPr lang="es-ES" sz="2400" b="1" dirty="0" smtClean="0">
                <a:latin typeface="Courier New" pitchFamily="49" charset="0"/>
                <a:cs typeface="Courier New" pitchFamily="49" charset="0"/>
              </a:rPr>
              <a:t>);</a:t>
            </a:r>
          </a:p>
        </p:txBody>
      </p:sp>
      <p:sp>
        <p:nvSpPr>
          <p:cNvPr id="16" name="15 CuadroTexto"/>
          <p:cNvSpPr txBox="1"/>
          <p:nvPr/>
        </p:nvSpPr>
        <p:spPr>
          <a:xfrm>
            <a:off x="2385481" y="3977798"/>
            <a:ext cx="4860540" cy="461665"/>
          </a:xfrm>
          <a:prstGeom prst="rect">
            <a:avLst/>
          </a:prstGeom>
          <a:solidFill>
            <a:srgbClr val="99CCFF"/>
          </a:solidFill>
          <a:ln w="38100">
            <a:solidFill>
              <a:srgbClr val="0033CC"/>
            </a:solidFill>
          </a:ln>
        </p:spPr>
        <p:txBody>
          <a:bodyPr wrap="square" rtlCol="0">
            <a:spAutoFit/>
          </a:bodyPr>
          <a:lstStyle/>
          <a:p>
            <a:pPr indent="360363" algn="ctr"/>
            <a:r>
              <a:rPr lang="es-ES" sz="2400" b="1" dirty="0" err="1" smtClean="0">
                <a:latin typeface="Courier New" panose="02070309020205020404" pitchFamily="49" charset="0"/>
                <a:cs typeface="Courier New" panose="02070309020205020404" pitchFamily="49" charset="0"/>
              </a:rPr>
              <a:t>Pru</a:t>
            </a:r>
            <a:r>
              <a:rPr lang="es-ES" sz="2400" b="1" dirty="0" err="1" smtClean="0">
                <a:solidFill>
                  <a:srgbClr val="FF0000"/>
                </a:solidFill>
                <a:latin typeface="Courier New" panose="02070309020205020404" pitchFamily="49" charset="0"/>
                <a:cs typeface="Courier New" panose="02070309020205020404" pitchFamily="49" charset="0"/>
              </a:rPr>
              <a:t>x</a:t>
            </a:r>
            <a:r>
              <a:rPr lang="es-ES" sz="2400" b="1" dirty="0" err="1" smtClean="0">
                <a:latin typeface="Courier New" panose="02070309020205020404" pitchFamily="49" charset="0"/>
                <a:cs typeface="Courier New" panose="02070309020205020404" pitchFamily="49" charset="0"/>
              </a:rPr>
              <a:t>ba</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d</a:t>
            </a:r>
            <a:r>
              <a:rPr lang="es-ES" sz="2400" b="1" dirty="0" err="1" smtClean="0">
                <a:solidFill>
                  <a:srgbClr val="FF0000"/>
                </a:solidFill>
                <a:latin typeface="Courier New" panose="02070309020205020404" pitchFamily="49" charset="0"/>
                <a:cs typeface="Courier New" panose="02070309020205020404" pitchFamily="49" charset="0"/>
              </a:rPr>
              <a:t>x</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cad</a:t>
            </a:r>
            <a:r>
              <a:rPr lang="es-ES" sz="2400" b="1" dirty="0" err="1" smtClean="0">
                <a:solidFill>
                  <a:srgbClr val="FF0000"/>
                </a:solidFill>
                <a:latin typeface="Courier New" panose="02070309020205020404" pitchFamily="49" charset="0"/>
                <a:cs typeface="Courier New" panose="02070309020205020404" pitchFamily="49" charset="0"/>
              </a:rPr>
              <a:t>x</a:t>
            </a:r>
            <a:r>
              <a:rPr lang="es-ES" sz="2400" b="1" dirty="0" err="1" smtClean="0">
                <a:latin typeface="Courier New" panose="02070309020205020404" pitchFamily="49" charset="0"/>
                <a:cs typeface="Courier New" panose="02070309020205020404" pitchFamily="49" charset="0"/>
              </a:rPr>
              <a:t>nas</a:t>
            </a:r>
            <a:endParaRPr lang="es-E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3288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28</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2137364" y="851990"/>
            <a:ext cx="6755115"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Reemplazar caracteres</a:t>
            </a:r>
          </a:p>
        </p:txBody>
      </p:sp>
      <p:sp>
        <p:nvSpPr>
          <p:cNvPr id="12" name="11 CuadroTexto"/>
          <p:cNvSpPr txBox="1"/>
          <p:nvPr/>
        </p:nvSpPr>
        <p:spPr>
          <a:xfrm>
            <a:off x="892534" y="1655520"/>
            <a:ext cx="7985399" cy="1853566"/>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miCadena</a:t>
            </a:r>
            <a:r>
              <a:rPr lang="es-ES" sz="2400" b="1" dirty="0" smtClean="0">
                <a:latin typeface="Courier New" pitchFamily="49" charset="0"/>
                <a:cs typeface="Courier New" pitchFamily="49" charset="0"/>
              </a:rPr>
              <a:t> = “Prueba de cadenas”;</a:t>
            </a:r>
          </a:p>
          <a:p>
            <a:pPr>
              <a:spcBef>
                <a:spcPts val="6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otraCadena</a:t>
            </a:r>
            <a:r>
              <a:rPr lang="es-ES" sz="2400" b="1" dirty="0" smtClean="0">
                <a:latin typeface="Courier New" pitchFamily="49" charset="0"/>
                <a:cs typeface="Courier New" pitchFamily="49" charset="0"/>
              </a:rPr>
              <a:t>;</a:t>
            </a:r>
          </a:p>
          <a:p>
            <a:pPr>
              <a:spcBef>
                <a:spcPts val="600"/>
              </a:spcBef>
            </a:pPr>
            <a:r>
              <a:rPr lang="es-ES" sz="2400" b="1" dirty="0" err="1" smtClean="0">
                <a:latin typeface="Courier New" pitchFamily="49" charset="0"/>
                <a:cs typeface="Courier New" pitchFamily="49" charset="0"/>
              </a:rPr>
              <a:t>otraCadena</a:t>
            </a:r>
            <a:r>
              <a:rPr lang="es-ES" sz="2400" b="1" dirty="0" smtClean="0">
                <a:latin typeface="Courier New" pitchFamily="49" charset="0"/>
                <a:cs typeface="Courier New" pitchFamily="49" charset="0"/>
              </a:rPr>
              <a:t> = </a:t>
            </a:r>
            <a:r>
              <a:rPr lang="es-ES" sz="2400" b="1" dirty="0" err="1" smtClean="0">
                <a:latin typeface="Courier New" pitchFamily="49" charset="0"/>
                <a:cs typeface="Courier New" pitchFamily="49" charset="0"/>
              </a:rPr>
              <a:t>miCadena.replace</a:t>
            </a:r>
            <a:r>
              <a:rPr lang="es-ES" sz="2400" b="1" dirty="0" smtClean="0">
                <a:latin typeface="Courier New" pitchFamily="49" charset="0"/>
                <a:cs typeface="Courier New" pitchFamily="49" charset="0"/>
              </a:rPr>
              <a:t>(“de”, “no”);</a:t>
            </a:r>
          </a:p>
          <a:p>
            <a:pPr>
              <a:spcBef>
                <a:spcPts val="600"/>
              </a:spcBef>
            </a:pP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a:t>
            </a:r>
            <a:r>
              <a:rPr lang="es-ES" sz="2400" b="1" dirty="0" err="1" smtClean="0">
                <a:latin typeface="Courier New" pitchFamily="49" charset="0"/>
                <a:cs typeface="Courier New" pitchFamily="49" charset="0"/>
              </a:rPr>
              <a:t>otraCadena</a:t>
            </a:r>
            <a:r>
              <a:rPr lang="es-ES" sz="2400" b="1" dirty="0" smtClean="0">
                <a:latin typeface="Courier New" pitchFamily="49" charset="0"/>
                <a:cs typeface="Courier New" pitchFamily="49" charset="0"/>
              </a:rPr>
              <a:t>);</a:t>
            </a:r>
          </a:p>
        </p:txBody>
      </p:sp>
      <p:sp>
        <p:nvSpPr>
          <p:cNvPr id="13" name="12 CuadroTexto"/>
          <p:cNvSpPr txBox="1"/>
          <p:nvPr/>
        </p:nvSpPr>
        <p:spPr>
          <a:xfrm>
            <a:off x="2384635" y="3793390"/>
            <a:ext cx="4752528" cy="461665"/>
          </a:xfrm>
          <a:prstGeom prst="rect">
            <a:avLst/>
          </a:prstGeom>
          <a:solidFill>
            <a:srgbClr val="99CCFF"/>
          </a:solidFill>
          <a:ln w="38100">
            <a:solidFill>
              <a:srgbClr val="0033CC"/>
            </a:solidFill>
          </a:ln>
        </p:spPr>
        <p:txBody>
          <a:bodyPr wrap="square" rtlCol="0">
            <a:spAutoFit/>
          </a:bodyPr>
          <a:lstStyle/>
          <a:p>
            <a:pPr indent="360363" algn="ctr"/>
            <a:r>
              <a:rPr lang="es-ES" sz="2400" b="1" dirty="0" smtClean="0">
                <a:latin typeface="Courier New" panose="02070309020205020404" pitchFamily="49" charset="0"/>
                <a:cs typeface="Courier New" panose="02070309020205020404" pitchFamily="49" charset="0"/>
              </a:rPr>
              <a:t>Prueba </a:t>
            </a:r>
            <a:r>
              <a:rPr lang="es-ES" sz="2400" b="1" dirty="0" smtClean="0">
                <a:solidFill>
                  <a:srgbClr val="FF0000"/>
                </a:solidFill>
                <a:latin typeface="Courier New" panose="02070309020205020404" pitchFamily="49" charset="0"/>
                <a:cs typeface="Courier New" panose="02070309020205020404" pitchFamily="49" charset="0"/>
              </a:rPr>
              <a:t>no</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ca</a:t>
            </a:r>
            <a:r>
              <a:rPr lang="es-ES" sz="2400" b="1" dirty="0" err="1" smtClean="0">
                <a:solidFill>
                  <a:srgbClr val="FF0000"/>
                </a:solidFill>
                <a:latin typeface="Courier New" panose="02070309020205020404" pitchFamily="49" charset="0"/>
                <a:cs typeface="Courier New" panose="02070309020205020404" pitchFamily="49" charset="0"/>
              </a:rPr>
              <a:t>no</a:t>
            </a:r>
            <a:r>
              <a:rPr lang="es-ES" sz="2400" b="1" dirty="0" err="1" smtClean="0">
                <a:latin typeface="Courier New" panose="02070309020205020404" pitchFamily="49" charset="0"/>
                <a:cs typeface="Courier New" panose="02070309020205020404" pitchFamily="49" charset="0"/>
              </a:rPr>
              <a:t>nas</a:t>
            </a:r>
            <a:endParaRPr lang="es-ES" sz="2400" b="1" dirty="0">
              <a:latin typeface="Courier New" panose="02070309020205020404" pitchFamily="49" charset="0"/>
              <a:cs typeface="Courier New" panose="02070309020205020404" pitchFamily="49" charset="0"/>
            </a:endParaRPr>
          </a:p>
        </p:txBody>
      </p:sp>
      <p:sp>
        <p:nvSpPr>
          <p:cNvPr id="14" name="Title 3"/>
          <p:cNvSpPr>
            <a:spLocks noGrp="1"/>
          </p:cNvSpPr>
          <p:nvPr>
            <p:ph type="title"/>
          </p:nvPr>
        </p:nvSpPr>
        <p:spPr>
          <a:xfrm>
            <a:off x="1138026"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40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29</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38026"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2137364" y="740545"/>
            <a:ext cx="6611099"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Reemplazar caracteres (</a:t>
            </a:r>
            <a:r>
              <a:rPr lang="es-ES" sz="2400" i="1" u="sng" dirty="0" smtClean="0">
                <a:latin typeface="Times New Roman" pitchFamily="18" charset="0"/>
                <a:cs typeface="Times New Roman" pitchFamily="18" charset="0"/>
              </a:rPr>
              <a:t>Sólo la primera aparición</a:t>
            </a:r>
            <a:r>
              <a:rPr lang="es-ES" sz="2400" b="1" u="sng" dirty="0" smtClean="0">
                <a:latin typeface="Times New Roman" pitchFamily="18" charset="0"/>
                <a:cs typeface="Times New Roman" pitchFamily="18" charset="0"/>
              </a:rPr>
              <a:t>)</a:t>
            </a:r>
          </a:p>
        </p:txBody>
      </p:sp>
      <p:sp>
        <p:nvSpPr>
          <p:cNvPr id="13" name="12 CuadroTexto"/>
          <p:cNvSpPr txBox="1"/>
          <p:nvPr/>
        </p:nvSpPr>
        <p:spPr>
          <a:xfrm>
            <a:off x="2137365" y="1332818"/>
            <a:ext cx="3479565" cy="461665"/>
          </a:xfrm>
          <a:prstGeom prst="rect">
            <a:avLst/>
          </a:prstGeom>
          <a:noFill/>
        </p:spPr>
        <p:txBody>
          <a:bodyPr wrap="square" rtlCol="0">
            <a:spAutoFit/>
          </a:bodyPr>
          <a:lstStyle/>
          <a:p>
            <a:r>
              <a:rPr lang="es-ES" sz="2400" b="1" dirty="0" err="1" smtClean="0">
                <a:latin typeface="Courier New" panose="02070309020205020404" pitchFamily="49" charset="0"/>
                <a:cs typeface="Courier New" panose="02070309020205020404" pitchFamily="49" charset="0"/>
              </a:rPr>
              <a:t>replaceFirst</a:t>
            </a:r>
            <a:endParaRPr lang="es-ES" sz="2400" b="1" dirty="0">
              <a:latin typeface="Courier New" panose="02070309020205020404" pitchFamily="49" charset="0"/>
              <a:cs typeface="Courier New" panose="02070309020205020404" pitchFamily="49" charset="0"/>
            </a:endParaRPr>
          </a:p>
        </p:txBody>
      </p:sp>
      <p:sp>
        <p:nvSpPr>
          <p:cNvPr id="14" name="13 CuadroTexto"/>
          <p:cNvSpPr txBox="1"/>
          <p:nvPr/>
        </p:nvSpPr>
        <p:spPr>
          <a:xfrm>
            <a:off x="1013345" y="2105244"/>
            <a:ext cx="7904703" cy="1853566"/>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miCadena</a:t>
            </a:r>
            <a:r>
              <a:rPr lang="es-ES" sz="2400" b="1" dirty="0" smtClean="0">
                <a:latin typeface="Courier New" pitchFamily="49" charset="0"/>
                <a:cs typeface="Courier New" pitchFamily="49" charset="0"/>
              </a:rPr>
              <a:t> = “Prueba de cadenas”;</a:t>
            </a:r>
          </a:p>
          <a:p>
            <a:pPr>
              <a:spcBef>
                <a:spcPts val="6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cadena2;</a:t>
            </a:r>
          </a:p>
          <a:p>
            <a:pPr>
              <a:spcBef>
                <a:spcPts val="600"/>
              </a:spcBef>
            </a:pPr>
            <a:r>
              <a:rPr lang="es-ES" sz="2400" b="1" dirty="0" smtClean="0">
                <a:latin typeface="Courier New" pitchFamily="49" charset="0"/>
                <a:cs typeface="Courier New" pitchFamily="49" charset="0"/>
              </a:rPr>
              <a:t>cadena2 = </a:t>
            </a:r>
            <a:r>
              <a:rPr lang="es-ES" sz="2400" b="1" dirty="0" err="1" smtClean="0">
                <a:latin typeface="Courier New" pitchFamily="49" charset="0"/>
                <a:cs typeface="Courier New" pitchFamily="49" charset="0"/>
              </a:rPr>
              <a:t>miCadena.replaceFirst</a:t>
            </a:r>
            <a:r>
              <a:rPr lang="es-ES" sz="2400" b="1" dirty="0" smtClean="0">
                <a:latin typeface="Courier New" pitchFamily="49" charset="0"/>
                <a:cs typeface="Courier New" pitchFamily="49" charset="0"/>
              </a:rPr>
              <a:t>(“e”, “x”);</a:t>
            </a:r>
          </a:p>
          <a:p>
            <a:pPr>
              <a:spcBef>
                <a:spcPts val="600"/>
              </a:spcBef>
            </a:pP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(cadena2);</a:t>
            </a:r>
          </a:p>
        </p:txBody>
      </p:sp>
      <p:sp>
        <p:nvSpPr>
          <p:cNvPr id="19" name="18 CuadroTexto"/>
          <p:cNvSpPr txBox="1"/>
          <p:nvPr/>
        </p:nvSpPr>
        <p:spPr>
          <a:xfrm>
            <a:off x="7189856" y="1301800"/>
            <a:ext cx="1728192" cy="461665"/>
          </a:xfrm>
          <a:prstGeom prst="rect">
            <a:avLst/>
          </a:prstGeom>
          <a:solidFill>
            <a:schemeClr val="tx2">
              <a:lumMod val="20000"/>
              <a:lumOff val="80000"/>
            </a:schemeClr>
          </a:solidFill>
          <a:ln w="38100">
            <a:solidFill>
              <a:schemeClr val="tx2">
                <a:lumMod val="75000"/>
              </a:schemeClr>
            </a:solidFill>
          </a:ln>
        </p:spPr>
        <p:txBody>
          <a:bodyPr wrap="square" rtlCol="0">
            <a:spAutoFit/>
          </a:bodyPr>
          <a:lstStyle/>
          <a:p>
            <a:pPr algn="ctr"/>
            <a:r>
              <a:rPr lang="es-ES" sz="2400" b="1" dirty="0" smtClean="0">
                <a:latin typeface="Times New Roman" pitchFamily="18" charset="0"/>
                <a:cs typeface="Times New Roman" pitchFamily="18" charset="0"/>
              </a:rPr>
              <a:t>Cadenas</a:t>
            </a:r>
            <a:endParaRPr lang="es-ES" sz="2400" b="1" dirty="0">
              <a:latin typeface="Times New Roman" pitchFamily="18" charset="0"/>
              <a:cs typeface="Times New Roman" pitchFamily="18" charset="0"/>
            </a:endParaRPr>
          </a:p>
        </p:txBody>
      </p:sp>
      <p:sp>
        <p:nvSpPr>
          <p:cNvPr id="20" name="19 CuadroTexto"/>
          <p:cNvSpPr txBox="1"/>
          <p:nvPr/>
        </p:nvSpPr>
        <p:spPr>
          <a:xfrm>
            <a:off x="2434130" y="4129971"/>
            <a:ext cx="4968552" cy="461665"/>
          </a:xfrm>
          <a:prstGeom prst="rect">
            <a:avLst/>
          </a:prstGeom>
          <a:solidFill>
            <a:srgbClr val="99CCFF"/>
          </a:solidFill>
          <a:ln w="38100">
            <a:solidFill>
              <a:srgbClr val="0033CC"/>
            </a:solidFill>
          </a:ln>
        </p:spPr>
        <p:txBody>
          <a:bodyPr wrap="square" rtlCol="0">
            <a:spAutoFit/>
          </a:bodyPr>
          <a:lstStyle/>
          <a:p>
            <a:pPr indent="360363" algn="ctr"/>
            <a:r>
              <a:rPr lang="es-ES" sz="2400" b="1" dirty="0" err="1" smtClean="0">
                <a:latin typeface="Courier New" panose="02070309020205020404" pitchFamily="49" charset="0"/>
                <a:cs typeface="Courier New" panose="02070309020205020404" pitchFamily="49" charset="0"/>
              </a:rPr>
              <a:t>Pru</a:t>
            </a:r>
            <a:r>
              <a:rPr lang="es-ES" sz="2400" b="1" dirty="0" err="1" smtClean="0">
                <a:solidFill>
                  <a:srgbClr val="FF0000"/>
                </a:solidFill>
                <a:latin typeface="Courier New" panose="02070309020205020404" pitchFamily="49" charset="0"/>
                <a:cs typeface="Courier New" panose="02070309020205020404" pitchFamily="49" charset="0"/>
              </a:rPr>
              <a:t>x</a:t>
            </a:r>
            <a:r>
              <a:rPr lang="es-ES" sz="2400" b="1" dirty="0" err="1" smtClean="0">
                <a:latin typeface="Courier New" panose="02070309020205020404" pitchFamily="49" charset="0"/>
                <a:cs typeface="Courier New" panose="02070309020205020404" pitchFamily="49" charset="0"/>
              </a:rPr>
              <a:t>ba</a:t>
            </a:r>
            <a:r>
              <a:rPr lang="es-ES" sz="2400" b="1" dirty="0" smtClean="0">
                <a:latin typeface="Courier New" panose="02070309020205020404" pitchFamily="49" charset="0"/>
                <a:cs typeface="Courier New" panose="02070309020205020404" pitchFamily="49" charset="0"/>
              </a:rPr>
              <a:t> d</a:t>
            </a:r>
            <a:r>
              <a:rPr lang="es-ES" sz="2400" b="1" dirty="0" smtClean="0">
                <a:solidFill>
                  <a:srgbClr val="0033CC"/>
                </a:solidFill>
                <a:latin typeface="Courier New" panose="02070309020205020404" pitchFamily="49" charset="0"/>
                <a:cs typeface="Courier New" panose="02070309020205020404" pitchFamily="49" charset="0"/>
              </a:rPr>
              <a:t>e</a:t>
            </a:r>
            <a:r>
              <a:rPr lang="es-ES" sz="2400" b="1" dirty="0" smtClean="0">
                <a:latin typeface="Courier New" panose="02070309020205020404" pitchFamily="49" charset="0"/>
                <a:cs typeface="Courier New" panose="02070309020205020404" pitchFamily="49" charset="0"/>
              </a:rPr>
              <a:t> cad</a:t>
            </a:r>
            <a:r>
              <a:rPr lang="es-ES" sz="2400" b="1" dirty="0" smtClean="0">
                <a:solidFill>
                  <a:srgbClr val="0033CC"/>
                </a:solidFill>
                <a:latin typeface="Courier New" panose="02070309020205020404" pitchFamily="49" charset="0"/>
                <a:cs typeface="Courier New" panose="02070309020205020404" pitchFamily="49" charset="0"/>
              </a:rPr>
              <a:t>e</a:t>
            </a:r>
            <a:r>
              <a:rPr lang="es-ES" sz="2400" b="1" dirty="0" smtClean="0">
                <a:latin typeface="Courier New" panose="02070309020205020404" pitchFamily="49" charset="0"/>
                <a:cs typeface="Courier New" panose="02070309020205020404" pitchFamily="49" charset="0"/>
              </a:rPr>
              <a:t>nas</a:t>
            </a:r>
            <a:endParaRPr lang="es-ES" sz="2400" b="1" dirty="0">
              <a:latin typeface="Courier New" panose="02070309020205020404" pitchFamily="49" charset="0"/>
              <a:cs typeface="Courier New" panose="02070309020205020404" pitchFamily="49" charset="0"/>
            </a:endParaRPr>
          </a:p>
        </p:txBody>
      </p:sp>
      <p:cxnSp>
        <p:nvCxnSpPr>
          <p:cNvPr id="15" name="14 Conector recto de flecha"/>
          <p:cNvCxnSpPr/>
          <p:nvPr/>
        </p:nvCxnSpPr>
        <p:spPr>
          <a:xfrm flipH="1">
            <a:off x="7015280" y="1663875"/>
            <a:ext cx="1757998" cy="1368152"/>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flipH="1">
            <a:off x="7473395" y="1663875"/>
            <a:ext cx="1299883" cy="1368152"/>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flipH="1">
            <a:off x="8017194" y="1663875"/>
            <a:ext cx="756084" cy="1368152"/>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flipH="1">
            <a:off x="8305226" y="1663875"/>
            <a:ext cx="468052" cy="1368152"/>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540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a:t>
              </a:fld>
              <a:endParaRPr lang="es-ES" b="1" dirty="0">
                <a:latin typeface="Times New Roman" panose="02020603050405020304" pitchFamily="18" charset="0"/>
                <a:cs typeface="Times New Roman" panose="02020603050405020304" pitchFamily="18" charset="0"/>
              </a:endParaRPr>
            </a:p>
          </p:txBody>
        </p:sp>
      </p:grpSp>
      <p:sp>
        <p:nvSpPr>
          <p:cNvPr id="17" name="Title 3"/>
          <p:cNvSpPr>
            <a:spLocks noGrp="1"/>
          </p:cNvSpPr>
          <p:nvPr>
            <p:ph type="title"/>
          </p:nvPr>
        </p:nvSpPr>
        <p:spPr>
          <a:xfrm>
            <a:off x="1169488" y="27746"/>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1.- </a:t>
            </a:r>
            <a:r>
              <a:rPr lang="es-ES" dirty="0" smtClean="0">
                <a:latin typeface="Times New Roman" panose="02020603050405020304" pitchFamily="18" charset="0"/>
                <a:cs typeface="Times New Roman" panose="02020603050405020304" pitchFamily="18" charset="0"/>
              </a:rPr>
              <a:t>Definición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nvGrpSpPr>
          <p:cNvPr id="3" name="Grupo 2"/>
          <p:cNvGrpSpPr/>
          <p:nvPr/>
        </p:nvGrpSpPr>
        <p:grpSpPr>
          <a:xfrm>
            <a:off x="4724705" y="1805877"/>
            <a:ext cx="3888432" cy="1384995"/>
            <a:chOff x="4877410" y="1044700"/>
            <a:chExt cx="3888432" cy="1384995"/>
          </a:xfrm>
        </p:grpSpPr>
        <p:sp>
          <p:nvSpPr>
            <p:cNvPr id="18" name="14 Llamada con línea 1"/>
            <p:cNvSpPr/>
            <p:nvPr/>
          </p:nvSpPr>
          <p:spPr>
            <a:xfrm>
              <a:off x="4877410" y="1044700"/>
              <a:ext cx="3888432" cy="1368152"/>
            </a:xfrm>
            <a:prstGeom prst="borderCallout1">
              <a:avLst>
                <a:gd name="adj1" fmla="val 18750"/>
                <a:gd name="adj2" fmla="val -8333"/>
                <a:gd name="adj3" fmla="val 51821"/>
                <a:gd name="adj4" fmla="val -33166"/>
              </a:avLst>
            </a:prstGeom>
            <a:solidFill>
              <a:schemeClr val="accent3">
                <a:lumMod val="40000"/>
                <a:lumOff val="60000"/>
              </a:schemeClr>
            </a:solidFill>
            <a:ln w="444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3 CuadroTexto"/>
            <p:cNvSpPr txBox="1"/>
            <p:nvPr/>
          </p:nvSpPr>
          <p:spPr>
            <a:xfrm>
              <a:off x="4877410" y="1044700"/>
              <a:ext cx="3888432" cy="1384995"/>
            </a:xfrm>
            <a:prstGeom prst="rect">
              <a:avLst/>
            </a:prstGeom>
            <a:noFill/>
          </p:spPr>
          <p:txBody>
            <a:bodyPr wrap="square" rtlCol="0">
              <a:spAutoFit/>
            </a:bodyPr>
            <a:lstStyle/>
            <a:p>
              <a:pPr algn="ctr"/>
              <a:r>
                <a:rPr lang="es-ES" sz="2800" b="1" dirty="0" smtClean="0">
                  <a:latin typeface="Times New Roman" pitchFamily="18" charset="0"/>
                  <a:cs typeface="Times New Roman" pitchFamily="18" charset="0"/>
                </a:rPr>
                <a:t>¿Para almacenar una cadena de caracteres? (P.ej.  Un nombre)</a:t>
              </a:r>
              <a:endParaRPr lang="es-ES" sz="2800" b="1" dirty="0">
                <a:latin typeface="Times New Roman" pitchFamily="18" charset="0"/>
                <a:cs typeface="Times New Roman" pitchFamily="18" charset="0"/>
              </a:endParaRPr>
            </a:p>
          </p:txBody>
        </p:sp>
      </p:grpSp>
      <p:pic>
        <p:nvPicPr>
          <p:cNvPr id="20" name="Picture 2" descr="Resultado de imagen de dibujo persona pensa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488" y="583556"/>
            <a:ext cx="2897133" cy="3961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010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30</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38026"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2137364" y="891995"/>
            <a:ext cx="6677435"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Reemplazar caracteres (</a:t>
            </a:r>
            <a:r>
              <a:rPr lang="es-ES" sz="2400" i="1" u="sng" dirty="0" smtClean="0">
                <a:latin typeface="Times New Roman" pitchFamily="18" charset="0"/>
                <a:cs typeface="Times New Roman" pitchFamily="18" charset="0"/>
              </a:rPr>
              <a:t>Sólo la primera aparición</a:t>
            </a:r>
            <a:r>
              <a:rPr lang="es-ES" sz="2400" b="1" u="sng" dirty="0" smtClean="0">
                <a:latin typeface="Times New Roman" pitchFamily="18" charset="0"/>
                <a:cs typeface="Times New Roman" pitchFamily="18" charset="0"/>
              </a:rPr>
              <a:t>)</a:t>
            </a:r>
          </a:p>
        </p:txBody>
      </p:sp>
      <p:sp>
        <p:nvSpPr>
          <p:cNvPr id="13" name="12 CuadroTexto"/>
          <p:cNvSpPr txBox="1"/>
          <p:nvPr/>
        </p:nvSpPr>
        <p:spPr>
          <a:xfrm>
            <a:off x="538351" y="1655520"/>
            <a:ext cx="8276448" cy="1853566"/>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miCadena</a:t>
            </a:r>
            <a:r>
              <a:rPr lang="es-ES" sz="2400" b="1" dirty="0" smtClean="0">
                <a:latin typeface="Courier New" pitchFamily="49" charset="0"/>
                <a:cs typeface="Courier New" pitchFamily="49" charset="0"/>
              </a:rPr>
              <a:t> = “Prueba de cadenas”;</a:t>
            </a:r>
          </a:p>
          <a:p>
            <a:pPr>
              <a:spcBef>
                <a:spcPts val="6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cadena2;</a:t>
            </a:r>
          </a:p>
          <a:p>
            <a:pPr>
              <a:spcBef>
                <a:spcPts val="600"/>
              </a:spcBef>
            </a:pPr>
            <a:r>
              <a:rPr lang="es-ES" sz="2400" b="1" dirty="0" smtClean="0">
                <a:latin typeface="Courier New" pitchFamily="49" charset="0"/>
                <a:cs typeface="Courier New" pitchFamily="49" charset="0"/>
              </a:rPr>
              <a:t>cadena2 = </a:t>
            </a:r>
            <a:r>
              <a:rPr lang="es-ES" sz="2400" b="1" dirty="0" err="1" smtClean="0">
                <a:latin typeface="Courier New" pitchFamily="49" charset="0"/>
                <a:cs typeface="Courier New" pitchFamily="49" charset="0"/>
              </a:rPr>
              <a:t>miCadena.replaceFirst</a:t>
            </a:r>
            <a:r>
              <a:rPr lang="es-ES" sz="2400" b="1" dirty="0" smtClean="0">
                <a:latin typeface="Courier New" pitchFamily="49" charset="0"/>
                <a:cs typeface="Courier New" pitchFamily="49" charset="0"/>
              </a:rPr>
              <a:t>(“de”, “no”);</a:t>
            </a:r>
          </a:p>
          <a:p>
            <a:pPr>
              <a:spcBef>
                <a:spcPts val="600"/>
              </a:spcBef>
            </a:pP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(cadena2);</a:t>
            </a:r>
          </a:p>
        </p:txBody>
      </p:sp>
      <p:sp>
        <p:nvSpPr>
          <p:cNvPr id="14" name="13 CuadroTexto"/>
          <p:cNvSpPr txBox="1"/>
          <p:nvPr/>
        </p:nvSpPr>
        <p:spPr>
          <a:xfrm>
            <a:off x="1936354" y="3793390"/>
            <a:ext cx="5287573" cy="461665"/>
          </a:xfrm>
          <a:prstGeom prst="rect">
            <a:avLst/>
          </a:prstGeom>
          <a:solidFill>
            <a:srgbClr val="99CCFF"/>
          </a:solidFill>
          <a:ln w="38100">
            <a:solidFill>
              <a:srgbClr val="0033CC"/>
            </a:solidFill>
          </a:ln>
        </p:spPr>
        <p:txBody>
          <a:bodyPr wrap="square" rtlCol="0">
            <a:spAutoFit/>
          </a:bodyPr>
          <a:lstStyle/>
          <a:p>
            <a:pPr indent="360363" algn="ctr"/>
            <a:r>
              <a:rPr lang="es-ES" sz="2400" b="1" dirty="0" smtClean="0">
                <a:latin typeface="Courier New" panose="02070309020205020404" pitchFamily="49" charset="0"/>
                <a:cs typeface="Courier New" panose="02070309020205020404" pitchFamily="49" charset="0"/>
              </a:rPr>
              <a:t>Prueba </a:t>
            </a:r>
            <a:r>
              <a:rPr lang="es-ES" sz="2400" b="1" dirty="0" smtClean="0">
                <a:solidFill>
                  <a:srgbClr val="FF0000"/>
                </a:solidFill>
                <a:latin typeface="Courier New" panose="02070309020205020404" pitchFamily="49" charset="0"/>
                <a:cs typeface="Courier New" panose="02070309020205020404" pitchFamily="49" charset="0"/>
              </a:rPr>
              <a:t>no</a:t>
            </a:r>
            <a:r>
              <a:rPr lang="es-ES" sz="2400" b="1" dirty="0" smtClean="0">
                <a:latin typeface="Courier New" panose="02070309020205020404" pitchFamily="49" charset="0"/>
                <a:cs typeface="Courier New" panose="02070309020205020404" pitchFamily="49" charset="0"/>
              </a:rPr>
              <a:t> ca</a:t>
            </a:r>
            <a:r>
              <a:rPr lang="es-ES" sz="2400" b="1" dirty="0" smtClean="0">
                <a:solidFill>
                  <a:srgbClr val="0033CC"/>
                </a:solidFill>
                <a:latin typeface="Courier New" panose="02070309020205020404" pitchFamily="49" charset="0"/>
                <a:cs typeface="Courier New" panose="02070309020205020404" pitchFamily="49" charset="0"/>
              </a:rPr>
              <a:t>de</a:t>
            </a:r>
            <a:r>
              <a:rPr lang="es-ES" sz="2400" b="1" dirty="0" smtClean="0">
                <a:latin typeface="Courier New" panose="02070309020205020404" pitchFamily="49" charset="0"/>
                <a:cs typeface="Courier New" panose="02070309020205020404" pitchFamily="49" charset="0"/>
              </a:rPr>
              <a:t>nas</a:t>
            </a:r>
            <a:endParaRPr lang="es-E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7575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31</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38026"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2137366" y="891995"/>
            <a:ext cx="6611098"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Reemplazar caracteres (</a:t>
            </a:r>
            <a:r>
              <a:rPr lang="es-ES" sz="2400" i="1" u="sng" dirty="0" smtClean="0">
                <a:latin typeface="Times New Roman" pitchFamily="18" charset="0"/>
                <a:cs typeface="Times New Roman" pitchFamily="18" charset="0"/>
              </a:rPr>
              <a:t>Sólo la primera aparición</a:t>
            </a:r>
            <a:r>
              <a:rPr lang="es-ES" sz="2400" b="1" u="sng" dirty="0" smtClean="0">
                <a:latin typeface="Times New Roman" pitchFamily="18" charset="0"/>
                <a:cs typeface="Times New Roman" pitchFamily="18" charset="0"/>
              </a:rPr>
              <a:t>)</a:t>
            </a:r>
          </a:p>
        </p:txBody>
      </p:sp>
      <p:sp>
        <p:nvSpPr>
          <p:cNvPr id="13" name="12 CuadroTexto"/>
          <p:cNvSpPr txBox="1"/>
          <p:nvPr/>
        </p:nvSpPr>
        <p:spPr>
          <a:xfrm>
            <a:off x="601670" y="1765264"/>
            <a:ext cx="8362818" cy="1853566"/>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miCadena</a:t>
            </a:r>
            <a:r>
              <a:rPr lang="es-ES" sz="2400" b="1" dirty="0" smtClean="0">
                <a:latin typeface="Courier New" pitchFamily="49" charset="0"/>
                <a:cs typeface="Courier New" pitchFamily="49" charset="0"/>
              </a:rPr>
              <a:t> = “Prueba de cadenas”;</a:t>
            </a:r>
          </a:p>
          <a:p>
            <a:pPr>
              <a:spcBef>
                <a:spcPts val="6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cadena2;</a:t>
            </a:r>
          </a:p>
          <a:p>
            <a:pPr>
              <a:spcBef>
                <a:spcPts val="600"/>
              </a:spcBef>
            </a:pPr>
            <a:r>
              <a:rPr lang="es-ES" sz="2400" b="1" dirty="0" smtClean="0">
                <a:latin typeface="Courier New" pitchFamily="49" charset="0"/>
                <a:cs typeface="Courier New" pitchFamily="49" charset="0"/>
              </a:rPr>
              <a:t>cadena2=</a:t>
            </a:r>
            <a:r>
              <a:rPr lang="es-ES" sz="2400" b="1" dirty="0" err="1" smtClean="0">
                <a:latin typeface="Courier New" pitchFamily="49" charset="0"/>
                <a:cs typeface="Courier New" pitchFamily="49" charset="0"/>
              </a:rPr>
              <a:t>miCadena.replaceFirst</a:t>
            </a:r>
            <a:r>
              <a:rPr lang="es-ES" sz="2400" b="1" dirty="0" smtClean="0">
                <a:latin typeface="Courier New" pitchFamily="49" charset="0"/>
                <a:cs typeface="Courier New" pitchFamily="49" charset="0"/>
              </a:rPr>
              <a:t>(“[</a:t>
            </a:r>
            <a:r>
              <a:rPr lang="es-ES" sz="2400" b="1" dirty="0" err="1" smtClean="0">
                <a:latin typeface="Courier New" pitchFamily="49" charset="0"/>
                <a:cs typeface="Courier New" pitchFamily="49" charset="0"/>
              </a:rPr>
              <a:t>a|e</a:t>
            </a:r>
            <a:r>
              <a:rPr lang="es-ES" sz="2400" b="1" dirty="0" smtClean="0">
                <a:latin typeface="Courier New" pitchFamily="49" charset="0"/>
                <a:cs typeface="Courier New" pitchFamily="49" charset="0"/>
              </a:rPr>
              <a:t>]”,“no”);</a:t>
            </a:r>
          </a:p>
          <a:p>
            <a:pPr>
              <a:spcBef>
                <a:spcPts val="600"/>
              </a:spcBef>
            </a:pP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(cadena2);</a:t>
            </a:r>
          </a:p>
        </p:txBody>
      </p:sp>
      <p:sp>
        <p:nvSpPr>
          <p:cNvPr id="14" name="13 CuadroTexto"/>
          <p:cNvSpPr txBox="1"/>
          <p:nvPr/>
        </p:nvSpPr>
        <p:spPr>
          <a:xfrm>
            <a:off x="2298803" y="3862581"/>
            <a:ext cx="4968552" cy="523220"/>
          </a:xfrm>
          <a:prstGeom prst="rect">
            <a:avLst/>
          </a:prstGeom>
          <a:solidFill>
            <a:srgbClr val="99CCFF"/>
          </a:solidFill>
          <a:ln w="38100">
            <a:solidFill>
              <a:srgbClr val="0033CC"/>
            </a:solidFill>
          </a:ln>
        </p:spPr>
        <p:txBody>
          <a:bodyPr wrap="square" rtlCol="0">
            <a:spAutoFit/>
          </a:bodyPr>
          <a:lstStyle/>
          <a:p>
            <a:pPr indent="360363" algn="ctr"/>
            <a:r>
              <a:rPr lang="es-ES" sz="2800" b="1" dirty="0" err="1" smtClean="0">
                <a:latin typeface="Courier New" panose="02070309020205020404" pitchFamily="49" charset="0"/>
                <a:cs typeface="Courier New" panose="02070309020205020404" pitchFamily="49" charset="0"/>
              </a:rPr>
              <a:t>Pru</a:t>
            </a:r>
            <a:r>
              <a:rPr lang="es-ES" sz="2800" b="1" dirty="0" err="1" smtClean="0">
                <a:solidFill>
                  <a:srgbClr val="C00000"/>
                </a:solidFill>
                <a:latin typeface="Courier New" panose="02070309020205020404" pitchFamily="49" charset="0"/>
                <a:cs typeface="Courier New" panose="02070309020205020404" pitchFamily="49" charset="0"/>
              </a:rPr>
              <a:t>no</a:t>
            </a:r>
            <a:r>
              <a:rPr lang="es-ES" sz="2800" b="1" dirty="0" err="1" smtClean="0">
                <a:latin typeface="Courier New" panose="02070309020205020404" pitchFamily="49" charset="0"/>
                <a:cs typeface="Courier New" panose="02070309020205020404" pitchFamily="49" charset="0"/>
              </a:rPr>
              <a:t>b</a:t>
            </a:r>
            <a:r>
              <a:rPr lang="es-ES" sz="2800" b="1" dirty="0" err="1" smtClean="0">
                <a:solidFill>
                  <a:srgbClr val="0033CC"/>
                </a:solidFill>
                <a:latin typeface="Courier New" panose="02070309020205020404" pitchFamily="49" charset="0"/>
                <a:cs typeface="Courier New" panose="02070309020205020404" pitchFamily="49" charset="0"/>
              </a:rPr>
              <a:t>a</a:t>
            </a:r>
            <a:r>
              <a:rPr lang="es-ES" sz="2800" b="1" dirty="0" smtClean="0">
                <a:latin typeface="Courier New" panose="02070309020205020404" pitchFamily="49" charset="0"/>
                <a:cs typeface="Courier New" panose="02070309020205020404" pitchFamily="49" charset="0"/>
              </a:rPr>
              <a:t> d</a:t>
            </a:r>
            <a:r>
              <a:rPr lang="es-ES" sz="2800" b="1" dirty="0" smtClean="0">
                <a:solidFill>
                  <a:srgbClr val="0033CC"/>
                </a:solidFill>
                <a:latin typeface="Courier New" panose="02070309020205020404" pitchFamily="49" charset="0"/>
                <a:cs typeface="Courier New" panose="02070309020205020404" pitchFamily="49" charset="0"/>
              </a:rPr>
              <a:t>e</a:t>
            </a:r>
            <a:r>
              <a:rPr lang="es-ES" sz="2800" b="1" dirty="0" smtClean="0">
                <a:latin typeface="Courier New" panose="02070309020205020404" pitchFamily="49" charset="0"/>
                <a:cs typeface="Courier New" panose="02070309020205020404" pitchFamily="49" charset="0"/>
              </a:rPr>
              <a:t> c</a:t>
            </a:r>
            <a:r>
              <a:rPr lang="es-ES" sz="2800" b="1" dirty="0" smtClean="0">
                <a:solidFill>
                  <a:srgbClr val="0033CC"/>
                </a:solidFill>
                <a:latin typeface="Courier New" panose="02070309020205020404" pitchFamily="49" charset="0"/>
                <a:cs typeface="Courier New" panose="02070309020205020404" pitchFamily="49" charset="0"/>
              </a:rPr>
              <a:t>a</a:t>
            </a:r>
            <a:r>
              <a:rPr lang="es-ES" sz="2800" b="1" dirty="0" smtClean="0">
                <a:latin typeface="Courier New" panose="02070309020205020404" pitchFamily="49" charset="0"/>
                <a:cs typeface="Courier New" panose="02070309020205020404" pitchFamily="49" charset="0"/>
              </a:rPr>
              <a:t>d</a:t>
            </a:r>
            <a:r>
              <a:rPr lang="es-ES" sz="2800" b="1" dirty="0" smtClean="0">
                <a:solidFill>
                  <a:srgbClr val="0033CC"/>
                </a:solidFill>
                <a:latin typeface="Courier New" panose="02070309020205020404" pitchFamily="49" charset="0"/>
                <a:cs typeface="Courier New" panose="02070309020205020404" pitchFamily="49" charset="0"/>
              </a:rPr>
              <a:t>e</a:t>
            </a:r>
            <a:r>
              <a:rPr lang="es-ES" sz="2800" b="1" dirty="0" smtClean="0">
                <a:latin typeface="Courier New" panose="02070309020205020404" pitchFamily="49" charset="0"/>
                <a:cs typeface="Courier New" panose="02070309020205020404" pitchFamily="49" charset="0"/>
              </a:rPr>
              <a:t>n</a:t>
            </a:r>
            <a:r>
              <a:rPr lang="es-ES" sz="2800" b="1" dirty="0" smtClean="0">
                <a:solidFill>
                  <a:srgbClr val="0033CC"/>
                </a:solidFill>
                <a:latin typeface="Courier New" panose="02070309020205020404" pitchFamily="49" charset="0"/>
                <a:cs typeface="Courier New" panose="02070309020205020404" pitchFamily="49" charset="0"/>
              </a:rPr>
              <a:t>a</a:t>
            </a:r>
            <a:r>
              <a:rPr lang="es-ES" sz="2800" b="1" dirty="0" smtClean="0">
                <a:latin typeface="Courier New" panose="02070309020205020404" pitchFamily="49" charset="0"/>
                <a:cs typeface="Courier New" panose="02070309020205020404" pitchFamily="49" charset="0"/>
              </a:rPr>
              <a:t>s</a:t>
            </a:r>
            <a:endParaRPr lang="es-E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1277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38026"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2137365" y="739290"/>
            <a:ext cx="6607026"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Reemplazar caracteres (</a:t>
            </a:r>
            <a:r>
              <a:rPr lang="es-ES" sz="2400" i="1" u="sng" dirty="0" smtClean="0">
                <a:latin typeface="Times New Roman" pitchFamily="18" charset="0"/>
                <a:cs typeface="Times New Roman" pitchFamily="18" charset="0"/>
              </a:rPr>
              <a:t>Todas las apariciones</a:t>
            </a:r>
            <a:r>
              <a:rPr lang="es-ES" sz="2400" b="1" u="sng" dirty="0" smtClean="0">
                <a:latin typeface="Times New Roman" pitchFamily="18" charset="0"/>
                <a:cs typeface="Times New Roman" pitchFamily="18" charset="0"/>
              </a:rPr>
              <a:t>)</a:t>
            </a:r>
          </a:p>
        </p:txBody>
      </p:sp>
      <p:sp>
        <p:nvSpPr>
          <p:cNvPr id="13" name="12 CuadroTexto"/>
          <p:cNvSpPr txBox="1"/>
          <p:nvPr/>
        </p:nvSpPr>
        <p:spPr>
          <a:xfrm>
            <a:off x="2104758" y="1318880"/>
            <a:ext cx="6520947" cy="461665"/>
          </a:xfrm>
          <a:prstGeom prst="rect">
            <a:avLst/>
          </a:prstGeom>
          <a:noFill/>
        </p:spPr>
        <p:txBody>
          <a:bodyPr wrap="square" rtlCol="0">
            <a:spAutoFit/>
          </a:bodyPr>
          <a:lstStyle/>
          <a:p>
            <a:r>
              <a:rPr lang="es-ES" sz="2400" b="1" dirty="0" err="1" smtClean="0">
                <a:latin typeface="Courier New" panose="02070309020205020404" pitchFamily="49" charset="0"/>
                <a:cs typeface="Courier New" panose="02070309020205020404" pitchFamily="49" charset="0"/>
              </a:rPr>
              <a:t>replaceAll</a:t>
            </a:r>
            <a:endParaRPr lang="es-ES" sz="2400" b="1" dirty="0">
              <a:latin typeface="Courier New" panose="02070309020205020404" pitchFamily="49" charset="0"/>
              <a:cs typeface="Courier New" panose="02070309020205020404" pitchFamily="49" charset="0"/>
            </a:endParaRPr>
          </a:p>
        </p:txBody>
      </p:sp>
      <p:sp>
        <p:nvSpPr>
          <p:cNvPr id="14" name="13 CuadroTexto"/>
          <p:cNvSpPr txBox="1"/>
          <p:nvPr/>
        </p:nvSpPr>
        <p:spPr>
          <a:xfrm>
            <a:off x="1212490" y="1960930"/>
            <a:ext cx="7736788" cy="1853566"/>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miCadena</a:t>
            </a:r>
            <a:r>
              <a:rPr lang="es-ES" sz="2400" b="1" dirty="0" smtClean="0">
                <a:latin typeface="Courier New" pitchFamily="49" charset="0"/>
                <a:cs typeface="Courier New" pitchFamily="49" charset="0"/>
              </a:rPr>
              <a:t> = “Prueba de cadenas”;</a:t>
            </a:r>
          </a:p>
          <a:p>
            <a:pPr>
              <a:spcBef>
                <a:spcPts val="6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cadena2;</a:t>
            </a:r>
          </a:p>
          <a:p>
            <a:pPr>
              <a:spcBef>
                <a:spcPts val="600"/>
              </a:spcBef>
            </a:pPr>
            <a:r>
              <a:rPr lang="es-ES" sz="2400" b="1" dirty="0" smtClean="0">
                <a:latin typeface="Courier New" pitchFamily="49" charset="0"/>
                <a:cs typeface="Courier New" pitchFamily="49" charset="0"/>
              </a:rPr>
              <a:t>cadena2 = </a:t>
            </a:r>
            <a:r>
              <a:rPr lang="es-ES" sz="2400" b="1" dirty="0" err="1" smtClean="0">
                <a:latin typeface="Courier New" pitchFamily="49" charset="0"/>
                <a:cs typeface="Courier New" pitchFamily="49" charset="0"/>
              </a:rPr>
              <a:t>miCadena.replaceAll</a:t>
            </a:r>
            <a:r>
              <a:rPr lang="es-ES" sz="2400" b="1" dirty="0" smtClean="0">
                <a:latin typeface="Courier New" pitchFamily="49" charset="0"/>
                <a:cs typeface="Courier New" pitchFamily="49" charset="0"/>
              </a:rPr>
              <a:t>(“e”, “x”);</a:t>
            </a:r>
          </a:p>
          <a:p>
            <a:pPr>
              <a:spcBef>
                <a:spcPts val="600"/>
              </a:spcBef>
            </a:pP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(cadena2);</a:t>
            </a:r>
          </a:p>
        </p:txBody>
      </p:sp>
      <p:sp>
        <p:nvSpPr>
          <p:cNvPr id="15" name="14 CuadroTexto"/>
          <p:cNvSpPr txBox="1"/>
          <p:nvPr/>
        </p:nvSpPr>
        <p:spPr>
          <a:xfrm>
            <a:off x="2683188" y="4409149"/>
            <a:ext cx="4536504" cy="461665"/>
          </a:xfrm>
          <a:prstGeom prst="rect">
            <a:avLst/>
          </a:prstGeom>
          <a:solidFill>
            <a:srgbClr val="99CCFF"/>
          </a:solidFill>
          <a:ln w="38100">
            <a:solidFill>
              <a:srgbClr val="0033CC"/>
            </a:solidFill>
          </a:ln>
        </p:spPr>
        <p:txBody>
          <a:bodyPr wrap="square" rtlCol="0">
            <a:spAutoFit/>
          </a:bodyPr>
          <a:lstStyle/>
          <a:p>
            <a:pPr indent="360363" algn="ctr"/>
            <a:r>
              <a:rPr lang="es-ES" sz="2400" b="1" dirty="0" err="1" smtClean="0">
                <a:latin typeface="Courier New" panose="02070309020205020404" pitchFamily="49" charset="0"/>
                <a:cs typeface="Courier New" panose="02070309020205020404" pitchFamily="49" charset="0"/>
              </a:rPr>
              <a:t>Pru</a:t>
            </a:r>
            <a:r>
              <a:rPr lang="es-ES" sz="2400" b="1" dirty="0" err="1" smtClean="0">
                <a:solidFill>
                  <a:srgbClr val="FF0000"/>
                </a:solidFill>
                <a:latin typeface="Courier New" panose="02070309020205020404" pitchFamily="49" charset="0"/>
                <a:cs typeface="Courier New" panose="02070309020205020404" pitchFamily="49" charset="0"/>
              </a:rPr>
              <a:t>x</a:t>
            </a:r>
            <a:r>
              <a:rPr lang="es-ES" sz="2400" b="1" dirty="0" err="1" smtClean="0">
                <a:latin typeface="Courier New" panose="02070309020205020404" pitchFamily="49" charset="0"/>
                <a:cs typeface="Courier New" panose="02070309020205020404" pitchFamily="49" charset="0"/>
              </a:rPr>
              <a:t>ba</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d</a:t>
            </a:r>
            <a:r>
              <a:rPr lang="es-ES" sz="2400" b="1" dirty="0" err="1" smtClean="0">
                <a:solidFill>
                  <a:srgbClr val="FF0000"/>
                </a:solidFill>
                <a:latin typeface="Courier New" panose="02070309020205020404" pitchFamily="49" charset="0"/>
                <a:cs typeface="Courier New" panose="02070309020205020404" pitchFamily="49" charset="0"/>
              </a:rPr>
              <a:t>x</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cad</a:t>
            </a:r>
            <a:r>
              <a:rPr lang="es-ES" sz="2400" b="1" dirty="0" err="1" smtClean="0">
                <a:solidFill>
                  <a:srgbClr val="FF0000"/>
                </a:solidFill>
                <a:latin typeface="Courier New" panose="02070309020205020404" pitchFamily="49" charset="0"/>
                <a:cs typeface="Courier New" panose="02070309020205020404" pitchFamily="49" charset="0"/>
              </a:rPr>
              <a:t>x</a:t>
            </a:r>
            <a:r>
              <a:rPr lang="es-ES" sz="2400" b="1" dirty="0" err="1" smtClean="0">
                <a:latin typeface="Courier New" panose="02070309020205020404" pitchFamily="49" charset="0"/>
                <a:cs typeface="Courier New" panose="02070309020205020404" pitchFamily="49" charset="0"/>
              </a:rPr>
              <a:t>nas</a:t>
            </a:r>
            <a:endParaRPr lang="es-ES" sz="2400" b="1" dirty="0">
              <a:latin typeface="Courier New" panose="02070309020205020404" pitchFamily="49" charset="0"/>
              <a:cs typeface="Courier New" panose="02070309020205020404" pitchFamily="49" charset="0"/>
            </a:endParaRPr>
          </a:p>
        </p:txBody>
      </p:sp>
      <p:sp>
        <p:nvSpPr>
          <p:cNvPr id="16" name="15 CuadroTexto"/>
          <p:cNvSpPr txBox="1"/>
          <p:nvPr/>
        </p:nvSpPr>
        <p:spPr>
          <a:xfrm>
            <a:off x="2357313" y="3859843"/>
            <a:ext cx="6015837" cy="461665"/>
          </a:xfrm>
          <a:prstGeom prst="rect">
            <a:avLst/>
          </a:prstGeom>
          <a:noFill/>
        </p:spPr>
        <p:txBody>
          <a:bodyPr wrap="square" rtlCol="0">
            <a:spAutoFit/>
          </a:bodyPr>
          <a:lstStyle/>
          <a:p>
            <a:r>
              <a:rPr lang="es-ES" sz="2400" b="1" dirty="0" smtClean="0">
                <a:latin typeface="Times New Roman" pitchFamily="18" charset="0"/>
                <a:cs typeface="Times New Roman" pitchFamily="18" charset="0"/>
              </a:rPr>
              <a:t>Similar a </a:t>
            </a:r>
            <a:r>
              <a:rPr lang="es-ES" sz="2400" b="1" dirty="0" err="1" smtClean="0">
                <a:latin typeface="Courier New" pitchFamily="49" charset="0"/>
                <a:cs typeface="Courier New" pitchFamily="49" charset="0"/>
              </a:rPr>
              <a:t>replace</a:t>
            </a:r>
            <a:r>
              <a:rPr lang="es-ES" sz="2400" b="1" dirty="0" smtClean="0">
                <a:latin typeface="Times New Roman" pitchFamily="18" charset="0"/>
                <a:cs typeface="Times New Roman" pitchFamily="18" charset="0"/>
              </a:rPr>
              <a:t>, pero requiere cadenas</a:t>
            </a:r>
            <a:endParaRPr lang="es-ES" sz="2400" b="1" dirty="0">
              <a:latin typeface="Times New Roman" pitchFamily="18" charset="0"/>
              <a:cs typeface="Times New Roman" pitchFamily="18" charset="0"/>
            </a:endParaRPr>
          </a:p>
        </p:txBody>
      </p:sp>
      <p:cxnSp>
        <p:nvCxnSpPr>
          <p:cNvPr id="17" name="16 Conector recto de flecha"/>
          <p:cNvCxnSpPr/>
          <p:nvPr/>
        </p:nvCxnSpPr>
        <p:spPr>
          <a:xfrm flipH="1" flipV="1">
            <a:off x="7015280" y="3262840"/>
            <a:ext cx="396044" cy="683255"/>
          </a:xfrm>
          <a:prstGeom prst="straightConnector1">
            <a:avLst/>
          </a:prstGeom>
          <a:ln w="4445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flipV="1">
            <a:off x="7411324" y="3268259"/>
            <a:ext cx="520186" cy="677836"/>
          </a:xfrm>
          <a:prstGeom prst="straightConnector1">
            <a:avLst/>
          </a:prstGeom>
          <a:ln w="44450">
            <a:solidFill>
              <a:srgbClr val="0033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058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33</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38026"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2137364" y="951877"/>
            <a:ext cx="6667613"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Reemplazar caracteres (</a:t>
            </a:r>
            <a:r>
              <a:rPr lang="es-ES" sz="2400" i="1" u="sng" dirty="0" smtClean="0">
                <a:latin typeface="Times New Roman" pitchFamily="18" charset="0"/>
                <a:cs typeface="Times New Roman" pitchFamily="18" charset="0"/>
              </a:rPr>
              <a:t>Todas las apariciones</a:t>
            </a:r>
            <a:r>
              <a:rPr lang="es-ES" sz="2400" b="1" u="sng" dirty="0" smtClean="0">
                <a:latin typeface="Times New Roman" pitchFamily="18" charset="0"/>
                <a:cs typeface="Times New Roman" pitchFamily="18" charset="0"/>
              </a:rPr>
              <a:t>)</a:t>
            </a:r>
          </a:p>
        </p:txBody>
      </p:sp>
      <p:sp>
        <p:nvSpPr>
          <p:cNvPr id="13" name="12 CuadroTexto"/>
          <p:cNvSpPr txBox="1"/>
          <p:nvPr/>
        </p:nvSpPr>
        <p:spPr>
          <a:xfrm>
            <a:off x="858411" y="1655520"/>
            <a:ext cx="7961216" cy="1853566"/>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miCadena</a:t>
            </a:r>
            <a:r>
              <a:rPr lang="es-ES" sz="2400" b="1" dirty="0" smtClean="0">
                <a:latin typeface="Courier New" pitchFamily="49" charset="0"/>
                <a:cs typeface="Courier New" pitchFamily="49" charset="0"/>
              </a:rPr>
              <a:t> = “Prueba de cadenas”;</a:t>
            </a:r>
          </a:p>
          <a:p>
            <a:pPr>
              <a:spcBef>
                <a:spcPts val="6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cadena2;</a:t>
            </a:r>
          </a:p>
          <a:p>
            <a:pPr>
              <a:spcBef>
                <a:spcPts val="600"/>
              </a:spcBef>
            </a:pPr>
            <a:r>
              <a:rPr lang="es-ES" sz="2400" b="1" dirty="0" smtClean="0">
                <a:latin typeface="Courier New" pitchFamily="49" charset="0"/>
                <a:cs typeface="Courier New" pitchFamily="49" charset="0"/>
              </a:rPr>
              <a:t>cadena2=</a:t>
            </a:r>
            <a:r>
              <a:rPr lang="es-ES" sz="2400" b="1" dirty="0" err="1" smtClean="0">
                <a:latin typeface="Courier New" pitchFamily="49" charset="0"/>
                <a:cs typeface="Courier New" pitchFamily="49" charset="0"/>
              </a:rPr>
              <a:t>miCadena.replaceAll</a:t>
            </a:r>
            <a:r>
              <a:rPr lang="es-ES" sz="2400" b="1" dirty="0" smtClean="0">
                <a:latin typeface="Courier New" pitchFamily="49" charset="0"/>
                <a:cs typeface="Courier New" pitchFamily="49" charset="0"/>
              </a:rPr>
              <a:t>(“[</a:t>
            </a:r>
            <a:r>
              <a:rPr lang="es-ES" sz="2400" b="1" dirty="0" err="1" smtClean="0">
                <a:latin typeface="Courier New" pitchFamily="49" charset="0"/>
                <a:cs typeface="Courier New" pitchFamily="49" charset="0"/>
              </a:rPr>
              <a:t>a|e</a:t>
            </a:r>
            <a:r>
              <a:rPr lang="es-ES" sz="2400" b="1" dirty="0" smtClean="0">
                <a:latin typeface="Courier New" pitchFamily="49" charset="0"/>
                <a:cs typeface="Courier New" pitchFamily="49" charset="0"/>
              </a:rPr>
              <a:t>]”,“no”);</a:t>
            </a:r>
          </a:p>
          <a:p>
            <a:pPr>
              <a:spcBef>
                <a:spcPts val="600"/>
              </a:spcBef>
            </a:pP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(cadena2);</a:t>
            </a:r>
          </a:p>
        </p:txBody>
      </p:sp>
      <p:sp>
        <p:nvSpPr>
          <p:cNvPr id="14" name="13 CuadroTexto"/>
          <p:cNvSpPr txBox="1"/>
          <p:nvPr/>
        </p:nvSpPr>
        <p:spPr>
          <a:xfrm>
            <a:off x="1706671" y="3843372"/>
            <a:ext cx="6264696" cy="461665"/>
          </a:xfrm>
          <a:prstGeom prst="rect">
            <a:avLst/>
          </a:prstGeom>
          <a:solidFill>
            <a:srgbClr val="99CCFF"/>
          </a:solidFill>
          <a:ln w="38100">
            <a:solidFill>
              <a:srgbClr val="0033CC"/>
            </a:solidFill>
          </a:ln>
        </p:spPr>
        <p:txBody>
          <a:bodyPr wrap="square" rtlCol="0">
            <a:spAutoFit/>
          </a:bodyPr>
          <a:lstStyle/>
          <a:p>
            <a:pPr indent="360363" algn="ctr"/>
            <a:r>
              <a:rPr lang="es-ES" sz="2400" b="1" dirty="0" err="1" smtClean="0">
                <a:latin typeface="Courier New" panose="02070309020205020404" pitchFamily="49" charset="0"/>
                <a:cs typeface="Courier New" panose="02070309020205020404" pitchFamily="49" charset="0"/>
              </a:rPr>
              <a:t>Pru</a:t>
            </a:r>
            <a:r>
              <a:rPr lang="es-ES" sz="2400" b="1" dirty="0" err="1" smtClean="0">
                <a:solidFill>
                  <a:srgbClr val="C00000"/>
                </a:solidFill>
                <a:latin typeface="Courier New" panose="02070309020205020404" pitchFamily="49" charset="0"/>
                <a:cs typeface="Courier New" panose="02070309020205020404" pitchFamily="49" charset="0"/>
              </a:rPr>
              <a:t>no</a:t>
            </a:r>
            <a:r>
              <a:rPr lang="es-ES" sz="2400" b="1" dirty="0" err="1" smtClean="0">
                <a:latin typeface="Courier New" panose="02070309020205020404" pitchFamily="49" charset="0"/>
                <a:cs typeface="Courier New" panose="02070309020205020404" pitchFamily="49" charset="0"/>
              </a:rPr>
              <a:t>b</a:t>
            </a:r>
            <a:r>
              <a:rPr lang="es-ES" sz="2400" b="1" dirty="0" err="1" smtClean="0">
                <a:solidFill>
                  <a:srgbClr val="C00000"/>
                </a:solidFill>
                <a:latin typeface="Courier New" panose="02070309020205020404" pitchFamily="49" charset="0"/>
                <a:cs typeface="Courier New" panose="02070309020205020404" pitchFamily="49" charset="0"/>
              </a:rPr>
              <a:t>no</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d</a:t>
            </a:r>
            <a:r>
              <a:rPr lang="es-ES" sz="2400" b="1" dirty="0" err="1" smtClean="0">
                <a:solidFill>
                  <a:srgbClr val="C00000"/>
                </a:solidFill>
                <a:latin typeface="Courier New" panose="02070309020205020404" pitchFamily="49" charset="0"/>
                <a:cs typeface="Courier New" panose="02070309020205020404" pitchFamily="49" charset="0"/>
              </a:rPr>
              <a:t>no</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c</a:t>
            </a:r>
            <a:r>
              <a:rPr lang="es-ES" sz="2400" b="1" dirty="0" err="1" smtClean="0">
                <a:solidFill>
                  <a:srgbClr val="C00000"/>
                </a:solidFill>
                <a:latin typeface="Courier New" panose="02070309020205020404" pitchFamily="49" charset="0"/>
                <a:cs typeface="Courier New" panose="02070309020205020404" pitchFamily="49" charset="0"/>
              </a:rPr>
              <a:t>no</a:t>
            </a:r>
            <a:r>
              <a:rPr lang="es-ES" sz="2400" b="1" dirty="0" err="1" smtClean="0">
                <a:latin typeface="Courier New" panose="02070309020205020404" pitchFamily="49" charset="0"/>
                <a:cs typeface="Courier New" panose="02070309020205020404" pitchFamily="49" charset="0"/>
              </a:rPr>
              <a:t>d</a:t>
            </a:r>
            <a:r>
              <a:rPr lang="es-ES" sz="2400" b="1" dirty="0" err="1" smtClean="0">
                <a:solidFill>
                  <a:srgbClr val="C00000"/>
                </a:solidFill>
                <a:latin typeface="Courier New" panose="02070309020205020404" pitchFamily="49" charset="0"/>
                <a:cs typeface="Courier New" panose="02070309020205020404" pitchFamily="49" charset="0"/>
              </a:rPr>
              <a:t>no</a:t>
            </a:r>
            <a:r>
              <a:rPr lang="es-ES" sz="2400" b="1" dirty="0" err="1" smtClean="0">
                <a:latin typeface="Courier New" panose="02070309020205020404" pitchFamily="49" charset="0"/>
                <a:cs typeface="Courier New" panose="02070309020205020404" pitchFamily="49" charset="0"/>
              </a:rPr>
              <a:t>n</a:t>
            </a:r>
            <a:r>
              <a:rPr lang="es-ES" sz="2400" b="1" dirty="0" err="1" smtClean="0">
                <a:solidFill>
                  <a:srgbClr val="FF0000"/>
                </a:solidFill>
                <a:latin typeface="Courier New" panose="02070309020205020404" pitchFamily="49" charset="0"/>
                <a:cs typeface="Courier New" panose="02070309020205020404" pitchFamily="49" charset="0"/>
              </a:rPr>
              <a:t>no</a:t>
            </a:r>
            <a:r>
              <a:rPr lang="es-ES" sz="2400" b="1" dirty="0" err="1" smtClean="0">
                <a:latin typeface="Courier New" panose="02070309020205020404" pitchFamily="49" charset="0"/>
                <a:cs typeface="Courier New" panose="02070309020205020404" pitchFamily="49" charset="0"/>
              </a:rPr>
              <a:t>s</a:t>
            </a:r>
            <a:endParaRPr lang="es-E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8786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34</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38026"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344673" y="830800"/>
            <a:ext cx="7679989"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Conocer si una frase comienza con una cadena concreta</a:t>
            </a:r>
          </a:p>
        </p:txBody>
      </p:sp>
      <p:sp>
        <p:nvSpPr>
          <p:cNvPr id="13" name="12 CuadroTexto"/>
          <p:cNvSpPr txBox="1"/>
          <p:nvPr/>
        </p:nvSpPr>
        <p:spPr>
          <a:xfrm>
            <a:off x="1937590" y="1450281"/>
            <a:ext cx="6770298" cy="461665"/>
          </a:xfrm>
          <a:prstGeom prst="rect">
            <a:avLst/>
          </a:prstGeom>
          <a:noFill/>
        </p:spPr>
        <p:txBody>
          <a:bodyPr wrap="square" rtlCol="0">
            <a:spAutoFit/>
          </a:bodyPr>
          <a:lstStyle/>
          <a:p>
            <a:r>
              <a:rPr lang="es-ES" sz="2400" b="1" dirty="0" err="1" smtClean="0">
                <a:latin typeface="Courier New" panose="02070309020205020404" pitchFamily="49" charset="0"/>
                <a:cs typeface="Courier New" panose="02070309020205020404" pitchFamily="49" charset="0"/>
              </a:rPr>
              <a:t>startsWith</a:t>
            </a:r>
            <a:endParaRPr lang="es-ES" sz="2400" b="1" dirty="0">
              <a:latin typeface="Courier New" panose="02070309020205020404" pitchFamily="49" charset="0"/>
              <a:cs typeface="Courier New" panose="02070309020205020404" pitchFamily="49" charset="0"/>
            </a:endParaRPr>
          </a:p>
        </p:txBody>
      </p:sp>
      <p:sp>
        <p:nvSpPr>
          <p:cNvPr id="14" name="13 CuadroTexto"/>
          <p:cNvSpPr txBox="1"/>
          <p:nvPr/>
        </p:nvSpPr>
        <p:spPr>
          <a:xfrm>
            <a:off x="601670" y="2113635"/>
            <a:ext cx="8298951" cy="2299842"/>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miCadena</a:t>
            </a:r>
            <a:r>
              <a:rPr lang="es-ES" sz="2400" b="1" dirty="0" smtClean="0">
                <a:latin typeface="Courier New" pitchFamily="49" charset="0"/>
                <a:cs typeface="Courier New" pitchFamily="49" charset="0"/>
              </a:rPr>
              <a:t> = “La casa de </a:t>
            </a:r>
            <a:r>
              <a:rPr lang="es-ES" sz="2400" b="1" dirty="0" err="1" smtClean="0">
                <a:latin typeface="Courier New" pitchFamily="49" charset="0"/>
                <a:cs typeface="Courier New" pitchFamily="49" charset="0"/>
              </a:rPr>
              <a:t>Maria</a:t>
            </a:r>
            <a:r>
              <a:rPr lang="es-ES" sz="2400" b="1" dirty="0" smtClean="0">
                <a:latin typeface="Courier New" pitchFamily="49" charset="0"/>
                <a:cs typeface="Courier New" pitchFamily="49" charset="0"/>
              </a:rPr>
              <a:t>”;</a:t>
            </a:r>
          </a:p>
          <a:p>
            <a:pPr>
              <a:spcBef>
                <a:spcPts val="600"/>
              </a:spcBef>
            </a:pPr>
            <a:r>
              <a:rPr lang="es-ES" sz="2400" b="1" dirty="0" err="1" smtClean="0">
                <a:latin typeface="Courier New" pitchFamily="49" charset="0"/>
                <a:cs typeface="Courier New" pitchFamily="49" charset="0"/>
              </a:rPr>
              <a:t>if</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miCadena.startsWith</a:t>
            </a:r>
            <a:r>
              <a:rPr lang="es-ES" sz="2400" b="1" dirty="0" smtClean="0">
                <a:latin typeface="Courier New" pitchFamily="49" charset="0"/>
                <a:cs typeface="Courier New" pitchFamily="49" charset="0"/>
              </a:rPr>
              <a:t>(“La”))</a:t>
            </a:r>
          </a:p>
          <a:p>
            <a:pPr>
              <a:spcBef>
                <a:spcPts val="600"/>
              </a:spcBef>
            </a:pP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(“Comienza con La”);</a:t>
            </a:r>
          </a:p>
          <a:p>
            <a:pPr>
              <a:spcBef>
                <a:spcPts val="600"/>
              </a:spcBef>
            </a:pPr>
            <a:r>
              <a:rPr lang="es-ES" sz="2400" b="1" dirty="0" err="1" smtClean="0">
                <a:latin typeface="Courier New" pitchFamily="49" charset="0"/>
                <a:cs typeface="Courier New" pitchFamily="49" charset="0"/>
              </a:rPr>
              <a:t>else</a:t>
            </a:r>
            <a:endParaRPr lang="es-ES" sz="2400" b="1" dirty="0" smtClean="0">
              <a:latin typeface="Courier New" pitchFamily="49" charset="0"/>
              <a:cs typeface="Courier New" pitchFamily="49" charset="0"/>
            </a:endParaRPr>
          </a:p>
          <a:p>
            <a:pPr>
              <a:spcBef>
                <a:spcPts val="600"/>
              </a:spcBef>
            </a:pP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(“No comienza con La”);</a:t>
            </a:r>
          </a:p>
        </p:txBody>
      </p:sp>
    </p:spTree>
    <p:extLst>
      <p:ext uri="{BB962C8B-B14F-4D97-AF65-F5344CB8AC3E}">
        <p14:creationId xmlns:p14="http://schemas.microsoft.com/office/powerpoint/2010/main" val="1176647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38026"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5224145" y="1316624"/>
            <a:ext cx="3672408" cy="461665"/>
          </a:xfrm>
          <a:prstGeom prst="rect">
            <a:avLst/>
          </a:prstGeom>
          <a:noFill/>
        </p:spPr>
        <p:txBody>
          <a:bodyPr wrap="square" rtlCol="0">
            <a:spAutoFit/>
          </a:bodyPr>
          <a:lstStyle/>
          <a:p>
            <a:pPr algn="r"/>
            <a:r>
              <a:rPr lang="es-ES" sz="2400" b="1" i="1" dirty="0" err="1" smtClean="0">
                <a:latin typeface="Courier New" panose="02070309020205020404" pitchFamily="49" charset="0"/>
                <a:cs typeface="Courier New" panose="02070309020205020404" pitchFamily="49" charset="0"/>
              </a:rPr>
              <a:t>indexOf</a:t>
            </a:r>
            <a:r>
              <a:rPr lang="es-ES" sz="2400" b="1" i="1" dirty="0" smtClean="0">
                <a:latin typeface="Courier New" panose="02070309020205020404" pitchFamily="49" charset="0"/>
                <a:cs typeface="Courier New" panose="02070309020205020404" pitchFamily="49" charset="0"/>
              </a:rPr>
              <a:t>(cadena</a:t>
            </a:r>
            <a:r>
              <a:rPr lang="es-ES" sz="2400" b="1" dirty="0" smtClean="0">
                <a:latin typeface="Courier New" panose="02070309020205020404" pitchFamily="49" charset="0"/>
                <a:cs typeface="Courier New" panose="02070309020205020404" pitchFamily="49" charset="0"/>
              </a:rPr>
              <a:t>)</a:t>
            </a:r>
            <a:endParaRPr lang="es-ES" sz="2400" b="1" dirty="0">
              <a:latin typeface="Courier New" panose="02070309020205020404" pitchFamily="49" charset="0"/>
              <a:cs typeface="Courier New" panose="02070309020205020404" pitchFamily="49" charset="0"/>
            </a:endParaRPr>
          </a:p>
        </p:txBody>
      </p:sp>
      <p:sp>
        <p:nvSpPr>
          <p:cNvPr id="13" name="12 CuadroTexto"/>
          <p:cNvSpPr txBox="1"/>
          <p:nvPr/>
        </p:nvSpPr>
        <p:spPr>
          <a:xfrm>
            <a:off x="1623745" y="2728402"/>
            <a:ext cx="7272808" cy="837904"/>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000" b="1" dirty="0" err="1" smtClean="0">
                <a:latin typeface="Courier New" pitchFamily="49" charset="0"/>
                <a:cs typeface="Courier New" pitchFamily="49" charset="0"/>
              </a:rPr>
              <a:t>String</a:t>
            </a: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miCadena</a:t>
            </a:r>
            <a:r>
              <a:rPr lang="es-ES" sz="2000" b="1" dirty="0" smtClean="0">
                <a:latin typeface="Courier New" pitchFamily="49" charset="0"/>
                <a:cs typeface="Courier New" pitchFamily="49" charset="0"/>
              </a:rPr>
              <a:t> = “Cadena de caracteres”;</a:t>
            </a:r>
          </a:p>
          <a:p>
            <a:pPr>
              <a:spcBef>
                <a:spcPts val="600"/>
              </a:spcBef>
            </a:pPr>
            <a:r>
              <a:rPr lang="es-ES" sz="2000" b="1" dirty="0" err="1" smtClean="0">
                <a:latin typeface="Courier New" pitchFamily="49" charset="0"/>
                <a:cs typeface="Courier New" pitchFamily="49" charset="0"/>
              </a:rPr>
              <a:t>System.out.println</a:t>
            </a:r>
            <a:r>
              <a:rPr lang="es-ES" sz="2000" b="1" dirty="0" smtClean="0">
                <a:latin typeface="Courier New" pitchFamily="49" charset="0"/>
                <a:cs typeface="Courier New" pitchFamily="49" charset="0"/>
              </a:rPr>
              <a:t>(</a:t>
            </a:r>
            <a:r>
              <a:rPr lang="es-ES" sz="2000" b="1" dirty="0" err="1" smtClean="0">
                <a:latin typeface="Courier New" pitchFamily="49" charset="0"/>
                <a:cs typeface="Courier New" pitchFamily="49" charset="0"/>
              </a:rPr>
              <a:t>miCadena.indexOf</a:t>
            </a:r>
            <a:r>
              <a:rPr lang="es-ES" sz="2000" b="1" dirty="0" smtClean="0">
                <a:latin typeface="Courier New" pitchFamily="49" charset="0"/>
                <a:cs typeface="Courier New" pitchFamily="49" charset="0"/>
              </a:rPr>
              <a:t>(“de”);</a:t>
            </a:r>
          </a:p>
        </p:txBody>
      </p:sp>
      <p:graphicFrame>
        <p:nvGraphicFramePr>
          <p:cNvPr id="14" name="13 Tabla"/>
          <p:cNvGraphicFramePr>
            <a:graphicFrameLocks noGrp="1"/>
          </p:cNvGraphicFramePr>
          <p:nvPr>
            <p:extLst>
              <p:ext uri="{D42A27DB-BD31-4B8C-83A1-F6EECF244321}">
                <p14:modId xmlns:p14="http://schemas.microsoft.com/office/powerpoint/2010/main" val="2855050008"/>
              </p:ext>
            </p:extLst>
          </p:nvPr>
        </p:nvGraphicFramePr>
        <p:xfrm>
          <a:off x="1469149" y="3871716"/>
          <a:ext cx="7416826" cy="396240"/>
        </p:xfrm>
        <a:graphic>
          <a:graphicData uri="http://schemas.openxmlformats.org/drawingml/2006/table">
            <a:tbl>
              <a:tblPr firstRow="1" bandRow="1">
                <a:tableStyleId>{5940675A-B579-460E-94D1-54222C63F5DA}</a:tableStyleId>
              </a:tblPr>
              <a:tblGrid>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462526"/>
              </a:tblGrid>
              <a:tr h="370840">
                <a:tc>
                  <a:txBody>
                    <a:bodyPr/>
                    <a:lstStyle/>
                    <a:p>
                      <a:pPr algn="ctr"/>
                      <a:r>
                        <a:rPr lang="es-ES" sz="2000" b="1" dirty="0" smtClean="0">
                          <a:latin typeface="Times New Roman" pitchFamily="18" charset="0"/>
                          <a:cs typeface="Times New Roman" pitchFamily="18" charset="0"/>
                        </a:rPr>
                        <a:t>C</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a</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d</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e</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n</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a</a:t>
                      </a:r>
                      <a:endParaRPr lang="es-ES" sz="2000" b="1" dirty="0">
                        <a:latin typeface="Times New Roman" pitchFamily="18" charset="0"/>
                        <a:cs typeface="Times New Roman" pitchFamily="18" charset="0"/>
                      </a:endParaRPr>
                    </a:p>
                  </a:txBody>
                  <a:tcPr/>
                </a:tc>
                <a:tc>
                  <a:txBody>
                    <a:bodyPr/>
                    <a:lstStyle/>
                    <a:p>
                      <a:pPr algn="ct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d</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e</a:t>
                      </a:r>
                      <a:endParaRPr lang="es-ES" sz="2000" b="1" dirty="0">
                        <a:latin typeface="Times New Roman" pitchFamily="18" charset="0"/>
                        <a:cs typeface="Times New Roman" pitchFamily="18" charset="0"/>
                      </a:endParaRPr>
                    </a:p>
                  </a:txBody>
                  <a:tcPr/>
                </a:tc>
                <a:tc>
                  <a:txBody>
                    <a:bodyPr/>
                    <a:lstStyle/>
                    <a:p>
                      <a:pPr algn="ct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c</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a</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r</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a</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c</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t</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e</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r</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e</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s</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\0</a:t>
                      </a:r>
                      <a:endParaRPr lang="es-ES" sz="2000" b="1" dirty="0">
                        <a:latin typeface="Times New Roman" pitchFamily="18" charset="0"/>
                        <a:cs typeface="Times New Roman" pitchFamily="18" charset="0"/>
                      </a:endParaRPr>
                    </a:p>
                  </a:txBody>
                  <a:tcPr/>
                </a:tc>
              </a:tr>
            </a:tbl>
          </a:graphicData>
        </a:graphic>
      </p:graphicFrame>
      <p:sp>
        <p:nvSpPr>
          <p:cNvPr id="15" name="14 CuadroTexto"/>
          <p:cNvSpPr txBox="1"/>
          <p:nvPr/>
        </p:nvSpPr>
        <p:spPr>
          <a:xfrm>
            <a:off x="1557139" y="4221476"/>
            <a:ext cx="360040"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0</a:t>
            </a:r>
            <a:endParaRPr lang="es-ES" sz="2000" b="1" dirty="0">
              <a:latin typeface="Times New Roman" pitchFamily="18" charset="0"/>
              <a:cs typeface="Times New Roman" pitchFamily="18" charset="0"/>
            </a:endParaRPr>
          </a:p>
        </p:txBody>
      </p:sp>
      <p:sp>
        <p:nvSpPr>
          <p:cNvPr id="16" name="15 CuadroTexto"/>
          <p:cNvSpPr txBox="1"/>
          <p:nvPr/>
        </p:nvSpPr>
        <p:spPr>
          <a:xfrm>
            <a:off x="1845171" y="4221476"/>
            <a:ext cx="360040"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1</a:t>
            </a:r>
            <a:endParaRPr lang="es-ES" sz="2000" b="1" dirty="0">
              <a:latin typeface="Times New Roman" pitchFamily="18" charset="0"/>
              <a:cs typeface="Times New Roman" pitchFamily="18" charset="0"/>
            </a:endParaRPr>
          </a:p>
        </p:txBody>
      </p:sp>
      <p:sp>
        <p:nvSpPr>
          <p:cNvPr id="17" name="16 CuadroTexto"/>
          <p:cNvSpPr txBox="1"/>
          <p:nvPr/>
        </p:nvSpPr>
        <p:spPr>
          <a:xfrm>
            <a:off x="2205211" y="4221476"/>
            <a:ext cx="360040"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2</a:t>
            </a:r>
            <a:endParaRPr lang="es-ES" sz="2000" b="1" dirty="0">
              <a:latin typeface="Times New Roman" pitchFamily="18" charset="0"/>
              <a:cs typeface="Times New Roman" pitchFamily="18" charset="0"/>
            </a:endParaRPr>
          </a:p>
        </p:txBody>
      </p:sp>
      <p:sp>
        <p:nvSpPr>
          <p:cNvPr id="18" name="17 CuadroTexto"/>
          <p:cNvSpPr txBox="1"/>
          <p:nvPr/>
        </p:nvSpPr>
        <p:spPr>
          <a:xfrm>
            <a:off x="2565251" y="4221476"/>
            <a:ext cx="360040"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3</a:t>
            </a:r>
            <a:endParaRPr lang="es-ES" sz="2000" b="1" dirty="0">
              <a:latin typeface="Times New Roman" pitchFamily="18" charset="0"/>
              <a:cs typeface="Times New Roman" pitchFamily="18" charset="0"/>
            </a:endParaRPr>
          </a:p>
        </p:txBody>
      </p:sp>
      <p:sp>
        <p:nvSpPr>
          <p:cNvPr id="19" name="18 CuadroTexto"/>
          <p:cNvSpPr txBox="1"/>
          <p:nvPr/>
        </p:nvSpPr>
        <p:spPr>
          <a:xfrm>
            <a:off x="2755849" y="4436389"/>
            <a:ext cx="504056"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a:t>
            </a:r>
            <a:endParaRPr lang="es-ES" sz="2000" b="1" dirty="0">
              <a:latin typeface="Times New Roman" pitchFamily="18" charset="0"/>
              <a:cs typeface="Times New Roman" pitchFamily="18" charset="0"/>
            </a:endParaRPr>
          </a:p>
        </p:txBody>
      </p:sp>
      <p:cxnSp>
        <p:nvCxnSpPr>
          <p:cNvPr id="20" name="19 Conector recto de flecha"/>
          <p:cNvCxnSpPr/>
          <p:nvPr/>
        </p:nvCxnSpPr>
        <p:spPr>
          <a:xfrm>
            <a:off x="2385231" y="3566306"/>
            <a:ext cx="0" cy="360040"/>
          </a:xfrm>
          <a:prstGeom prst="straightConnector1">
            <a:avLst/>
          </a:prstGeom>
          <a:ln w="508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20 CuadroTexto"/>
          <p:cNvSpPr txBox="1"/>
          <p:nvPr/>
        </p:nvSpPr>
        <p:spPr>
          <a:xfrm>
            <a:off x="1117144" y="1808225"/>
            <a:ext cx="7779410" cy="707886"/>
          </a:xfrm>
          <a:prstGeom prst="rect">
            <a:avLst/>
          </a:prstGeom>
          <a:noFill/>
        </p:spPr>
        <p:txBody>
          <a:bodyPr wrap="square" rtlCol="0">
            <a:spAutoFit/>
          </a:bodyPr>
          <a:lstStyle/>
          <a:p>
            <a:pPr algn="ctr"/>
            <a:r>
              <a:rPr lang="es-ES" sz="2000" dirty="0" smtClean="0">
                <a:latin typeface="Times New Roman" pitchFamily="18" charset="0"/>
                <a:cs typeface="Times New Roman" pitchFamily="18" charset="0"/>
              </a:rPr>
              <a:t>Devuelve la posición </a:t>
            </a:r>
            <a:r>
              <a:rPr lang="es-ES" sz="2000" dirty="0" smtClean="0">
                <a:latin typeface="Times New Roman" pitchFamily="18" charset="0"/>
                <a:cs typeface="Times New Roman" pitchFamily="18" charset="0"/>
              </a:rPr>
              <a:t>de la </a:t>
            </a:r>
            <a:r>
              <a:rPr lang="es-ES" sz="2000" dirty="0" smtClean="0">
                <a:latin typeface="Times New Roman" pitchFamily="18" charset="0"/>
                <a:cs typeface="Times New Roman" pitchFamily="18" charset="0"/>
              </a:rPr>
              <a:t>cadena pasada por parámetro desde el principio. -1 si no existe. El parámetro que pasamos es un </a:t>
            </a:r>
            <a:r>
              <a:rPr lang="es-ES" sz="2000" dirty="0" err="1" smtClean="0">
                <a:latin typeface="Times New Roman" pitchFamily="18" charset="0"/>
                <a:cs typeface="Times New Roman" pitchFamily="18" charset="0"/>
              </a:rPr>
              <a:t>String</a:t>
            </a:r>
            <a:r>
              <a:rPr lang="es-ES" sz="2000" dirty="0" smtClean="0">
                <a:latin typeface="Times New Roman" pitchFamily="18" charset="0"/>
                <a:cs typeface="Times New Roman" pitchFamily="18" charset="0"/>
              </a:rPr>
              <a:t> o un </a:t>
            </a:r>
            <a:r>
              <a:rPr lang="es-ES" sz="2000" dirty="0" err="1" smtClean="0">
                <a:latin typeface="Times New Roman" pitchFamily="18" charset="0"/>
                <a:cs typeface="Times New Roman" pitchFamily="18" charset="0"/>
              </a:rPr>
              <a:t>char</a:t>
            </a:r>
            <a:endParaRPr lang="es-ES" sz="2000" dirty="0">
              <a:latin typeface="Times New Roman" pitchFamily="18" charset="0"/>
              <a:cs typeface="Times New Roman" pitchFamily="18" charset="0"/>
            </a:endParaRPr>
          </a:p>
        </p:txBody>
      </p:sp>
      <p:sp>
        <p:nvSpPr>
          <p:cNvPr id="22" name="21 CuadroTexto"/>
          <p:cNvSpPr txBox="1"/>
          <p:nvPr/>
        </p:nvSpPr>
        <p:spPr>
          <a:xfrm>
            <a:off x="1117143" y="739290"/>
            <a:ext cx="7789988"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Conocer posición de una </a:t>
            </a:r>
            <a:r>
              <a:rPr lang="es-ES" sz="2400" b="1" u="sng" dirty="0" err="1" smtClean="0">
                <a:latin typeface="Times New Roman" pitchFamily="18" charset="0"/>
                <a:cs typeface="Times New Roman" pitchFamily="18" charset="0"/>
              </a:rPr>
              <a:t>subcadena</a:t>
            </a:r>
            <a:r>
              <a:rPr lang="es-ES" sz="2400" b="1" u="sng" dirty="0" smtClean="0">
                <a:latin typeface="Times New Roman" pitchFamily="18" charset="0"/>
                <a:cs typeface="Times New Roman" pitchFamily="18" charset="0"/>
              </a:rPr>
              <a:t> dentro de una cadena</a:t>
            </a:r>
          </a:p>
        </p:txBody>
      </p:sp>
    </p:spTree>
    <p:extLst>
      <p:ext uri="{BB962C8B-B14F-4D97-AF65-F5344CB8AC3E}">
        <p14:creationId xmlns:p14="http://schemas.microsoft.com/office/powerpoint/2010/main" val="1246348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36</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38026"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212490" y="886075"/>
            <a:ext cx="7696037" cy="961014"/>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miCadena</a:t>
            </a:r>
            <a:r>
              <a:rPr lang="es-ES" sz="2400" b="1" dirty="0" smtClean="0">
                <a:latin typeface="Courier New" pitchFamily="49" charset="0"/>
                <a:cs typeface="Courier New" pitchFamily="49" charset="0"/>
              </a:rPr>
              <a:t> = “Cadena de caracteres”;</a:t>
            </a:r>
          </a:p>
          <a:p>
            <a:pPr>
              <a:spcBef>
                <a:spcPts val="600"/>
              </a:spcBef>
            </a:pP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a:t>
            </a:r>
            <a:r>
              <a:rPr lang="es-ES" sz="2400" b="1" dirty="0" err="1" smtClean="0">
                <a:latin typeface="Courier New" pitchFamily="49" charset="0"/>
                <a:cs typeface="Courier New" pitchFamily="49" charset="0"/>
              </a:rPr>
              <a:t>miCadena.indexOf</a:t>
            </a:r>
            <a:r>
              <a:rPr lang="es-ES" sz="2400" b="1" dirty="0" smtClean="0">
                <a:latin typeface="Courier New" pitchFamily="49" charset="0"/>
                <a:cs typeface="Courier New" pitchFamily="49" charset="0"/>
              </a:rPr>
              <a:t>(‘e’);</a:t>
            </a:r>
          </a:p>
        </p:txBody>
      </p:sp>
      <p:graphicFrame>
        <p:nvGraphicFramePr>
          <p:cNvPr id="13" name="12 Tabla"/>
          <p:cNvGraphicFramePr>
            <a:graphicFrameLocks noGrp="1"/>
          </p:cNvGraphicFramePr>
          <p:nvPr>
            <p:extLst>
              <p:ext uri="{D42A27DB-BD31-4B8C-83A1-F6EECF244321}">
                <p14:modId xmlns:p14="http://schemas.microsoft.com/office/powerpoint/2010/main" val="1847598266"/>
              </p:ext>
            </p:extLst>
          </p:nvPr>
        </p:nvGraphicFramePr>
        <p:xfrm>
          <a:off x="1484168" y="2266340"/>
          <a:ext cx="7416826" cy="457200"/>
        </p:xfrm>
        <a:graphic>
          <a:graphicData uri="http://schemas.openxmlformats.org/drawingml/2006/table">
            <a:tbl>
              <a:tblPr firstRow="1" bandRow="1">
                <a:tableStyleId>{5940675A-B579-460E-94D1-54222C63F5DA}</a:tableStyleId>
              </a:tblPr>
              <a:tblGrid>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462526"/>
              </a:tblGrid>
              <a:tr h="370840">
                <a:tc>
                  <a:txBody>
                    <a:bodyPr/>
                    <a:lstStyle/>
                    <a:p>
                      <a:pPr algn="ctr"/>
                      <a:r>
                        <a:rPr lang="es-ES" sz="2400" b="1" dirty="0" smtClean="0">
                          <a:latin typeface="Times New Roman" pitchFamily="18" charset="0"/>
                          <a:cs typeface="Times New Roman" pitchFamily="18" charset="0"/>
                        </a:rPr>
                        <a:t>C</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a</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d</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e</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n</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a</a:t>
                      </a:r>
                      <a:endParaRPr lang="es-ES" sz="2400" b="1" dirty="0">
                        <a:latin typeface="Times New Roman" pitchFamily="18" charset="0"/>
                        <a:cs typeface="Times New Roman" pitchFamily="18" charset="0"/>
                      </a:endParaRPr>
                    </a:p>
                  </a:txBody>
                  <a:tcPr/>
                </a:tc>
                <a:tc>
                  <a:txBody>
                    <a:bodyPr/>
                    <a:lstStyle/>
                    <a:p>
                      <a:pPr algn="ct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d</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e</a:t>
                      </a:r>
                      <a:endParaRPr lang="es-ES" sz="2400" b="1" dirty="0">
                        <a:latin typeface="Times New Roman" pitchFamily="18" charset="0"/>
                        <a:cs typeface="Times New Roman" pitchFamily="18" charset="0"/>
                      </a:endParaRPr>
                    </a:p>
                  </a:txBody>
                  <a:tcPr/>
                </a:tc>
                <a:tc>
                  <a:txBody>
                    <a:bodyPr/>
                    <a:lstStyle/>
                    <a:p>
                      <a:pPr algn="ct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c</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a</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r</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a</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c</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t</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e</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r</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e</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s</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\0</a:t>
                      </a:r>
                      <a:endParaRPr lang="es-ES" sz="2400" b="1" dirty="0">
                        <a:latin typeface="Times New Roman" pitchFamily="18" charset="0"/>
                        <a:cs typeface="Times New Roman" pitchFamily="18" charset="0"/>
                      </a:endParaRPr>
                    </a:p>
                  </a:txBody>
                  <a:tcPr/>
                </a:tc>
              </a:tr>
            </a:tbl>
          </a:graphicData>
        </a:graphic>
      </p:graphicFrame>
      <p:cxnSp>
        <p:nvCxnSpPr>
          <p:cNvPr id="14" name="13 Conector recto de flecha"/>
          <p:cNvCxnSpPr/>
          <p:nvPr/>
        </p:nvCxnSpPr>
        <p:spPr>
          <a:xfrm>
            <a:off x="2708304" y="1906300"/>
            <a:ext cx="0" cy="360040"/>
          </a:xfrm>
          <a:prstGeom prst="straightConnector1">
            <a:avLst/>
          </a:prstGeom>
          <a:ln w="508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899548" y="3029865"/>
            <a:ext cx="8001448" cy="961014"/>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miCadena</a:t>
            </a:r>
            <a:r>
              <a:rPr lang="es-ES" sz="2400" b="1" dirty="0" smtClean="0">
                <a:latin typeface="Courier New" pitchFamily="49" charset="0"/>
                <a:cs typeface="Courier New" pitchFamily="49" charset="0"/>
              </a:rPr>
              <a:t> = “Cadena de caracteres”;</a:t>
            </a:r>
          </a:p>
          <a:p>
            <a:pPr>
              <a:spcBef>
                <a:spcPts val="600"/>
              </a:spcBef>
            </a:pP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a:t>
            </a:r>
            <a:r>
              <a:rPr lang="es-ES" sz="2400" b="1" dirty="0" err="1" smtClean="0">
                <a:latin typeface="Courier New" pitchFamily="49" charset="0"/>
                <a:cs typeface="Courier New" pitchFamily="49" charset="0"/>
              </a:rPr>
              <a:t>miCadena.indexOf</a:t>
            </a:r>
            <a:r>
              <a:rPr lang="es-ES" sz="2400" b="1" dirty="0" smtClean="0">
                <a:latin typeface="Courier New" pitchFamily="49" charset="0"/>
                <a:cs typeface="Courier New" pitchFamily="49" charset="0"/>
              </a:rPr>
              <a:t>(“el”);</a:t>
            </a:r>
          </a:p>
        </p:txBody>
      </p:sp>
      <p:sp>
        <p:nvSpPr>
          <p:cNvPr id="16" name="15 CuadroTexto"/>
          <p:cNvSpPr txBox="1"/>
          <p:nvPr/>
        </p:nvSpPr>
        <p:spPr>
          <a:xfrm>
            <a:off x="965634" y="4222213"/>
            <a:ext cx="8050582" cy="461665"/>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Devolverá -1, ya que la cadena «</a:t>
            </a:r>
            <a:r>
              <a:rPr lang="es-ES" sz="2400" b="1" i="1" dirty="0" smtClean="0">
                <a:latin typeface="Times New Roman" pitchFamily="18" charset="0"/>
                <a:cs typeface="Times New Roman" pitchFamily="18" charset="0"/>
              </a:rPr>
              <a:t>el</a:t>
            </a:r>
            <a:r>
              <a:rPr lang="es-ES" sz="2400" dirty="0" smtClean="0">
                <a:latin typeface="Times New Roman" pitchFamily="18" charset="0"/>
                <a:cs typeface="Times New Roman" pitchFamily="18" charset="0"/>
              </a:rPr>
              <a:t>» no aparece</a:t>
            </a:r>
            <a:endParaRPr lang="es-E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75626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37</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38026"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099363" y="739290"/>
            <a:ext cx="7840836"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Conocer posición de una </a:t>
            </a:r>
            <a:r>
              <a:rPr lang="es-ES" sz="2400" b="1" u="sng" dirty="0" err="1" smtClean="0">
                <a:latin typeface="Times New Roman" pitchFamily="18" charset="0"/>
                <a:cs typeface="Times New Roman" pitchFamily="18" charset="0"/>
              </a:rPr>
              <a:t>subcadena</a:t>
            </a:r>
            <a:r>
              <a:rPr lang="es-ES" sz="2400" b="1" u="sng" dirty="0" smtClean="0">
                <a:latin typeface="Times New Roman" pitchFamily="18" charset="0"/>
                <a:cs typeface="Times New Roman" pitchFamily="18" charset="0"/>
              </a:rPr>
              <a:t> dentro de una cadena</a:t>
            </a:r>
          </a:p>
        </p:txBody>
      </p:sp>
      <p:sp>
        <p:nvSpPr>
          <p:cNvPr id="13" name="12 CuadroTexto"/>
          <p:cNvSpPr txBox="1"/>
          <p:nvPr/>
        </p:nvSpPr>
        <p:spPr>
          <a:xfrm>
            <a:off x="2635925" y="1339946"/>
            <a:ext cx="6048672" cy="461665"/>
          </a:xfrm>
          <a:prstGeom prst="rect">
            <a:avLst/>
          </a:prstGeom>
          <a:noFill/>
        </p:spPr>
        <p:txBody>
          <a:bodyPr wrap="square" rtlCol="0">
            <a:spAutoFit/>
          </a:bodyPr>
          <a:lstStyle/>
          <a:p>
            <a:pPr algn="r"/>
            <a:r>
              <a:rPr lang="es-ES" sz="2400" b="1" dirty="0" err="1" smtClean="0">
                <a:latin typeface="Courier New" panose="02070309020205020404" pitchFamily="49" charset="0"/>
                <a:cs typeface="Courier New" panose="02070309020205020404" pitchFamily="49" charset="0"/>
              </a:rPr>
              <a:t>indexOf</a:t>
            </a:r>
            <a:r>
              <a:rPr lang="es-ES" sz="2400" b="1" dirty="0" smtClean="0">
                <a:latin typeface="Courier New" panose="02070309020205020404" pitchFamily="49" charset="0"/>
                <a:cs typeface="Courier New" panose="02070309020205020404" pitchFamily="49" charset="0"/>
              </a:rPr>
              <a:t>(</a:t>
            </a:r>
            <a:r>
              <a:rPr lang="es-ES" sz="2400" b="1" i="1" dirty="0" smtClean="0">
                <a:latin typeface="Courier New" panose="02070309020205020404" pitchFamily="49" charset="0"/>
                <a:cs typeface="Courier New" panose="02070309020205020404" pitchFamily="49" charset="0"/>
              </a:rPr>
              <a:t>cadena</a:t>
            </a:r>
            <a:r>
              <a:rPr lang="es-ES" sz="2400" b="1" dirty="0" smtClean="0">
                <a:latin typeface="Courier New" panose="02070309020205020404" pitchFamily="49" charset="0"/>
                <a:cs typeface="Courier New" panose="02070309020205020404" pitchFamily="49" charset="0"/>
              </a:rPr>
              <a:t>, </a:t>
            </a:r>
            <a:r>
              <a:rPr lang="es-ES" sz="2400" b="1" i="1" dirty="0" smtClean="0">
                <a:latin typeface="Courier New" panose="02070309020205020404" pitchFamily="49" charset="0"/>
                <a:cs typeface="Courier New" panose="02070309020205020404" pitchFamily="49" charset="0"/>
              </a:rPr>
              <a:t>posición</a:t>
            </a:r>
            <a:r>
              <a:rPr lang="es-ES" sz="2400" b="1" dirty="0" smtClean="0">
                <a:latin typeface="Courier New" panose="02070309020205020404" pitchFamily="49" charset="0"/>
                <a:cs typeface="Courier New" panose="02070309020205020404" pitchFamily="49" charset="0"/>
              </a:rPr>
              <a:t>)</a:t>
            </a:r>
            <a:endParaRPr lang="es-ES" sz="2400" b="1" dirty="0">
              <a:latin typeface="Courier New" panose="02070309020205020404" pitchFamily="49" charset="0"/>
              <a:cs typeface="Courier New" panose="02070309020205020404" pitchFamily="49" charset="0"/>
            </a:endParaRPr>
          </a:p>
        </p:txBody>
      </p:sp>
      <p:sp>
        <p:nvSpPr>
          <p:cNvPr id="14" name="13 CuadroTexto"/>
          <p:cNvSpPr txBox="1"/>
          <p:nvPr/>
        </p:nvSpPr>
        <p:spPr>
          <a:xfrm>
            <a:off x="1212491" y="1803352"/>
            <a:ext cx="7688130" cy="830997"/>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Igual que la anterior, pero además le indicamos la posición desde </a:t>
            </a:r>
            <a:r>
              <a:rPr lang="es-ES" sz="2400" dirty="0" smtClean="0">
                <a:latin typeface="Times New Roman" pitchFamily="18" charset="0"/>
                <a:cs typeface="Times New Roman" pitchFamily="18" charset="0"/>
              </a:rPr>
              <a:t>donde </a:t>
            </a:r>
            <a:r>
              <a:rPr lang="es-ES" sz="2400" dirty="0" smtClean="0">
                <a:latin typeface="Times New Roman" pitchFamily="18" charset="0"/>
                <a:cs typeface="Times New Roman" pitchFamily="18" charset="0"/>
              </a:rPr>
              <a:t>empezamos a buscar</a:t>
            </a:r>
            <a:endParaRPr lang="es-ES" sz="2400" dirty="0">
              <a:latin typeface="Times New Roman" pitchFamily="18" charset="0"/>
              <a:cs typeface="Times New Roman" pitchFamily="18" charset="0"/>
            </a:endParaRPr>
          </a:p>
        </p:txBody>
      </p:sp>
      <p:sp>
        <p:nvSpPr>
          <p:cNvPr id="15" name="14 CuadroTexto"/>
          <p:cNvSpPr txBox="1"/>
          <p:nvPr/>
        </p:nvSpPr>
        <p:spPr>
          <a:xfrm>
            <a:off x="1212490" y="2724455"/>
            <a:ext cx="7702887" cy="899459"/>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200" b="1" dirty="0" err="1" smtClean="0">
                <a:latin typeface="Courier New" pitchFamily="49" charset="0"/>
                <a:cs typeface="Courier New" pitchFamily="49" charset="0"/>
              </a:rPr>
              <a:t>String</a:t>
            </a:r>
            <a:r>
              <a:rPr lang="es-ES" sz="2200" b="1" dirty="0" smtClean="0">
                <a:latin typeface="Courier New" pitchFamily="49" charset="0"/>
                <a:cs typeface="Courier New" pitchFamily="49" charset="0"/>
              </a:rPr>
              <a:t> </a:t>
            </a:r>
            <a:r>
              <a:rPr lang="es-ES" sz="2200" b="1" dirty="0" err="1" smtClean="0">
                <a:latin typeface="Courier New" pitchFamily="49" charset="0"/>
                <a:cs typeface="Courier New" pitchFamily="49" charset="0"/>
              </a:rPr>
              <a:t>miCadena</a:t>
            </a:r>
            <a:r>
              <a:rPr lang="es-ES" sz="2200" b="1" dirty="0" smtClean="0">
                <a:latin typeface="Courier New" pitchFamily="49" charset="0"/>
                <a:cs typeface="Courier New" pitchFamily="49" charset="0"/>
              </a:rPr>
              <a:t> = “La casa de madera”;</a:t>
            </a:r>
          </a:p>
          <a:p>
            <a:pPr>
              <a:spcBef>
                <a:spcPts val="600"/>
              </a:spcBef>
            </a:pPr>
            <a:r>
              <a:rPr lang="es-ES" sz="2200" b="1" dirty="0" err="1" smtClean="0">
                <a:latin typeface="Courier New" pitchFamily="49" charset="0"/>
                <a:cs typeface="Courier New" pitchFamily="49" charset="0"/>
              </a:rPr>
              <a:t>System.out.println</a:t>
            </a:r>
            <a:r>
              <a:rPr lang="es-ES" sz="2200" b="1" dirty="0" smtClean="0">
                <a:latin typeface="Courier New" pitchFamily="49" charset="0"/>
                <a:cs typeface="Courier New" pitchFamily="49" charset="0"/>
              </a:rPr>
              <a:t>(</a:t>
            </a:r>
            <a:r>
              <a:rPr lang="es-ES" sz="2200" b="1" dirty="0" err="1" smtClean="0">
                <a:latin typeface="Courier New" pitchFamily="49" charset="0"/>
                <a:cs typeface="Courier New" pitchFamily="49" charset="0"/>
              </a:rPr>
              <a:t>miCadena.indexOf</a:t>
            </a:r>
            <a:r>
              <a:rPr lang="es-ES" sz="2200" b="1" dirty="0" smtClean="0">
                <a:latin typeface="Courier New" pitchFamily="49" charset="0"/>
                <a:cs typeface="Courier New" pitchFamily="49" charset="0"/>
              </a:rPr>
              <a:t>(“de”,9);</a:t>
            </a:r>
          </a:p>
        </p:txBody>
      </p:sp>
      <p:graphicFrame>
        <p:nvGraphicFramePr>
          <p:cNvPr id="16" name="15 Tabla"/>
          <p:cNvGraphicFramePr>
            <a:graphicFrameLocks noGrp="1"/>
          </p:cNvGraphicFramePr>
          <p:nvPr>
            <p:extLst>
              <p:ext uri="{D42A27DB-BD31-4B8C-83A1-F6EECF244321}">
                <p14:modId xmlns:p14="http://schemas.microsoft.com/office/powerpoint/2010/main" val="2532211552"/>
              </p:ext>
            </p:extLst>
          </p:nvPr>
        </p:nvGraphicFramePr>
        <p:xfrm>
          <a:off x="1276133" y="3858469"/>
          <a:ext cx="7560846" cy="396240"/>
        </p:xfrm>
        <a:graphic>
          <a:graphicData uri="http://schemas.openxmlformats.org/drawingml/2006/table">
            <a:tbl>
              <a:tblPr firstRow="1" bandRow="1">
                <a:tableStyleId>{5940675A-B579-460E-94D1-54222C63F5DA}</a:tableStyleId>
              </a:tblPr>
              <a:tblGrid>
                <a:gridCol w="420047"/>
                <a:gridCol w="420047"/>
                <a:gridCol w="420047"/>
                <a:gridCol w="420047"/>
                <a:gridCol w="420047"/>
                <a:gridCol w="420047"/>
                <a:gridCol w="420047"/>
                <a:gridCol w="420047"/>
                <a:gridCol w="420047"/>
                <a:gridCol w="420047"/>
                <a:gridCol w="420047"/>
                <a:gridCol w="420047"/>
                <a:gridCol w="420047"/>
                <a:gridCol w="420047"/>
                <a:gridCol w="420047"/>
                <a:gridCol w="420047"/>
                <a:gridCol w="420047"/>
                <a:gridCol w="420047"/>
              </a:tblGrid>
              <a:tr h="370840">
                <a:tc>
                  <a:txBody>
                    <a:bodyPr/>
                    <a:lstStyle/>
                    <a:p>
                      <a:pPr algn="ctr"/>
                      <a:r>
                        <a:rPr lang="es-ES" sz="2000" b="1" dirty="0" smtClean="0">
                          <a:latin typeface="Times New Roman" pitchFamily="18" charset="0"/>
                          <a:cs typeface="Times New Roman" pitchFamily="18" charset="0"/>
                        </a:rPr>
                        <a:t>L</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a</a:t>
                      </a:r>
                      <a:endParaRPr lang="es-ES" sz="2000" b="1" dirty="0">
                        <a:latin typeface="Times New Roman" pitchFamily="18" charset="0"/>
                        <a:cs typeface="Times New Roman" pitchFamily="18" charset="0"/>
                      </a:endParaRPr>
                    </a:p>
                  </a:txBody>
                  <a:tcPr/>
                </a:tc>
                <a:tc>
                  <a:txBody>
                    <a:bodyPr/>
                    <a:lstStyle/>
                    <a:p>
                      <a:pPr algn="ct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c</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a</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s</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a</a:t>
                      </a:r>
                      <a:endParaRPr lang="es-ES" sz="2000" b="1" dirty="0">
                        <a:latin typeface="Times New Roman" pitchFamily="18" charset="0"/>
                        <a:cs typeface="Times New Roman" pitchFamily="18" charset="0"/>
                      </a:endParaRPr>
                    </a:p>
                  </a:txBody>
                  <a:tcPr/>
                </a:tc>
                <a:tc>
                  <a:txBody>
                    <a:bodyPr/>
                    <a:lstStyle/>
                    <a:p>
                      <a:pPr algn="ct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d</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e</a:t>
                      </a:r>
                      <a:endParaRPr lang="es-ES" sz="2000" b="1" dirty="0">
                        <a:latin typeface="Times New Roman" pitchFamily="18" charset="0"/>
                        <a:cs typeface="Times New Roman" pitchFamily="18" charset="0"/>
                      </a:endParaRPr>
                    </a:p>
                  </a:txBody>
                  <a:tcPr/>
                </a:tc>
                <a:tc>
                  <a:txBody>
                    <a:bodyPr/>
                    <a:lstStyle/>
                    <a:p>
                      <a:pPr algn="ct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m</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a</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d</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e</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r</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a</a:t>
                      </a:r>
                      <a:endParaRPr lang="es-ES" sz="2000" b="1" dirty="0">
                        <a:latin typeface="Times New Roman" pitchFamily="18" charset="0"/>
                        <a:cs typeface="Times New Roman" pitchFamily="18" charset="0"/>
                      </a:endParaRPr>
                    </a:p>
                  </a:txBody>
                  <a:tcPr/>
                </a:tc>
                <a:tc>
                  <a:txBody>
                    <a:bodyPr/>
                    <a:lstStyle/>
                    <a:p>
                      <a:pPr algn="ctr"/>
                      <a:r>
                        <a:rPr lang="es-ES" sz="2000" b="1" dirty="0" smtClean="0">
                          <a:latin typeface="Times New Roman" pitchFamily="18" charset="0"/>
                          <a:cs typeface="Times New Roman" pitchFamily="18" charset="0"/>
                        </a:rPr>
                        <a:t>\0</a:t>
                      </a:r>
                      <a:endParaRPr lang="es-ES" sz="2000" b="1" dirty="0">
                        <a:latin typeface="Times New Roman" pitchFamily="18" charset="0"/>
                        <a:cs typeface="Times New Roman" pitchFamily="18" charset="0"/>
                      </a:endParaRPr>
                    </a:p>
                  </a:txBody>
                  <a:tcPr/>
                </a:tc>
              </a:tr>
            </a:tbl>
          </a:graphicData>
        </a:graphic>
      </p:graphicFrame>
      <p:cxnSp>
        <p:nvCxnSpPr>
          <p:cNvPr id="17" name="16 Conector recto de flecha"/>
          <p:cNvCxnSpPr/>
          <p:nvPr/>
        </p:nvCxnSpPr>
        <p:spPr>
          <a:xfrm flipV="1">
            <a:off x="6676733" y="4290517"/>
            <a:ext cx="216024" cy="288032"/>
          </a:xfrm>
          <a:prstGeom prst="straightConnector1">
            <a:avLst/>
          </a:prstGeom>
          <a:ln w="41275">
            <a:solidFill>
              <a:srgbClr val="0033CC"/>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1278796" y="4204258"/>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0</a:t>
            </a:r>
            <a:endParaRPr lang="es-ES" sz="2000" b="1" dirty="0">
              <a:latin typeface="Times New Roman" pitchFamily="18" charset="0"/>
              <a:cs typeface="Times New Roman" pitchFamily="18" charset="0"/>
            </a:endParaRPr>
          </a:p>
        </p:txBody>
      </p:sp>
      <p:sp>
        <p:nvSpPr>
          <p:cNvPr id="19" name="18 CuadroTexto"/>
          <p:cNvSpPr txBox="1"/>
          <p:nvPr/>
        </p:nvSpPr>
        <p:spPr>
          <a:xfrm>
            <a:off x="1638836" y="4204258"/>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1</a:t>
            </a:r>
            <a:endParaRPr lang="es-ES" sz="2000" b="1" dirty="0">
              <a:latin typeface="Times New Roman" pitchFamily="18" charset="0"/>
              <a:cs typeface="Times New Roman" pitchFamily="18" charset="0"/>
            </a:endParaRPr>
          </a:p>
        </p:txBody>
      </p:sp>
      <p:sp>
        <p:nvSpPr>
          <p:cNvPr id="20" name="19 CuadroTexto"/>
          <p:cNvSpPr txBox="1"/>
          <p:nvPr/>
        </p:nvSpPr>
        <p:spPr>
          <a:xfrm>
            <a:off x="2070884" y="4204258"/>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2</a:t>
            </a:r>
            <a:endParaRPr lang="es-ES" sz="2000" b="1" dirty="0">
              <a:latin typeface="Times New Roman" pitchFamily="18" charset="0"/>
              <a:cs typeface="Times New Roman" pitchFamily="18" charset="0"/>
            </a:endParaRPr>
          </a:p>
        </p:txBody>
      </p:sp>
      <p:sp>
        <p:nvSpPr>
          <p:cNvPr id="21" name="20 CuadroTexto"/>
          <p:cNvSpPr txBox="1"/>
          <p:nvPr/>
        </p:nvSpPr>
        <p:spPr>
          <a:xfrm>
            <a:off x="5033722" y="4199857"/>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9</a:t>
            </a:r>
            <a:endParaRPr lang="es-E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915935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38</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38026"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212490" y="767801"/>
            <a:ext cx="7734298"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Conocer posición de una </a:t>
            </a:r>
            <a:r>
              <a:rPr lang="es-ES" sz="2400" b="1" u="sng" dirty="0" err="1" smtClean="0">
                <a:latin typeface="Times New Roman" pitchFamily="18" charset="0"/>
                <a:cs typeface="Times New Roman" pitchFamily="18" charset="0"/>
              </a:rPr>
              <a:t>subcadena</a:t>
            </a:r>
            <a:r>
              <a:rPr lang="es-ES" sz="2400" b="1" u="sng" dirty="0" smtClean="0">
                <a:latin typeface="Times New Roman" pitchFamily="18" charset="0"/>
                <a:cs typeface="Times New Roman" pitchFamily="18" charset="0"/>
              </a:rPr>
              <a:t> dentro de una cadena</a:t>
            </a:r>
          </a:p>
        </p:txBody>
      </p:sp>
      <p:sp>
        <p:nvSpPr>
          <p:cNvPr id="13" name="12 CuadroTexto"/>
          <p:cNvSpPr txBox="1"/>
          <p:nvPr/>
        </p:nvSpPr>
        <p:spPr>
          <a:xfrm>
            <a:off x="2916420" y="1267373"/>
            <a:ext cx="6048672" cy="461665"/>
          </a:xfrm>
          <a:prstGeom prst="rect">
            <a:avLst/>
          </a:prstGeom>
          <a:noFill/>
        </p:spPr>
        <p:txBody>
          <a:bodyPr wrap="square" rtlCol="0">
            <a:spAutoFit/>
          </a:bodyPr>
          <a:lstStyle/>
          <a:p>
            <a:pPr algn="r"/>
            <a:r>
              <a:rPr lang="es-ES" sz="2400" b="1" dirty="0" err="1" smtClean="0">
                <a:latin typeface="Courier New" panose="02070309020205020404" pitchFamily="49" charset="0"/>
                <a:cs typeface="Courier New" panose="02070309020205020404" pitchFamily="49" charset="0"/>
              </a:rPr>
              <a:t>lastIndexOf</a:t>
            </a:r>
            <a:r>
              <a:rPr lang="es-ES" sz="2400" b="1" dirty="0" smtClean="0">
                <a:latin typeface="Courier New" panose="02070309020205020404" pitchFamily="49" charset="0"/>
                <a:cs typeface="Courier New" panose="02070309020205020404" pitchFamily="49" charset="0"/>
              </a:rPr>
              <a:t>(</a:t>
            </a:r>
            <a:r>
              <a:rPr lang="es-ES" sz="2400" b="1" i="1" dirty="0" smtClean="0">
                <a:latin typeface="Courier New" panose="02070309020205020404" pitchFamily="49" charset="0"/>
                <a:cs typeface="Courier New" panose="02070309020205020404" pitchFamily="49" charset="0"/>
              </a:rPr>
              <a:t>cadena</a:t>
            </a:r>
            <a:r>
              <a:rPr lang="es-ES" sz="2400" b="1" dirty="0" smtClean="0">
                <a:latin typeface="Courier New" panose="02070309020205020404" pitchFamily="49" charset="0"/>
                <a:cs typeface="Courier New" panose="02070309020205020404" pitchFamily="49" charset="0"/>
              </a:rPr>
              <a:t>)</a:t>
            </a:r>
            <a:endParaRPr lang="es-ES" sz="2400" b="1" dirty="0">
              <a:latin typeface="Courier New" panose="02070309020205020404" pitchFamily="49" charset="0"/>
              <a:cs typeface="Courier New" panose="02070309020205020404" pitchFamily="49" charset="0"/>
            </a:endParaRPr>
          </a:p>
        </p:txBody>
      </p:sp>
      <p:sp>
        <p:nvSpPr>
          <p:cNvPr id="14" name="13 CuadroTexto"/>
          <p:cNvSpPr txBox="1"/>
          <p:nvPr/>
        </p:nvSpPr>
        <p:spPr>
          <a:xfrm>
            <a:off x="1517900" y="1735405"/>
            <a:ext cx="7447192" cy="830997"/>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Devuelve la posición de la cadena pasada por parámetro  desde el final, -1 si la cadena no existe.</a:t>
            </a:r>
            <a:endParaRPr lang="es-ES" sz="2400" dirty="0">
              <a:latin typeface="Times New Roman" pitchFamily="18" charset="0"/>
              <a:cs typeface="Times New Roman" pitchFamily="18" charset="0"/>
            </a:endParaRPr>
          </a:p>
        </p:txBody>
      </p:sp>
      <p:sp>
        <p:nvSpPr>
          <p:cNvPr id="15" name="14 CuadroTexto"/>
          <p:cNvSpPr txBox="1"/>
          <p:nvPr/>
        </p:nvSpPr>
        <p:spPr>
          <a:xfrm>
            <a:off x="305828" y="2724455"/>
            <a:ext cx="8640960" cy="961014"/>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miCadena</a:t>
            </a:r>
            <a:r>
              <a:rPr lang="es-ES" sz="2400" b="1" dirty="0" smtClean="0">
                <a:latin typeface="Courier New" pitchFamily="49" charset="0"/>
                <a:cs typeface="Courier New" pitchFamily="49" charset="0"/>
              </a:rPr>
              <a:t> = “Cadena de caracteres”;</a:t>
            </a:r>
          </a:p>
          <a:p>
            <a:pPr>
              <a:spcBef>
                <a:spcPts val="600"/>
              </a:spcBef>
            </a:pP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a:t>
            </a:r>
            <a:r>
              <a:rPr lang="es-ES" sz="2400" b="1" dirty="0" err="1" smtClean="0">
                <a:latin typeface="Courier New" pitchFamily="49" charset="0"/>
                <a:cs typeface="Courier New" pitchFamily="49" charset="0"/>
              </a:rPr>
              <a:t>miCadena.lastIndexOf</a:t>
            </a:r>
            <a:r>
              <a:rPr lang="es-ES" sz="2400" b="1" dirty="0" smtClean="0">
                <a:latin typeface="Courier New" pitchFamily="49" charset="0"/>
                <a:cs typeface="Courier New" pitchFamily="49" charset="0"/>
              </a:rPr>
              <a:t>(“de”);</a:t>
            </a:r>
          </a:p>
        </p:txBody>
      </p:sp>
      <p:graphicFrame>
        <p:nvGraphicFramePr>
          <p:cNvPr id="16" name="15 Tabla"/>
          <p:cNvGraphicFramePr>
            <a:graphicFrameLocks noGrp="1"/>
          </p:cNvGraphicFramePr>
          <p:nvPr>
            <p:extLst>
              <p:ext uri="{D42A27DB-BD31-4B8C-83A1-F6EECF244321}">
                <p14:modId xmlns:p14="http://schemas.microsoft.com/office/powerpoint/2010/main" val="3273951633"/>
              </p:ext>
            </p:extLst>
          </p:nvPr>
        </p:nvGraphicFramePr>
        <p:xfrm>
          <a:off x="1243027" y="3908261"/>
          <a:ext cx="7416826" cy="457200"/>
        </p:xfrm>
        <a:graphic>
          <a:graphicData uri="http://schemas.openxmlformats.org/drawingml/2006/table">
            <a:tbl>
              <a:tblPr firstRow="1" bandRow="1">
                <a:tableStyleId>{5940675A-B579-460E-94D1-54222C63F5DA}</a:tableStyleId>
              </a:tblPr>
              <a:tblGrid>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462526"/>
              </a:tblGrid>
              <a:tr h="370840">
                <a:tc>
                  <a:txBody>
                    <a:bodyPr/>
                    <a:lstStyle/>
                    <a:p>
                      <a:pPr algn="ctr"/>
                      <a:r>
                        <a:rPr lang="es-ES" sz="2400" b="1" dirty="0" smtClean="0">
                          <a:latin typeface="Times New Roman" pitchFamily="18" charset="0"/>
                          <a:cs typeface="Times New Roman" pitchFamily="18" charset="0"/>
                        </a:rPr>
                        <a:t>C</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a</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d</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e</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n</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a</a:t>
                      </a:r>
                      <a:endParaRPr lang="es-ES" sz="2400" b="1" dirty="0">
                        <a:latin typeface="Times New Roman" pitchFamily="18" charset="0"/>
                        <a:cs typeface="Times New Roman" pitchFamily="18" charset="0"/>
                      </a:endParaRPr>
                    </a:p>
                  </a:txBody>
                  <a:tcPr/>
                </a:tc>
                <a:tc>
                  <a:txBody>
                    <a:bodyPr/>
                    <a:lstStyle/>
                    <a:p>
                      <a:pPr algn="ct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d</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e</a:t>
                      </a:r>
                      <a:endParaRPr lang="es-ES" sz="2400" b="1" dirty="0">
                        <a:latin typeface="Times New Roman" pitchFamily="18" charset="0"/>
                        <a:cs typeface="Times New Roman" pitchFamily="18" charset="0"/>
                      </a:endParaRPr>
                    </a:p>
                  </a:txBody>
                  <a:tcPr/>
                </a:tc>
                <a:tc>
                  <a:txBody>
                    <a:bodyPr/>
                    <a:lstStyle/>
                    <a:p>
                      <a:pPr algn="ct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c</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a</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r</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a</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c</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t</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e</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r</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e</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s</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\0</a:t>
                      </a:r>
                      <a:endParaRPr lang="es-ES" sz="2400" b="1" dirty="0">
                        <a:latin typeface="Times New Roman" pitchFamily="18" charset="0"/>
                        <a:cs typeface="Times New Roman" pitchFamily="18" charset="0"/>
                      </a:endParaRPr>
                    </a:p>
                  </a:txBody>
                  <a:tcPr/>
                </a:tc>
              </a:tr>
            </a:tbl>
          </a:graphicData>
        </a:graphic>
      </p:graphicFrame>
      <p:cxnSp>
        <p:nvCxnSpPr>
          <p:cNvPr id="17" name="16 Conector recto de flecha"/>
          <p:cNvCxnSpPr/>
          <p:nvPr/>
        </p:nvCxnSpPr>
        <p:spPr>
          <a:xfrm flipV="1">
            <a:off x="3645451" y="4413273"/>
            <a:ext cx="216024" cy="216024"/>
          </a:xfrm>
          <a:prstGeom prst="straightConnector1">
            <a:avLst/>
          </a:prstGeom>
          <a:ln w="47625">
            <a:solidFill>
              <a:srgbClr val="0033CC"/>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551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39</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38026"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2480506" y="1258209"/>
            <a:ext cx="6480720" cy="461665"/>
          </a:xfrm>
          <a:prstGeom prst="rect">
            <a:avLst/>
          </a:prstGeom>
          <a:noFill/>
        </p:spPr>
        <p:txBody>
          <a:bodyPr wrap="square" rtlCol="0">
            <a:spAutoFit/>
          </a:bodyPr>
          <a:lstStyle/>
          <a:p>
            <a:pPr algn="r"/>
            <a:r>
              <a:rPr lang="es-ES" sz="2400" b="1" dirty="0" err="1" smtClean="0">
                <a:latin typeface="Courier New" panose="02070309020205020404" pitchFamily="49" charset="0"/>
                <a:cs typeface="Courier New" panose="02070309020205020404" pitchFamily="49" charset="0"/>
              </a:rPr>
              <a:t>lastIndexOf</a:t>
            </a:r>
            <a:r>
              <a:rPr lang="es-ES" sz="2400" b="1" dirty="0" smtClean="0">
                <a:latin typeface="Courier New" panose="02070309020205020404" pitchFamily="49" charset="0"/>
                <a:cs typeface="Courier New" panose="02070309020205020404" pitchFamily="49" charset="0"/>
              </a:rPr>
              <a:t>(</a:t>
            </a:r>
            <a:r>
              <a:rPr lang="es-ES" sz="2400" b="1" i="1" dirty="0" smtClean="0">
                <a:latin typeface="Courier New" panose="02070309020205020404" pitchFamily="49" charset="0"/>
                <a:cs typeface="Courier New" panose="02070309020205020404" pitchFamily="49" charset="0"/>
              </a:rPr>
              <a:t>cadena, posición</a:t>
            </a:r>
            <a:r>
              <a:rPr lang="es-ES" sz="2400" b="1" dirty="0" smtClean="0">
                <a:latin typeface="Courier New" panose="02070309020205020404" pitchFamily="49" charset="0"/>
                <a:cs typeface="Courier New" panose="02070309020205020404" pitchFamily="49" charset="0"/>
              </a:rPr>
              <a:t>)</a:t>
            </a:r>
            <a:endParaRPr lang="es-ES" sz="2400" b="1" dirty="0">
              <a:latin typeface="Courier New" panose="02070309020205020404" pitchFamily="49" charset="0"/>
              <a:cs typeface="Courier New" panose="02070309020205020404" pitchFamily="49" charset="0"/>
            </a:endParaRPr>
          </a:p>
        </p:txBody>
      </p:sp>
      <p:sp>
        <p:nvSpPr>
          <p:cNvPr id="13" name="12 CuadroTexto"/>
          <p:cNvSpPr txBox="1"/>
          <p:nvPr/>
        </p:nvSpPr>
        <p:spPr>
          <a:xfrm>
            <a:off x="1594343" y="1735900"/>
            <a:ext cx="7311018" cy="769441"/>
          </a:xfrm>
          <a:prstGeom prst="rect">
            <a:avLst/>
          </a:prstGeom>
          <a:noFill/>
        </p:spPr>
        <p:txBody>
          <a:bodyPr wrap="square" rtlCol="0">
            <a:spAutoFit/>
          </a:bodyPr>
          <a:lstStyle/>
          <a:p>
            <a:pPr algn="ctr"/>
            <a:r>
              <a:rPr lang="es-ES" sz="2200" dirty="0" smtClean="0">
                <a:latin typeface="Times New Roman" pitchFamily="18" charset="0"/>
                <a:cs typeface="Times New Roman" pitchFamily="18" charset="0"/>
              </a:rPr>
              <a:t>Igual que la anterior, pero además le indicamos la posición desde donde comenzamos a buscar</a:t>
            </a:r>
            <a:endParaRPr lang="es-ES" sz="2200" dirty="0">
              <a:latin typeface="Times New Roman" pitchFamily="18" charset="0"/>
              <a:cs typeface="Times New Roman" pitchFamily="18" charset="0"/>
            </a:endParaRPr>
          </a:p>
        </p:txBody>
      </p:sp>
      <p:sp>
        <p:nvSpPr>
          <p:cNvPr id="14" name="13 CuadroTexto"/>
          <p:cNvSpPr txBox="1"/>
          <p:nvPr/>
        </p:nvSpPr>
        <p:spPr>
          <a:xfrm>
            <a:off x="562019" y="2571750"/>
            <a:ext cx="8391839" cy="930236"/>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200" b="1" dirty="0" err="1" smtClean="0">
                <a:latin typeface="Courier New" pitchFamily="49" charset="0"/>
                <a:cs typeface="Courier New" pitchFamily="49" charset="0"/>
              </a:rPr>
              <a:t>String</a:t>
            </a:r>
            <a:r>
              <a:rPr lang="es-ES" sz="2200" b="1" dirty="0" smtClean="0">
                <a:latin typeface="Courier New" pitchFamily="49" charset="0"/>
                <a:cs typeface="Courier New" pitchFamily="49" charset="0"/>
              </a:rPr>
              <a:t> </a:t>
            </a:r>
            <a:r>
              <a:rPr lang="es-ES" sz="2200" b="1" dirty="0" err="1" smtClean="0">
                <a:latin typeface="Courier New" pitchFamily="49" charset="0"/>
                <a:cs typeface="Courier New" pitchFamily="49" charset="0"/>
              </a:rPr>
              <a:t>miCadena</a:t>
            </a:r>
            <a:r>
              <a:rPr lang="es-ES" sz="2200" b="1" dirty="0" smtClean="0">
                <a:latin typeface="Courier New" pitchFamily="49" charset="0"/>
                <a:cs typeface="Courier New" pitchFamily="49" charset="0"/>
              </a:rPr>
              <a:t> = “Cadena de caracteres”;</a:t>
            </a:r>
          </a:p>
          <a:p>
            <a:pPr>
              <a:spcBef>
                <a:spcPts val="600"/>
              </a:spcBef>
            </a:pPr>
            <a:r>
              <a:rPr lang="es-ES" sz="2200" b="1" dirty="0" err="1" smtClean="0">
                <a:latin typeface="Courier New" pitchFamily="49" charset="0"/>
                <a:cs typeface="Courier New" pitchFamily="49" charset="0"/>
              </a:rPr>
              <a:t>System.out.println</a:t>
            </a:r>
            <a:r>
              <a:rPr lang="es-ES" sz="2200" b="1" dirty="0" smtClean="0">
                <a:latin typeface="Courier New" pitchFamily="49" charset="0"/>
                <a:cs typeface="Courier New" pitchFamily="49" charset="0"/>
              </a:rPr>
              <a:t>(</a:t>
            </a:r>
            <a:r>
              <a:rPr lang="es-ES" sz="2200" b="1" dirty="0" err="1" smtClean="0">
                <a:latin typeface="Courier New" pitchFamily="49" charset="0"/>
                <a:cs typeface="Courier New" pitchFamily="49" charset="0"/>
              </a:rPr>
              <a:t>miCadena.lastIndexOf</a:t>
            </a:r>
            <a:r>
              <a:rPr lang="es-ES" sz="2200" b="1" dirty="0" smtClean="0">
                <a:latin typeface="Courier New" pitchFamily="49" charset="0"/>
                <a:cs typeface="Courier New" pitchFamily="49" charset="0"/>
              </a:rPr>
              <a:t>(“de”,5);</a:t>
            </a:r>
          </a:p>
        </p:txBody>
      </p:sp>
      <p:graphicFrame>
        <p:nvGraphicFramePr>
          <p:cNvPr id="15" name="14 Tabla"/>
          <p:cNvGraphicFramePr>
            <a:graphicFrameLocks noGrp="1"/>
          </p:cNvGraphicFramePr>
          <p:nvPr>
            <p:extLst>
              <p:ext uri="{D42A27DB-BD31-4B8C-83A1-F6EECF244321}">
                <p14:modId xmlns:p14="http://schemas.microsoft.com/office/powerpoint/2010/main" val="282369953"/>
              </p:ext>
            </p:extLst>
          </p:nvPr>
        </p:nvGraphicFramePr>
        <p:xfrm>
          <a:off x="1488535" y="3793390"/>
          <a:ext cx="7416826" cy="426720"/>
        </p:xfrm>
        <a:graphic>
          <a:graphicData uri="http://schemas.openxmlformats.org/drawingml/2006/table">
            <a:tbl>
              <a:tblPr firstRow="1" bandRow="1">
                <a:tableStyleId>{5940675A-B579-460E-94D1-54222C63F5DA}</a:tableStyleId>
              </a:tblPr>
              <a:tblGrid>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347715"/>
                <a:gridCol w="462526"/>
              </a:tblGrid>
              <a:tr h="370840">
                <a:tc>
                  <a:txBody>
                    <a:bodyPr/>
                    <a:lstStyle/>
                    <a:p>
                      <a:pPr algn="ctr"/>
                      <a:r>
                        <a:rPr lang="es-ES" sz="2200" b="1" dirty="0" smtClean="0">
                          <a:latin typeface="Times New Roman" pitchFamily="18" charset="0"/>
                          <a:cs typeface="Times New Roman" pitchFamily="18" charset="0"/>
                        </a:rPr>
                        <a:t>C</a:t>
                      </a: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a</a:t>
                      </a: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d</a:t>
                      </a: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e</a:t>
                      </a: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n</a:t>
                      </a: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a</a:t>
                      </a:r>
                      <a:endParaRPr lang="es-ES" sz="2200" b="1" dirty="0">
                        <a:latin typeface="Times New Roman" pitchFamily="18" charset="0"/>
                        <a:cs typeface="Times New Roman" pitchFamily="18" charset="0"/>
                      </a:endParaRPr>
                    </a:p>
                  </a:txBody>
                  <a:tcPr/>
                </a:tc>
                <a:tc>
                  <a:txBody>
                    <a:bodyPr/>
                    <a:lstStyle/>
                    <a:p>
                      <a:pPr algn="ct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d</a:t>
                      </a: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e</a:t>
                      </a:r>
                      <a:endParaRPr lang="es-ES" sz="2200" b="1" dirty="0">
                        <a:latin typeface="Times New Roman" pitchFamily="18" charset="0"/>
                        <a:cs typeface="Times New Roman" pitchFamily="18" charset="0"/>
                      </a:endParaRPr>
                    </a:p>
                  </a:txBody>
                  <a:tcPr/>
                </a:tc>
                <a:tc>
                  <a:txBody>
                    <a:bodyPr/>
                    <a:lstStyle/>
                    <a:p>
                      <a:pPr algn="ct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c</a:t>
                      </a: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a</a:t>
                      </a: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r</a:t>
                      </a: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a</a:t>
                      </a: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c</a:t>
                      </a: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t</a:t>
                      </a: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e</a:t>
                      </a: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r</a:t>
                      </a: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e</a:t>
                      </a: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s</a:t>
                      </a:r>
                      <a:endParaRPr lang="es-ES" sz="2200" b="1" dirty="0">
                        <a:latin typeface="Times New Roman" pitchFamily="18" charset="0"/>
                        <a:cs typeface="Times New Roman" pitchFamily="18" charset="0"/>
                      </a:endParaRPr>
                    </a:p>
                  </a:txBody>
                  <a:tcPr/>
                </a:tc>
                <a:tc>
                  <a:txBody>
                    <a:bodyPr/>
                    <a:lstStyle/>
                    <a:p>
                      <a:pPr algn="ctr"/>
                      <a:r>
                        <a:rPr lang="es-ES" sz="2200" b="1" dirty="0" smtClean="0">
                          <a:latin typeface="Times New Roman" pitchFamily="18" charset="0"/>
                          <a:cs typeface="Times New Roman" pitchFamily="18" charset="0"/>
                        </a:rPr>
                        <a:t>\0</a:t>
                      </a:r>
                      <a:endParaRPr lang="es-ES" sz="2200" b="1" dirty="0">
                        <a:latin typeface="Times New Roman" pitchFamily="18" charset="0"/>
                        <a:cs typeface="Times New Roman" pitchFamily="18" charset="0"/>
                      </a:endParaRPr>
                    </a:p>
                  </a:txBody>
                  <a:tcPr/>
                </a:tc>
              </a:tr>
            </a:tbl>
          </a:graphicData>
        </a:graphic>
      </p:graphicFrame>
      <p:cxnSp>
        <p:nvCxnSpPr>
          <p:cNvPr id="16" name="15 Conector recto de flecha"/>
          <p:cNvCxnSpPr/>
          <p:nvPr/>
        </p:nvCxnSpPr>
        <p:spPr>
          <a:xfrm flipV="1">
            <a:off x="2146542" y="4251505"/>
            <a:ext cx="216024" cy="216024"/>
          </a:xfrm>
          <a:prstGeom prst="straightConnector1">
            <a:avLst/>
          </a:prstGeom>
          <a:ln w="47625">
            <a:solidFill>
              <a:srgbClr val="0033CC"/>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1823310" y="740093"/>
            <a:ext cx="7141177" cy="430887"/>
          </a:xfrm>
          <a:prstGeom prst="rect">
            <a:avLst/>
          </a:prstGeom>
          <a:noFill/>
        </p:spPr>
        <p:txBody>
          <a:bodyPr wrap="square" rtlCol="0">
            <a:spAutoFit/>
          </a:bodyPr>
          <a:lstStyle/>
          <a:p>
            <a:pPr algn="just"/>
            <a:r>
              <a:rPr lang="es-ES" sz="2200" b="1" u="sng" dirty="0" smtClean="0">
                <a:latin typeface="Times New Roman" pitchFamily="18" charset="0"/>
                <a:cs typeface="Times New Roman" pitchFamily="18" charset="0"/>
              </a:rPr>
              <a:t>Conocer posición de una </a:t>
            </a:r>
            <a:r>
              <a:rPr lang="es-ES" sz="2200" b="1" u="sng" dirty="0" err="1" smtClean="0">
                <a:latin typeface="Times New Roman" pitchFamily="18" charset="0"/>
                <a:cs typeface="Times New Roman" pitchFamily="18" charset="0"/>
              </a:rPr>
              <a:t>subcadena</a:t>
            </a:r>
            <a:r>
              <a:rPr lang="es-ES" sz="2200" b="1" u="sng" dirty="0" smtClean="0">
                <a:latin typeface="Times New Roman" pitchFamily="18" charset="0"/>
                <a:cs typeface="Times New Roman" pitchFamily="18" charset="0"/>
              </a:rPr>
              <a:t> dentro de una cadena</a:t>
            </a:r>
          </a:p>
        </p:txBody>
      </p:sp>
    </p:spTree>
    <p:extLst>
      <p:ext uri="{BB962C8B-B14F-4D97-AF65-F5344CB8AC3E}">
        <p14:creationId xmlns:p14="http://schemas.microsoft.com/office/powerpoint/2010/main" val="271729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a:t>
              </a:fld>
              <a:endParaRPr lang="es-ES" b="1" dirty="0">
                <a:latin typeface="Times New Roman" panose="02020603050405020304" pitchFamily="18" charset="0"/>
                <a:cs typeface="Times New Roman" panose="02020603050405020304" pitchFamily="18" charset="0"/>
              </a:endParaRPr>
            </a:p>
          </p:txBody>
        </p:sp>
      </p:grpSp>
      <p:sp>
        <p:nvSpPr>
          <p:cNvPr id="11" name="13 CuadroTexto"/>
          <p:cNvSpPr txBox="1"/>
          <p:nvPr/>
        </p:nvSpPr>
        <p:spPr>
          <a:xfrm>
            <a:off x="2159615" y="952308"/>
            <a:ext cx="6379704" cy="1384995"/>
          </a:xfrm>
          <a:prstGeom prst="rect">
            <a:avLst/>
          </a:prstGeom>
          <a:noFill/>
        </p:spPr>
        <p:txBody>
          <a:bodyPr wrap="square" rtlCol="0">
            <a:spAutoFit/>
          </a:bodyPr>
          <a:lstStyle/>
          <a:p>
            <a:pPr algn="ctr"/>
            <a:r>
              <a:rPr lang="es-ES" sz="2800" dirty="0" smtClean="0">
                <a:latin typeface="Times New Roman" pitchFamily="18" charset="0"/>
                <a:cs typeface="Times New Roman" pitchFamily="18" charset="0"/>
              </a:rPr>
              <a:t>En Java para almacenar una cadena de caracteres debemos definir un </a:t>
            </a:r>
            <a:r>
              <a:rPr lang="es-ES" sz="2800" b="1" u="sng" dirty="0" smtClean="0">
                <a:latin typeface="Times New Roman" pitchFamily="18" charset="0"/>
                <a:cs typeface="Times New Roman" pitchFamily="18" charset="0"/>
              </a:rPr>
              <a:t>objeto</a:t>
            </a:r>
            <a:r>
              <a:rPr lang="es-ES" sz="2800" dirty="0" smtClean="0">
                <a:latin typeface="Times New Roman" pitchFamily="18" charset="0"/>
                <a:cs typeface="Times New Roman" pitchFamily="18" charset="0"/>
              </a:rPr>
              <a:t> de la </a:t>
            </a:r>
            <a:r>
              <a:rPr lang="es-ES" sz="2800" b="1" u="sng" dirty="0" smtClean="0">
                <a:latin typeface="Times New Roman" pitchFamily="18" charset="0"/>
                <a:cs typeface="Times New Roman" pitchFamily="18" charset="0"/>
              </a:rPr>
              <a:t>clase</a:t>
            </a:r>
            <a:r>
              <a:rPr lang="es-ES" sz="2800" dirty="0" smtClean="0">
                <a:latin typeface="Times New Roman" pitchFamily="18" charset="0"/>
                <a:cs typeface="Times New Roman" pitchFamily="18" charset="0"/>
              </a:rPr>
              <a:t> </a:t>
            </a:r>
            <a:r>
              <a:rPr lang="es-ES" sz="2800" b="1" dirty="0" err="1" smtClean="0">
                <a:solidFill>
                  <a:srgbClr val="FF0000"/>
                </a:solidFill>
                <a:latin typeface="Times New Roman" pitchFamily="18" charset="0"/>
                <a:cs typeface="Times New Roman" pitchFamily="18" charset="0"/>
              </a:rPr>
              <a:t>String</a:t>
            </a:r>
            <a:endParaRPr lang="es-ES" sz="2800" b="1" dirty="0">
              <a:solidFill>
                <a:srgbClr val="FF0000"/>
              </a:solidFill>
              <a:latin typeface="Courier New" pitchFamily="49" charset="0"/>
              <a:cs typeface="Courier New" pitchFamily="49" charset="0"/>
            </a:endParaRPr>
          </a:p>
        </p:txBody>
      </p:sp>
      <p:sp>
        <p:nvSpPr>
          <p:cNvPr id="12" name="14 CuadroTexto"/>
          <p:cNvSpPr txBox="1"/>
          <p:nvPr/>
        </p:nvSpPr>
        <p:spPr>
          <a:xfrm>
            <a:off x="1365195" y="2724455"/>
            <a:ext cx="4428445" cy="1785104"/>
          </a:xfrm>
          <a:prstGeom prst="rect">
            <a:avLst/>
          </a:prstGeom>
          <a:noFill/>
        </p:spPr>
        <p:txBody>
          <a:bodyPr wrap="square" rtlCol="0">
            <a:spAutoFit/>
          </a:bodyPr>
          <a:lstStyle/>
          <a:p>
            <a:pPr algn="ctr"/>
            <a:r>
              <a:rPr lang="es-ES" sz="2200" b="1" i="1" dirty="0" smtClean="0">
                <a:solidFill>
                  <a:srgbClr val="002060"/>
                </a:solidFill>
                <a:latin typeface="Times New Roman" pitchFamily="18" charset="0"/>
                <a:cs typeface="Times New Roman" pitchFamily="18" charset="0"/>
              </a:rPr>
              <a:t>Más adelante veremos con profundidad los conceptos de clase y objeto, por ahora solo nos interesa la mecánica para trabajar con cadenas de caracteres.</a:t>
            </a:r>
            <a:endParaRPr lang="es-ES" sz="2200" b="1" i="1" dirty="0">
              <a:solidFill>
                <a:srgbClr val="002060"/>
              </a:solidFill>
              <a:latin typeface="Times New Roman" pitchFamily="18" charset="0"/>
              <a:cs typeface="Times New Roman" pitchFamily="18" charset="0"/>
            </a:endParaRPr>
          </a:p>
        </p:txBody>
      </p:sp>
      <p:sp>
        <p:nvSpPr>
          <p:cNvPr id="13" name="Title 3"/>
          <p:cNvSpPr>
            <a:spLocks noGrp="1"/>
          </p:cNvSpPr>
          <p:nvPr>
            <p:ph type="title"/>
          </p:nvPr>
        </p:nvSpPr>
        <p:spPr>
          <a:xfrm>
            <a:off x="1169488" y="27746"/>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1.- </a:t>
            </a:r>
            <a:r>
              <a:rPr lang="es-ES" dirty="0" smtClean="0">
                <a:latin typeface="Times New Roman" panose="02020603050405020304" pitchFamily="18" charset="0"/>
                <a:cs typeface="Times New Roman" panose="02020603050405020304" pitchFamily="18" charset="0"/>
              </a:rPr>
              <a:t>Definición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1026" name="Picture 2" descr="https://guru99.es/wp-content/uploads/2018/03/a15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6345" y="3030317"/>
            <a:ext cx="2837895" cy="11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740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40</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38026"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2227412" y="739290"/>
            <a:ext cx="5616624"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Obtener una </a:t>
            </a:r>
            <a:r>
              <a:rPr lang="es-ES" sz="2400" b="1" u="sng" dirty="0" err="1" smtClean="0">
                <a:latin typeface="Times New Roman" pitchFamily="18" charset="0"/>
                <a:cs typeface="Times New Roman" pitchFamily="18" charset="0"/>
              </a:rPr>
              <a:t>subcadena</a:t>
            </a:r>
            <a:r>
              <a:rPr lang="es-ES" sz="2400" b="1" u="sng" dirty="0" smtClean="0">
                <a:latin typeface="Times New Roman" pitchFamily="18" charset="0"/>
                <a:cs typeface="Times New Roman" pitchFamily="18" charset="0"/>
              </a:rPr>
              <a:t> de una cadena</a:t>
            </a:r>
          </a:p>
        </p:txBody>
      </p:sp>
      <p:sp>
        <p:nvSpPr>
          <p:cNvPr id="13" name="12 CuadroTexto"/>
          <p:cNvSpPr txBox="1"/>
          <p:nvPr/>
        </p:nvSpPr>
        <p:spPr>
          <a:xfrm>
            <a:off x="378353" y="1241604"/>
            <a:ext cx="8496944" cy="461665"/>
          </a:xfrm>
          <a:prstGeom prst="rect">
            <a:avLst/>
          </a:prstGeom>
          <a:noFill/>
        </p:spPr>
        <p:txBody>
          <a:bodyPr wrap="square" rtlCol="0">
            <a:spAutoFit/>
          </a:bodyPr>
          <a:lstStyle/>
          <a:p>
            <a:pPr algn="r"/>
            <a:r>
              <a:rPr lang="es-ES" sz="2400" b="1" dirty="0" err="1" smtClean="0">
                <a:latin typeface="Courier New" panose="02070309020205020404" pitchFamily="49" charset="0"/>
                <a:cs typeface="Courier New" panose="02070309020205020404" pitchFamily="49" charset="0"/>
              </a:rPr>
              <a:t>substring</a:t>
            </a:r>
            <a:endParaRPr lang="es-ES" sz="2400" b="1" dirty="0">
              <a:latin typeface="Courier New" panose="02070309020205020404" pitchFamily="49" charset="0"/>
              <a:cs typeface="Courier New" panose="02070309020205020404" pitchFamily="49" charset="0"/>
            </a:endParaRPr>
          </a:p>
        </p:txBody>
      </p:sp>
      <p:sp>
        <p:nvSpPr>
          <p:cNvPr id="14" name="13 CuadroTexto"/>
          <p:cNvSpPr txBox="1"/>
          <p:nvPr/>
        </p:nvSpPr>
        <p:spPr>
          <a:xfrm>
            <a:off x="1012489" y="1808225"/>
            <a:ext cx="7970820" cy="899459"/>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200" b="1" dirty="0" err="1" smtClean="0">
                <a:latin typeface="Courier New" pitchFamily="49" charset="0"/>
                <a:cs typeface="Courier New" pitchFamily="49" charset="0"/>
              </a:rPr>
              <a:t>String</a:t>
            </a:r>
            <a:r>
              <a:rPr lang="es-ES" sz="2200" b="1" dirty="0" smtClean="0">
                <a:latin typeface="Courier New" pitchFamily="49" charset="0"/>
                <a:cs typeface="Courier New" pitchFamily="49" charset="0"/>
              </a:rPr>
              <a:t> </a:t>
            </a:r>
            <a:r>
              <a:rPr lang="es-ES" sz="2200" b="1" dirty="0" err="1" smtClean="0">
                <a:latin typeface="Courier New" pitchFamily="49" charset="0"/>
                <a:cs typeface="Courier New" pitchFamily="49" charset="0"/>
              </a:rPr>
              <a:t>miCadena</a:t>
            </a:r>
            <a:r>
              <a:rPr lang="es-ES" sz="2200" b="1" dirty="0" smtClean="0">
                <a:latin typeface="Courier New" pitchFamily="49" charset="0"/>
                <a:cs typeface="Courier New" pitchFamily="49" charset="0"/>
              </a:rPr>
              <a:t> = “En un lugar de la Mancha”;</a:t>
            </a:r>
          </a:p>
          <a:p>
            <a:pPr>
              <a:spcBef>
                <a:spcPts val="600"/>
              </a:spcBef>
            </a:pPr>
            <a:r>
              <a:rPr lang="es-ES" sz="2200" b="1" dirty="0" err="1" smtClean="0">
                <a:latin typeface="Courier New" pitchFamily="49" charset="0"/>
                <a:cs typeface="Courier New" pitchFamily="49" charset="0"/>
              </a:rPr>
              <a:t>System.out.println</a:t>
            </a:r>
            <a:r>
              <a:rPr lang="es-ES" sz="2200" b="1" dirty="0" smtClean="0">
                <a:latin typeface="Courier New" pitchFamily="49" charset="0"/>
                <a:cs typeface="Courier New" pitchFamily="49" charset="0"/>
              </a:rPr>
              <a:t>(</a:t>
            </a:r>
            <a:r>
              <a:rPr lang="es-ES" sz="2200" b="1" dirty="0" err="1" smtClean="0">
                <a:latin typeface="Courier New" pitchFamily="49" charset="0"/>
                <a:cs typeface="Courier New" pitchFamily="49" charset="0"/>
              </a:rPr>
              <a:t>miCadena.substring</a:t>
            </a:r>
            <a:r>
              <a:rPr lang="es-ES" sz="2200" b="1" dirty="0" smtClean="0">
                <a:latin typeface="Courier New" pitchFamily="49" charset="0"/>
                <a:cs typeface="Courier New" pitchFamily="49" charset="0"/>
              </a:rPr>
              <a:t>(6, 11);</a:t>
            </a:r>
          </a:p>
        </p:txBody>
      </p:sp>
      <p:graphicFrame>
        <p:nvGraphicFramePr>
          <p:cNvPr id="15" name="14 Tabla"/>
          <p:cNvGraphicFramePr>
            <a:graphicFrameLocks noGrp="1"/>
          </p:cNvGraphicFramePr>
          <p:nvPr>
            <p:extLst>
              <p:ext uri="{D42A27DB-BD31-4B8C-83A1-F6EECF244321}">
                <p14:modId xmlns:p14="http://schemas.microsoft.com/office/powerpoint/2010/main" val="524995559"/>
              </p:ext>
            </p:extLst>
          </p:nvPr>
        </p:nvGraphicFramePr>
        <p:xfrm>
          <a:off x="364808" y="3046992"/>
          <a:ext cx="8568952" cy="426720"/>
        </p:xfrm>
        <a:graphic>
          <a:graphicData uri="http://schemas.openxmlformats.org/drawingml/2006/table">
            <a:tbl>
              <a:tblPr firstRow="1" bandRow="1">
                <a:tableStyleId>{5940675A-B579-460E-94D1-54222C63F5DA}</a:tableStyleId>
              </a:tblPr>
              <a:tblGrid>
                <a:gridCol w="342758"/>
                <a:gridCol w="342758"/>
                <a:gridCol w="342758"/>
                <a:gridCol w="342758"/>
                <a:gridCol w="342758"/>
                <a:gridCol w="342758"/>
                <a:gridCol w="342758"/>
                <a:gridCol w="342758"/>
                <a:gridCol w="342758"/>
                <a:gridCol w="342758"/>
                <a:gridCol w="342758"/>
                <a:gridCol w="342758"/>
                <a:gridCol w="342758"/>
                <a:gridCol w="342758"/>
                <a:gridCol w="342758"/>
                <a:gridCol w="342758"/>
                <a:gridCol w="342758"/>
                <a:gridCol w="293791"/>
                <a:gridCol w="391727"/>
                <a:gridCol w="342758"/>
                <a:gridCol w="342758"/>
                <a:gridCol w="342758"/>
                <a:gridCol w="308194"/>
                <a:gridCol w="288032"/>
                <a:gridCol w="432048"/>
              </a:tblGrid>
              <a:tr h="370840">
                <a:tc>
                  <a:txBody>
                    <a:bodyPr/>
                    <a:lstStyle/>
                    <a:p>
                      <a:pPr algn="ctr"/>
                      <a:r>
                        <a:rPr lang="es-ES" sz="2200" b="1" dirty="0" smtClean="0">
                          <a:latin typeface="Times New Roman" pitchFamily="18" charset="0"/>
                          <a:cs typeface="Times New Roman" pitchFamily="18" charset="0"/>
                        </a:rPr>
                        <a:t>E</a:t>
                      </a: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n</a:t>
                      </a:r>
                      <a:endParaRPr lang="es-ES" sz="2200" b="1" dirty="0">
                        <a:latin typeface="Times New Roman" pitchFamily="18" charset="0"/>
                        <a:cs typeface="Times New Roman" pitchFamily="18" charset="0"/>
                      </a:endParaRPr>
                    </a:p>
                  </a:txBody>
                  <a:tcPr>
                    <a:solidFill>
                      <a:schemeClr val="bg1"/>
                    </a:solidFill>
                  </a:tcPr>
                </a:tc>
                <a:tc>
                  <a:txBody>
                    <a:bodyPr/>
                    <a:lstStyle/>
                    <a:p>
                      <a:pPr algn="ct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u</a:t>
                      </a: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n</a:t>
                      </a:r>
                      <a:endParaRPr lang="es-ES" sz="2200" b="1" dirty="0">
                        <a:latin typeface="Times New Roman" pitchFamily="18" charset="0"/>
                        <a:cs typeface="Times New Roman" pitchFamily="18" charset="0"/>
                      </a:endParaRPr>
                    </a:p>
                  </a:txBody>
                  <a:tcPr>
                    <a:solidFill>
                      <a:schemeClr val="bg1"/>
                    </a:solidFill>
                  </a:tcPr>
                </a:tc>
                <a:tc>
                  <a:txBody>
                    <a:bodyPr/>
                    <a:lstStyle/>
                    <a:p>
                      <a:pPr algn="ct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l</a:t>
                      </a: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u</a:t>
                      </a: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g</a:t>
                      </a: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a</a:t>
                      </a: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r</a:t>
                      </a:r>
                      <a:endParaRPr lang="es-ES" sz="2200" b="1" dirty="0">
                        <a:latin typeface="Times New Roman" pitchFamily="18" charset="0"/>
                        <a:cs typeface="Times New Roman" pitchFamily="18" charset="0"/>
                      </a:endParaRPr>
                    </a:p>
                  </a:txBody>
                  <a:tcPr>
                    <a:solidFill>
                      <a:schemeClr val="bg1"/>
                    </a:solidFill>
                  </a:tcPr>
                </a:tc>
                <a:tc>
                  <a:txBody>
                    <a:bodyPr/>
                    <a:lstStyle/>
                    <a:p>
                      <a:pPr algn="ct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d</a:t>
                      </a: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e</a:t>
                      </a:r>
                      <a:endParaRPr lang="es-ES" sz="2200" b="1" dirty="0">
                        <a:latin typeface="Times New Roman" pitchFamily="18" charset="0"/>
                        <a:cs typeface="Times New Roman" pitchFamily="18" charset="0"/>
                      </a:endParaRPr>
                    </a:p>
                  </a:txBody>
                  <a:tcPr>
                    <a:solidFill>
                      <a:schemeClr val="bg1"/>
                    </a:solidFill>
                  </a:tcPr>
                </a:tc>
                <a:tc>
                  <a:txBody>
                    <a:bodyPr/>
                    <a:lstStyle/>
                    <a:p>
                      <a:pPr algn="ct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l</a:t>
                      </a: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a</a:t>
                      </a:r>
                      <a:endParaRPr lang="es-ES" sz="2200" b="1" dirty="0">
                        <a:latin typeface="Times New Roman" pitchFamily="18" charset="0"/>
                        <a:cs typeface="Times New Roman" pitchFamily="18" charset="0"/>
                      </a:endParaRPr>
                    </a:p>
                  </a:txBody>
                  <a:tcPr>
                    <a:solidFill>
                      <a:schemeClr val="bg1"/>
                    </a:solidFill>
                  </a:tcPr>
                </a:tc>
                <a:tc>
                  <a:txBody>
                    <a:bodyPr/>
                    <a:lstStyle/>
                    <a:p>
                      <a:pPr algn="ct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M</a:t>
                      </a: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a</a:t>
                      </a: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n</a:t>
                      </a: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c</a:t>
                      </a: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h</a:t>
                      </a: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a</a:t>
                      </a:r>
                      <a:endParaRPr lang="es-ES" sz="2200" b="1" dirty="0">
                        <a:latin typeface="Times New Roman" pitchFamily="18" charset="0"/>
                        <a:cs typeface="Times New Roman" pitchFamily="18" charset="0"/>
                      </a:endParaRPr>
                    </a:p>
                  </a:txBody>
                  <a:tcPr>
                    <a:solidFill>
                      <a:schemeClr val="bg1"/>
                    </a:solidFill>
                  </a:tcPr>
                </a:tc>
                <a:tc>
                  <a:txBody>
                    <a:bodyPr/>
                    <a:lstStyle/>
                    <a:p>
                      <a:pPr algn="ctr"/>
                      <a:r>
                        <a:rPr lang="es-ES" sz="2200" b="1" dirty="0" smtClean="0">
                          <a:latin typeface="Times New Roman" pitchFamily="18" charset="0"/>
                          <a:cs typeface="Times New Roman" pitchFamily="18" charset="0"/>
                        </a:rPr>
                        <a:t>\0</a:t>
                      </a:r>
                      <a:endParaRPr lang="es-ES" sz="2200" b="1" dirty="0">
                        <a:latin typeface="Times New Roman" pitchFamily="18" charset="0"/>
                        <a:cs typeface="Times New Roman" pitchFamily="18" charset="0"/>
                      </a:endParaRPr>
                    </a:p>
                  </a:txBody>
                  <a:tcPr>
                    <a:solidFill>
                      <a:schemeClr val="bg1"/>
                    </a:solidFill>
                  </a:tcPr>
                </a:tc>
              </a:tr>
            </a:tbl>
          </a:graphicData>
        </a:graphic>
      </p:graphicFrame>
      <p:sp>
        <p:nvSpPr>
          <p:cNvPr id="16" name="15 CuadroTexto"/>
          <p:cNvSpPr txBox="1"/>
          <p:nvPr/>
        </p:nvSpPr>
        <p:spPr>
          <a:xfrm>
            <a:off x="292800" y="3479040"/>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0</a:t>
            </a:r>
            <a:endParaRPr lang="es-ES" sz="2000" b="1" dirty="0">
              <a:latin typeface="Times New Roman" pitchFamily="18" charset="0"/>
              <a:cs typeface="Times New Roman" pitchFamily="18" charset="0"/>
            </a:endParaRPr>
          </a:p>
        </p:txBody>
      </p:sp>
      <p:sp>
        <p:nvSpPr>
          <p:cNvPr id="17" name="16 CuadroTexto"/>
          <p:cNvSpPr txBox="1"/>
          <p:nvPr/>
        </p:nvSpPr>
        <p:spPr>
          <a:xfrm>
            <a:off x="652840" y="3479040"/>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1</a:t>
            </a:r>
            <a:endParaRPr lang="es-ES" sz="2000" b="1" dirty="0">
              <a:latin typeface="Times New Roman" pitchFamily="18" charset="0"/>
              <a:cs typeface="Times New Roman" pitchFamily="18" charset="0"/>
            </a:endParaRPr>
          </a:p>
        </p:txBody>
      </p:sp>
      <p:sp>
        <p:nvSpPr>
          <p:cNvPr id="18" name="17 CuadroTexto"/>
          <p:cNvSpPr txBox="1"/>
          <p:nvPr/>
        </p:nvSpPr>
        <p:spPr>
          <a:xfrm>
            <a:off x="1012880" y="3479040"/>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2</a:t>
            </a:r>
            <a:endParaRPr lang="es-ES" sz="2000" b="1" dirty="0">
              <a:latin typeface="Times New Roman" pitchFamily="18" charset="0"/>
              <a:cs typeface="Times New Roman" pitchFamily="18" charset="0"/>
            </a:endParaRPr>
          </a:p>
        </p:txBody>
      </p:sp>
      <p:sp>
        <p:nvSpPr>
          <p:cNvPr id="19" name="18 CuadroTexto"/>
          <p:cNvSpPr txBox="1"/>
          <p:nvPr/>
        </p:nvSpPr>
        <p:spPr>
          <a:xfrm>
            <a:off x="1372920" y="3479040"/>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3</a:t>
            </a:r>
            <a:endParaRPr lang="es-ES" sz="2000" b="1" dirty="0">
              <a:latin typeface="Times New Roman" pitchFamily="18" charset="0"/>
              <a:cs typeface="Times New Roman" pitchFamily="18" charset="0"/>
            </a:endParaRPr>
          </a:p>
        </p:txBody>
      </p:sp>
      <p:sp>
        <p:nvSpPr>
          <p:cNvPr id="20" name="19 CuadroTexto"/>
          <p:cNvSpPr txBox="1"/>
          <p:nvPr/>
        </p:nvSpPr>
        <p:spPr>
          <a:xfrm>
            <a:off x="1732960" y="3479040"/>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4</a:t>
            </a:r>
            <a:endParaRPr lang="es-ES" sz="2000" b="1" dirty="0">
              <a:latin typeface="Times New Roman" pitchFamily="18" charset="0"/>
              <a:cs typeface="Times New Roman" pitchFamily="18" charset="0"/>
            </a:endParaRPr>
          </a:p>
        </p:txBody>
      </p:sp>
      <p:sp>
        <p:nvSpPr>
          <p:cNvPr id="21" name="20 CuadroTexto"/>
          <p:cNvSpPr txBox="1"/>
          <p:nvPr/>
        </p:nvSpPr>
        <p:spPr>
          <a:xfrm>
            <a:off x="2093000" y="3479040"/>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5</a:t>
            </a:r>
            <a:endParaRPr lang="es-ES" sz="2000" b="1" dirty="0">
              <a:latin typeface="Times New Roman" pitchFamily="18" charset="0"/>
              <a:cs typeface="Times New Roman" pitchFamily="18" charset="0"/>
            </a:endParaRPr>
          </a:p>
        </p:txBody>
      </p:sp>
      <p:sp>
        <p:nvSpPr>
          <p:cNvPr id="22" name="21 CuadroTexto"/>
          <p:cNvSpPr txBox="1"/>
          <p:nvPr/>
        </p:nvSpPr>
        <p:spPr>
          <a:xfrm>
            <a:off x="2381032" y="3479040"/>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6</a:t>
            </a:r>
            <a:endParaRPr lang="es-ES" sz="2000" b="1" dirty="0">
              <a:latin typeface="Times New Roman" pitchFamily="18" charset="0"/>
              <a:cs typeface="Times New Roman" pitchFamily="18" charset="0"/>
            </a:endParaRPr>
          </a:p>
        </p:txBody>
      </p:sp>
      <p:sp>
        <p:nvSpPr>
          <p:cNvPr id="23" name="22 CuadroTexto"/>
          <p:cNvSpPr txBox="1"/>
          <p:nvPr/>
        </p:nvSpPr>
        <p:spPr>
          <a:xfrm>
            <a:off x="4109224" y="3479040"/>
            <a:ext cx="432048"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11</a:t>
            </a:r>
            <a:endParaRPr lang="es-ES" sz="2000" b="1" dirty="0">
              <a:latin typeface="Times New Roman" pitchFamily="18" charset="0"/>
              <a:cs typeface="Times New Roman" pitchFamily="18" charset="0"/>
            </a:endParaRPr>
          </a:p>
        </p:txBody>
      </p:sp>
      <p:sp>
        <p:nvSpPr>
          <p:cNvPr id="24" name="23 Abrir llave"/>
          <p:cNvSpPr/>
          <p:nvPr/>
        </p:nvSpPr>
        <p:spPr>
          <a:xfrm rot="16200000">
            <a:off x="3173120" y="3046992"/>
            <a:ext cx="288032" cy="1728192"/>
          </a:xfrm>
          <a:prstGeom prst="leftBrace">
            <a:avLst>
              <a:gd name="adj1" fmla="val 32620"/>
              <a:gd name="adj2"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5" name="24 CuadroTexto"/>
          <p:cNvSpPr txBox="1"/>
          <p:nvPr/>
        </p:nvSpPr>
        <p:spPr>
          <a:xfrm>
            <a:off x="1372919" y="4071118"/>
            <a:ext cx="7322115" cy="461665"/>
          </a:xfrm>
          <a:prstGeom prst="rect">
            <a:avLst/>
          </a:prstGeom>
          <a:noFill/>
        </p:spPr>
        <p:txBody>
          <a:bodyPr wrap="square" rtlCol="0">
            <a:spAutoFit/>
          </a:bodyPr>
          <a:lstStyle/>
          <a:p>
            <a:pPr algn="just"/>
            <a:r>
              <a:rPr lang="es-ES" sz="2400" b="1" dirty="0" smtClean="0">
                <a:latin typeface="Times New Roman" pitchFamily="18" charset="0"/>
                <a:cs typeface="Times New Roman" pitchFamily="18" charset="0"/>
              </a:rPr>
              <a:t>El rango inferior se incluye pero no el superior</a:t>
            </a:r>
            <a:endParaRPr lang="es-E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75241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41</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38026"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
        <p:nvSpPr>
          <p:cNvPr id="13" name="12 CuadroTexto"/>
          <p:cNvSpPr txBox="1"/>
          <p:nvPr/>
        </p:nvSpPr>
        <p:spPr>
          <a:xfrm>
            <a:off x="2281424" y="983616"/>
            <a:ext cx="5648703" cy="430887"/>
          </a:xfrm>
          <a:prstGeom prst="rect">
            <a:avLst/>
          </a:prstGeom>
          <a:noFill/>
        </p:spPr>
        <p:txBody>
          <a:bodyPr wrap="square" rtlCol="0">
            <a:spAutoFit/>
          </a:bodyPr>
          <a:lstStyle/>
          <a:p>
            <a:pPr algn="just"/>
            <a:r>
              <a:rPr lang="es-ES" sz="2200" b="1" u="sng" dirty="0" smtClean="0">
                <a:latin typeface="Times New Roman" pitchFamily="18" charset="0"/>
                <a:cs typeface="Times New Roman" pitchFamily="18" charset="0"/>
              </a:rPr>
              <a:t>Obtener una </a:t>
            </a:r>
            <a:r>
              <a:rPr lang="es-ES" sz="2200" b="1" u="sng" dirty="0" err="1" smtClean="0">
                <a:latin typeface="Times New Roman" pitchFamily="18" charset="0"/>
                <a:cs typeface="Times New Roman" pitchFamily="18" charset="0"/>
              </a:rPr>
              <a:t>subcadena</a:t>
            </a:r>
            <a:r>
              <a:rPr lang="es-ES" sz="2200" b="1" u="sng" dirty="0" smtClean="0">
                <a:latin typeface="Times New Roman" pitchFamily="18" charset="0"/>
                <a:cs typeface="Times New Roman" pitchFamily="18" charset="0"/>
              </a:rPr>
              <a:t> de una cadena</a:t>
            </a:r>
          </a:p>
        </p:txBody>
      </p:sp>
      <p:sp>
        <p:nvSpPr>
          <p:cNvPr id="14" name="13 CuadroTexto"/>
          <p:cNvSpPr txBox="1"/>
          <p:nvPr/>
        </p:nvSpPr>
        <p:spPr>
          <a:xfrm>
            <a:off x="1059785" y="1594436"/>
            <a:ext cx="7876839" cy="899459"/>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200" b="1" dirty="0" err="1" smtClean="0">
                <a:latin typeface="Courier New" pitchFamily="49" charset="0"/>
                <a:cs typeface="Courier New" pitchFamily="49" charset="0"/>
              </a:rPr>
              <a:t>String</a:t>
            </a:r>
            <a:r>
              <a:rPr lang="es-ES" sz="2200" b="1" dirty="0" smtClean="0">
                <a:latin typeface="Courier New" pitchFamily="49" charset="0"/>
                <a:cs typeface="Courier New" pitchFamily="49" charset="0"/>
              </a:rPr>
              <a:t> </a:t>
            </a:r>
            <a:r>
              <a:rPr lang="es-ES" sz="2200" b="1" dirty="0" err="1" smtClean="0">
                <a:latin typeface="Courier New" pitchFamily="49" charset="0"/>
                <a:cs typeface="Courier New" pitchFamily="49" charset="0"/>
              </a:rPr>
              <a:t>miCadena</a:t>
            </a:r>
            <a:r>
              <a:rPr lang="es-ES" sz="2200" b="1" dirty="0" smtClean="0">
                <a:latin typeface="Courier New" pitchFamily="49" charset="0"/>
                <a:cs typeface="Courier New" pitchFamily="49" charset="0"/>
              </a:rPr>
              <a:t> = “En un lugar de la Mancha”;</a:t>
            </a:r>
          </a:p>
          <a:p>
            <a:pPr>
              <a:spcBef>
                <a:spcPts val="600"/>
              </a:spcBef>
            </a:pPr>
            <a:r>
              <a:rPr lang="es-ES" sz="2200" b="1" dirty="0" err="1" smtClean="0">
                <a:latin typeface="Courier New" pitchFamily="49" charset="0"/>
                <a:cs typeface="Courier New" pitchFamily="49" charset="0"/>
              </a:rPr>
              <a:t>System.out.println</a:t>
            </a:r>
            <a:r>
              <a:rPr lang="es-ES" sz="2200" b="1" dirty="0" smtClean="0">
                <a:latin typeface="Courier New" pitchFamily="49" charset="0"/>
                <a:cs typeface="Courier New" pitchFamily="49" charset="0"/>
              </a:rPr>
              <a:t>(</a:t>
            </a:r>
            <a:r>
              <a:rPr lang="es-ES" sz="2200" b="1" dirty="0" err="1" smtClean="0">
                <a:latin typeface="Courier New" pitchFamily="49" charset="0"/>
                <a:cs typeface="Courier New" pitchFamily="49" charset="0"/>
              </a:rPr>
              <a:t>miCadena.substring</a:t>
            </a:r>
            <a:r>
              <a:rPr lang="es-ES" sz="2200" b="1" dirty="0" smtClean="0">
                <a:latin typeface="Courier New" pitchFamily="49" charset="0"/>
                <a:cs typeface="Courier New" pitchFamily="49" charset="0"/>
              </a:rPr>
              <a:t>(6, 3);</a:t>
            </a:r>
          </a:p>
        </p:txBody>
      </p:sp>
      <p:sp>
        <p:nvSpPr>
          <p:cNvPr id="15" name="14 CuadroTexto"/>
          <p:cNvSpPr txBox="1"/>
          <p:nvPr/>
        </p:nvSpPr>
        <p:spPr>
          <a:xfrm>
            <a:off x="4113885" y="3287872"/>
            <a:ext cx="4752347" cy="769441"/>
          </a:xfrm>
          <a:prstGeom prst="rect">
            <a:avLst/>
          </a:prstGeom>
          <a:noFill/>
        </p:spPr>
        <p:txBody>
          <a:bodyPr wrap="square" rtlCol="0">
            <a:spAutoFit/>
          </a:bodyPr>
          <a:lstStyle/>
          <a:p>
            <a:pPr algn="just"/>
            <a:r>
              <a:rPr lang="es-ES" sz="2200" b="1" dirty="0" smtClean="0">
                <a:latin typeface="Times New Roman" pitchFamily="18" charset="0"/>
                <a:cs typeface="Times New Roman" pitchFamily="18" charset="0"/>
              </a:rPr>
              <a:t>Si el valor final es inferior al valor inicial, provocará error de ejecución</a:t>
            </a:r>
            <a:endParaRPr lang="es-ES" sz="2200" b="1" dirty="0">
              <a:latin typeface="Times New Roman" pitchFamily="18" charset="0"/>
              <a:cs typeface="Times New Roman" pitchFamily="18" charset="0"/>
            </a:endParaRPr>
          </a:p>
        </p:txBody>
      </p:sp>
      <p:cxnSp>
        <p:nvCxnSpPr>
          <p:cNvPr id="16" name="15 Conector recto de flecha"/>
          <p:cNvCxnSpPr/>
          <p:nvPr/>
        </p:nvCxnSpPr>
        <p:spPr>
          <a:xfrm flipH="1" flipV="1">
            <a:off x="7601379" y="2495784"/>
            <a:ext cx="216024" cy="77840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flipV="1">
            <a:off x="7817403" y="2423776"/>
            <a:ext cx="216024" cy="86409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080" y="2337842"/>
            <a:ext cx="1614096" cy="2556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168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42</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2137365" y="761249"/>
            <a:ext cx="5887774" cy="461665"/>
          </a:xfrm>
          <a:prstGeom prst="rect">
            <a:avLst/>
          </a:prstGeom>
          <a:noFill/>
        </p:spPr>
        <p:txBody>
          <a:bodyPr wrap="square" rtlCol="0">
            <a:spAutoFit/>
          </a:bodyPr>
          <a:lstStyle/>
          <a:p>
            <a:pPr algn="just"/>
            <a:r>
              <a:rPr lang="es-ES" sz="2400" b="1" u="sng" dirty="0" smtClean="0">
                <a:latin typeface="Times New Roman" pitchFamily="18" charset="0"/>
                <a:cs typeface="Times New Roman" pitchFamily="18" charset="0"/>
              </a:rPr>
              <a:t>Obtener una letra de la cadena</a:t>
            </a:r>
          </a:p>
        </p:txBody>
      </p:sp>
      <p:sp>
        <p:nvSpPr>
          <p:cNvPr id="12" name="11 CuadroTexto"/>
          <p:cNvSpPr txBox="1"/>
          <p:nvPr/>
        </p:nvSpPr>
        <p:spPr>
          <a:xfrm>
            <a:off x="464299" y="1322504"/>
            <a:ext cx="8496944" cy="461665"/>
          </a:xfrm>
          <a:prstGeom prst="rect">
            <a:avLst/>
          </a:prstGeom>
          <a:noFill/>
        </p:spPr>
        <p:txBody>
          <a:bodyPr wrap="square" rtlCol="0">
            <a:spAutoFit/>
          </a:bodyPr>
          <a:lstStyle/>
          <a:p>
            <a:pPr algn="r"/>
            <a:r>
              <a:rPr lang="es-ES" sz="2400" b="1" dirty="0" err="1" smtClean="0">
                <a:latin typeface="Courier New" panose="02070309020205020404" pitchFamily="49" charset="0"/>
                <a:cs typeface="Courier New" panose="02070309020205020404" pitchFamily="49" charset="0"/>
              </a:rPr>
              <a:t>charAt</a:t>
            </a:r>
            <a:r>
              <a:rPr lang="es-ES" sz="2400" b="1" dirty="0" smtClean="0">
                <a:latin typeface="Courier New" panose="02070309020205020404" pitchFamily="49" charset="0"/>
                <a:cs typeface="Courier New" panose="02070309020205020404" pitchFamily="49" charset="0"/>
              </a:rPr>
              <a:t>(</a:t>
            </a:r>
            <a:r>
              <a:rPr lang="es-ES" sz="2400" b="1" i="1" dirty="0" smtClean="0">
                <a:latin typeface="Courier New" panose="02070309020205020404" pitchFamily="49" charset="0"/>
                <a:cs typeface="Courier New" panose="02070309020205020404" pitchFamily="49" charset="0"/>
              </a:rPr>
              <a:t>posición</a:t>
            </a:r>
            <a:r>
              <a:rPr lang="es-ES" sz="2400" b="1" dirty="0" smtClean="0">
                <a:latin typeface="Courier New" panose="02070309020205020404" pitchFamily="49" charset="0"/>
                <a:cs typeface="Courier New" panose="02070309020205020404" pitchFamily="49" charset="0"/>
              </a:rPr>
              <a:t>)</a:t>
            </a:r>
            <a:endParaRPr lang="es-ES" sz="2400" b="1" dirty="0">
              <a:latin typeface="Courier New" panose="02070309020205020404" pitchFamily="49" charset="0"/>
              <a:cs typeface="Courier New" panose="02070309020205020404" pitchFamily="49" charset="0"/>
            </a:endParaRPr>
          </a:p>
        </p:txBody>
      </p:sp>
      <p:sp>
        <p:nvSpPr>
          <p:cNvPr id="13" name="12 CuadroTexto"/>
          <p:cNvSpPr txBox="1"/>
          <p:nvPr/>
        </p:nvSpPr>
        <p:spPr>
          <a:xfrm>
            <a:off x="1544418" y="1811752"/>
            <a:ext cx="7403465" cy="461665"/>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Devuelve el carácter indicado por la posición.</a:t>
            </a:r>
            <a:endParaRPr lang="es-ES" sz="2400" dirty="0">
              <a:latin typeface="Times New Roman" pitchFamily="18" charset="0"/>
              <a:cs typeface="Times New Roman" pitchFamily="18" charset="0"/>
            </a:endParaRPr>
          </a:p>
        </p:txBody>
      </p:sp>
      <p:sp>
        <p:nvSpPr>
          <p:cNvPr id="14" name="13 CuadroTexto"/>
          <p:cNvSpPr txBox="1"/>
          <p:nvPr/>
        </p:nvSpPr>
        <p:spPr>
          <a:xfrm>
            <a:off x="217539" y="2419045"/>
            <a:ext cx="8712968" cy="961014"/>
          </a:xfrm>
          <a:prstGeom prst="rect">
            <a:avLst/>
          </a:prstGeom>
          <a:solidFill>
            <a:srgbClr val="FFCC99"/>
          </a:solidFill>
          <a:ln w="41275">
            <a:solidFill>
              <a:srgbClr val="C00000"/>
            </a:solidFill>
          </a:ln>
        </p:spPr>
        <p:txBody>
          <a:bodyPr wrap="square" tIns="72000" bIns="72000" rtlCol="0">
            <a:spAutoFit/>
          </a:bodyPr>
          <a:lstStyle/>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miCadena</a:t>
            </a:r>
            <a:r>
              <a:rPr lang="es-ES" sz="2400" b="1" dirty="0" smtClean="0">
                <a:latin typeface="Courier New" pitchFamily="49" charset="0"/>
                <a:cs typeface="Courier New" pitchFamily="49" charset="0"/>
              </a:rPr>
              <a:t> = “En un lugar de la Mancha”;</a:t>
            </a:r>
          </a:p>
          <a:p>
            <a:pPr>
              <a:spcBef>
                <a:spcPts val="600"/>
              </a:spcBef>
            </a:pPr>
            <a:r>
              <a:rPr lang="es-ES" sz="2400" b="1" dirty="0" err="1" smtClean="0">
                <a:latin typeface="Courier New" pitchFamily="49" charset="0"/>
                <a:cs typeface="Courier New" pitchFamily="49" charset="0"/>
              </a:rPr>
              <a:t>System.out.println</a:t>
            </a:r>
            <a:r>
              <a:rPr lang="es-ES" sz="2400" b="1" dirty="0" smtClean="0">
                <a:latin typeface="Courier New" pitchFamily="49" charset="0"/>
                <a:cs typeface="Courier New" pitchFamily="49" charset="0"/>
              </a:rPr>
              <a:t>(</a:t>
            </a:r>
            <a:r>
              <a:rPr lang="es-ES" sz="2400" b="1" dirty="0" err="1" smtClean="0">
                <a:latin typeface="Courier New" pitchFamily="49" charset="0"/>
                <a:cs typeface="Courier New" pitchFamily="49" charset="0"/>
              </a:rPr>
              <a:t>miCadena.charAt</a:t>
            </a:r>
            <a:r>
              <a:rPr lang="es-ES" sz="2400" b="1" dirty="0" smtClean="0">
                <a:latin typeface="Courier New" pitchFamily="49" charset="0"/>
                <a:cs typeface="Courier New" pitchFamily="49" charset="0"/>
              </a:rPr>
              <a:t>(7);</a:t>
            </a:r>
          </a:p>
        </p:txBody>
      </p:sp>
      <p:graphicFrame>
        <p:nvGraphicFramePr>
          <p:cNvPr id="15" name="14 Tabla"/>
          <p:cNvGraphicFramePr>
            <a:graphicFrameLocks noGrp="1"/>
          </p:cNvGraphicFramePr>
          <p:nvPr>
            <p:extLst>
              <p:ext uri="{D42A27DB-BD31-4B8C-83A1-F6EECF244321}">
                <p14:modId xmlns:p14="http://schemas.microsoft.com/office/powerpoint/2010/main" val="1043786575"/>
              </p:ext>
            </p:extLst>
          </p:nvPr>
        </p:nvGraphicFramePr>
        <p:xfrm>
          <a:off x="558688" y="3813340"/>
          <a:ext cx="8568952" cy="457200"/>
        </p:xfrm>
        <a:graphic>
          <a:graphicData uri="http://schemas.openxmlformats.org/drawingml/2006/table">
            <a:tbl>
              <a:tblPr firstRow="1" bandRow="1">
                <a:tableStyleId>{5940675A-B579-460E-94D1-54222C63F5DA}</a:tableStyleId>
              </a:tblPr>
              <a:tblGrid>
                <a:gridCol w="342758"/>
                <a:gridCol w="342758"/>
                <a:gridCol w="342758"/>
                <a:gridCol w="342758"/>
                <a:gridCol w="342758"/>
                <a:gridCol w="342758"/>
                <a:gridCol w="342758"/>
                <a:gridCol w="342758"/>
                <a:gridCol w="342758"/>
                <a:gridCol w="342758"/>
                <a:gridCol w="342758"/>
                <a:gridCol w="342758"/>
                <a:gridCol w="342758"/>
                <a:gridCol w="342758"/>
                <a:gridCol w="342758"/>
                <a:gridCol w="342758"/>
                <a:gridCol w="342758"/>
                <a:gridCol w="293791"/>
                <a:gridCol w="391727"/>
                <a:gridCol w="342758"/>
                <a:gridCol w="342758"/>
                <a:gridCol w="342758"/>
                <a:gridCol w="308194"/>
                <a:gridCol w="288032"/>
                <a:gridCol w="432048"/>
              </a:tblGrid>
              <a:tr h="370840">
                <a:tc>
                  <a:txBody>
                    <a:bodyPr/>
                    <a:lstStyle/>
                    <a:p>
                      <a:pPr algn="ctr"/>
                      <a:r>
                        <a:rPr lang="es-ES" sz="2400" b="1" dirty="0" smtClean="0">
                          <a:latin typeface="Times New Roman" pitchFamily="18" charset="0"/>
                          <a:cs typeface="Times New Roman" pitchFamily="18" charset="0"/>
                        </a:rPr>
                        <a:t>E</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n</a:t>
                      </a:r>
                      <a:endParaRPr lang="es-ES" sz="2400" b="1" dirty="0">
                        <a:latin typeface="Times New Roman" pitchFamily="18" charset="0"/>
                        <a:cs typeface="Times New Roman" pitchFamily="18" charset="0"/>
                      </a:endParaRPr>
                    </a:p>
                  </a:txBody>
                  <a:tcPr/>
                </a:tc>
                <a:tc>
                  <a:txBody>
                    <a:bodyPr/>
                    <a:lstStyle/>
                    <a:p>
                      <a:pPr algn="ct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u</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n</a:t>
                      </a:r>
                      <a:endParaRPr lang="es-ES" sz="2400" b="1" dirty="0">
                        <a:latin typeface="Times New Roman" pitchFamily="18" charset="0"/>
                        <a:cs typeface="Times New Roman" pitchFamily="18" charset="0"/>
                      </a:endParaRPr>
                    </a:p>
                  </a:txBody>
                  <a:tcPr/>
                </a:tc>
                <a:tc>
                  <a:txBody>
                    <a:bodyPr/>
                    <a:lstStyle/>
                    <a:p>
                      <a:pPr algn="ct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l</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u</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g</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a</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r</a:t>
                      </a:r>
                      <a:endParaRPr lang="es-ES" sz="2400" b="1" dirty="0">
                        <a:latin typeface="Times New Roman" pitchFamily="18" charset="0"/>
                        <a:cs typeface="Times New Roman" pitchFamily="18" charset="0"/>
                      </a:endParaRPr>
                    </a:p>
                  </a:txBody>
                  <a:tcPr/>
                </a:tc>
                <a:tc>
                  <a:txBody>
                    <a:bodyPr/>
                    <a:lstStyle/>
                    <a:p>
                      <a:pPr algn="ct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d</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e</a:t>
                      </a:r>
                      <a:endParaRPr lang="es-ES" sz="2400" b="1" dirty="0">
                        <a:latin typeface="Times New Roman" pitchFamily="18" charset="0"/>
                        <a:cs typeface="Times New Roman" pitchFamily="18" charset="0"/>
                      </a:endParaRPr>
                    </a:p>
                  </a:txBody>
                  <a:tcPr/>
                </a:tc>
                <a:tc>
                  <a:txBody>
                    <a:bodyPr/>
                    <a:lstStyle/>
                    <a:p>
                      <a:pPr algn="ct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l</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a</a:t>
                      </a:r>
                      <a:endParaRPr lang="es-ES" sz="2400" b="1" dirty="0">
                        <a:latin typeface="Times New Roman" pitchFamily="18" charset="0"/>
                        <a:cs typeface="Times New Roman" pitchFamily="18" charset="0"/>
                      </a:endParaRPr>
                    </a:p>
                  </a:txBody>
                  <a:tcPr/>
                </a:tc>
                <a:tc>
                  <a:txBody>
                    <a:bodyPr/>
                    <a:lstStyle/>
                    <a:p>
                      <a:pPr algn="ct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M</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a</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n</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c</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h</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a</a:t>
                      </a:r>
                      <a:endParaRPr lang="es-ES" sz="2400" b="1" dirty="0">
                        <a:latin typeface="Times New Roman" pitchFamily="18" charset="0"/>
                        <a:cs typeface="Times New Roman" pitchFamily="18" charset="0"/>
                      </a:endParaRPr>
                    </a:p>
                  </a:txBody>
                  <a:tcPr/>
                </a:tc>
                <a:tc>
                  <a:txBody>
                    <a:bodyPr/>
                    <a:lstStyle/>
                    <a:p>
                      <a:pPr algn="ctr"/>
                      <a:r>
                        <a:rPr lang="es-ES" sz="2400" b="1" dirty="0" smtClean="0">
                          <a:latin typeface="Times New Roman" pitchFamily="18" charset="0"/>
                          <a:cs typeface="Times New Roman" pitchFamily="18" charset="0"/>
                        </a:rPr>
                        <a:t>\0</a:t>
                      </a:r>
                      <a:endParaRPr lang="es-ES" sz="2400" b="1" dirty="0">
                        <a:latin typeface="Times New Roman" pitchFamily="18" charset="0"/>
                        <a:cs typeface="Times New Roman" pitchFamily="18" charset="0"/>
                      </a:endParaRPr>
                    </a:p>
                  </a:txBody>
                  <a:tcPr/>
                </a:tc>
              </a:tr>
            </a:tbl>
          </a:graphicData>
        </a:graphic>
      </p:graphicFrame>
      <p:sp>
        <p:nvSpPr>
          <p:cNvPr id="16" name="15 CuadroTexto"/>
          <p:cNvSpPr txBox="1"/>
          <p:nvPr/>
        </p:nvSpPr>
        <p:spPr>
          <a:xfrm>
            <a:off x="486680" y="4245388"/>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0</a:t>
            </a:r>
            <a:endParaRPr lang="es-ES" sz="2000" b="1" dirty="0">
              <a:latin typeface="Times New Roman" pitchFamily="18" charset="0"/>
              <a:cs typeface="Times New Roman" pitchFamily="18" charset="0"/>
            </a:endParaRPr>
          </a:p>
        </p:txBody>
      </p:sp>
      <p:sp>
        <p:nvSpPr>
          <p:cNvPr id="17" name="16 CuadroTexto"/>
          <p:cNvSpPr txBox="1"/>
          <p:nvPr/>
        </p:nvSpPr>
        <p:spPr>
          <a:xfrm>
            <a:off x="846720" y="4245388"/>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1</a:t>
            </a:r>
            <a:endParaRPr lang="es-ES" sz="2000" b="1" dirty="0">
              <a:latin typeface="Times New Roman" pitchFamily="18" charset="0"/>
              <a:cs typeface="Times New Roman" pitchFamily="18" charset="0"/>
            </a:endParaRPr>
          </a:p>
        </p:txBody>
      </p:sp>
      <p:sp>
        <p:nvSpPr>
          <p:cNvPr id="18" name="17 CuadroTexto"/>
          <p:cNvSpPr txBox="1"/>
          <p:nvPr/>
        </p:nvSpPr>
        <p:spPr>
          <a:xfrm>
            <a:off x="1206760" y="4245388"/>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2</a:t>
            </a:r>
            <a:endParaRPr lang="es-ES" sz="2000" b="1" dirty="0">
              <a:latin typeface="Times New Roman" pitchFamily="18" charset="0"/>
              <a:cs typeface="Times New Roman" pitchFamily="18" charset="0"/>
            </a:endParaRPr>
          </a:p>
        </p:txBody>
      </p:sp>
      <p:sp>
        <p:nvSpPr>
          <p:cNvPr id="19" name="18 CuadroTexto"/>
          <p:cNvSpPr txBox="1"/>
          <p:nvPr/>
        </p:nvSpPr>
        <p:spPr>
          <a:xfrm>
            <a:off x="1566800" y="4245388"/>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3</a:t>
            </a:r>
            <a:endParaRPr lang="es-ES" sz="2000" b="1" dirty="0">
              <a:latin typeface="Times New Roman" pitchFamily="18" charset="0"/>
              <a:cs typeface="Times New Roman" pitchFamily="18" charset="0"/>
            </a:endParaRPr>
          </a:p>
        </p:txBody>
      </p:sp>
      <p:sp>
        <p:nvSpPr>
          <p:cNvPr id="20" name="19 CuadroTexto"/>
          <p:cNvSpPr txBox="1"/>
          <p:nvPr/>
        </p:nvSpPr>
        <p:spPr>
          <a:xfrm>
            <a:off x="1926840" y="4245388"/>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4</a:t>
            </a:r>
            <a:endParaRPr lang="es-ES" sz="2000" b="1" dirty="0">
              <a:latin typeface="Times New Roman" pitchFamily="18" charset="0"/>
              <a:cs typeface="Times New Roman" pitchFamily="18" charset="0"/>
            </a:endParaRPr>
          </a:p>
        </p:txBody>
      </p:sp>
      <p:sp>
        <p:nvSpPr>
          <p:cNvPr id="21" name="20 CuadroTexto"/>
          <p:cNvSpPr txBox="1"/>
          <p:nvPr/>
        </p:nvSpPr>
        <p:spPr>
          <a:xfrm>
            <a:off x="2286880" y="4245388"/>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5</a:t>
            </a:r>
            <a:endParaRPr lang="es-ES" sz="2000" b="1" dirty="0">
              <a:latin typeface="Times New Roman" pitchFamily="18" charset="0"/>
              <a:cs typeface="Times New Roman" pitchFamily="18" charset="0"/>
            </a:endParaRPr>
          </a:p>
        </p:txBody>
      </p:sp>
      <p:sp>
        <p:nvSpPr>
          <p:cNvPr id="22" name="21 CuadroTexto"/>
          <p:cNvSpPr txBox="1"/>
          <p:nvPr/>
        </p:nvSpPr>
        <p:spPr>
          <a:xfrm>
            <a:off x="2574912" y="4245388"/>
            <a:ext cx="288032"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6</a:t>
            </a:r>
            <a:endParaRPr lang="es-ES" sz="2000" b="1" dirty="0">
              <a:latin typeface="Times New Roman" pitchFamily="18" charset="0"/>
              <a:cs typeface="Times New Roman" pitchFamily="18" charset="0"/>
            </a:endParaRPr>
          </a:p>
        </p:txBody>
      </p:sp>
      <p:sp>
        <p:nvSpPr>
          <p:cNvPr id="23" name="22 CuadroTexto"/>
          <p:cNvSpPr txBox="1"/>
          <p:nvPr/>
        </p:nvSpPr>
        <p:spPr>
          <a:xfrm>
            <a:off x="2934952" y="4245388"/>
            <a:ext cx="432048" cy="400110"/>
          </a:xfrm>
          <a:prstGeom prst="rect">
            <a:avLst/>
          </a:prstGeom>
          <a:noFill/>
        </p:spPr>
        <p:txBody>
          <a:bodyPr wrap="square" rtlCol="0">
            <a:spAutoFit/>
          </a:bodyPr>
          <a:lstStyle/>
          <a:p>
            <a:r>
              <a:rPr lang="es-ES" sz="2000" b="1" dirty="0" smtClean="0">
                <a:latin typeface="Times New Roman" pitchFamily="18" charset="0"/>
                <a:cs typeface="Times New Roman" pitchFamily="18" charset="0"/>
              </a:rPr>
              <a:t>7</a:t>
            </a:r>
            <a:endParaRPr lang="es-ES" sz="2000" b="1" dirty="0">
              <a:latin typeface="Times New Roman" pitchFamily="18" charset="0"/>
              <a:cs typeface="Times New Roman" pitchFamily="18" charset="0"/>
            </a:endParaRPr>
          </a:p>
        </p:txBody>
      </p:sp>
      <p:cxnSp>
        <p:nvCxnSpPr>
          <p:cNvPr id="24" name="23 Conector recto de flecha"/>
          <p:cNvCxnSpPr/>
          <p:nvPr/>
        </p:nvCxnSpPr>
        <p:spPr>
          <a:xfrm flipH="1">
            <a:off x="3078968" y="3597316"/>
            <a:ext cx="216024" cy="216024"/>
          </a:xfrm>
          <a:prstGeom prst="straightConnector1">
            <a:avLst/>
          </a:prstGeom>
          <a:ln w="47625">
            <a:solidFill>
              <a:srgbClr val="0033CC"/>
            </a:solidFill>
            <a:tailEnd type="stealth" w="lg" len="lg"/>
          </a:ln>
        </p:spPr>
        <p:style>
          <a:lnRef idx="1">
            <a:schemeClr val="accent1"/>
          </a:lnRef>
          <a:fillRef idx="0">
            <a:schemeClr val="accent1"/>
          </a:fillRef>
          <a:effectRef idx="0">
            <a:schemeClr val="accent1"/>
          </a:effectRef>
          <a:fontRef idx="minor">
            <a:schemeClr val="tx1"/>
          </a:fontRef>
        </p:style>
      </p:cxnSp>
      <p:sp>
        <p:nvSpPr>
          <p:cNvPr id="25" name="Title 3"/>
          <p:cNvSpPr>
            <a:spLocks noGrp="1"/>
          </p:cNvSpPr>
          <p:nvPr>
            <p:ph type="title"/>
          </p:nvPr>
        </p:nvSpPr>
        <p:spPr>
          <a:xfrm>
            <a:off x="1138026"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Operaciones con cadenas.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451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 Grupo"/>
          <p:cNvGrpSpPr/>
          <p:nvPr/>
        </p:nvGrpSpPr>
        <p:grpSpPr>
          <a:xfrm>
            <a:off x="8141" y="4663389"/>
            <a:ext cx="9144000" cy="477452"/>
            <a:chOff x="8141" y="4663389"/>
            <a:chExt cx="9144000" cy="477452"/>
          </a:xfrm>
        </p:grpSpPr>
        <p:grpSp>
          <p:nvGrpSpPr>
            <p:cNvPr id="6" name="6 Grupo"/>
            <p:cNvGrpSpPr/>
            <p:nvPr/>
          </p:nvGrpSpPr>
          <p:grpSpPr>
            <a:xfrm>
              <a:off x="8141" y="4663389"/>
              <a:ext cx="9144000" cy="477452"/>
              <a:chOff x="0" y="6309320"/>
              <a:chExt cx="9144000" cy="548680"/>
            </a:xfrm>
          </p:grpSpPr>
          <p:sp>
            <p:nvSpPr>
              <p:cNvPr id="10"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8"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9"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43</a:t>
              </a:fld>
              <a:endParaRPr lang="es-ES" b="1" dirty="0">
                <a:latin typeface="Times New Roman" panose="02020603050405020304" pitchFamily="18" charset="0"/>
                <a:cs typeface="Times New Roman" panose="02020603050405020304" pitchFamily="18" charset="0"/>
              </a:endParaRPr>
            </a:p>
          </p:txBody>
        </p:sp>
      </p:grpSp>
      <p:sp>
        <p:nvSpPr>
          <p:cNvPr id="12" name="11 CuadroTexto"/>
          <p:cNvSpPr txBox="1"/>
          <p:nvPr/>
        </p:nvSpPr>
        <p:spPr>
          <a:xfrm>
            <a:off x="1670605" y="154861"/>
            <a:ext cx="7481536" cy="4524315"/>
          </a:xfrm>
          <a:prstGeom prst="rect">
            <a:avLst/>
          </a:prstGeom>
          <a:noFill/>
        </p:spPr>
        <p:txBody>
          <a:bodyPr wrap="square" rtlCol="0">
            <a:spAutoFit/>
          </a:bodyPr>
          <a:lstStyle/>
          <a:p>
            <a:r>
              <a:rPr lang="es-ES" b="1" dirty="0" err="1" smtClean="0">
                <a:latin typeface="Courier New" pitchFamily="49" charset="0"/>
                <a:cs typeface="Courier New" pitchFamily="49" charset="0"/>
              </a:rPr>
              <a:t>import</a:t>
            </a: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java.util.Scanner</a:t>
            </a:r>
            <a:r>
              <a:rPr lang="es-ES" b="1" dirty="0" smtClean="0">
                <a:latin typeface="Courier New" pitchFamily="49" charset="0"/>
                <a:cs typeface="Courier New" pitchFamily="49" charset="0"/>
              </a:rPr>
              <a:t>;</a:t>
            </a:r>
          </a:p>
          <a:p>
            <a:r>
              <a:rPr lang="es-ES" b="1" dirty="0" err="1" smtClean="0">
                <a:latin typeface="Courier New" pitchFamily="49" charset="0"/>
                <a:cs typeface="Courier New" pitchFamily="49" charset="0"/>
              </a:rPr>
              <a:t>public</a:t>
            </a: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class</a:t>
            </a:r>
            <a:r>
              <a:rPr lang="es-ES" b="1" dirty="0" smtClean="0">
                <a:latin typeface="Courier New" pitchFamily="49" charset="0"/>
                <a:cs typeface="Courier New" pitchFamily="49" charset="0"/>
              </a:rPr>
              <a:t> cadenas {</a:t>
            </a:r>
          </a:p>
          <a:p>
            <a:r>
              <a:rPr lang="en-US" b="1" dirty="0" smtClean="0">
                <a:latin typeface="Courier New" pitchFamily="49" charset="0"/>
                <a:cs typeface="Courier New" pitchFamily="49" charset="0"/>
              </a:rPr>
              <a:t>    public static void main(String[] </a:t>
            </a:r>
            <a:r>
              <a:rPr lang="en-US" b="1" dirty="0" err="1" smtClean="0">
                <a:latin typeface="Courier New" pitchFamily="49" charset="0"/>
                <a:cs typeface="Courier New" pitchFamily="49" charset="0"/>
              </a:rPr>
              <a:t>args</a:t>
            </a:r>
            <a:r>
              <a:rPr lang="en-US" b="1" dirty="0" smtClean="0">
                <a:latin typeface="Courier New" pitchFamily="49" charset="0"/>
                <a:cs typeface="Courier New" pitchFamily="49" charset="0"/>
              </a:rPr>
              <a:t>){</a:t>
            </a:r>
          </a:p>
          <a:p>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String</a:t>
            </a:r>
            <a:r>
              <a:rPr lang="es-ES" b="1" dirty="0" smtClean="0">
                <a:latin typeface="Courier New" pitchFamily="49" charset="0"/>
                <a:cs typeface="Courier New" pitchFamily="49" charset="0"/>
              </a:rPr>
              <a:t> cadena, seguir;</a:t>
            </a:r>
          </a:p>
          <a:p>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char</a:t>
            </a:r>
            <a:r>
              <a:rPr lang="es-ES" b="1" dirty="0" smtClean="0">
                <a:latin typeface="Courier New" pitchFamily="49" charset="0"/>
                <a:cs typeface="Courier New" pitchFamily="49" charset="0"/>
              </a:rPr>
              <a:t> letra;</a:t>
            </a:r>
          </a:p>
          <a:p>
            <a:r>
              <a:rPr lang="es-ES" b="1" dirty="0" smtClean="0">
                <a:latin typeface="Courier New" pitchFamily="49" charset="0"/>
                <a:cs typeface="Courier New" pitchFamily="49" charset="0"/>
              </a:rPr>
              <a:t>    Scanner teclado = new Scanner(System.</a:t>
            </a:r>
            <a:r>
              <a:rPr lang="es-ES" b="1" i="1" dirty="0" smtClean="0">
                <a:latin typeface="Courier New" pitchFamily="49" charset="0"/>
                <a:cs typeface="Courier New" pitchFamily="49" charset="0"/>
              </a:rPr>
              <a:t>in);</a:t>
            </a:r>
          </a:p>
          <a:p>
            <a:r>
              <a:rPr lang="es-ES" b="1" dirty="0" smtClean="0">
                <a:latin typeface="Courier New" pitchFamily="49" charset="0"/>
                <a:cs typeface="Courier New" pitchFamily="49" charset="0"/>
              </a:rPr>
              <a:t>    do{</a:t>
            </a:r>
          </a:p>
          <a:p>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System.</a:t>
            </a:r>
            <a:r>
              <a:rPr lang="es-ES" b="1" i="1" dirty="0" err="1" smtClean="0">
                <a:latin typeface="Courier New" pitchFamily="49" charset="0"/>
                <a:cs typeface="Courier New" pitchFamily="49" charset="0"/>
              </a:rPr>
              <a:t>out.println</a:t>
            </a:r>
            <a:r>
              <a:rPr lang="es-ES" b="1" i="1" dirty="0" smtClean="0">
                <a:latin typeface="Courier New" pitchFamily="49" charset="0"/>
                <a:cs typeface="Courier New" pitchFamily="49" charset="0"/>
              </a:rPr>
              <a:t>("Introduce tu nombre");</a:t>
            </a:r>
          </a:p>
          <a:p>
            <a:r>
              <a:rPr lang="es-ES" b="1" dirty="0" smtClean="0">
                <a:latin typeface="Courier New" pitchFamily="49" charset="0"/>
                <a:cs typeface="Courier New" pitchFamily="49" charset="0"/>
              </a:rPr>
              <a:t>       cadena = </a:t>
            </a:r>
            <a:r>
              <a:rPr lang="es-ES" b="1" dirty="0" err="1" smtClean="0">
                <a:latin typeface="Courier New" pitchFamily="49" charset="0"/>
                <a:cs typeface="Courier New" pitchFamily="49" charset="0"/>
              </a:rPr>
              <a:t>teclado.nextLine</a:t>
            </a:r>
            <a:r>
              <a:rPr lang="es-ES" b="1" dirty="0" smtClean="0">
                <a:latin typeface="Courier New" pitchFamily="49" charset="0"/>
                <a:cs typeface="Courier New" pitchFamily="49" charset="0"/>
              </a:rPr>
              <a:t>();</a:t>
            </a:r>
          </a:p>
          <a:p>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System.</a:t>
            </a:r>
            <a:r>
              <a:rPr lang="es-ES" b="1" i="1" dirty="0" err="1" smtClean="0">
                <a:latin typeface="Courier New" pitchFamily="49" charset="0"/>
                <a:cs typeface="Courier New" pitchFamily="49" charset="0"/>
              </a:rPr>
              <a:t>out.println</a:t>
            </a:r>
            <a:r>
              <a:rPr lang="es-ES" b="1" i="1" dirty="0" smtClean="0">
                <a:latin typeface="Courier New" pitchFamily="49" charset="0"/>
                <a:cs typeface="Courier New" pitchFamily="49" charset="0"/>
              </a:rPr>
              <a:t>("Hola " +  cadena);</a:t>
            </a:r>
          </a:p>
          <a:p>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System.</a:t>
            </a:r>
            <a:r>
              <a:rPr lang="es-ES" b="1" i="1" dirty="0" err="1" smtClean="0">
                <a:latin typeface="Courier New" pitchFamily="49" charset="0"/>
                <a:cs typeface="Courier New" pitchFamily="49" charset="0"/>
              </a:rPr>
              <a:t>out.println</a:t>
            </a:r>
            <a:r>
              <a:rPr lang="es-ES" b="1" i="1" dirty="0" smtClean="0">
                <a:latin typeface="Courier New" pitchFamily="49" charset="0"/>
                <a:cs typeface="Courier New" pitchFamily="49" charset="0"/>
              </a:rPr>
              <a:t>(“Seguir (S/N)");</a:t>
            </a:r>
          </a:p>
          <a:p>
            <a:r>
              <a:rPr lang="es-ES" b="1" dirty="0" smtClean="0">
                <a:latin typeface="Courier New" pitchFamily="49" charset="0"/>
                <a:cs typeface="Courier New" pitchFamily="49" charset="0"/>
              </a:rPr>
              <a:t>       seguir = </a:t>
            </a:r>
            <a:r>
              <a:rPr lang="es-ES" b="1" dirty="0" err="1" smtClean="0">
                <a:latin typeface="Courier New" pitchFamily="49" charset="0"/>
                <a:cs typeface="Courier New" pitchFamily="49" charset="0"/>
              </a:rPr>
              <a:t>teclado.nextLine</a:t>
            </a:r>
            <a:r>
              <a:rPr lang="es-ES" b="1" dirty="0" smtClean="0">
                <a:latin typeface="Courier New" pitchFamily="49" charset="0"/>
                <a:cs typeface="Courier New" pitchFamily="49" charset="0"/>
              </a:rPr>
              <a:t>();</a:t>
            </a:r>
          </a:p>
          <a:p>
            <a:r>
              <a:rPr lang="es-ES" b="1" dirty="0" smtClean="0">
                <a:latin typeface="Courier New" pitchFamily="49" charset="0"/>
                <a:cs typeface="Courier New" pitchFamily="49" charset="0"/>
              </a:rPr>
              <a:t>       letra = </a:t>
            </a:r>
            <a:r>
              <a:rPr lang="es-ES" b="1" dirty="0" err="1" smtClean="0">
                <a:latin typeface="Courier New" pitchFamily="49" charset="0"/>
                <a:cs typeface="Courier New" pitchFamily="49" charset="0"/>
              </a:rPr>
              <a:t>seguir.charAt</a:t>
            </a:r>
            <a:r>
              <a:rPr lang="es-ES" b="1" dirty="0" smtClean="0">
                <a:latin typeface="Courier New" pitchFamily="49" charset="0"/>
                <a:cs typeface="Courier New" pitchFamily="49" charset="0"/>
              </a:rPr>
              <a:t>(0);</a:t>
            </a:r>
          </a:p>
          <a:p>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while</a:t>
            </a:r>
            <a:r>
              <a:rPr lang="es-ES" b="1" dirty="0" smtClean="0">
                <a:latin typeface="Courier New" pitchFamily="49" charset="0"/>
                <a:cs typeface="Courier New" pitchFamily="49" charset="0"/>
              </a:rPr>
              <a:t>((letra != 'N') || (letra != ‘n’));</a:t>
            </a:r>
          </a:p>
          <a:p>
            <a:r>
              <a:rPr lang="es-ES" b="1" dirty="0" smtClean="0">
                <a:latin typeface="Courier New" pitchFamily="49" charset="0"/>
                <a:cs typeface="Courier New" pitchFamily="49" charset="0"/>
              </a:rPr>
              <a:t>  }</a:t>
            </a:r>
          </a:p>
          <a:p>
            <a:r>
              <a:rPr lang="es-ES" b="1" dirty="0" smtClean="0">
                <a:latin typeface="Courier New" pitchFamily="49" charset="0"/>
                <a:cs typeface="Courier New" pitchFamily="49" charset="0"/>
              </a:rPr>
              <a:t>}</a:t>
            </a:r>
            <a:endParaRPr lang="es-ES" b="1" dirty="0">
              <a:latin typeface="Courier New" pitchFamily="49" charset="0"/>
              <a:cs typeface="Courier New" pitchFamily="49" charset="0"/>
            </a:endParaRPr>
          </a:p>
        </p:txBody>
      </p:sp>
      <p:sp>
        <p:nvSpPr>
          <p:cNvPr id="14" name="13 CuadroTexto"/>
          <p:cNvSpPr txBox="1"/>
          <p:nvPr/>
        </p:nvSpPr>
        <p:spPr>
          <a:xfrm>
            <a:off x="6530649" y="130531"/>
            <a:ext cx="2621492" cy="707886"/>
          </a:xfrm>
          <a:prstGeom prst="rect">
            <a:avLst/>
          </a:prstGeom>
          <a:noFill/>
        </p:spPr>
        <p:txBody>
          <a:bodyPr wrap="square" rtlCol="0">
            <a:spAutoFit/>
          </a:bodyPr>
          <a:lstStyle/>
          <a:p>
            <a:pPr algn="r"/>
            <a:r>
              <a:rPr lang="es-ES" sz="2000" b="1" dirty="0" smtClean="0">
                <a:solidFill>
                  <a:srgbClr val="FF0000"/>
                </a:solidFill>
                <a:latin typeface="Times New Roman" pitchFamily="18" charset="0"/>
                <a:cs typeface="Times New Roman" pitchFamily="18" charset="0"/>
              </a:rPr>
              <a:t>Obtener una letra de una cadena</a:t>
            </a:r>
            <a:endParaRPr lang="es-ES"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74322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44</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1669667" y="0"/>
            <a:ext cx="7306144" cy="4801314"/>
          </a:xfrm>
          <a:prstGeom prst="rect">
            <a:avLst/>
          </a:prstGeom>
          <a:noFill/>
        </p:spPr>
        <p:txBody>
          <a:bodyPr wrap="square" rtlCol="0">
            <a:spAutoFit/>
          </a:bodyPr>
          <a:lstStyle/>
          <a:p>
            <a:r>
              <a:rPr lang="es-ES" b="1" dirty="0" err="1" smtClean="0">
                <a:latin typeface="Courier New" pitchFamily="49" charset="0"/>
                <a:cs typeface="Courier New" pitchFamily="49" charset="0"/>
              </a:rPr>
              <a:t>import</a:t>
            </a: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java.util.Scanner</a:t>
            </a:r>
            <a:r>
              <a:rPr lang="es-ES" b="1" dirty="0" smtClean="0">
                <a:latin typeface="Courier New" pitchFamily="49" charset="0"/>
                <a:cs typeface="Courier New" pitchFamily="49" charset="0"/>
              </a:rPr>
              <a:t>;</a:t>
            </a:r>
          </a:p>
          <a:p>
            <a:r>
              <a:rPr lang="es-ES" b="1" dirty="0" err="1" smtClean="0">
                <a:latin typeface="Courier New" pitchFamily="49" charset="0"/>
                <a:cs typeface="Courier New" pitchFamily="49" charset="0"/>
              </a:rPr>
              <a:t>public</a:t>
            </a: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class</a:t>
            </a: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RecorrerCadena</a:t>
            </a:r>
            <a:r>
              <a:rPr lang="es-E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public static void main(String[] </a:t>
            </a:r>
            <a:r>
              <a:rPr lang="en-US" b="1" dirty="0" err="1" smtClean="0">
                <a:latin typeface="Courier New" pitchFamily="49" charset="0"/>
                <a:cs typeface="Courier New" pitchFamily="49" charset="0"/>
              </a:rPr>
              <a:t>args</a:t>
            </a:r>
            <a:r>
              <a:rPr lang="en-US" b="1" dirty="0" smtClean="0">
                <a:latin typeface="Courier New" pitchFamily="49" charset="0"/>
                <a:cs typeface="Courier New" pitchFamily="49" charset="0"/>
              </a:rPr>
              <a:t>){</a:t>
            </a:r>
          </a:p>
          <a:p>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String</a:t>
            </a:r>
            <a:r>
              <a:rPr lang="es-ES" b="1" dirty="0" smtClean="0">
                <a:latin typeface="Courier New" pitchFamily="49" charset="0"/>
                <a:cs typeface="Courier New" pitchFamily="49" charset="0"/>
              </a:rPr>
              <a:t> cadena;</a:t>
            </a:r>
          </a:p>
          <a:p>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int</a:t>
            </a:r>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indice</a:t>
            </a:r>
            <a:r>
              <a:rPr lang="es-ES" b="1" dirty="0" smtClean="0">
                <a:latin typeface="Courier New" pitchFamily="49" charset="0"/>
                <a:cs typeface="Courier New" pitchFamily="49" charset="0"/>
              </a:rPr>
              <a:t> = 0;</a:t>
            </a:r>
          </a:p>
          <a:p>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char</a:t>
            </a:r>
            <a:r>
              <a:rPr lang="es-ES" b="1" dirty="0" smtClean="0">
                <a:latin typeface="Courier New" pitchFamily="49" charset="0"/>
                <a:cs typeface="Courier New" pitchFamily="49" charset="0"/>
              </a:rPr>
              <a:t> letra;</a:t>
            </a:r>
          </a:p>
          <a:p>
            <a:r>
              <a:rPr lang="es-ES" b="1" dirty="0" smtClean="0">
                <a:latin typeface="Courier New" pitchFamily="49" charset="0"/>
                <a:cs typeface="Courier New" pitchFamily="49" charset="0"/>
              </a:rPr>
              <a:t>    Scanner teclado = new Scanner(System.</a:t>
            </a:r>
            <a:r>
              <a:rPr lang="es-ES" b="1" i="1" dirty="0" smtClean="0">
                <a:latin typeface="Courier New" pitchFamily="49" charset="0"/>
                <a:cs typeface="Courier New" pitchFamily="49" charset="0"/>
              </a:rPr>
              <a:t>in);</a:t>
            </a:r>
          </a:p>
          <a:p>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System.</a:t>
            </a:r>
            <a:r>
              <a:rPr lang="es-ES" b="1" i="1" dirty="0" err="1" smtClean="0">
                <a:latin typeface="Courier New" pitchFamily="49" charset="0"/>
                <a:cs typeface="Courier New" pitchFamily="49" charset="0"/>
              </a:rPr>
              <a:t>out.println</a:t>
            </a:r>
            <a:r>
              <a:rPr lang="es-ES" b="1" i="1" dirty="0" smtClean="0">
                <a:latin typeface="Courier New" pitchFamily="49" charset="0"/>
                <a:cs typeface="Courier New" pitchFamily="49" charset="0"/>
              </a:rPr>
              <a:t>("Introduce una cadena");</a:t>
            </a:r>
          </a:p>
          <a:p>
            <a:r>
              <a:rPr lang="es-ES" b="1" dirty="0" smtClean="0">
                <a:latin typeface="Courier New" pitchFamily="49" charset="0"/>
                <a:cs typeface="Courier New" pitchFamily="49" charset="0"/>
              </a:rPr>
              <a:t>    cadena = </a:t>
            </a:r>
            <a:r>
              <a:rPr lang="es-ES" b="1" dirty="0" err="1" smtClean="0">
                <a:latin typeface="Courier New" pitchFamily="49" charset="0"/>
                <a:cs typeface="Courier New" pitchFamily="49" charset="0"/>
              </a:rPr>
              <a:t>teclado.nextLine</a:t>
            </a:r>
            <a:r>
              <a:rPr lang="es-ES" b="1" dirty="0" smtClean="0">
                <a:latin typeface="Courier New" pitchFamily="49" charset="0"/>
                <a:cs typeface="Courier New" pitchFamily="49" charset="0"/>
              </a:rPr>
              <a:t>();</a:t>
            </a:r>
          </a:p>
          <a:p>
            <a:r>
              <a:rPr lang="es-ES" b="1" dirty="0" smtClean="0">
                <a:latin typeface="Courier New" pitchFamily="49" charset="0"/>
                <a:cs typeface="Courier New" pitchFamily="49" charset="0"/>
              </a:rPr>
              <a:t>    do{</a:t>
            </a:r>
          </a:p>
          <a:p>
            <a:r>
              <a:rPr lang="es-ES" b="1" dirty="0" smtClean="0">
                <a:latin typeface="Courier New" pitchFamily="49" charset="0"/>
                <a:cs typeface="Courier New" pitchFamily="49" charset="0"/>
              </a:rPr>
              <a:t>      letra = </a:t>
            </a:r>
            <a:r>
              <a:rPr lang="es-ES" b="1" dirty="0" err="1" smtClean="0">
                <a:latin typeface="Courier New" pitchFamily="49" charset="0"/>
                <a:cs typeface="Courier New" pitchFamily="49" charset="0"/>
              </a:rPr>
              <a:t>cadena.charAt</a:t>
            </a:r>
            <a:r>
              <a:rPr lang="es-ES" b="1" dirty="0" smtClean="0">
                <a:latin typeface="Courier New" pitchFamily="49" charset="0"/>
                <a:cs typeface="Courier New" pitchFamily="49" charset="0"/>
              </a:rPr>
              <a:t>(</a:t>
            </a:r>
            <a:r>
              <a:rPr lang="es-ES" b="1" dirty="0" err="1" smtClean="0">
                <a:latin typeface="Courier New" pitchFamily="49" charset="0"/>
                <a:cs typeface="Courier New" pitchFamily="49" charset="0"/>
              </a:rPr>
              <a:t>indice</a:t>
            </a:r>
            <a:r>
              <a:rPr lang="es-ES" b="1" dirty="0" smtClean="0">
                <a:latin typeface="Courier New" pitchFamily="49" charset="0"/>
                <a:cs typeface="Courier New" pitchFamily="49" charset="0"/>
              </a:rPr>
              <a:t>);</a:t>
            </a:r>
          </a:p>
          <a:p>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indice</a:t>
            </a:r>
            <a:r>
              <a:rPr lang="es-ES" b="1" dirty="0" smtClean="0">
                <a:latin typeface="Courier New" pitchFamily="49" charset="0"/>
                <a:cs typeface="Courier New" pitchFamily="49" charset="0"/>
              </a:rPr>
              <a:t>++;</a:t>
            </a:r>
          </a:p>
          <a:p>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System.</a:t>
            </a:r>
            <a:r>
              <a:rPr lang="es-ES" b="1" i="1" dirty="0" err="1" smtClean="0">
                <a:latin typeface="Courier New" pitchFamily="49" charset="0"/>
                <a:cs typeface="Courier New" pitchFamily="49" charset="0"/>
              </a:rPr>
              <a:t>out.println</a:t>
            </a:r>
            <a:r>
              <a:rPr lang="es-ES" b="1" i="1" dirty="0" smtClean="0">
                <a:latin typeface="Courier New" pitchFamily="49" charset="0"/>
                <a:cs typeface="Courier New" pitchFamily="49" charset="0"/>
              </a:rPr>
              <a:t>("Letra de la </a:t>
            </a:r>
            <a:r>
              <a:rPr lang="es-ES" b="1" i="1" dirty="0" err="1" smtClean="0">
                <a:latin typeface="Courier New" pitchFamily="49" charset="0"/>
                <a:cs typeface="Courier New" pitchFamily="49" charset="0"/>
              </a:rPr>
              <a:t>posicion</a:t>
            </a:r>
            <a:r>
              <a:rPr lang="es-ES" b="1" i="1" dirty="0" smtClean="0">
                <a:latin typeface="Courier New" pitchFamily="49" charset="0"/>
                <a:cs typeface="Courier New" pitchFamily="49" charset="0"/>
              </a:rPr>
              <a:t> "  </a:t>
            </a:r>
          </a:p>
          <a:p>
            <a:r>
              <a:rPr lang="es-ES" b="1" i="1" dirty="0" smtClean="0">
                <a:latin typeface="Courier New" pitchFamily="49" charset="0"/>
                <a:cs typeface="Courier New" pitchFamily="49" charset="0"/>
              </a:rPr>
              <a:t>                      + </a:t>
            </a:r>
            <a:r>
              <a:rPr lang="es-ES" b="1" i="1" dirty="0" err="1" smtClean="0">
                <a:latin typeface="Courier New" pitchFamily="49" charset="0"/>
                <a:cs typeface="Courier New" pitchFamily="49" charset="0"/>
              </a:rPr>
              <a:t>indice</a:t>
            </a:r>
            <a:r>
              <a:rPr lang="es-ES" b="1" i="1" dirty="0" smtClean="0">
                <a:latin typeface="Courier New" pitchFamily="49" charset="0"/>
                <a:cs typeface="Courier New" pitchFamily="49" charset="0"/>
              </a:rPr>
              <a:t> + " - " + letra);</a:t>
            </a:r>
          </a:p>
          <a:p>
            <a:r>
              <a:rPr lang="es-ES" b="1" dirty="0" smtClean="0">
                <a:latin typeface="Courier New" pitchFamily="49" charset="0"/>
                <a:cs typeface="Courier New" pitchFamily="49" charset="0"/>
              </a:rPr>
              <a:t>    }</a:t>
            </a:r>
            <a:r>
              <a:rPr lang="es-ES" b="1" dirty="0" err="1" smtClean="0">
                <a:latin typeface="Courier New" pitchFamily="49" charset="0"/>
                <a:cs typeface="Courier New" pitchFamily="49" charset="0"/>
              </a:rPr>
              <a:t>while</a:t>
            </a:r>
            <a:r>
              <a:rPr lang="es-ES" b="1" dirty="0" smtClean="0">
                <a:latin typeface="Courier New" pitchFamily="49" charset="0"/>
                <a:cs typeface="Courier New" pitchFamily="49" charset="0"/>
              </a:rPr>
              <a:t>(</a:t>
            </a:r>
            <a:r>
              <a:rPr lang="es-ES" b="1" dirty="0" err="1" smtClean="0">
                <a:latin typeface="Courier New" pitchFamily="49" charset="0"/>
                <a:cs typeface="Courier New" pitchFamily="49" charset="0"/>
              </a:rPr>
              <a:t>indice</a:t>
            </a:r>
            <a:r>
              <a:rPr lang="es-ES" b="1" dirty="0" smtClean="0">
                <a:latin typeface="Courier New" pitchFamily="49" charset="0"/>
                <a:cs typeface="Courier New" pitchFamily="49" charset="0"/>
              </a:rPr>
              <a:t> &lt; </a:t>
            </a:r>
            <a:r>
              <a:rPr lang="es-ES" b="1" dirty="0" err="1" smtClean="0">
                <a:latin typeface="Courier New" pitchFamily="49" charset="0"/>
                <a:cs typeface="Courier New" pitchFamily="49" charset="0"/>
              </a:rPr>
              <a:t>cadena.length</a:t>
            </a:r>
            <a:r>
              <a:rPr lang="es-ES" b="1" dirty="0" smtClean="0">
                <a:latin typeface="Courier New" pitchFamily="49" charset="0"/>
                <a:cs typeface="Courier New" pitchFamily="49" charset="0"/>
              </a:rPr>
              <a:t>());</a:t>
            </a:r>
          </a:p>
          <a:p>
            <a:r>
              <a:rPr lang="es-ES" b="1" dirty="0" smtClean="0">
                <a:latin typeface="Courier New" pitchFamily="49" charset="0"/>
                <a:cs typeface="Courier New" pitchFamily="49" charset="0"/>
              </a:rPr>
              <a:t>  }</a:t>
            </a:r>
          </a:p>
          <a:p>
            <a:r>
              <a:rPr lang="es-ES" b="1" dirty="0" smtClean="0">
                <a:latin typeface="Courier New" pitchFamily="49" charset="0"/>
                <a:cs typeface="Courier New" pitchFamily="49" charset="0"/>
              </a:rPr>
              <a:t>}</a:t>
            </a:r>
            <a:endParaRPr lang="es-ES" b="1" dirty="0">
              <a:latin typeface="Courier New" pitchFamily="49" charset="0"/>
              <a:cs typeface="Courier New" pitchFamily="49" charset="0"/>
            </a:endParaRPr>
          </a:p>
        </p:txBody>
      </p:sp>
      <p:sp>
        <p:nvSpPr>
          <p:cNvPr id="12" name="11 CuadroTexto"/>
          <p:cNvSpPr txBox="1"/>
          <p:nvPr/>
        </p:nvSpPr>
        <p:spPr>
          <a:xfrm>
            <a:off x="4283968" y="0"/>
            <a:ext cx="4860032" cy="400110"/>
          </a:xfrm>
          <a:prstGeom prst="rect">
            <a:avLst/>
          </a:prstGeom>
          <a:noFill/>
        </p:spPr>
        <p:txBody>
          <a:bodyPr wrap="square" rtlCol="0">
            <a:spAutoFit/>
          </a:bodyPr>
          <a:lstStyle/>
          <a:p>
            <a:pPr algn="r"/>
            <a:r>
              <a:rPr lang="es-ES" sz="2000" b="1" dirty="0" smtClean="0">
                <a:solidFill>
                  <a:srgbClr val="FF0000"/>
                </a:solidFill>
                <a:latin typeface="Times New Roman" pitchFamily="18" charset="0"/>
                <a:cs typeface="Times New Roman" pitchFamily="18" charset="0"/>
              </a:rPr>
              <a:t>Recorrer una cadena</a:t>
            </a:r>
            <a:endParaRPr lang="es-ES"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909021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 Grupo"/>
          <p:cNvGrpSpPr/>
          <p:nvPr/>
        </p:nvGrpSpPr>
        <p:grpSpPr>
          <a:xfrm>
            <a:off x="8141" y="4663389"/>
            <a:ext cx="9144000" cy="477452"/>
            <a:chOff x="8141" y="4663389"/>
            <a:chExt cx="9144000" cy="477452"/>
          </a:xfrm>
        </p:grpSpPr>
        <p:grpSp>
          <p:nvGrpSpPr>
            <p:cNvPr id="6" name="6 Grupo"/>
            <p:cNvGrpSpPr/>
            <p:nvPr/>
          </p:nvGrpSpPr>
          <p:grpSpPr>
            <a:xfrm>
              <a:off x="8141" y="4663389"/>
              <a:ext cx="9144000" cy="477452"/>
              <a:chOff x="0" y="6309320"/>
              <a:chExt cx="9144000" cy="548680"/>
            </a:xfrm>
          </p:grpSpPr>
          <p:sp>
            <p:nvSpPr>
              <p:cNvPr id="10"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8"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9"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45</a:t>
              </a:fld>
              <a:endParaRPr lang="es-ES" b="1" dirty="0">
                <a:latin typeface="Times New Roman" panose="02020603050405020304" pitchFamily="18" charset="0"/>
                <a:cs typeface="Times New Roman" panose="02020603050405020304" pitchFamily="18" charset="0"/>
              </a:endParaRPr>
            </a:p>
          </p:txBody>
        </p:sp>
      </p:grpSp>
      <p:pic>
        <p:nvPicPr>
          <p:cNvPr id="13" name="Picture 6" descr="Abrir cuaderno: fotos de stock, imágenes de Abrir cuaderno libres de  derechos | Depositph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472534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Educación, metodologías y crisis | Visiones de un Descerebrad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8156" y="31406"/>
            <a:ext cx="1135844" cy="1165999"/>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7"/>
          <p:cNvSpPr txBox="1"/>
          <p:nvPr/>
        </p:nvSpPr>
        <p:spPr>
          <a:xfrm>
            <a:off x="754375" y="614405"/>
            <a:ext cx="3512216" cy="1477328"/>
          </a:xfrm>
          <a:prstGeom prst="rect">
            <a:avLst/>
          </a:prstGeom>
          <a:noFill/>
        </p:spPr>
        <p:txBody>
          <a:bodyPr wrap="square" rtlCol="0">
            <a:spAutoFit/>
          </a:bodyPr>
          <a:lstStyle/>
          <a:p>
            <a:pPr marL="269875" indent="-269875" algn="just">
              <a:buAutoNum type="arabicPeriod"/>
            </a:pPr>
            <a:r>
              <a:rPr lang="es-ES" i="1" dirty="0">
                <a:latin typeface="Times New Roman" panose="02020603050405020304" pitchFamily="18" charset="0"/>
                <a:cs typeface="Times New Roman" panose="02020603050405020304" pitchFamily="18" charset="0"/>
              </a:rPr>
              <a:t>Realizar </a:t>
            </a:r>
            <a:r>
              <a:rPr lang="es-ES" i="1" dirty="0" smtClean="0">
                <a:latin typeface="Times New Roman" panose="02020603050405020304" pitchFamily="18" charset="0"/>
                <a:cs typeface="Times New Roman" panose="02020603050405020304" pitchFamily="18" charset="0"/>
              </a:rPr>
              <a:t>un programa en Java que nos permita contar el número de palabras que tiene una frase que se introduce por el teclado de nuestro ordenador.</a:t>
            </a:r>
            <a:endParaRPr lang="es-ES" i="1" dirty="0">
              <a:latin typeface="Times New Roman" panose="02020603050405020304" pitchFamily="18" charset="0"/>
              <a:cs typeface="Times New Roman" panose="02020603050405020304" pitchFamily="18" charset="0"/>
            </a:endParaRPr>
          </a:p>
        </p:txBody>
      </p:sp>
      <p:sp>
        <p:nvSpPr>
          <p:cNvPr id="18" name="CuadroTexto 7"/>
          <p:cNvSpPr txBox="1"/>
          <p:nvPr/>
        </p:nvSpPr>
        <p:spPr>
          <a:xfrm>
            <a:off x="754374" y="2266340"/>
            <a:ext cx="3512216" cy="2031325"/>
          </a:xfrm>
          <a:prstGeom prst="rect">
            <a:avLst/>
          </a:prstGeom>
          <a:noFill/>
        </p:spPr>
        <p:txBody>
          <a:bodyPr wrap="square" rtlCol="0">
            <a:spAutoFit/>
          </a:bodyPr>
          <a:lstStyle/>
          <a:p>
            <a:pPr marL="271463" indent="-271463" algn="just">
              <a:buAutoNum type="arabicPeriod" startAt="2"/>
            </a:pPr>
            <a:r>
              <a:rPr lang="es-ES" i="1" dirty="0" smtClean="0">
                <a:latin typeface="Times New Roman" panose="02020603050405020304" pitchFamily="18" charset="0"/>
                <a:cs typeface="Times New Roman" panose="02020603050405020304" pitchFamily="18" charset="0"/>
              </a:rPr>
              <a:t>Realizar un programa  en Java que nos permita introducir por teclado una cadena de caracteres y un carácter. El programa deberá determinar el número de apariciones del carácter en la cadena</a:t>
            </a:r>
          </a:p>
        </p:txBody>
      </p:sp>
      <p:sp>
        <p:nvSpPr>
          <p:cNvPr id="19" name="CuadroTexto 7"/>
          <p:cNvSpPr txBox="1"/>
          <p:nvPr/>
        </p:nvSpPr>
        <p:spPr>
          <a:xfrm>
            <a:off x="4877410" y="281175"/>
            <a:ext cx="3206806" cy="2308324"/>
          </a:xfrm>
          <a:prstGeom prst="rect">
            <a:avLst/>
          </a:prstGeom>
          <a:noFill/>
        </p:spPr>
        <p:txBody>
          <a:bodyPr wrap="square" rtlCol="0">
            <a:spAutoFit/>
          </a:bodyPr>
          <a:lstStyle/>
          <a:p>
            <a:pPr marL="271463" indent="-271463" algn="just">
              <a:buFont typeface="+mj-lt"/>
              <a:buAutoNum type="arabicPeriod" startAt="3"/>
            </a:pPr>
            <a:r>
              <a:rPr lang="es-ES" i="1" dirty="0" smtClean="0">
                <a:latin typeface="Times New Roman" panose="02020603050405020304" pitchFamily="18" charset="0"/>
                <a:cs typeface="Times New Roman" panose="02020603050405020304" pitchFamily="18" charset="0"/>
              </a:rPr>
              <a:t>Realizar un programa en Java que nos permita introducir  por teclado una cadena de caracteres. El programa deberá determinar el número de palabras que tiene la cadena que se ha introducido</a:t>
            </a:r>
          </a:p>
        </p:txBody>
      </p:sp>
      <p:sp>
        <p:nvSpPr>
          <p:cNvPr id="20" name="19 CuadroTexto"/>
          <p:cNvSpPr txBox="1"/>
          <p:nvPr/>
        </p:nvSpPr>
        <p:spPr>
          <a:xfrm>
            <a:off x="4877410" y="2589499"/>
            <a:ext cx="3512215" cy="1754326"/>
          </a:xfrm>
          <a:prstGeom prst="rect">
            <a:avLst/>
          </a:prstGeom>
          <a:noFill/>
        </p:spPr>
        <p:txBody>
          <a:bodyPr wrap="square" rtlCol="0">
            <a:spAutoFit/>
          </a:bodyPr>
          <a:lstStyle/>
          <a:p>
            <a:pPr algn="just"/>
            <a:r>
              <a:rPr lang="es-ES" b="1" i="1" dirty="0">
                <a:latin typeface="Times New Roman" panose="02020603050405020304" pitchFamily="18" charset="0"/>
                <a:cs typeface="Times New Roman" panose="02020603050405020304" pitchFamily="18" charset="0"/>
              </a:rPr>
              <a:t>Observación.</a:t>
            </a:r>
          </a:p>
          <a:p>
            <a:pPr marL="271463" algn="just"/>
            <a:r>
              <a:rPr lang="es-ES" i="1" dirty="0">
                <a:latin typeface="Times New Roman" panose="02020603050405020304" pitchFamily="18" charset="0"/>
                <a:cs typeface="Times New Roman" panose="02020603050405020304" pitchFamily="18" charset="0"/>
              </a:rPr>
              <a:t>Plantear nuevamente el ejercicio pero teniendo en cuenta que el número de caracteres en blanco entre </a:t>
            </a:r>
            <a:r>
              <a:rPr lang="es-ES" i="1" dirty="0" smtClean="0">
                <a:latin typeface="Times New Roman" panose="02020603050405020304" pitchFamily="18" charset="0"/>
                <a:cs typeface="Times New Roman" panose="02020603050405020304" pitchFamily="18" charset="0"/>
              </a:rPr>
              <a:t>palabras, o al principio de la cadena  </a:t>
            </a:r>
            <a:r>
              <a:rPr lang="es-ES" i="1" dirty="0">
                <a:latin typeface="Times New Roman" panose="02020603050405020304" pitchFamily="18" charset="0"/>
                <a:cs typeface="Times New Roman" panose="02020603050405020304" pitchFamily="18" charset="0"/>
              </a:rPr>
              <a:t>puede ser más de uno </a:t>
            </a:r>
          </a:p>
        </p:txBody>
      </p:sp>
    </p:spTree>
    <p:extLst>
      <p:ext uri="{BB962C8B-B14F-4D97-AF65-F5344CB8AC3E}">
        <p14:creationId xmlns:p14="http://schemas.microsoft.com/office/powerpoint/2010/main" val="1024183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46</a:t>
              </a:fld>
              <a:endParaRPr lang="es-ES"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160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a:t>
              </a:fld>
              <a:endParaRPr lang="es-ES" b="1" dirty="0">
                <a:latin typeface="Times New Roman" panose="02020603050405020304" pitchFamily="18" charset="0"/>
                <a:cs typeface="Times New Roman" panose="02020603050405020304" pitchFamily="18" charset="0"/>
              </a:endParaRPr>
            </a:p>
          </p:txBody>
        </p:sp>
      </p:grpSp>
      <p:sp>
        <p:nvSpPr>
          <p:cNvPr id="11" name="13 CuadroTexto"/>
          <p:cNvSpPr txBox="1"/>
          <p:nvPr/>
        </p:nvSpPr>
        <p:spPr>
          <a:xfrm>
            <a:off x="2207165" y="772628"/>
            <a:ext cx="3311380" cy="514738"/>
          </a:xfrm>
          <a:prstGeom prst="rect">
            <a:avLst/>
          </a:prstGeom>
          <a:solidFill>
            <a:schemeClr val="accent1">
              <a:lumMod val="40000"/>
              <a:lumOff val="60000"/>
            </a:schemeClr>
          </a:solidFill>
          <a:ln w="41275">
            <a:solidFill>
              <a:schemeClr val="accent1">
                <a:lumMod val="50000"/>
              </a:schemeClr>
            </a:solidFill>
          </a:ln>
        </p:spPr>
        <p:txBody>
          <a:bodyPr wrap="square" tIns="72000" bIns="72000" rtlCol="0">
            <a:spAutoFit/>
          </a:bodyPr>
          <a:lstStyle/>
          <a:p>
            <a:pPr algn="ctr"/>
            <a:r>
              <a:rPr lang="es-ES" sz="2400" b="1" dirty="0" smtClean="0">
                <a:latin typeface="Times New Roman" pitchFamily="18" charset="0"/>
                <a:cs typeface="Times New Roman" pitchFamily="18" charset="0"/>
              </a:rPr>
              <a:t>Cadena de caracteres</a:t>
            </a:r>
            <a:endParaRPr lang="es-ES" sz="2400" b="1" dirty="0">
              <a:latin typeface="Times New Roman" pitchFamily="18" charset="0"/>
              <a:cs typeface="Times New Roman" pitchFamily="18" charset="0"/>
            </a:endParaRPr>
          </a:p>
        </p:txBody>
      </p:sp>
      <p:sp>
        <p:nvSpPr>
          <p:cNvPr id="12" name="14 CuadroTexto"/>
          <p:cNvSpPr txBox="1"/>
          <p:nvPr/>
        </p:nvSpPr>
        <p:spPr>
          <a:xfrm>
            <a:off x="1976015" y="1555926"/>
            <a:ext cx="6844457" cy="1200329"/>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Sucesión de un conjunto de caracteres alfanuméricos, signos de puntuación y espacios en blanco con más o menos sentido.</a:t>
            </a:r>
            <a:endParaRPr lang="es-ES" sz="2400" dirty="0">
              <a:latin typeface="Times New Roman" pitchFamily="18" charset="0"/>
              <a:cs typeface="Times New Roman" pitchFamily="18" charset="0"/>
            </a:endParaRPr>
          </a:p>
        </p:txBody>
      </p:sp>
      <p:sp>
        <p:nvSpPr>
          <p:cNvPr id="13" name="15 CuadroTexto"/>
          <p:cNvSpPr txBox="1"/>
          <p:nvPr/>
        </p:nvSpPr>
        <p:spPr>
          <a:xfrm>
            <a:off x="1697873" y="2888711"/>
            <a:ext cx="7122599" cy="830997"/>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Son ejemplos: “Hola mundo”, “Andoni”, “Esther Navarro”, “Evaluación 2”, “C/Ermita, nº 2”</a:t>
            </a:r>
            <a:endParaRPr lang="es-ES" sz="2400" dirty="0">
              <a:latin typeface="Times New Roman" pitchFamily="18" charset="0"/>
              <a:cs typeface="Times New Roman" pitchFamily="18" charset="0"/>
            </a:endParaRPr>
          </a:p>
        </p:txBody>
      </p:sp>
      <p:sp>
        <p:nvSpPr>
          <p:cNvPr id="14" name="16 CuadroTexto"/>
          <p:cNvSpPr txBox="1"/>
          <p:nvPr/>
        </p:nvSpPr>
        <p:spPr>
          <a:xfrm>
            <a:off x="2101452" y="3852164"/>
            <a:ext cx="6719020" cy="461665"/>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Como valores van entre comillas dobles (“…”)</a:t>
            </a:r>
            <a:endParaRPr lang="es-ES" sz="2400" dirty="0">
              <a:latin typeface="Times New Roman" pitchFamily="18" charset="0"/>
              <a:cs typeface="Times New Roman" pitchFamily="18" charset="0"/>
            </a:endParaRPr>
          </a:p>
        </p:txBody>
      </p:sp>
      <p:sp>
        <p:nvSpPr>
          <p:cNvPr id="15" name="Title 3"/>
          <p:cNvSpPr>
            <a:spLocks noGrp="1"/>
          </p:cNvSpPr>
          <p:nvPr>
            <p:ph type="title"/>
          </p:nvPr>
        </p:nvSpPr>
        <p:spPr>
          <a:xfrm>
            <a:off x="1169488" y="27746"/>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1.- </a:t>
            </a:r>
            <a:r>
              <a:rPr lang="es-ES" dirty="0" smtClean="0">
                <a:latin typeface="Times New Roman" panose="02020603050405020304" pitchFamily="18" charset="0"/>
                <a:cs typeface="Times New Roman" panose="02020603050405020304" pitchFamily="18" charset="0"/>
              </a:rPr>
              <a:t>Definición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87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3 CuadroTexto"/>
          <p:cNvSpPr txBox="1"/>
          <p:nvPr/>
        </p:nvSpPr>
        <p:spPr>
          <a:xfrm>
            <a:off x="1976015" y="791271"/>
            <a:ext cx="2290575" cy="514738"/>
          </a:xfrm>
          <a:prstGeom prst="rect">
            <a:avLst/>
          </a:prstGeom>
          <a:solidFill>
            <a:schemeClr val="accent1">
              <a:lumMod val="40000"/>
              <a:lumOff val="60000"/>
            </a:schemeClr>
          </a:solidFill>
          <a:ln w="41275">
            <a:solidFill>
              <a:schemeClr val="accent1">
                <a:lumMod val="50000"/>
              </a:schemeClr>
            </a:solidFill>
          </a:ln>
        </p:spPr>
        <p:txBody>
          <a:bodyPr wrap="square" tIns="72000" bIns="72000" rtlCol="0">
            <a:spAutoFit/>
          </a:bodyPr>
          <a:lstStyle/>
          <a:p>
            <a:pPr algn="ctr"/>
            <a:r>
              <a:rPr lang="es-ES" sz="2400" b="1" dirty="0" smtClean="0">
                <a:latin typeface="Times New Roman" pitchFamily="18" charset="0"/>
                <a:cs typeface="Times New Roman" pitchFamily="18" charset="0"/>
              </a:rPr>
              <a:t>Precaución</a:t>
            </a:r>
            <a:endParaRPr lang="es-ES" sz="2400" b="1" dirty="0">
              <a:latin typeface="Times New Roman" pitchFamily="18" charset="0"/>
              <a:cs typeface="Times New Roman" pitchFamily="18" charset="0"/>
            </a:endParaRPr>
          </a:p>
        </p:txBody>
      </p:sp>
      <p:sp>
        <p:nvSpPr>
          <p:cNvPr id="5" name="14 CuadroTexto"/>
          <p:cNvSpPr txBox="1"/>
          <p:nvPr/>
        </p:nvSpPr>
        <p:spPr>
          <a:xfrm>
            <a:off x="1303135" y="2201248"/>
            <a:ext cx="3320758" cy="1815882"/>
          </a:xfrm>
          <a:prstGeom prst="rect">
            <a:avLst/>
          </a:prstGeom>
          <a:noFill/>
        </p:spPr>
        <p:txBody>
          <a:bodyPr wrap="square" rtlCol="0">
            <a:spAutoFit/>
          </a:bodyPr>
          <a:lstStyle/>
          <a:p>
            <a:r>
              <a:rPr lang="es-ES" sz="2400" b="1" dirty="0" err="1" smtClean="0">
                <a:latin typeface="Courier New" pitchFamily="49" charset="0"/>
                <a:cs typeface="Courier New" pitchFamily="49" charset="0"/>
              </a:rPr>
              <a:t>int</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var</a:t>
            </a:r>
            <a:r>
              <a:rPr lang="es-ES" sz="2400" b="1" dirty="0" smtClean="0">
                <a:latin typeface="Courier New" pitchFamily="49" charset="0"/>
                <a:cs typeface="Courier New" pitchFamily="49" charset="0"/>
              </a:rPr>
              <a:t> = 7;</a:t>
            </a:r>
          </a:p>
          <a:p>
            <a:pPr>
              <a:spcBef>
                <a:spcPts val="2400"/>
              </a:spcBef>
            </a:pPr>
            <a:r>
              <a:rPr lang="es-ES" sz="2400" b="1" dirty="0" err="1" smtClean="0">
                <a:latin typeface="Courier New" pitchFamily="49" charset="0"/>
                <a:cs typeface="Courier New" pitchFamily="49" charset="0"/>
              </a:rPr>
              <a:t>char</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var</a:t>
            </a:r>
            <a:r>
              <a:rPr lang="es-ES" sz="2400" b="1" dirty="0" smtClean="0">
                <a:latin typeface="Courier New" pitchFamily="49" charset="0"/>
                <a:cs typeface="Courier New" pitchFamily="49" charset="0"/>
              </a:rPr>
              <a:t> = ‘7’;</a:t>
            </a:r>
          </a:p>
          <a:p>
            <a:pPr>
              <a:spcBef>
                <a:spcPts val="24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var</a:t>
            </a:r>
            <a:r>
              <a:rPr lang="es-ES" sz="2400" b="1" dirty="0" smtClean="0">
                <a:latin typeface="Courier New" pitchFamily="49" charset="0"/>
                <a:cs typeface="Courier New" pitchFamily="49" charset="0"/>
              </a:rPr>
              <a:t> = “7”</a:t>
            </a:r>
            <a:endParaRPr lang="es-ES" sz="2400" b="1" dirty="0">
              <a:latin typeface="Courier New" pitchFamily="49" charset="0"/>
              <a:cs typeface="Courier New" pitchFamily="49" charset="0"/>
            </a:endParaRPr>
          </a:p>
        </p:txBody>
      </p:sp>
      <p:sp>
        <p:nvSpPr>
          <p:cNvPr id="6" name="15 CuadroTexto"/>
          <p:cNvSpPr txBox="1"/>
          <p:nvPr/>
        </p:nvSpPr>
        <p:spPr>
          <a:xfrm>
            <a:off x="4604259" y="2123765"/>
            <a:ext cx="792088" cy="523220"/>
          </a:xfrm>
          <a:prstGeom prst="rect">
            <a:avLst/>
          </a:prstGeom>
          <a:noFill/>
          <a:ln w="3175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7</a:t>
            </a:r>
            <a:endParaRPr lang="es-ES" sz="2800" b="1" dirty="0">
              <a:latin typeface="Times New Roman" pitchFamily="18" charset="0"/>
              <a:cs typeface="Times New Roman" pitchFamily="18" charset="0"/>
            </a:endParaRPr>
          </a:p>
        </p:txBody>
      </p:sp>
      <p:sp>
        <p:nvSpPr>
          <p:cNvPr id="7" name="16 CuadroTexto"/>
          <p:cNvSpPr txBox="1"/>
          <p:nvPr/>
        </p:nvSpPr>
        <p:spPr>
          <a:xfrm>
            <a:off x="4604259" y="2785484"/>
            <a:ext cx="792088" cy="523220"/>
          </a:xfrm>
          <a:prstGeom prst="rect">
            <a:avLst/>
          </a:prstGeom>
          <a:noFill/>
          <a:ln w="3175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7</a:t>
            </a:r>
            <a:endParaRPr lang="es-ES" sz="2800" b="1" dirty="0">
              <a:latin typeface="Times New Roman" pitchFamily="18" charset="0"/>
              <a:cs typeface="Times New Roman" pitchFamily="18" charset="0"/>
            </a:endParaRPr>
          </a:p>
        </p:txBody>
      </p:sp>
      <p:sp>
        <p:nvSpPr>
          <p:cNvPr id="8" name="17 CuadroTexto"/>
          <p:cNvSpPr txBox="1"/>
          <p:nvPr/>
        </p:nvSpPr>
        <p:spPr>
          <a:xfrm>
            <a:off x="4604259" y="3447204"/>
            <a:ext cx="792088" cy="523220"/>
          </a:xfrm>
          <a:prstGeom prst="rect">
            <a:avLst/>
          </a:prstGeom>
          <a:noFill/>
          <a:ln w="3175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7</a:t>
            </a:r>
            <a:endParaRPr lang="es-ES" sz="2800" b="1" dirty="0">
              <a:latin typeface="Times New Roman" pitchFamily="18" charset="0"/>
              <a:cs typeface="Times New Roman" pitchFamily="18" charset="0"/>
            </a:endParaRPr>
          </a:p>
        </p:txBody>
      </p:sp>
      <p:sp>
        <p:nvSpPr>
          <p:cNvPr id="9" name="18 CuadroTexto"/>
          <p:cNvSpPr txBox="1"/>
          <p:nvPr/>
        </p:nvSpPr>
        <p:spPr>
          <a:xfrm>
            <a:off x="5396347" y="3447204"/>
            <a:ext cx="792088" cy="523220"/>
          </a:xfrm>
          <a:prstGeom prst="rect">
            <a:avLst/>
          </a:prstGeom>
          <a:noFill/>
          <a:ln w="31750">
            <a:solidFill>
              <a:schemeClr val="tx1"/>
            </a:solidFill>
          </a:ln>
        </p:spPr>
        <p:txBody>
          <a:bodyPr wrap="square" rtlCol="0">
            <a:spAutoFit/>
          </a:bodyPr>
          <a:lstStyle/>
          <a:p>
            <a:pPr algn="ctr"/>
            <a:r>
              <a:rPr lang="es-ES" sz="2800" b="1" dirty="0" smtClean="0">
                <a:latin typeface="Times New Roman" pitchFamily="18" charset="0"/>
                <a:cs typeface="Times New Roman" pitchFamily="18" charset="0"/>
              </a:rPr>
              <a:t>\0</a:t>
            </a:r>
            <a:endParaRPr lang="es-ES" sz="2800" b="1" dirty="0">
              <a:latin typeface="Times New Roman" pitchFamily="18" charset="0"/>
              <a:cs typeface="Times New Roman" pitchFamily="18" charset="0"/>
            </a:endParaRPr>
          </a:p>
        </p:txBody>
      </p:sp>
      <p:sp>
        <p:nvSpPr>
          <p:cNvPr id="10" name="19 CuadroTexto"/>
          <p:cNvSpPr txBox="1"/>
          <p:nvPr/>
        </p:nvSpPr>
        <p:spPr>
          <a:xfrm>
            <a:off x="6397895" y="2123765"/>
            <a:ext cx="2304255" cy="523220"/>
          </a:xfrm>
          <a:prstGeom prst="rect">
            <a:avLst/>
          </a:prstGeom>
          <a:noFill/>
        </p:spPr>
        <p:txBody>
          <a:bodyPr wrap="square" rtlCol="0">
            <a:spAutoFit/>
          </a:bodyPr>
          <a:lstStyle/>
          <a:p>
            <a:r>
              <a:rPr lang="es-ES" sz="2800" dirty="0" smtClean="0">
                <a:latin typeface="Monotype Corsiva" pitchFamily="66" charset="0"/>
              </a:rPr>
              <a:t>Magnitud  7</a:t>
            </a:r>
            <a:endParaRPr lang="es-ES" sz="2800" dirty="0">
              <a:latin typeface="Monotype Corsiva" pitchFamily="66" charset="0"/>
            </a:endParaRPr>
          </a:p>
        </p:txBody>
      </p:sp>
      <p:sp>
        <p:nvSpPr>
          <p:cNvPr id="11" name="20 CuadroTexto"/>
          <p:cNvSpPr txBox="1"/>
          <p:nvPr/>
        </p:nvSpPr>
        <p:spPr>
          <a:xfrm>
            <a:off x="6415961" y="2770616"/>
            <a:ext cx="2304255" cy="523220"/>
          </a:xfrm>
          <a:prstGeom prst="rect">
            <a:avLst/>
          </a:prstGeom>
          <a:noFill/>
        </p:spPr>
        <p:txBody>
          <a:bodyPr wrap="square" rtlCol="0">
            <a:spAutoFit/>
          </a:bodyPr>
          <a:lstStyle/>
          <a:p>
            <a:r>
              <a:rPr lang="es-ES" sz="2800" dirty="0" smtClean="0">
                <a:latin typeface="Monotype Corsiva" pitchFamily="66" charset="0"/>
              </a:rPr>
              <a:t>Carácter 7</a:t>
            </a:r>
            <a:endParaRPr lang="es-ES" sz="2800" dirty="0">
              <a:latin typeface="Monotype Corsiva" pitchFamily="66" charset="0"/>
            </a:endParaRPr>
          </a:p>
        </p:txBody>
      </p:sp>
      <p:sp>
        <p:nvSpPr>
          <p:cNvPr id="12" name="21 CuadroTexto"/>
          <p:cNvSpPr txBox="1"/>
          <p:nvPr/>
        </p:nvSpPr>
        <p:spPr>
          <a:xfrm>
            <a:off x="6404460" y="3447204"/>
            <a:ext cx="2557437" cy="523220"/>
          </a:xfrm>
          <a:prstGeom prst="rect">
            <a:avLst/>
          </a:prstGeom>
          <a:noFill/>
        </p:spPr>
        <p:txBody>
          <a:bodyPr wrap="square" rtlCol="0">
            <a:spAutoFit/>
          </a:bodyPr>
          <a:lstStyle/>
          <a:p>
            <a:r>
              <a:rPr lang="es-ES" sz="2800" dirty="0" smtClean="0">
                <a:latin typeface="Monotype Corsiva" pitchFamily="66" charset="0"/>
              </a:rPr>
              <a:t>Cadena con valor7</a:t>
            </a:r>
            <a:endParaRPr lang="es-ES" sz="2800" dirty="0">
              <a:latin typeface="Monotype Corsiva" pitchFamily="66" charset="0"/>
            </a:endParaRPr>
          </a:p>
        </p:txBody>
      </p:sp>
      <p:grpSp>
        <p:nvGrpSpPr>
          <p:cNvPr id="14" name="5 Grupo"/>
          <p:cNvGrpSpPr/>
          <p:nvPr/>
        </p:nvGrpSpPr>
        <p:grpSpPr>
          <a:xfrm>
            <a:off x="8141" y="4663389"/>
            <a:ext cx="9144000" cy="477452"/>
            <a:chOff x="8141" y="4663389"/>
            <a:chExt cx="9144000" cy="477452"/>
          </a:xfrm>
        </p:grpSpPr>
        <p:grpSp>
          <p:nvGrpSpPr>
            <p:cNvPr id="15" name="6 Grupo"/>
            <p:cNvGrpSpPr/>
            <p:nvPr/>
          </p:nvGrpSpPr>
          <p:grpSpPr>
            <a:xfrm>
              <a:off x="8141" y="4663389"/>
              <a:ext cx="9144000" cy="477452"/>
              <a:chOff x="0" y="6309320"/>
              <a:chExt cx="9144000" cy="548680"/>
            </a:xfrm>
          </p:grpSpPr>
          <p:sp>
            <p:nvSpPr>
              <p:cNvPr id="1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1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1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6</a:t>
              </a:fld>
              <a:endParaRPr lang="es-ES" b="1" dirty="0">
                <a:latin typeface="Times New Roman" panose="02020603050405020304" pitchFamily="18" charset="0"/>
                <a:cs typeface="Times New Roman" panose="02020603050405020304" pitchFamily="18" charset="0"/>
              </a:endParaRPr>
            </a:p>
          </p:txBody>
        </p:sp>
      </p:grpSp>
      <p:sp>
        <p:nvSpPr>
          <p:cNvPr id="21" name="Title 3"/>
          <p:cNvSpPr>
            <a:spLocks noGrp="1"/>
          </p:cNvSpPr>
          <p:nvPr>
            <p:ph type="title"/>
          </p:nvPr>
        </p:nvSpPr>
        <p:spPr>
          <a:xfrm>
            <a:off x="1169488" y="27746"/>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1.- </a:t>
            </a:r>
            <a:r>
              <a:rPr lang="es-ES" dirty="0" smtClean="0">
                <a:latin typeface="Times New Roman" panose="02020603050405020304" pitchFamily="18" charset="0"/>
                <a:cs typeface="Times New Roman" panose="02020603050405020304" pitchFamily="18" charset="0"/>
              </a:rPr>
              <a:t>Definición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52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7</a:t>
              </a:fld>
              <a:endParaRPr lang="es-ES" b="1" dirty="0">
                <a:latin typeface="Times New Roman" panose="02020603050405020304" pitchFamily="18" charset="0"/>
                <a:cs typeface="Times New Roman" panose="02020603050405020304" pitchFamily="18" charset="0"/>
              </a:endParaRPr>
            </a:p>
          </p:txBody>
        </p:sp>
      </p:grpSp>
      <p:sp>
        <p:nvSpPr>
          <p:cNvPr id="11" name="13 CuadroTexto"/>
          <p:cNvSpPr txBox="1"/>
          <p:nvPr/>
        </p:nvSpPr>
        <p:spPr>
          <a:xfrm>
            <a:off x="1059785" y="1081553"/>
            <a:ext cx="7632850" cy="514738"/>
          </a:xfrm>
          <a:prstGeom prst="rect">
            <a:avLst/>
          </a:prstGeom>
          <a:solidFill>
            <a:schemeClr val="accent5">
              <a:lumMod val="40000"/>
              <a:lumOff val="60000"/>
            </a:schemeClr>
          </a:solidFill>
          <a:ln w="41275">
            <a:solidFill>
              <a:schemeClr val="accent1">
                <a:lumMod val="50000"/>
              </a:schemeClr>
            </a:solidFill>
          </a:ln>
        </p:spPr>
        <p:txBody>
          <a:bodyPr wrap="square" tIns="72000" bIns="72000" rtlCol="0">
            <a:spAutoFit/>
          </a:bodyPr>
          <a:lstStyle/>
          <a:p>
            <a:pPr algn="ct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nombreVariable</a:t>
            </a:r>
            <a:r>
              <a:rPr lang="es-ES" sz="2400" b="1" dirty="0" smtClean="0">
                <a:latin typeface="Courier New" pitchFamily="49" charset="0"/>
                <a:cs typeface="Courier New" pitchFamily="49" charset="0"/>
              </a:rPr>
              <a:t> = “valor inicial”;</a:t>
            </a:r>
            <a:endParaRPr lang="es-ES" sz="2400" b="1" dirty="0">
              <a:latin typeface="Courier New" pitchFamily="49" charset="0"/>
              <a:cs typeface="Courier New" pitchFamily="49" charset="0"/>
            </a:endParaRPr>
          </a:p>
        </p:txBody>
      </p:sp>
      <p:graphicFrame>
        <p:nvGraphicFramePr>
          <p:cNvPr id="12" name="14 Tabla"/>
          <p:cNvGraphicFramePr>
            <a:graphicFrameLocks noGrp="1"/>
          </p:cNvGraphicFramePr>
          <p:nvPr>
            <p:extLst>
              <p:ext uri="{D42A27DB-BD31-4B8C-83A1-F6EECF244321}">
                <p14:modId xmlns:p14="http://schemas.microsoft.com/office/powerpoint/2010/main" val="2352021841"/>
              </p:ext>
            </p:extLst>
          </p:nvPr>
        </p:nvGraphicFramePr>
        <p:xfrm>
          <a:off x="771753" y="1960930"/>
          <a:ext cx="8208914" cy="518160"/>
        </p:xfrm>
        <a:graphic>
          <a:graphicData uri="http://schemas.openxmlformats.org/drawingml/2006/table">
            <a:tbl>
              <a:tblPr firstRow="1" bandRow="1">
                <a:tableStyleId>{5940675A-B579-460E-94D1-54222C63F5DA}</a:tableStyleId>
              </a:tblPr>
              <a:tblGrid>
                <a:gridCol w="586351">
                  <a:extLst>
                    <a:ext uri="{9D8B030D-6E8A-4147-A177-3AD203B41FA5}">
                      <a16:colId xmlns:a16="http://schemas.microsoft.com/office/drawing/2014/main" xmlns="" val="20000"/>
                    </a:ext>
                  </a:extLst>
                </a:gridCol>
                <a:gridCol w="586351">
                  <a:extLst>
                    <a:ext uri="{9D8B030D-6E8A-4147-A177-3AD203B41FA5}">
                      <a16:colId xmlns:a16="http://schemas.microsoft.com/office/drawing/2014/main" xmlns="" val="20001"/>
                    </a:ext>
                  </a:extLst>
                </a:gridCol>
                <a:gridCol w="586351">
                  <a:extLst>
                    <a:ext uri="{9D8B030D-6E8A-4147-A177-3AD203B41FA5}">
                      <a16:colId xmlns:a16="http://schemas.microsoft.com/office/drawing/2014/main" xmlns="" val="20002"/>
                    </a:ext>
                  </a:extLst>
                </a:gridCol>
                <a:gridCol w="586351">
                  <a:extLst>
                    <a:ext uri="{9D8B030D-6E8A-4147-A177-3AD203B41FA5}">
                      <a16:colId xmlns:a16="http://schemas.microsoft.com/office/drawing/2014/main" xmlns="" val="20003"/>
                    </a:ext>
                  </a:extLst>
                </a:gridCol>
                <a:gridCol w="586351">
                  <a:extLst>
                    <a:ext uri="{9D8B030D-6E8A-4147-A177-3AD203B41FA5}">
                      <a16:colId xmlns:a16="http://schemas.microsoft.com/office/drawing/2014/main" xmlns="" val="20004"/>
                    </a:ext>
                  </a:extLst>
                </a:gridCol>
                <a:gridCol w="586351">
                  <a:extLst>
                    <a:ext uri="{9D8B030D-6E8A-4147-A177-3AD203B41FA5}">
                      <a16:colId xmlns:a16="http://schemas.microsoft.com/office/drawing/2014/main" xmlns="" val="20005"/>
                    </a:ext>
                  </a:extLst>
                </a:gridCol>
                <a:gridCol w="586351">
                  <a:extLst>
                    <a:ext uri="{9D8B030D-6E8A-4147-A177-3AD203B41FA5}">
                      <a16:colId xmlns:a16="http://schemas.microsoft.com/office/drawing/2014/main" xmlns="" val="20006"/>
                    </a:ext>
                  </a:extLst>
                </a:gridCol>
                <a:gridCol w="586351">
                  <a:extLst>
                    <a:ext uri="{9D8B030D-6E8A-4147-A177-3AD203B41FA5}">
                      <a16:colId xmlns:a16="http://schemas.microsoft.com/office/drawing/2014/main" xmlns="" val="20007"/>
                    </a:ext>
                  </a:extLst>
                </a:gridCol>
                <a:gridCol w="586351">
                  <a:extLst>
                    <a:ext uri="{9D8B030D-6E8A-4147-A177-3AD203B41FA5}">
                      <a16:colId xmlns:a16="http://schemas.microsoft.com/office/drawing/2014/main" xmlns="" val="20008"/>
                    </a:ext>
                  </a:extLst>
                </a:gridCol>
                <a:gridCol w="586351">
                  <a:extLst>
                    <a:ext uri="{9D8B030D-6E8A-4147-A177-3AD203B41FA5}">
                      <a16:colId xmlns:a16="http://schemas.microsoft.com/office/drawing/2014/main" xmlns="" val="20009"/>
                    </a:ext>
                  </a:extLst>
                </a:gridCol>
                <a:gridCol w="586351">
                  <a:extLst>
                    <a:ext uri="{9D8B030D-6E8A-4147-A177-3AD203B41FA5}">
                      <a16:colId xmlns:a16="http://schemas.microsoft.com/office/drawing/2014/main" xmlns="" val="20010"/>
                    </a:ext>
                  </a:extLst>
                </a:gridCol>
                <a:gridCol w="586351">
                  <a:extLst>
                    <a:ext uri="{9D8B030D-6E8A-4147-A177-3AD203B41FA5}">
                      <a16:colId xmlns:a16="http://schemas.microsoft.com/office/drawing/2014/main" xmlns="" val="20011"/>
                    </a:ext>
                  </a:extLst>
                </a:gridCol>
                <a:gridCol w="586351">
                  <a:extLst>
                    <a:ext uri="{9D8B030D-6E8A-4147-A177-3AD203B41FA5}">
                      <a16:colId xmlns:a16="http://schemas.microsoft.com/office/drawing/2014/main" xmlns="" val="20012"/>
                    </a:ext>
                  </a:extLst>
                </a:gridCol>
                <a:gridCol w="586351">
                  <a:extLst>
                    <a:ext uri="{9D8B030D-6E8A-4147-A177-3AD203B41FA5}">
                      <a16:colId xmlns:a16="http://schemas.microsoft.com/office/drawing/2014/main" xmlns="" val="20013"/>
                    </a:ext>
                  </a:extLst>
                </a:gridCol>
              </a:tblGrid>
              <a:tr h="370840">
                <a:tc>
                  <a:txBody>
                    <a:bodyPr/>
                    <a:lstStyle/>
                    <a:p>
                      <a:pPr algn="ctr"/>
                      <a:r>
                        <a:rPr lang="es-ES" sz="2800" b="1" dirty="0" smtClean="0">
                          <a:latin typeface="Courier New" pitchFamily="49" charset="0"/>
                          <a:cs typeface="Courier New" pitchFamily="49" charset="0"/>
                        </a:rPr>
                        <a:t>v</a:t>
                      </a:r>
                      <a:endParaRPr lang="es-ES" sz="2800" b="1" dirty="0">
                        <a:latin typeface="Courier New" pitchFamily="49" charset="0"/>
                        <a:cs typeface="Courier New" pitchFamily="49" charset="0"/>
                      </a:endParaRPr>
                    </a:p>
                  </a:txBody>
                  <a:tcPr/>
                </a:tc>
                <a:tc>
                  <a:txBody>
                    <a:bodyPr/>
                    <a:lstStyle/>
                    <a:p>
                      <a:pPr algn="ctr"/>
                      <a:r>
                        <a:rPr lang="es-ES" sz="2800" b="1" dirty="0" smtClean="0">
                          <a:latin typeface="Courier New" pitchFamily="49" charset="0"/>
                          <a:cs typeface="Courier New" pitchFamily="49" charset="0"/>
                        </a:rPr>
                        <a:t>a</a:t>
                      </a:r>
                      <a:endParaRPr lang="es-ES" sz="2800" b="1" dirty="0">
                        <a:latin typeface="Courier New" pitchFamily="49" charset="0"/>
                        <a:cs typeface="Courier New" pitchFamily="49" charset="0"/>
                      </a:endParaRPr>
                    </a:p>
                  </a:txBody>
                  <a:tcPr/>
                </a:tc>
                <a:tc>
                  <a:txBody>
                    <a:bodyPr/>
                    <a:lstStyle/>
                    <a:p>
                      <a:pPr algn="ctr"/>
                      <a:r>
                        <a:rPr lang="es-ES" sz="2800" b="1" dirty="0" smtClean="0">
                          <a:latin typeface="Courier New" pitchFamily="49" charset="0"/>
                          <a:cs typeface="Courier New" pitchFamily="49" charset="0"/>
                        </a:rPr>
                        <a:t>l</a:t>
                      </a:r>
                      <a:endParaRPr lang="es-ES" sz="2800" b="1" dirty="0">
                        <a:latin typeface="Courier New" pitchFamily="49" charset="0"/>
                        <a:cs typeface="Courier New" pitchFamily="49" charset="0"/>
                      </a:endParaRPr>
                    </a:p>
                  </a:txBody>
                  <a:tcPr/>
                </a:tc>
                <a:tc>
                  <a:txBody>
                    <a:bodyPr/>
                    <a:lstStyle/>
                    <a:p>
                      <a:pPr algn="ctr"/>
                      <a:r>
                        <a:rPr lang="es-ES" sz="2800" b="1" dirty="0" smtClean="0">
                          <a:latin typeface="Courier New" pitchFamily="49" charset="0"/>
                          <a:cs typeface="Courier New" pitchFamily="49" charset="0"/>
                        </a:rPr>
                        <a:t>o</a:t>
                      </a:r>
                      <a:endParaRPr lang="es-ES" sz="2800" b="1" dirty="0">
                        <a:latin typeface="Courier New" pitchFamily="49" charset="0"/>
                        <a:cs typeface="Courier New" pitchFamily="49" charset="0"/>
                      </a:endParaRPr>
                    </a:p>
                  </a:txBody>
                  <a:tcPr/>
                </a:tc>
                <a:tc>
                  <a:txBody>
                    <a:bodyPr/>
                    <a:lstStyle/>
                    <a:p>
                      <a:pPr algn="ctr"/>
                      <a:r>
                        <a:rPr lang="es-ES" sz="2800" b="1" dirty="0" smtClean="0">
                          <a:latin typeface="Courier New" pitchFamily="49" charset="0"/>
                          <a:cs typeface="Courier New" pitchFamily="49" charset="0"/>
                        </a:rPr>
                        <a:t>r</a:t>
                      </a:r>
                      <a:endParaRPr lang="es-ES" sz="2800" b="1" dirty="0">
                        <a:latin typeface="Courier New" pitchFamily="49" charset="0"/>
                        <a:cs typeface="Courier New" pitchFamily="49" charset="0"/>
                      </a:endParaRPr>
                    </a:p>
                  </a:txBody>
                  <a:tcPr/>
                </a:tc>
                <a:tc>
                  <a:txBody>
                    <a:bodyPr/>
                    <a:lstStyle/>
                    <a:p>
                      <a:pPr algn="ctr"/>
                      <a:endParaRPr lang="es-ES" sz="2800" b="1" dirty="0">
                        <a:latin typeface="Courier New" pitchFamily="49" charset="0"/>
                        <a:cs typeface="Courier New" pitchFamily="49" charset="0"/>
                      </a:endParaRPr>
                    </a:p>
                  </a:txBody>
                  <a:tcPr/>
                </a:tc>
                <a:tc>
                  <a:txBody>
                    <a:bodyPr/>
                    <a:lstStyle/>
                    <a:p>
                      <a:pPr algn="ctr"/>
                      <a:r>
                        <a:rPr lang="es-ES" sz="2800" b="1" dirty="0" smtClean="0">
                          <a:latin typeface="Courier New" pitchFamily="49" charset="0"/>
                          <a:cs typeface="Courier New" pitchFamily="49" charset="0"/>
                        </a:rPr>
                        <a:t>i</a:t>
                      </a:r>
                      <a:endParaRPr lang="es-ES" sz="2800" b="1" dirty="0">
                        <a:latin typeface="Courier New" pitchFamily="49" charset="0"/>
                        <a:cs typeface="Courier New" pitchFamily="49" charset="0"/>
                      </a:endParaRPr>
                    </a:p>
                  </a:txBody>
                  <a:tcPr/>
                </a:tc>
                <a:tc>
                  <a:txBody>
                    <a:bodyPr/>
                    <a:lstStyle/>
                    <a:p>
                      <a:pPr algn="ctr"/>
                      <a:r>
                        <a:rPr lang="es-ES" sz="2800" b="1" dirty="0" smtClean="0">
                          <a:latin typeface="Courier New" pitchFamily="49" charset="0"/>
                          <a:cs typeface="Courier New" pitchFamily="49" charset="0"/>
                        </a:rPr>
                        <a:t>n</a:t>
                      </a:r>
                      <a:endParaRPr lang="es-ES" sz="2800" b="1" dirty="0">
                        <a:latin typeface="Courier New" pitchFamily="49" charset="0"/>
                        <a:cs typeface="Courier New" pitchFamily="49" charset="0"/>
                      </a:endParaRPr>
                    </a:p>
                  </a:txBody>
                  <a:tcPr/>
                </a:tc>
                <a:tc>
                  <a:txBody>
                    <a:bodyPr/>
                    <a:lstStyle/>
                    <a:p>
                      <a:pPr algn="ctr"/>
                      <a:r>
                        <a:rPr lang="es-ES" sz="2800" b="1" dirty="0" smtClean="0">
                          <a:latin typeface="Courier New" pitchFamily="49" charset="0"/>
                          <a:cs typeface="Courier New" pitchFamily="49" charset="0"/>
                        </a:rPr>
                        <a:t>i</a:t>
                      </a:r>
                      <a:endParaRPr lang="es-ES" sz="2800" b="1" dirty="0">
                        <a:latin typeface="Courier New" pitchFamily="49" charset="0"/>
                        <a:cs typeface="Courier New" pitchFamily="49" charset="0"/>
                      </a:endParaRPr>
                    </a:p>
                  </a:txBody>
                  <a:tcPr/>
                </a:tc>
                <a:tc>
                  <a:txBody>
                    <a:bodyPr/>
                    <a:lstStyle/>
                    <a:p>
                      <a:pPr algn="ctr"/>
                      <a:r>
                        <a:rPr lang="es-ES" sz="2800" b="1" dirty="0" smtClean="0">
                          <a:latin typeface="Courier New" pitchFamily="49" charset="0"/>
                          <a:cs typeface="Courier New" pitchFamily="49" charset="0"/>
                        </a:rPr>
                        <a:t>c</a:t>
                      </a:r>
                      <a:endParaRPr lang="es-ES" sz="2800" b="1" dirty="0">
                        <a:latin typeface="Courier New" pitchFamily="49" charset="0"/>
                        <a:cs typeface="Courier New" pitchFamily="49" charset="0"/>
                      </a:endParaRPr>
                    </a:p>
                  </a:txBody>
                  <a:tcPr/>
                </a:tc>
                <a:tc>
                  <a:txBody>
                    <a:bodyPr/>
                    <a:lstStyle/>
                    <a:p>
                      <a:pPr algn="ctr"/>
                      <a:r>
                        <a:rPr lang="es-ES" sz="2800" b="1" dirty="0" smtClean="0">
                          <a:latin typeface="Courier New" pitchFamily="49" charset="0"/>
                          <a:cs typeface="Courier New" pitchFamily="49" charset="0"/>
                        </a:rPr>
                        <a:t>i</a:t>
                      </a:r>
                      <a:endParaRPr lang="es-ES" sz="2800" b="1" dirty="0">
                        <a:latin typeface="Courier New" pitchFamily="49" charset="0"/>
                        <a:cs typeface="Courier New" pitchFamily="49" charset="0"/>
                      </a:endParaRPr>
                    </a:p>
                  </a:txBody>
                  <a:tcPr/>
                </a:tc>
                <a:tc>
                  <a:txBody>
                    <a:bodyPr/>
                    <a:lstStyle/>
                    <a:p>
                      <a:pPr algn="ctr"/>
                      <a:r>
                        <a:rPr lang="es-ES" sz="2800" b="1" dirty="0" smtClean="0">
                          <a:latin typeface="Courier New" pitchFamily="49" charset="0"/>
                          <a:cs typeface="Courier New" pitchFamily="49" charset="0"/>
                        </a:rPr>
                        <a:t>a</a:t>
                      </a:r>
                      <a:endParaRPr lang="es-ES" sz="2800" b="1" dirty="0">
                        <a:latin typeface="Courier New" pitchFamily="49" charset="0"/>
                        <a:cs typeface="Courier New" pitchFamily="49" charset="0"/>
                      </a:endParaRPr>
                    </a:p>
                  </a:txBody>
                  <a:tcPr/>
                </a:tc>
                <a:tc>
                  <a:txBody>
                    <a:bodyPr/>
                    <a:lstStyle/>
                    <a:p>
                      <a:pPr algn="ctr"/>
                      <a:r>
                        <a:rPr lang="es-ES" sz="2800" b="1" dirty="0" smtClean="0">
                          <a:latin typeface="Courier New" pitchFamily="49" charset="0"/>
                          <a:cs typeface="Courier New" pitchFamily="49" charset="0"/>
                        </a:rPr>
                        <a:t>l</a:t>
                      </a:r>
                      <a:endParaRPr lang="es-ES" sz="2800" b="1" dirty="0">
                        <a:latin typeface="Courier New" pitchFamily="49" charset="0"/>
                        <a:cs typeface="Courier New" pitchFamily="49" charset="0"/>
                      </a:endParaRPr>
                    </a:p>
                  </a:txBody>
                  <a:tcPr/>
                </a:tc>
                <a:tc>
                  <a:txBody>
                    <a:bodyPr/>
                    <a:lstStyle/>
                    <a:p>
                      <a:pPr algn="ctr"/>
                      <a:r>
                        <a:rPr lang="es-ES" sz="2600" b="1" dirty="0" smtClean="0">
                          <a:latin typeface="Courier New" pitchFamily="49" charset="0"/>
                          <a:cs typeface="Courier New" pitchFamily="49" charset="0"/>
                        </a:rPr>
                        <a:t>\0</a:t>
                      </a:r>
                      <a:endParaRPr lang="es-ES" sz="2600" b="1" dirty="0">
                        <a:latin typeface="Courier New" pitchFamily="49" charset="0"/>
                        <a:cs typeface="Courier New" pitchFamily="49" charset="0"/>
                      </a:endParaRPr>
                    </a:p>
                  </a:txBody>
                  <a:tcPr anchor="ctr"/>
                </a:tc>
                <a:extLst>
                  <a:ext uri="{0D108BD9-81ED-4DB2-BD59-A6C34878D82A}">
                    <a16:rowId xmlns:a16="http://schemas.microsoft.com/office/drawing/2014/main" xmlns="" val="10000"/>
                  </a:ext>
                </a:extLst>
              </a:tr>
            </a:tbl>
          </a:graphicData>
        </a:graphic>
      </p:graphicFrame>
      <p:sp>
        <p:nvSpPr>
          <p:cNvPr id="13" name="15 CuadroTexto"/>
          <p:cNvSpPr txBox="1"/>
          <p:nvPr/>
        </p:nvSpPr>
        <p:spPr>
          <a:xfrm>
            <a:off x="771753" y="2464986"/>
            <a:ext cx="288032" cy="369332"/>
          </a:xfrm>
          <a:prstGeom prst="rect">
            <a:avLst/>
          </a:prstGeom>
          <a:noFill/>
        </p:spPr>
        <p:txBody>
          <a:bodyPr wrap="square" rtlCol="0">
            <a:spAutoFit/>
          </a:bodyPr>
          <a:lstStyle/>
          <a:p>
            <a:r>
              <a:rPr lang="es-ES" b="1" dirty="0" smtClean="0"/>
              <a:t>0</a:t>
            </a:r>
            <a:endParaRPr lang="es-ES" b="1" dirty="0"/>
          </a:p>
        </p:txBody>
      </p:sp>
      <p:sp>
        <p:nvSpPr>
          <p:cNvPr id="14" name="16 CuadroTexto"/>
          <p:cNvSpPr txBox="1"/>
          <p:nvPr/>
        </p:nvSpPr>
        <p:spPr>
          <a:xfrm>
            <a:off x="1347817" y="2464986"/>
            <a:ext cx="288032" cy="369332"/>
          </a:xfrm>
          <a:prstGeom prst="rect">
            <a:avLst/>
          </a:prstGeom>
          <a:noFill/>
        </p:spPr>
        <p:txBody>
          <a:bodyPr wrap="square" rtlCol="0">
            <a:spAutoFit/>
          </a:bodyPr>
          <a:lstStyle/>
          <a:p>
            <a:r>
              <a:rPr lang="es-ES" b="1" dirty="0" smtClean="0"/>
              <a:t>1</a:t>
            </a:r>
            <a:endParaRPr lang="es-ES" b="1" dirty="0"/>
          </a:p>
        </p:txBody>
      </p:sp>
      <p:sp>
        <p:nvSpPr>
          <p:cNvPr id="15" name="17 CuadroTexto"/>
          <p:cNvSpPr txBox="1"/>
          <p:nvPr/>
        </p:nvSpPr>
        <p:spPr>
          <a:xfrm>
            <a:off x="1923881" y="2464986"/>
            <a:ext cx="288032" cy="369332"/>
          </a:xfrm>
          <a:prstGeom prst="rect">
            <a:avLst/>
          </a:prstGeom>
          <a:noFill/>
        </p:spPr>
        <p:txBody>
          <a:bodyPr wrap="square" rtlCol="0">
            <a:spAutoFit/>
          </a:bodyPr>
          <a:lstStyle/>
          <a:p>
            <a:r>
              <a:rPr lang="es-ES" b="1" dirty="0" smtClean="0"/>
              <a:t>2</a:t>
            </a:r>
            <a:endParaRPr lang="es-ES" b="1" dirty="0"/>
          </a:p>
        </p:txBody>
      </p:sp>
      <p:sp>
        <p:nvSpPr>
          <p:cNvPr id="16" name="18 CuadroTexto"/>
          <p:cNvSpPr txBox="1"/>
          <p:nvPr/>
        </p:nvSpPr>
        <p:spPr>
          <a:xfrm>
            <a:off x="2499945" y="2464986"/>
            <a:ext cx="288032" cy="369332"/>
          </a:xfrm>
          <a:prstGeom prst="rect">
            <a:avLst/>
          </a:prstGeom>
          <a:noFill/>
        </p:spPr>
        <p:txBody>
          <a:bodyPr wrap="square" rtlCol="0">
            <a:spAutoFit/>
          </a:bodyPr>
          <a:lstStyle/>
          <a:p>
            <a:r>
              <a:rPr lang="es-ES" b="1" dirty="0" smtClean="0"/>
              <a:t>3</a:t>
            </a:r>
            <a:endParaRPr lang="es-ES" b="1" dirty="0"/>
          </a:p>
        </p:txBody>
      </p:sp>
      <p:sp>
        <p:nvSpPr>
          <p:cNvPr id="17" name="19 CuadroTexto"/>
          <p:cNvSpPr txBox="1"/>
          <p:nvPr/>
        </p:nvSpPr>
        <p:spPr>
          <a:xfrm>
            <a:off x="3076009" y="2464986"/>
            <a:ext cx="576064" cy="369332"/>
          </a:xfrm>
          <a:prstGeom prst="rect">
            <a:avLst/>
          </a:prstGeom>
          <a:noFill/>
        </p:spPr>
        <p:txBody>
          <a:bodyPr wrap="square" rtlCol="0">
            <a:spAutoFit/>
          </a:bodyPr>
          <a:lstStyle/>
          <a:p>
            <a:r>
              <a:rPr lang="es-ES" b="1" dirty="0" smtClean="0"/>
              <a:t>…</a:t>
            </a:r>
            <a:endParaRPr lang="es-ES" b="1" dirty="0"/>
          </a:p>
        </p:txBody>
      </p:sp>
      <p:sp>
        <p:nvSpPr>
          <p:cNvPr id="18" name="20 CuadroTexto"/>
          <p:cNvSpPr txBox="1"/>
          <p:nvPr/>
        </p:nvSpPr>
        <p:spPr>
          <a:xfrm>
            <a:off x="1823310" y="3279560"/>
            <a:ext cx="6770307" cy="830997"/>
          </a:xfrm>
          <a:prstGeom prst="rect">
            <a:avLst/>
          </a:prstGeom>
          <a:noFill/>
        </p:spPr>
        <p:txBody>
          <a:bodyPr wrap="square" rtlCol="0">
            <a:spAutoFit/>
          </a:bodyPr>
          <a:lstStyle/>
          <a:p>
            <a:pPr indent="92075" algn="ctr"/>
            <a:r>
              <a:rPr lang="es-ES" sz="2400" b="1" dirty="0" smtClean="0">
                <a:latin typeface="Times New Roman" pitchFamily="18" charset="0"/>
                <a:cs typeface="Times New Roman" pitchFamily="18" charset="0"/>
              </a:rPr>
              <a:t>Una cadena puede estar sin caracteres y se denomina cadena vacía o nula. </a:t>
            </a:r>
            <a:endParaRPr lang="es-ES" sz="2400" b="1" dirty="0">
              <a:latin typeface="Times New Roman" pitchFamily="18" charset="0"/>
              <a:cs typeface="Times New Roman" pitchFamily="18" charset="0"/>
            </a:endParaRPr>
          </a:p>
        </p:txBody>
      </p:sp>
      <p:sp>
        <p:nvSpPr>
          <p:cNvPr id="19" name="Title 3"/>
          <p:cNvSpPr>
            <a:spLocks noGrp="1"/>
          </p:cNvSpPr>
          <p:nvPr>
            <p:ph type="title"/>
          </p:nvPr>
        </p:nvSpPr>
        <p:spPr>
          <a:xfrm>
            <a:off x="1169488" y="27746"/>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Declaración de un objeto cadena</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71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8</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9487" y="-114863"/>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3.- </a:t>
            </a:r>
            <a:r>
              <a:rPr lang="es-ES" dirty="0" smtClean="0">
                <a:latin typeface="Times New Roman" panose="02020603050405020304" pitchFamily="18" charset="0"/>
                <a:cs typeface="Times New Roman" panose="02020603050405020304" pitchFamily="18" charset="0"/>
              </a:rPr>
              <a:t>Introducir una cadena (</a:t>
            </a:r>
            <a:r>
              <a:rPr lang="es-ES" i="1" dirty="0" smtClean="0">
                <a:latin typeface="Times New Roman" panose="02020603050405020304" pitchFamily="18" charset="0"/>
                <a:cs typeface="Times New Roman" panose="02020603050405020304" pitchFamily="18" charset="0"/>
              </a:rPr>
              <a:t>teclado</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1169487" y="891995"/>
            <a:ext cx="7814939" cy="2084399"/>
          </a:xfrm>
          <a:prstGeom prst="rect">
            <a:avLst/>
          </a:prstGeom>
          <a:solidFill>
            <a:schemeClr val="accent5">
              <a:lumMod val="20000"/>
              <a:lumOff val="80000"/>
            </a:schemeClr>
          </a:solidFill>
          <a:ln w="41275">
            <a:solidFill>
              <a:schemeClr val="accent5">
                <a:lumMod val="50000"/>
              </a:schemeClr>
            </a:solidFill>
          </a:ln>
        </p:spPr>
        <p:txBody>
          <a:bodyPr wrap="square" tIns="72000" bIns="72000" rtlCol="0">
            <a:spAutoFit/>
          </a:bodyPr>
          <a:lstStyle/>
          <a:p>
            <a:r>
              <a:rPr lang="es-ES" sz="2400" b="1" dirty="0" smtClean="0">
                <a:latin typeface="Courier New" pitchFamily="49" charset="0"/>
                <a:cs typeface="Courier New" pitchFamily="49" charset="0"/>
              </a:rPr>
              <a:t>Scanner teclado = new Scanner(System.in);</a:t>
            </a:r>
          </a:p>
          <a:p>
            <a:pPr>
              <a:spcBef>
                <a:spcPts val="1200"/>
              </a:spcBef>
            </a:pP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cadena;</a:t>
            </a:r>
          </a:p>
          <a:p>
            <a:pPr>
              <a:spcBef>
                <a:spcPts val="1200"/>
              </a:spcBef>
            </a:pPr>
            <a:r>
              <a:rPr lang="es-ES" sz="2400" b="1" dirty="0" smtClean="0">
                <a:latin typeface="Courier New" pitchFamily="49" charset="0"/>
                <a:cs typeface="Courier New" pitchFamily="49" charset="0"/>
              </a:rPr>
              <a:t>. . . .</a:t>
            </a:r>
          </a:p>
          <a:p>
            <a:pPr>
              <a:spcBef>
                <a:spcPts val="1200"/>
              </a:spcBef>
            </a:pPr>
            <a:r>
              <a:rPr lang="es-ES" sz="2400" b="1" dirty="0" smtClean="0">
                <a:latin typeface="Courier New" pitchFamily="49" charset="0"/>
                <a:cs typeface="Courier New" pitchFamily="49" charset="0"/>
              </a:rPr>
              <a:t>cadena = </a:t>
            </a:r>
            <a:r>
              <a:rPr lang="es-ES" sz="2400" b="1" dirty="0" err="1" smtClean="0">
                <a:latin typeface="Courier New" pitchFamily="49" charset="0"/>
                <a:cs typeface="Courier New" pitchFamily="49" charset="0"/>
              </a:rPr>
              <a:t>teclado.next</a:t>
            </a:r>
            <a:r>
              <a:rPr lang="es-ES" sz="2400" b="1" dirty="0" smtClean="0">
                <a:latin typeface="Courier New" pitchFamily="49" charset="0"/>
                <a:cs typeface="Courier New" pitchFamily="49" charset="0"/>
              </a:rPr>
              <a:t>();</a:t>
            </a:r>
            <a:endParaRPr lang="es-ES" sz="2400" b="1" dirty="0">
              <a:latin typeface="Courier New" pitchFamily="49" charset="0"/>
              <a:cs typeface="Courier New" pitchFamily="49" charset="0"/>
            </a:endParaRPr>
          </a:p>
        </p:txBody>
      </p:sp>
      <p:sp>
        <p:nvSpPr>
          <p:cNvPr id="13" name="14 CuadroTexto"/>
          <p:cNvSpPr txBox="1"/>
          <p:nvPr/>
        </p:nvSpPr>
        <p:spPr>
          <a:xfrm>
            <a:off x="1935461" y="3219727"/>
            <a:ext cx="6408713" cy="1200329"/>
          </a:xfrm>
          <a:prstGeom prst="rect">
            <a:avLst/>
          </a:prstGeom>
          <a:noFill/>
        </p:spPr>
        <p:txBody>
          <a:bodyPr wrap="square" rtlCol="0">
            <a:spAutoFit/>
          </a:bodyPr>
          <a:lstStyle/>
          <a:p>
            <a:pPr marL="1338263" indent="-1338263" algn="just"/>
            <a:r>
              <a:rPr lang="es-ES" sz="2400" b="1" dirty="0" err="1" smtClean="0">
                <a:latin typeface="Courier New" pitchFamily="49" charset="0"/>
                <a:cs typeface="Courier New" pitchFamily="49" charset="0"/>
              </a:rPr>
              <a:t>next</a:t>
            </a:r>
            <a:r>
              <a:rPr lang="es-ES" sz="2400" dirty="0" smtClean="0">
                <a:latin typeface="Times New Roman" pitchFamily="18" charset="0"/>
                <a:cs typeface="Times New Roman" pitchFamily="18" charset="0"/>
              </a:rPr>
              <a:t>  - 	nos permite introducir una cadena de caracteres con la excepción del espacio en blanco.</a:t>
            </a:r>
            <a:endParaRPr lang="es-E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1540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9</a:t>
              </a:fld>
              <a:endParaRPr lang="es-ES" b="1" dirty="0">
                <a:latin typeface="Times New Roman" panose="02020603050405020304" pitchFamily="18" charset="0"/>
                <a:cs typeface="Times New Roman" panose="02020603050405020304" pitchFamily="18" charset="0"/>
              </a:endParaRPr>
            </a:p>
          </p:txBody>
        </p:sp>
      </p:grpSp>
      <p:pic>
        <p:nvPicPr>
          <p:cNvPr id="11" name="Picture 1"/>
          <p:cNvPicPr>
            <a:picLocks noChangeAspect="1" noChangeArrowheads="1"/>
          </p:cNvPicPr>
          <p:nvPr/>
        </p:nvPicPr>
        <p:blipFill>
          <a:blip r:embed="rId2" cstate="print"/>
          <a:srcRect/>
          <a:stretch>
            <a:fillRect/>
          </a:stretch>
        </p:blipFill>
        <p:spPr bwMode="auto">
          <a:xfrm>
            <a:off x="296261" y="664448"/>
            <a:ext cx="5713416" cy="4350582"/>
          </a:xfrm>
          <a:prstGeom prst="rect">
            <a:avLst/>
          </a:prstGeom>
          <a:noFill/>
          <a:ln w="31750">
            <a:solidFill>
              <a:schemeClr val="accent5">
                <a:lumMod val="50000"/>
              </a:schemeClr>
            </a:solidFill>
            <a:miter lim="800000"/>
            <a:headEnd/>
            <a:tailEnd/>
          </a:ln>
        </p:spPr>
      </p:pic>
      <p:sp>
        <p:nvSpPr>
          <p:cNvPr id="12" name="Title 3"/>
          <p:cNvSpPr>
            <a:spLocks noGrp="1"/>
          </p:cNvSpPr>
          <p:nvPr>
            <p:ph type="title"/>
          </p:nvPr>
        </p:nvSpPr>
        <p:spPr>
          <a:xfrm>
            <a:off x="1169487" y="-114863"/>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3.- </a:t>
            </a:r>
            <a:r>
              <a:rPr lang="es-ES" dirty="0" smtClean="0">
                <a:latin typeface="Times New Roman" panose="02020603050405020304" pitchFamily="18" charset="0"/>
                <a:cs typeface="Times New Roman" panose="02020603050405020304" pitchFamily="18" charset="0"/>
              </a:rPr>
              <a:t>Introducir una cadena (</a:t>
            </a:r>
            <a:r>
              <a:rPr lang="es-ES" i="1" dirty="0" smtClean="0">
                <a:latin typeface="Times New Roman" panose="02020603050405020304" pitchFamily="18" charset="0"/>
                <a:cs typeface="Times New Roman" panose="02020603050405020304" pitchFamily="18" charset="0"/>
              </a:rPr>
              <a:t>teclado</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3" name="Picture 4"/>
          <p:cNvPicPr>
            <a:picLocks noChangeAspect="1" noChangeArrowheads="1"/>
          </p:cNvPicPr>
          <p:nvPr/>
        </p:nvPicPr>
        <p:blipFill>
          <a:blip r:embed="rId3" cstate="print"/>
          <a:srcRect/>
          <a:stretch>
            <a:fillRect/>
          </a:stretch>
        </p:blipFill>
        <p:spPr bwMode="auto">
          <a:xfrm>
            <a:off x="5322739" y="3375493"/>
            <a:ext cx="3585998" cy="1152128"/>
          </a:xfrm>
          <a:prstGeom prst="rect">
            <a:avLst/>
          </a:prstGeom>
          <a:noFill/>
          <a:ln w="28575">
            <a:solidFill>
              <a:schemeClr val="tx1"/>
            </a:solidFill>
            <a:miter lim="800000"/>
            <a:headEnd/>
            <a:tailEnd/>
          </a:ln>
        </p:spPr>
      </p:pic>
      <p:pic>
        <p:nvPicPr>
          <p:cNvPr id="15" name="Picture 3" descr="Resultado de imagen de ejemplos gif"/>
          <p:cNvPicPr>
            <a:picLocks noChangeAspect="1" noChangeArrowheads="1"/>
          </p:cNvPicPr>
          <p:nvPr/>
        </p:nvPicPr>
        <p:blipFill>
          <a:blip r:embed="rId4" cstate="print"/>
          <a:srcRect/>
          <a:stretch>
            <a:fillRect/>
          </a:stretch>
        </p:blipFill>
        <p:spPr bwMode="auto">
          <a:xfrm>
            <a:off x="6862575" y="1044700"/>
            <a:ext cx="1824372" cy="536580"/>
          </a:xfrm>
          <a:prstGeom prst="rect">
            <a:avLst/>
          </a:prstGeom>
          <a:noFill/>
        </p:spPr>
      </p:pic>
    </p:spTree>
    <p:extLst>
      <p:ext uri="{BB962C8B-B14F-4D97-AF65-F5344CB8AC3E}">
        <p14:creationId xmlns:p14="http://schemas.microsoft.com/office/powerpoint/2010/main" val="3551710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1451</TotalTime>
  <Words>3541</Words>
  <Application>Microsoft Office PowerPoint</Application>
  <PresentationFormat>Presentación en pantalla (16:9)</PresentationFormat>
  <Paragraphs>758</Paragraphs>
  <Slides>46</Slides>
  <Notes>0</Notes>
  <HiddenSlides>0</HiddenSlides>
  <MMClips>0</MMClips>
  <ScaleCrop>false</ScaleCrop>
  <HeadingPairs>
    <vt:vector size="4" baseType="variant">
      <vt:variant>
        <vt:lpstr>Tema</vt:lpstr>
      </vt:variant>
      <vt:variant>
        <vt:i4>1</vt:i4>
      </vt:variant>
      <vt:variant>
        <vt:lpstr>Títulos de diapositiva</vt:lpstr>
      </vt:variant>
      <vt:variant>
        <vt:i4>46</vt:i4>
      </vt:variant>
    </vt:vector>
  </HeadingPairs>
  <TitlesOfParts>
    <vt:vector size="47" baseType="lpstr">
      <vt:lpstr>Office Theme</vt:lpstr>
      <vt:lpstr>Cadenas de caracteres</vt:lpstr>
      <vt:lpstr>1.- Definición. </vt:lpstr>
      <vt:lpstr>1.- Definición. </vt:lpstr>
      <vt:lpstr>1.- Definición. </vt:lpstr>
      <vt:lpstr>1.- Definición. </vt:lpstr>
      <vt:lpstr>1.- Definición. </vt:lpstr>
      <vt:lpstr>2.- Declaración de un objeto cadena. </vt:lpstr>
      <vt:lpstr>3.- Introducir una cadena (teclado).</vt:lpstr>
      <vt:lpstr>3.- Introducir una cadena (teclado).</vt:lpstr>
      <vt:lpstr>3.- Introducir una cadena (teclado).</vt:lpstr>
      <vt:lpstr>3.- Introducir una cadena (teclado).</vt:lpstr>
      <vt:lpstr>3.- Introducir una cadena (teclado).</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4.- Operaciones con cadenas.</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USER</cp:lastModifiedBy>
  <cp:revision>197</cp:revision>
  <dcterms:created xsi:type="dcterms:W3CDTF">2013-08-21T19:17:07Z</dcterms:created>
  <dcterms:modified xsi:type="dcterms:W3CDTF">2021-10-03T22:00:20Z</dcterms:modified>
</cp:coreProperties>
</file>