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ULYS4ITx+kGbJcnCvHI+h90HI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53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ctrTitle"/>
          </p:nvPr>
        </p:nvSpPr>
        <p:spPr>
          <a:xfrm>
            <a:off x="2281425" y="1655520"/>
            <a:ext cx="6260905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  <a:defRPr sz="2800" b="0" i="0">
                <a:solidFill>
                  <a:srgbClr val="0070C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91" name="Google Shape;91;p23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2434130" y="1197406"/>
            <a:ext cx="6260905" cy="335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448966" y="1197405"/>
            <a:ext cx="8246070" cy="351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>
                <a:solidFill>
                  <a:srgbClr val="00206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536879" y="2266340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4572000" y="1655520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>
                <a:solidFill>
                  <a:srgbClr val="002060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4572000" y="2266340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5" name="Google Shape;15;p1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 descr="JPEG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3075" y="128470"/>
            <a:ext cx="3535536" cy="76293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113885" y="1350110"/>
            <a:ext cx="11521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 sz="4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3961180" y="1960930"/>
            <a:ext cx="5057431" cy="1527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ES" sz="4000" b="1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65884" y="4098800"/>
            <a:ext cx="85324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I.E.S. Plaiaundi (Dpto. de Informática – J.M.S.)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C.F.G.S. Desarrollo de Aplicaciones Web / Multiplataforma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 Académico 2021 /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248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24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51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.- Introducción de los elementos del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578429" y="2285992"/>
            <a:ext cx="73140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(i = 0; i &lt; 10; i++)</a:t>
            </a:r>
          </a:p>
          <a:p>
            <a:pPr marL="514350" indent="-514350"/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14350" indent="-514350"/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(“valor pos ”+i);</a:t>
            </a:r>
          </a:p>
          <a:p>
            <a:pPr marL="514350" indent="-514350"/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14350" indent="-514350"/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752600" y="1158213"/>
            <a:ext cx="7139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Introducir los valores de un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de 10 números enteros por teclado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6.- Ejemplo.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942739" y="1047772"/>
            <a:ext cx="676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 algn="just">
              <a:buFont typeface="Wingdings" pitchFamily="2" charset="2"/>
              <a:buChar char="Ø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Programa que nos permite introducir por teclado un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de 10 enteros y posteriormente nos muestra la suma de sus valores.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79401"/>
              </p:ext>
            </p:extLst>
          </p:nvPr>
        </p:nvGraphicFramePr>
        <p:xfrm>
          <a:off x="2274739" y="2582523"/>
          <a:ext cx="6096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-9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2251140" y="3593523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Suma de los valores &gt;&gt;  88</a:t>
            </a:r>
            <a:endParaRPr lang="es-E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10 CuadroTexto"/>
          <p:cNvSpPr txBox="1"/>
          <p:nvPr/>
        </p:nvSpPr>
        <p:spPr>
          <a:xfrm>
            <a:off x="1883229" y="631914"/>
            <a:ext cx="71414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Scanner teclado = new Scanner(System.in);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suma = 0, i;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(i = 0; i &lt; 10; i++)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(“Introduce nº ”);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teclado.nextInt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(i = 0; i &lt; 10; i++)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  suma = suma +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(“Suma valores ”+suma);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s-E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Google Shape;201;p7"/>
          <p:cNvSpPr txBox="1">
            <a:spLocks noGrp="1"/>
          </p:cNvSpPr>
          <p:nvPr>
            <p:ph type="title"/>
          </p:nvPr>
        </p:nvSpPr>
        <p:spPr>
          <a:xfrm>
            <a:off x="987855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6.- Ejemplo.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7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1" name="Picture 6" descr="Abrir cuaderno: fotos de stock, imágenes de Abrir cuaderno libres de  derechos | Depositphotos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47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ducación, metodologías y crisis | Visiones de un Descerebra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97" y="31406"/>
            <a:ext cx="1135844" cy="116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7"/>
          <p:cNvSpPr txBox="1"/>
          <p:nvPr/>
        </p:nvSpPr>
        <p:spPr>
          <a:xfrm>
            <a:off x="601671" y="407576"/>
            <a:ext cx="35675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just">
              <a:buAutoNum type="arabicPeriod"/>
            </a:pP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un programa en Java, que lea por teclado 10 números enteros y los guarde en un </a:t>
            </a:r>
            <a:r>
              <a:rPr lang="es-E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 continuación calculará y mostrará la media de los valores positivos y la de los valores negativos.</a:t>
            </a:r>
          </a:p>
        </p:txBody>
      </p:sp>
      <p:sp>
        <p:nvSpPr>
          <p:cNvPr id="15" name="CuadroTexto 7"/>
          <p:cNvSpPr txBox="1"/>
          <p:nvPr/>
        </p:nvSpPr>
        <p:spPr>
          <a:xfrm>
            <a:off x="601671" y="2654345"/>
            <a:ext cx="35675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algn="just">
              <a:buFont typeface="+mj-lt"/>
              <a:buAutoNum type="arabicPeriod" startAt="2"/>
            </a:pP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un programa en Java, que lea por teclado 10 números enteros y los guarde en un </a:t>
            </a:r>
            <a:r>
              <a:rPr lang="es-E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 continuación nos pedirá que introduzcamos</a:t>
            </a:r>
          </a:p>
        </p:txBody>
      </p:sp>
      <p:sp>
        <p:nvSpPr>
          <p:cNvPr id="17" name="CuadroTexto 7"/>
          <p:cNvSpPr txBox="1"/>
          <p:nvPr/>
        </p:nvSpPr>
        <p:spPr>
          <a:xfrm>
            <a:off x="4884637" y="381797"/>
            <a:ext cx="3131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algn="just"/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número y comprobará si este número está o no en  el  </a:t>
            </a:r>
            <a:r>
              <a:rPr lang="es-E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este   último</a:t>
            </a:r>
          </a:p>
        </p:txBody>
      </p:sp>
      <p:sp>
        <p:nvSpPr>
          <p:cNvPr id="19" name="CuadroTexto 7"/>
          <p:cNvSpPr txBox="1"/>
          <p:nvPr/>
        </p:nvSpPr>
        <p:spPr>
          <a:xfrm>
            <a:off x="4884637" y="2051257"/>
            <a:ext cx="35675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algn="just">
              <a:buFont typeface="+mj-lt"/>
              <a:buAutoNum type="arabicPeriod" startAt="3"/>
            </a:pP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un programa en Java, que lea por teclado 10 números enteros y los guarde en un </a:t>
            </a:r>
            <a:r>
              <a:rPr lang="es-E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 continuación comprobará si en el </a:t>
            </a:r>
            <a:r>
              <a:rPr lang="es-E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hemos introducido números repetidos o no.</a:t>
            </a:r>
          </a:p>
        </p:txBody>
      </p:sp>
      <p:sp>
        <p:nvSpPr>
          <p:cNvPr id="20" name="CuadroTexto 7"/>
          <p:cNvSpPr txBox="1"/>
          <p:nvPr/>
        </p:nvSpPr>
        <p:spPr>
          <a:xfrm>
            <a:off x="4884636" y="1238579"/>
            <a:ext cx="3421163" cy="734423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271463" algn="just"/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se repetirá mientras el usuario lo desee</a:t>
            </a:r>
          </a:p>
        </p:txBody>
      </p:sp>
    </p:spTree>
    <p:extLst>
      <p:ext uri="{BB962C8B-B14F-4D97-AF65-F5344CB8AC3E}">
        <p14:creationId xmlns:p14="http://schemas.microsoft.com/office/powerpoint/2010/main" val="42538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Google Shape;201;p7"/>
          <p:cNvSpPr txBox="1">
            <a:spLocks noGrp="1"/>
          </p:cNvSpPr>
          <p:nvPr>
            <p:ph type="title"/>
          </p:nvPr>
        </p:nvSpPr>
        <p:spPr>
          <a:xfrm>
            <a:off x="987855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.- Recorrer un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886199" y="1649145"/>
            <a:ext cx="47571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Inicialización</a:t>
            </a:r>
          </a:p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Mientras no lleguemos al final</a:t>
            </a:r>
          </a:p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Obtener el siguiente elemento</a:t>
            </a:r>
          </a:p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Procesar el elemento</a:t>
            </a:r>
          </a:p>
          <a:p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Finalización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6" y="269306"/>
            <a:ext cx="2593828" cy="4311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737865" y="821224"/>
            <a:ext cx="590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s-ES" sz="2800" b="1" dirty="0" smtClean="0">
                <a:latin typeface="Times New Roman" pitchFamily="18" charset="0"/>
                <a:cs typeface="Times New Roman" pitchFamily="18" charset="0"/>
              </a:rPr>
              <a:t>Esquema del recorrido de un </a:t>
            </a:r>
            <a:r>
              <a:rPr lang="es-ES" sz="2800" b="1" dirty="0" err="1" smtClean="0">
                <a:latin typeface="Times New Roman" pitchFamily="18" charset="0"/>
                <a:cs typeface="Times New Roman" pitchFamily="18" charset="0"/>
              </a:rPr>
              <a:t>array</a:t>
            </a:r>
            <a:endParaRPr lang="es-E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Google Shape;201;p7"/>
          <p:cNvSpPr txBox="1">
            <a:spLocks noGrp="1"/>
          </p:cNvSpPr>
          <p:nvPr>
            <p:ph type="title"/>
          </p:nvPr>
        </p:nvSpPr>
        <p:spPr>
          <a:xfrm>
            <a:off x="987855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.- Recorrer un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468641" y="757724"/>
            <a:ext cx="744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Para recorrer un </a:t>
            </a:r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  nos podemos encontrar con:</a:t>
            </a:r>
            <a:endParaRPr lang="es-E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798362" y="1390579"/>
            <a:ext cx="70487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buFontTx/>
              <a:buChar char="-"/>
            </a:pPr>
            <a:r>
              <a:rPr lang="es-ES" sz="2400" u="sng" dirty="0" smtClean="0">
                <a:latin typeface="Times New Roman" pitchFamily="18" charset="0"/>
                <a:cs typeface="Times New Roman" pitchFamily="18" charset="0"/>
              </a:rPr>
              <a:t>Todas las posiciones están ocupadas</a:t>
            </a:r>
          </a:p>
          <a:p>
            <a:pPr marL="274638" algn="just">
              <a:spcBef>
                <a:spcPts val="1200"/>
              </a:spcBef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Recorrer el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desde la primera posición hasta la ultima  (</a:t>
            </a:r>
            <a:r>
              <a:rPr lang="es-ES" sz="2400" i="1" dirty="0" smtClean="0">
                <a:latin typeface="Times New Roman" pitchFamily="18" charset="0"/>
                <a:cs typeface="Times New Roman" pitchFamily="18" charset="0"/>
              </a:rPr>
              <a:t>Visto en el ejemplo anterior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468641" y="2781399"/>
            <a:ext cx="71927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buFontTx/>
              <a:buChar char="-"/>
            </a:pPr>
            <a:r>
              <a:rPr lang="es-ES" sz="2400" u="sng" dirty="0" smtClean="0">
                <a:latin typeface="Times New Roman" pitchFamily="18" charset="0"/>
                <a:cs typeface="Times New Roman" pitchFamily="18" charset="0"/>
              </a:rPr>
              <a:t>Posiciones libres al final del </a:t>
            </a:r>
            <a:r>
              <a:rPr lang="es-ES" sz="2400" u="sng" dirty="0" err="1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s-ES" sz="2400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74638" algn="just">
              <a:spcBef>
                <a:spcPts val="1200"/>
              </a:spcBef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Tamaño del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nºde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elementos almacenados</a:t>
            </a:r>
          </a:p>
          <a:p>
            <a:pPr marL="1079500" indent="-258763" algn="just">
              <a:buFont typeface="Wingdings" panose="05000000000000000000" pitchFamily="2" charset="2"/>
              <a:buChar char="§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Utilización de centinela</a:t>
            </a:r>
          </a:p>
          <a:p>
            <a:pPr marL="1079500" indent="-258763" algn="just">
              <a:buFont typeface="Wingdings" panose="05000000000000000000" pitchFamily="2" charset="2"/>
              <a:buChar char="§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Con contador de elementos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1155700" y="884724"/>
            <a:ext cx="773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Recorrido de </a:t>
            </a:r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 no completos – con centinela:</a:t>
            </a:r>
            <a:endParaRPr lang="es-E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701800" y="1485032"/>
            <a:ext cx="719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todas las posiciones del </a:t>
            </a:r>
            <a:r>
              <a:rPr 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están ocupadas, tenemos un valor centinela a continuación del último valor introducido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35377"/>
              </p:ext>
            </p:extLst>
          </p:nvPr>
        </p:nvGraphicFramePr>
        <p:xfrm>
          <a:off x="2274739" y="2844924"/>
          <a:ext cx="6096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s-ES" sz="28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1299747" y="3733581"/>
            <a:ext cx="372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Recorrer el </a:t>
            </a:r>
            <a:r>
              <a:rPr 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hasta encontrar el valor centinela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4688153" y="3324142"/>
            <a:ext cx="216024" cy="763992"/>
          </a:xfrm>
          <a:prstGeom prst="straightConnector1">
            <a:avLst/>
          </a:prstGeom>
          <a:ln w="635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 rot="20067210">
            <a:off x="5401213" y="3543578"/>
            <a:ext cx="292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Ocupa una posición en el </a:t>
            </a:r>
            <a:r>
              <a:rPr 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 flipH="1" flipV="1">
            <a:off x="5184068" y="3306506"/>
            <a:ext cx="772232" cy="668594"/>
          </a:xfrm>
          <a:prstGeom prst="straightConnector1">
            <a:avLst/>
          </a:prstGeom>
          <a:ln w="635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201;p7"/>
          <p:cNvSpPr txBox="1">
            <a:spLocks noGrp="1"/>
          </p:cNvSpPr>
          <p:nvPr>
            <p:ph type="title"/>
          </p:nvPr>
        </p:nvSpPr>
        <p:spPr>
          <a:xfrm>
            <a:off x="987855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.- Recorrer un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04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10 CuadroTexto"/>
          <p:cNvSpPr txBox="1"/>
          <p:nvPr/>
        </p:nvSpPr>
        <p:spPr>
          <a:xfrm>
            <a:off x="1308100" y="824537"/>
            <a:ext cx="760509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 Scanner teclado = new Scanner(System.in);</a:t>
            </a:r>
          </a:p>
          <a:p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suma = 0, i;</a:t>
            </a:r>
          </a:p>
          <a:p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 //999 es el valor centinela del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array</a:t>
            </a:r>
            <a:endParaRPr lang="es-ES" sz="2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[0] = 20; 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[1] = 18;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[2] = 3;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[3] = 4;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[4] = 999;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//Veamos el recorrido. . . </a:t>
            </a:r>
            <a:endParaRPr lang="es-E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Google Shape;201;p7"/>
          <p:cNvSpPr txBox="1">
            <a:spLocks noGrp="1"/>
          </p:cNvSpPr>
          <p:nvPr>
            <p:ph type="title"/>
          </p:nvPr>
        </p:nvSpPr>
        <p:spPr>
          <a:xfrm>
            <a:off x="987855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.- Recorrer un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56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Google Shape;201;p7"/>
          <p:cNvSpPr txBox="1">
            <a:spLocks noGrp="1"/>
          </p:cNvSpPr>
          <p:nvPr>
            <p:ph type="title"/>
          </p:nvPr>
        </p:nvSpPr>
        <p:spPr>
          <a:xfrm>
            <a:off x="987855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.- Recorrer un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520916" y="1485354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i = 0;</a:t>
            </a:r>
          </a:p>
          <a:p>
            <a:r>
              <a:rPr lang="es-E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elemento = numero[i];</a:t>
            </a:r>
          </a:p>
          <a:p>
            <a:r>
              <a:rPr lang="es-E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(elemento != 999) {</a:t>
            </a:r>
          </a:p>
          <a:p>
            <a:r>
              <a:rPr lang="es-E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//Procesar el elemento…</a:t>
            </a:r>
          </a:p>
          <a:p>
            <a:r>
              <a:rPr lang="es-E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i++;</a:t>
            </a:r>
          </a:p>
          <a:p>
            <a:r>
              <a:rPr lang="es-E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elemento = numero[i];</a:t>
            </a:r>
          </a:p>
          <a:p>
            <a:r>
              <a:rPr lang="es-E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37363" y="907493"/>
            <a:ext cx="688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Usando un ciclo «</a:t>
            </a:r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es-E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10 CuadroTexto"/>
          <p:cNvSpPr txBox="1"/>
          <p:nvPr/>
        </p:nvSpPr>
        <p:spPr>
          <a:xfrm>
            <a:off x="2773773" y="1247467"/>
            <a:ext cx="56644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 i = 0;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elemento;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do {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  elemento = numero[i];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(elemento != 999) {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    //Procesar el elemento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    i++;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s-ES" sz="22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" sz="2200" b="1" dirty="0" smtClean="0">
                <a:latin typeface="Courier New" pitchFamily="49" charset="0"/>
                <a:cs typeface="Courier New" pitchFamily="49" charset="0"/>
              </a:rPr>
              <a:t> (elemento != 999)}</a:t>
            </a:r>
          </a:p>
          <a:p>
            <a:r>
              <a:rPr lang="es-ES" sz="2200" b="1" dirty="0">
                <a:latin typeface="Courier New" pitchFamily="49" charset="0"/>
                <a:cs typeface="Courier New" pitchFamily="49" charset="0"/>
              </a:rPr>
              <a:t>}</a:t>
            </a:r>
            <a:endParaRPr lang="es-ES" sz="2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311399" y="773696"/>
            <a:ext cx="658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Usando un ciclo «do . . . </a:t>
            </a:r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es-E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Google Shape;201;p7"/>
          <p:cNvSpPr txBox="1">
            <a:spLocks noGrp="1"/>
          </p:cNvSpPr>
          <p:nvPr>
            <p:ph type="title"/>
          </p:nvPr>
        </p:nvSpPr>
        <p:spPr>
          <a:xfrm>
            <a:off x="987855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.- Recorrer un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81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1169488" y="27746"/>
            <a:ext cx="794066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1.- ¿Qué es un array?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106" name="Google Shape;106;p2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8" name="Google Shape;108;p2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9" name="Google Shape;109;p2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2" name="Google Shape;112;p2"/>
          <p:cNvSpPr txBox="1"/>
          <p:nvPr/>
        </p:nvSpPr>
        <p:spPr>
          <a:xfrm>
            <a:off x="1141562" y="901221"/>
            <a:ext cx="77590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-360363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array es un medio de guardar un conjunto de objetos de la misma clase.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155525" y="1866843"/>
            <a:ext cx="774509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-360363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accede a cada elemento individual del array mediante un número entero denominado índice.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141562" y="2782305"/>
            <a:ext cx="77590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-360363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es-E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 es el índice del primer elemento y «</a:t>
            </a:r>
            <a:r>
              <a:rPr lang="es-E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 es el índice del último elemento, siendo «</a:t>
            </a:r>
            <a:r>
              <a:rPr lang="es-E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», la dimensión del array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141562" y="3744842"/>
            <a:ext cx="742340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-360363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tamaño de los arrays se declara y no puede cambiar en tiempo de ejecución.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10 CuadroTexto"/>
          <p:cNvSpPr txBox="1"/>
          <p:nvPr/>
        </p:nvSpPr>
        <p:spPr>
          <a:xfrm>
            <a:off x="1828799" y="621371"/>
            <a:ext cx="707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Recorrido de </a:t>
            </a:r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 no completos – con contador:</a:t>
            </a:r>
            <a:endParaRPr lang="es-E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243028" y="1257118"/>
            <a:ext cx="7657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todas las posiciones del </a:t>
            </a:r>
            <a:r>
              <a:rPr 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están ocupadas, tenemos un contador que nos indica el número de elementos que tenemos en el </a:t>
            </a:r>
            <a:r>
              <a:rPr 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El </a:t>
            </a:r>
            <a:r>
              <a:rPr 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el contador deberán estar relacionados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98776"/>
              </p:ext>
            </p:extLst>
          </p:nvPr>
        </p:nvGraphicFramePr>
        <p:xfrm>
          <a:off x="2373858" y="2979711"/>
          <a:ext cx="60960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8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2425700" y="4015570"/>
            <a:ext cx="158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015336" y="3954015"/>
            <a:ext cx="936104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s-E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4516150" y="3387581"/>
            <a:ext cx="0" cy="562119"/>
          </a:xfrm>
          <a:prstGeom prst="straightConnector1">
            <a:avLst/>
          </a:prstGeom>
          <a:ln w="635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-142154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.- Recorrer un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12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10 CuadroTexto"/>
          <p:cNvSpPr txBox="1"/>
          <p:nvPr/>
        </p:nvSpPr>
        <p:spPr>
          <a:xfrm>
            <a:off x="1768453" y="16361"/>
            <a:ext cx="71085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Scanner teclado = new Scanner(System.in);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suma = 0, i, contador, elemento;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 //contador indica nº elementos del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array</a:t>
            </a:r>
            <a:endParaRPr lang="es-E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[0] = 20; </a:t>
            </a:r>
          </a:p>
          <a:p>
            <a:r>
              <a:rPr lang="es-E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[1] = 18;</a:t>
            </a:r>
          </a:p>
          <a:p>
            <a:r>
              <a:rPr lang="es-E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[2] = 3;</a:t>
            </a:r>
          </a:p>
          <a:p>
            <a:r>
              <a:rPr lang="es-E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[3] = 4;</a:t>
            </a:r>
          </a:p>
          <a:p>
            <a:r>
              <a:rPr lang="es-E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contador = 4;</a:t>
            </a:r>
          </a:p>
          <a:p>
            <a:r>
              <a:rPr lang="es-E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b="1" dirty="0">
                <a:latin typeface="Courier New" pitchFamily="49" charset="0"/>
                <a:cs typeface="Courier New" pitchFamily="49" charset="0"/>
              </a:rPr>
              <a:t> i = 0; i &lt; contador; i++) {</a:t>
            </a:r>
          </a:p>
          <a:p>
            <a:r>
              <a:rPr lang="es-ES" sz="2000" b="1" dirty="0">
                <a:latin typeface="Courier New" pitchFamily="49" charset="0"/>
                <a:cs typeface="Courier New" pitchFamily="49" charset="0"/>
              </a:rPr>
              <a:t>    elemento = numero[i];</a:t>
            </a:r>
          </a:p>
          <a:p>
            <a:r>
              <a:rPr lang="es-ES" sz="2000" b="1" dirty="0">
                <a:latin typeface="Courier New" pitchFamily="49" charset="0"/>
                <a:cs typeface="Courier New" pitchFamily="49" charset="0"/>
              </a:rPr>
              <a:t>    //Procesar el elemento</a:t>
            </a:r>
          </a:p>
          <a:p>
            <a:r>
              <a:rPr lang="es-E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80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22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8.-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841499" y="1942604"/>
            <a:ext cx="677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[] nombres = new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[4];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968500" y="997422"/>
            <a:ext cx="692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Declaración de un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de nombres de personas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468215" y="3684294"/>
            <a:ext cx="6972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nombres[2] = “Jesús Ruiz”;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461679" y="2874516"/>
            <a:ext cx="697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Asignación de un valor a una posición concreta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23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10 CuadroTexto"/>
          <p:cNvSpPr txBox="1"/>
          <p:nvPr/>
        </p:nvSpPr>
        <p:spPr>
          <a:xfrm>
            <a:off x="1162388" y="994621"/>
            <a:ext cx="6653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Declaración  e inicialización</a:t>
            </a:r>
            <a:endParaRPr lang="es-E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15934" y="1979557"/>
            <a:ext cx="83087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s-ES" sz="26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[] nombres = {“Javier Conde”,</a:t>
            </a:r>
          </a:p>
          <a:p>
            <a:pPr marL="514350" indent="-514350"/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                    “Ainhoa </a:t>
            </a:r>
            <a:r>
              <a:rPr lang="es-ES" sz="2600" b="1" dirty="0" err="1" smtClean="0">
                <a:latin typeface="Courier New" pitchFamily="49" charset="0"/>
                <a:cs typeface="Courier New" pitchFamily="49" charset="0"/>
              </a:rPr>
              <a:t>Etxeberria</a:t>
            </a:r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”,</a:t>
            </a:r>
          </a:p>
          <a:p>
            <a:pPr marL="514350" indent="-514350"/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                    “Jesús Ruiz”,</a:t>
            </a:r>
          </a:p>
          <a:p>
            <a:pPr marL="514350" indent="-514350"/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                    “Salva Izquierdo”};</a:t>
            </a:r>
            <a:endParaRPr lang="es-E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8.-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12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24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7" y="0"/>
            <a:ext cx="8479247" cy="509467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81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836" y="371806"/>
            <a:ext cx="5027364" cy="418260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4951440" y="1860609"/>
            <a:ext cx="373315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obtenido del programa anterior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8.-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41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.-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 Multidimensionales.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447800" y="831210"/>
            <a:ext cx="7408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En Java es posible crear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con más de una dimensión, pasando de la idea de lista, vector o matriz de una sola fila a la idea de matriz de m x n elementos, estructuras tridimensionales,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tetradimensionales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, etc. La sintaxis será: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447800" y="2580982"/>
            <a:ext cx="73366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ts val="4200"/>
              </a:lnSpc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Tipo_variable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[][]…[]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nombreArray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= new</a:t>
            </a:r>
          </a:p>
          <a:p>
            <a:pPr marL="514350" indent="-514350">
              <a:lnSpc>
                <a:spcPts val="4200"/>
              </a:lnSpc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Tipo_variable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[dimensión1][dimensión2]</a:t>
            </a:r>
          </a:p>
          <a:p>
            <a:pPr marL="514350" indent="-514350">
              <a:lnSpc>
                <a:spcPts val="4200"/>
              </a:lnSpc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…… [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dimensiónN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27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10 CuadroTexto"/>
          <p:cNvSpPr txBox="1"/>
          <p:nvPr/>
        </p:nvSpPr>
        <p:spPr>
          <a:xfrm>
            <a:off x="2374900" y="863714"/>
            <a:ext cx="6649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Alternativamente, también podemos utilizar esta forma de realizar la declaración: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473200" y="1925020"/>
            <a:ext cx="74295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ts val="4200"/>
              </a:lnSpc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Tipo_variable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[][]…[]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nombreArray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>
              <a:lnSpc>
                <a:spcPts val="4200"/>
              </a:lnSpc>
              <a:spcBef>
                <a:spcPts val="1800"/>
              </a:spcBef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nombreArray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= new      </a:t>
            </a:r>
          </a:p>
          <a:p>
            <a:pPr marL="514350" indent="-514350">
              <a:lnSpc>
                <a:spcPts val="4200"/>
              </a:lnSpc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Tipo_variable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[dimensión1]    </a:t>
            </a:r>
          </a:p>
          <a:p>
            <a:pPr marL="514350" indent="-514350">
              <a:lnSpc>
                <a:spcPts val="4200"/>
              </a:lnSpc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       [dimensión2] …… [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dimensiónN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.-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 Multidimensionales.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1765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.-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 Multidimensionales.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524000" y="822738"/>
            <a:ext cx="733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Ejemplo de declaración de un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de enteros de 4 x 3 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943708" y="1403118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ts val="4200"/>
              </a:lnSpc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[][] notas = new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[4][3];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3349008" y="2189378"/>
            <a:ext cx="1008112" cy="57606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4357120" y="2189378"/>
            <a:ext cx="1008112" cy="57606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5365232" y="2189378"/>
            <a:ext cx="1008112" cy="57606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3349008" y="2765442"/>
            <a:ext cx="1008112" cy="57606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4357120" y="2765442"/>
            <a:ext cx="1008112" cy="57606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5365232" y="2765442"/>
            <a:ext cx="1008112" cy="57606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3349008" y="3341506"/>
            <a:ext cx="1008112" cy="57606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4357120" y="3341506"/>
            <a:ext cx="1008112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5365232" y="3341506"/>
            <a:ext cx="1008112" cy="57606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3349008" y="3917570"/>
            <a:ext cx="1008112" cy="57606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4357120" y="3917570"/>
            <a:ext cx="1008112" cy="57606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5365232" y="3917570"/>
            <a:ext cx="1008112" cy="57606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2484912" y="20453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[0][0]</a:t>
            </a:r>
            <a:endParaRPr lang="es-E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2556920" y="2405402"/>
            <a:ext cx="1008112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6589368" y="39895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[3][2]</a:t>
            </a:r>
            <a:endParaRPr lang="es-E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 flipH="1">
            <a:off x="6157320" y="4349618"/>
            <a:ext cx="1008112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7165432" y="276544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[2][1]</a:t>
            </a:r>
            <a:endParaRPr lang="es-E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30 Conector recto de flecha"/>
          <p:cNvCxnSpPr/>
          <p:nvPr/>
        </p:nvCxnSpPr>
        <p:spPr>
          <a:xfrm flipH="1">
            <a:off x="5005192" y="3125482"/>
            <a:ext cx="2160240" cy="576064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7165432" y="3125482"/>
            <a:ext cx="64807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44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29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.-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 Multidimensionales.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651000" y="776658"/>
            <a:ext cx="709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Ejemplo de declaración de un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de enteros de 4 x 3, e inicialización de sus valores 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987862" y="1610233"/>
            <a:ext cx="79271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ts val="4200"/>
              </a:lnSpc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[][] notas = {{15, 8, 23},{24, 15, 6},</a:t>
            </a:r>
          </a:p>
          <a:p>
            <a:pPr marL="514350" indent="-514350">
              <a:lnSpc>
                <a:spcPts val="4200"/>
              </a:lnSpc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              {13, 15, 7},{5, 26, 91}};</a:t>
            </a: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1000"/>
              </p:ext>
            </p:extLst>
          </p:nvPr>
        </p:nvGraphicFramePr>
        <p:xfrm>
          <a:off x="987862" y="2697768"/>
          <a:ext cx="302433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5142163" y="2912029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Obtenemos la tabla que se muestra </a:t>
            </a:r>
            <a:endParaRPr lang="es-E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 flipH="1">
            <a:off x="4084206" y="3743026"/>
            <a:ext cx="31683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0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3" name="Google Shape;123;p3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24" name="Google Shape;124;p3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1169488" y="27746"/>
            <a:ext cx="794066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1.- ¿Qué es un array?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826576" y="991191"/>
            <a:ext cx="707731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s-E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Pasos que debemos dar para usar un array: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3044950" y="1822363"/>
            <a:ext cx="439248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s-E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Declarar el array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3044950" y="2470435"/>
            <a:ext cx="439248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s-E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el array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3044950" y="3118507"/>
            <a:ext cx="54726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s-E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Inicializar los elementos del array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3044950" y="3766579"/>
            <a:ext cx="54726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s-E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Utilizar el array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2756918" y="1750355"/>
            <a:ext cx="288032" cy="2664296"/>
          </a:xfrm>
          <a:prstGeom prst="leftBrace">
            <a:avLst>
              <a:gd name="adj1" fmla="val 38072"/>
              <a:gd name="adj2" fmla="val 50000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779" y="-1"/>
            <a:ext cx="8098331" cy="46633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2968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99" y="0"/>
            <a:ext cx="7642654" cy="467917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3859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902" y="-1"/>
            <a:ext cx="3003538" cy="46633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9107" y="1"/>
            <a:ext cx="3475709" cy="46633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8226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33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1" name="Picture 6" descr="Abrir cuaderno: fotos de stock, imágenes de Abrir cuaderno libres de  derechos | Depositphotos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472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ducación, metodologías y crisis | Visiones de un Descerebra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97" y="31406"/>
            <a:ext cx="1135844" cy="116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7"/>
          <p:cNvSpPr txBox="1"/>
          <p:nvPr/>
        </p:nvSpPr>
        <p:spPr>
          <a:xfrm>
            <a:off x="601670" y="407576"/>
            <a:ext cx="36649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just">
              <a:buAutoNum type="arabicPeriod"/>
            </a:pP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un programa en Java, que lea por teclado un </a:t>
            </a:r>
            <a:r>
              <a:rPr lang="es-E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5 filas y 10 columnas, posteriormente, obtendrá un nuevo </a:t>
            </a:r>
            <a:r>
              <a:rPr lang="es-E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el mayor y el menor de cada fila del </a:t>
            </a:r>
            <a:r>
              <a:rPr lang="es-E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inicial. </a:t>
            </a:r>
          </a:p>
        </p:txBody>
      </p:sp>
      <p:sp>
        <p:nvSpPr>
          <p:cNvPr id="15" name="CuadroTexto 7"/>
          <p:cNvSpPr txBox="1"/>
          <p:nvPr/>
        </p:nvSpPr>
        <p:spPr>
          <a:xfrm>
            <a:off x="601671" y="2654345"/>
            <a:ext cx="36649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just">
              <a:buFont typeface="+mj-lt"/>
              <a:buAutoNum type="arabicPeriod" startAt="2"/>
            </a:pP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un programa en Java, que lea por teclado dos </a:t>
            </a:r>
            <a:r>
              <a:rPr lang="es-E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4 filas y 7 columnas, poste-</a:t>
            </a:r>
            <a:r>
              <a:rPr lang="es-E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riormente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obtendrá la suma de los dos </a:t>
            </a:r>
            <a:r>
              <a:rPr lang="es-E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s-E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7"/>
          <p:cNvSpPr txBox="1"/>
          <p:nvPr/>
        </p:nvSpPr>
        <p:spPr>
          <a:xfrm>
            <a:off x="4817701" y="400537"/>
            <a:ext cx="31985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just">
              <a:buFont typeface="+mj-lt"/>
              <a:buAutoNum type="arabicPeriod" startAt="3"/>
            </a:pP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un programa en Java, que lea por teclado dos </a:t>
            </a:r>
            <a:r>
              <a:rPr lang="es-E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uno de 4 filas y 5 columnas y el segundo de 5 filas y 3 columnas, posteriormente se deberá mostrar el producto de ambos </a:t>
            </a:r>
            <a:r>
              <a:rPr lang="es-E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Recuerda el método para multiplicar matrices. </a:t>
            </a:r>
          </a:p>
        </p:txBody>
      </p:sp>
    </p:spTree>
    <p:extLst>
      <p:ext uri="{BB962C8B-B14F-4D97-AF65-F5344CB8AC3E}">
        <p14:creationId xmlns:p14="http://schemas.microsoft.com/office/powerpoint/2010/main" val="1533147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34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10.-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 irregulares.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460499" y="757000"/>
            <a:ext cx="731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En realidad una matriz en Java es un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arrays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909472" y="3992690"/>
            <a:ext cx="737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Gráficamente podemos representar: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16405"/>
              </p:ext>
            </p:extLst>
          </p:nvPr>
        </p:nvGraphicFramePr>
        <p:xfrm>
          <a:off x="689543" y="1569898"/>
          <a:ext cx="15841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Referencia</a:t>
                      </a:r>
                      <a:endParaRPr lang="es-E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14267"/>
              </p:ext>
            </p:extLst>
          </p:nvPr>
        </p:nvGraphicFramePr>
        <p:xfrm>
          <a:off x="2921791" y="1569898"/>
          <a:ext cx="1584176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Array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Referencia</a:t>
                      </a:r>
                      <a:endParaRPr lang="es-E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Referencia</a:t>
                      </a:r>
                      <a:endParaRPr lang="es-E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Referencia</a:t>
                      </a:r>
                      <a:endParaRPr lang="es-E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03124"/>
              </p:ext>
            </p:extLst>
          </p:nvPr>
        </p:nvGraphicFramePr>
        <p:xfrm>
          <a:off x="5226047" y="1641906"/>
          <a:ext cx="331236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Array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52627"/>
              </p:ext>
            </p:extLst>
          </p:nvPr>
        </p:nvGraphicFramePr>
        <p:xfrm>
          <a:off x="5226047" y="2506002"/>
          <a:ext cx="331236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Array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82341"/>
              </p:ext>
            </p:extLst>
          </p:nvPr>
        </p:nvGraphicFramePr>
        <p:xfrm>
          <a:off x="5226047" y="3370098"/>
          <a:ext cx="331236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Array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s-E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18 Conector recto de flecha"/>
          <p:cNvCxnSpPr/>
          <p:nvPr/>
        </p:nvCxnSpPr>
        <p:spPr>
          <a:xfrm flipV="1">
            <a:off x="4505967" y="1929938"/>
            <a:ext cx="720080" cy="36004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4505967" y="2794034"/>
            <a:ext cx="792088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4505967" y="3226082"/>
            <a:ext cx="720080" cy="43204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2273719" y="1857930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85487" y="156989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s-E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142822" y="200194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M[0</a:t>
            </a:r>
            <a:r>
              <a:rPr lang="es-E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s-E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142822" y="2506002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M[1]</a:t>
            </a:r>
            <a:endParaRPr lang="es-ES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142822" y="293805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M[2]</a:t>
            </a:r>
            <a:endParaRPr lang="es-ES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7818335" y="38021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M[2][2]</a:t>
            </a:r>
            <a:endParaRPr lang="es-E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6234159" y="20739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M[0][0]</a:t>
            </a:r>
            <a:endParaRPr lang="es-E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7026247" y="20739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M[0][1]</a:t>
            </a:r>
            <a:endParaRPr lang="es-E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7818335" y="20739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M[0][2]</a:t>
            </a:r>
            <a:endParaRPr lang="es-E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7818335" y="29380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M[1][2]</a:t>
            </a:r>
            <a:endParaRPr lang="es-E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7026247" y="29380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M[1][1]</a:t>
            </a:r>
            <a:endParaRPr lang="es-E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234159" y="29380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M[1][0]</a:t>
            </a:r>
            <a:endParaRPr lang="es-E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234159" y="38021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M[2][0]</a:t>
            </a:r>
            <a:endParaRPr lang="es-E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7026247" y="38021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M[2][1]</a:t>
            </a:r>
            <a:endParaRPr lang="es-E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35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849035"/>
            <a:ext cx="6713262" cy="38143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10.-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 irregulares.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28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36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835" y="-1"/>
            <a:ext cx="7924611" cy="46633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2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37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10 CuadroTexto"/>
          <p:cNvSpPr txBox="1"/>
          <p:nvPr/>
        </p:nvSpPr>
        <p:spPr>
          <a:xfrm>
            <a:off x="1193800" y="756568"/>
            <a:ext cx="7698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En Java podemos crear </a:t>
            </a:r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s-ES" sz="2400" b="1" dirty="0" smtClean="0">
                <a:latin typeface="Times New Roman" pitchFamily="18" charset="0"/>
                <a:cs typeface="Times New Roman" pitchFamily="18" charset="0"/>
              </a:rPr>
              <a:t> irregulares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en los que el número de elementos de cada fila es variable. Solo es obligatorio indicar el número de filas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900" y="2130536"/>
            <a:ext cx="7777151" cy="241855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10.-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 irregulares.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73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38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10.-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 irregulares.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006600" y="762267"/>
            <a:ext cx="680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[][]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[3][0];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644900" y="1698370"/>
            <a:ext cx="487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Crea una matriz números de 3 filas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6635708" y="1226766"/>
            <a:ext cx="216024" cy="504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600200" y="2316851"/>
            <a:ext cx="7319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 cada fila la podemos asignar un número distinto de columnas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768600" y="3197064"/>
            <a:ext cx="4955148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[0] = new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pPr>
              <a:spcBef>
                <a:spcPts val="400"/>
              </a:spcBef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[1] = new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>
              <a:spcBef>
                <a:spcPts val="400"/>
              </a:spcBef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[2] = new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[2];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39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10.-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 irregulares.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579330" y="870308"/>
            <a:ext cx="7304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[][]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= {{15, 5, 6, 10},</a:t>
            </a:r>
          </a:p>
          <a:p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                {1, 15},</a:t>
            </a:r>
          </a:p>
          <a:p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                {5, 1, 16, 2, 20},</a:t>
            </a:r>
          </a:p>
          <a:p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                  {17, 2, 16}};</a:t>
            </a:r>
          </a:p>
        </p:txBody>
      </p:sp>
      <p:grpSp>
        <p:nvGrpSpPr>
          <p:cNvPr id="13" name="12 Grupo"/>
          <p:cNvGrpSpPr/>
          <p:nvPr/>
        </p:nvGrpSpPr>
        <p:grpSpPr>
          <a:xfrm>
            <a:off x="2127898" y="2576344"/>
            <a:ext cx="4680520" cy="2189857"/>
            <a:chOff x="1691680" y="4005064"/>
            <a:chExt cx="4680520" cy="2189857"/>
          </a:xfrm>
        </p:grpSpPr>
        <p:sp>
          <p:nvSpPr>
            <p:cNvPr id="14" name="13 CuadroTexto"/>
            <p:cNvSpPr txBox="1"/>
            <p:nvPr/>
          </p:nvSpPr>
          <p:spPr>
            <a:xfrm>
              <a:off x="1691680" y="4005064"/>
              <a:ext cx="936104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2627784" y="4005064"/>
              <a:ext cx="936104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3563888" y="4005064"/>
              <a:ext cx="936104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4499992" y="4005064"/>
              <a:ext cx="936104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1691680" y="4581128"/>
              <a:ext cx="936104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2627784" y="4581128"/>
              <a:ext cx="936104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1691680" y="5157192"/>
              <a:ext cx="936104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2627784" y="5157192"/>
              <a:ext cx="936104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3563888" y="5157192"/>
              <a:ext cx="936104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4499992" y="5157192"/>
              <a:ext cx="936104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5436096" y="5157192"/>
              <a:ext cx="936104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1691680" y="5733256"/>
              <a:ext cx="936104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17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2627784" y="5733256"/>
              <a:ext cx="936104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3563888" y="5733256"/>
              <a:ext cx="936104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endParaRPr lang="es-E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27 CuadroTexto"/>
          <p:cNvSpPr txBox="1"/>
          <p:nvPr/>
        </p:nvSpPr>
        <p:spPr>
          <a:xfrm>
            <a:off x="1407818" y="207228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numeros</a:t>
            </a:r>
            <a:endParaRPr lang="es-E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139" name="Google Shape;139;p4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1" name="Google Shape;141;p4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2" name="Google Shape;142;p4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1169488" y="27746"/>
            <a:ext cx="794066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1.- ¿Qué es un array?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4" descr="Resultado de imagen de array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0605" y="1044700"/>
            <a:ext cx="6666772" cy="3382408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40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06296" cy="466338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4266590" y="4045297"/>
            <a:ext cx="4623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Recorrido de un </a:t>
            </a:r>
            <a:r>
              <a:rPr lang="es-E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irregular</a:t>
            </a:r>
            <a:endParaRPr lang="es-E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41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42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8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7;p10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Google Shape;248;p10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Google Shape;249;p10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" name="Google Shape;250;p10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" name="Google Shape;251;p10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52;p10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53;p10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43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3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152" name="Google Shape;152;p5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53" name="Google Shape;153;p5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4" name="Google Shape;154;p5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5" name="Google Shape;155;p5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1169488" y="27746"/>
            <a:ext cx="794066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2.- Declaración de un array.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5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555" y="281175"/>
            <a:ext cx="2443280" cy="183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2811016" y="1000396"/>
            <a:ext cx="59953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E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declarar un array usaremos: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3198466" y="1882770"/>
            <a:ext cx="53845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tipoDato[] nombreArray;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1517900" y="2716072"/>
            <a:ext cx="73745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s-E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declarar un array de enteros utilizaremos: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1517900" y="3453431"/>
            <a:ext cx="73745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numeros;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6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169" name="Google Shape;169;p6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70" name="Google Shape;170;p6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1" name="Google Shape;171;p6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72" name="Google Shape;172;p6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1169488" y="27746"/>
            <a:ext cx="794066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3.- Crear un Array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2444466" y="2517651"/>
            <a:ext cx="66110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numeros = new int[4];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1844626" y="1440058"/>
            <a:ext cx="72108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crear un array de 4 números enteros escribiremos: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1839741" y="3225935"/>
            <a:ext cx="72157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declaración y creación del array se puede hacer: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1839741" y="3949714"/>
            <a:ext cx="72206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numeros = new int[4];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143555" y="229003"/>
            <a:ext cx="3537474" cy="1087745"/>
            <a:chOff x="632065" y="4644174"/>
            <a:chExt cx="4155959" cy="1426258"/>
          </a:xfrm>
        </p:grpSpPr>
        <p:sp>
          <p:nvSpPr>
            <p:cNvPr id="181" name="Google Shape;181;p6"/>
            <p:cNvSpPr/>
            <p:nvPr/>
          </p:nvSpPr>
          <p:spPr>
            <a:xfrm>
              <a:off x="767636" y="5150219"/>
              <a:ext cx="1008112" cy="590010"/>
            </a:xfrm>
            <a:prstGeom prst="rect">
              <a:avLst/>
            </a:prstGeom>
            <a:solidFill>
              <a:schemeClr val="lt1"/>
            </a:solidFill>
            <a:ln w="3175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775748" y="5150219"/>
              <a:ext cx="1008112" cy="590010"/>
            </a:xfrm>
            <a:prstGeom prst="rect">
              <a:avLst/>
            </a:prstGeom>
            <a:solidFill>
              <a:schemeClr val="lt1"/>
            </a:solidFill>
            <a:ln w="3175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771800" y="5150219"/>
              <a:ext cx="1008112" cy="590010"/>
            </a:xfrm>
            <a:prstGeom prst="rect">
              <a:avLst/>
            </a:prstGeom>
            <a:solidFill>
              <a:schemeClr val="lt1"/>
            </a:solidFill>
            <a:ln w="3175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3779912" y="5150219"/>
              <a:ext cx="1008112" cy="590010"/>
            </a:xfrm>
            <a:prstGeom prst="rect">
              <a:avLst/>
            </a:prstGeom>
            <a:solidFill>
              <a:schemeClr val="lt1"/>
            </a:solidFill>
            <a:ln w="3175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632065" y="4644174"/>
              <a:ext cx="1374348" cy="400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numeros</a:t>
              </a:r>
              <a:endParaRPr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767636" y="5626881"/>
              <a:ext cx="3731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1739384" y="5670322"/>
              <a:ext cx="3731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2762914" y="5670322"/>
              <a:ext cx="3731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3779912" y="5670322"/>
              <a:ext cx="3731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7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195" name="Google Shape;195;p7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96" name="Google Shape;196;p7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7" name="Google Shape;197;p7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98" name="Google Shape;198;p7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7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7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1" name="Google Shape;201;p7"/>
          <p:cNvSpPr txBox="1">
            <a:spLocks noGrp="1"/>
          </p:cNvSpPr>
          <p:nvPr>
            <p:ph type="title"/>
          </p:nvPr>
        </p:nvSpPr>
        <p:spPr>
          <a:xfrm>
            <a:off x="1169488" y="27746"/>
            <a:ext cx="794066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4.- Inicializar elementos del </a:t>
            </a:r>
            <a:r>
              <a:rPr lang="es-ES" dirty="0" err="1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2369573" y="753637"/>
            <a:ext cx="67205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E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s-E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lang="es-E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s-ES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ES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[4];</a:t>
            </a: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2379427" y="1716460"/>
            <a:ext cx="1512168" cy="504056"/>
          </a:xfrm>
          <a:prstGeom prst="rect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3891595" y="1716460"/>
            <a:ext cx="1512168" cy="504056"/>
          </a:xfrm>
          <a:prstGeom prst="rect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5403763" y="1716460"/>
            <a:ext cx="1512168" cy="504056"/>
          </a:xfrm>
          <a:prstGeom prst="rect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6915931" y="1716460"/>
            <a:ext cx="1512168" cy="504056"/>
          </a:xfrm>
          <a:prstGeom prst="rect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2235411" y="1284412"/>
            <a:ext cx="12682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2307419" y="2220516"/>
            <a:ext cx="4972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3819587" y="2220516"/>
            <a:ext cx="4972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5403763" y="2220516"/>
            <a:ext cx="4972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6843923" y="2220516"/>
            <a:ext cx="4972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1768982" y="2754179"/>
            <a:ext cx="482453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lang="es-E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 = 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lang="es-E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 = 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lang="es-E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 = 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lang="es-E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 = 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4505286" y="2754179"/>
            <a:ext cx="8640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15;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4505286" y="2754179"/>
            <a:ext cx="8640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4505286" y="3186227"/>
            <a:ext cx="8640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8;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4505286" y="3186227"/>
            <a:ext cx="8640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4505286" y="4050323"/>
            <a:ext cx="8640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3;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4505286" y="3618275"/>
            <a:ext cx="8640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-1;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4505286" y="3618275"/>
            <a:ext cx="8640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4505286" y="4050323"/>
            <a:ext cx="8640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8.02717E-7 L -0.18281 -0.193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9" y="-96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66132E-6 L -0.0118 -0.282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-141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05897E-6 L 0.13559 -0.36523 " pathEditMode="relative" ptsTypes="AA">
                                      <p:cBhvr>
                                        <p:cTn id="10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1982E-6 L 0.30209 -0.45322 " pathEditMode="relative" ptsTypes="AA">
                                      <p:cBhvr>
                                        <p:cTn id="12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6" grpId="0"/>
      <p:bldP spid="219" grpId="0"/>
      <p:bldP spid="2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8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226" name="Google Shape;226;p8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8" name="Google Shape;228;p8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29" name="Google Shape;229;p8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8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8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" name="Google Shape;201;p7"/>
          <p:cNvSpPr txBox="1">
            <a:spLocks noGrp="1"/>
          </p:cNvSpPr>
          <p:nvPr>
            <p:ph type="title"/>
          </p:nvPr>
        </p:nvSpPr>
        <p:spPr>
          <a:xfrm>
            <a:off x="1203340" y="0"/>
            <a:ext cx="794066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>
                <a:latin typeface="Times New Roman"/>
                <a:ea typeface="Times New Roman"/>
                <a:cs typeface="Times New Roman"/>
                <a:sym typeface="Times New Roman"/>
              </a:rPr>
              <a:t>4.- Inicializar elementos del </a:t>
            </a:r>
            <a:r>
              <a:rPr lang="es-ES" dirty="0" err="1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137364" y="1166668"/>
            <a:ext cx="685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Los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se pueden declarar, crear e inicializar en una misma línea: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854900" y="2443000"/>
            <a:ext cx="685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= {15, 8, -1, 3};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641943" y="3443304"/>
            <a:ext cx="1512168" cy="50405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3154111" y="3443304"/>
            <a:ext cx="1512168" cy="50405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4666279" y="3443304"/>
            <a:ext cx="1512168" cy="50405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6178447" y="3443304"/>
            <a:ext cx="1512168" cy="50405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6754511" y="344330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s-E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073991" y="344330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s-E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802183" y="344330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s-E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098327" y="344330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latin typeface="Courier New" pitchFamily="49" charset="0"/>
                <a:cs typeface="Courier New" pitchFamily="49" charset="0"/>
              </a:rPr>
              <a:t>-1</a:t>
            </a:r>
            <a:endParaRPr lang="es-E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9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237" name="Google Shape;237;p9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9" name="Google Shape;239;p9"/>
              <p:cNvCxnSpPr/>
              <p:nvPr/>
            </p:nvCxnSpPr>
            <p:spPr>
              <a:xfrm>
                <a:off x="0" y="6309320"/>
                <a:ext cx="91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40" name="Google Shape;240;p9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IES Plaiaundi  - Dpto. de Informática  (J.M.S.O.)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C.F.G.S. Desarrollo de Aplicaciones Web / Multiplataforma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9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Módulo:  Programación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Curso académico: 2021 / 2022</a:t>
              </a:r>
              <a:endParaRPr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9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s-ES" sz="18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fld>
              <a:endParaRPr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" name="Google Shape;201;p7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16428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4.1.- Conocer número de elementos del </a:t>
            </a:r>
            <a:r>
              <a:rPr lang="es-E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s-ES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137365" y="814340"/>
            <a:ext cx="61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&gt;&gt; Método </a:t>
            </a:r>
            <a:r>
              <a:rPr lang="es-ES" sz="2400" b="1" dirty="0" err="1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para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72960" y="1417178"/>
            <a:ext cx="5499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[30];</a:t>
            </a:r>
            <a:endParaRPr lang="es-E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938363" y="2131377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Courier New" pitchFamily="49" charset="0"/>
                <a:cs typeface="Courier New" pitchFamily="49" charset="0"/>
              </a:rPr>
              <a:t>numeros.length</a:t>
            </a:r>
            <a:r>
              <a:rPr lang="es-ES" sz="2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946834" y="3505200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Nos devuelve el número de elementos que tiene el </a:t>
            </a:r>
            <a:r>
              <a:rPr lang="es-ES" sz="2400" dirty="0" err="1" smtClean="0">
                <a:latin typeface="Times New Roman" pitchFamily="18" charset="0"/>
                <a:cs typeface="Times New Roman" pitchFamily="18" charset="0"/>
              </a:rPr>
              <a:t>array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669287" y="3274367"/>
            <a:ext cx="2690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No lleva paréntesis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4082143" y="2654598"/>
            <a:ext cx="1011960" cy="850602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 flipV="1">
            <a:off x="6041571" y="2654597"/>
            <a:ext cx="641711" cy="611524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2949</Words>
  <Application>Microsoft Office PowerPoint</Application>
  <PresentationFormat>Presentación en pantalla (16:9)</PresentationFormat>
  <Paragraphs>510</Paragraphs>
  <Slides>43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 New</vt:lpstr>
      <vt:lpstr>Noto Sans Symbols</vt:lpstr>
      <vt:lpstr>Times New Roman</vt:lpstr>
      <vt:lpstr>Wingdings</vt:lpstr>
      <vt:lpstr>Office Theme</vt:lpstr>
      <vt:lpstr>Arrays</vt:lpstr>
      <vt:lpstr>1.- ¿Qué es un array?</vt:lpstr>
      <vt:lpstr>1.- ¿Qué es un array?</vt:lpstr>
      <vt:lpstr>1.- ¿Qué es un array?</vt:lpstr>
      <vt:lpstr>2.- Declaración de un array.</vt:lpstr>
      <vt:lpstr>3.- Crear un Array</vt:lpstr>
      <vt:lpstr>4.- Inicializar elementos del Array</vt:lpstr>
      <vt:lpstr>4.- Inicializar elementos del Array</vt:lpstr>
      <vt:lpstr>4.1.- Conocer número de elementos del array.</vt:lpstr>
      <vt:lpstr>5.- Introducción de los elementos del array.</vt:lpstr>
      <vt:lpstr>6.- Ejemplo.</vt:lpstr>
      <vt:lpstr>6.- Ejemplo.</vt:lpstr>
      <vt:lpstr>Presentación de PowerPoint</vt:lpstr>
      <vt:lpstr>7.- Recorrer un array.</vt:lpstr>
      <vt:lpstr>7.- Recorrer un array.</vt:lpstr>
      <vt:lpstr>7.- Recorrer un array.</vt:lpstr>
      <vt:lpstr>7.- Recorrer un array.</vt:lpstr>
      <vt:lpstr>7.- Recorrer un array.</vt:lpstr>
      <vt:lpstr>7.- Recorrer un array.</vt:lpstr>
      <vt:lpstr>7.- Recorrer un array.</vt:lpstr>
      <vt:lpstr>Presentación de PowerPoint</vt:lpstr>
      <vt:lpstr>8.- Arrays de String.</vt:lpstr>
      <vt:lpstr>8.- Arrays de String.</vt:lpstr>
      <vt:lpstr>Presentación de PowerPoint</vt:lpstr>
      <vt:lpstr>8.- Arrays de String.</vt:lpstr>
      <vt:lpstr>9.- Arrays Multidimensionales.</vt:lpstr>
      <vt:lpstr>9.- Arrays Multidimensionales.</vt:lpstr>
      <vt:lpstr>9.- Arrays Multidimensionales.</vt:lpstr>
      <vt:lpstr>9.- Arrays Multidimensionales.</vt:lpstr>
      <vt:lpstr>Presentación de PowerPoint</vt:lpstr>
      <vt:lpstr>Presentación de PowerPoint</vt:lpstr>
      <vt:lpstr>Presentación de PowerPoint</vt:lpstr>
      <vt:lpstr>Presentación de PowerPoint</vt:lpstr>
      <vt:lpstr>10.- Arrays irregulares.</vt:lpstr>
      <vt:lpstr>10.- Arrays irregulares.</vt:lpstr>
      <vt:lpstr>Presentación de PowerPoint</vt:lpstr>
      <vt:lpstr>10.- Arrays irregulares.</vt:lpstr>
      <vt:lpstr>10.- Arrays irregulares.</vt:lpstr>
      <vt:lpstr>10.- Arrays irregulares.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Julian</dc:creator>
  <cp:lastModifiedBy>Juan Manuel Santamaria Ojeda</cp:lastModifiedBy>
  <cp:revision>13</cp:revision>
  <dcterms:created xsi:type="dcterms:W3CDTF">2013-08-21T19:17:07Z</dcterms:created>
  <dcterms:modified xsi:type="dcterms:W3CDTF">2021-11-08T07:23:29Z</dcterms:modified>
</cp:coreProperties>
</file>