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embeddedFontLst>
    <p:embeddedFont>
      <p:font typeface="Corsiva" panose="020B060402020202020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gaj7qqTozEUkN0/MRoiAnMqh7rl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16C0D2-C0B5-403C-BDAA-44BDC5381D21}">
  <a:tblStyle styleId="{3B16C0D2-C0B5-403C-BDAA-44BDC5381D21}"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726" y="-4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5" name="Google Shape;57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3" name="Google Shape;60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7" name="Google Shape;61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 name="Google Shape;63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0" name="Google Shape;66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6" name="Google Shape;67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1" name="Google Shape;691;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6" name="Google Shape;70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0" name="Google Shape;720;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3" name="Google Shape;733;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4"/>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4"/>
          <p:cNvSpPr txBox="1">
            <a:spLocks noGrp="1"/>
          </p:cNvSpPr>
          <p:nvPr>
            <p:ph type="subTitle" idx="1"/>
          </p:nvPr>
        </p:nvSpPr>
        <p:spPr>
          <a:xfrm>
            <a:off x="448964" y="3793390"/>
            <a:ext cx="8093365" cy="610820"/>
          </a:xfrm>
          <a:prstGeom prst="rect">
            <a:avLst/>
          </a:prstGeom>
          <a:noFill/>
          <a:ln>
            <a:noFill/>
          </a:ln>
        </p:spPr>
        <p:txBody>
          <a:bodyPr spcFirstLastPara="1" wrap="square" lIns="91425" tIns="45700" rIns="91425" bIns="45700" anchor="t" anchorCtr="0">
            <a:normAutofit/>
          </a:bodyPr>
          <a:lstStyle>
            <a:lvl1pPr lvl="0" algn="r">
              <a:spcBef>
                <a:spcPts val="560"/>
              </a:spcBef>
              <a:spcAft>
                <a:spcPts val="0"/>
              </a:spcAft>
              <a:buClr>
                <a:srgbClr val="0070C0"/>
              </a:buClr>
              <a:buSzPts val="2800"/>
              <a:buNone/>
              <a:defRPr sz="2800" b="0" i="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4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53"/>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3"/>
          <p:cNvSpPr>
            <a:spLocks noGrp="1"/>
          </p:cNvSpPr>
          <p:nvPr>
            <p:ph type="pic" idx="2"/>
          </p:nvPr>
        </p:nvSpPr>
        <p:spPr>
          <a:xfrm>
            <a:off x="1792288" y="459581"/>
            <a:ext cx="5486400" cy="3086100"/>
          </a:xfrm>
          <a:prstGeom prst="rect">
            <a:avLst/>
          </a:prstGeom>
          <a:noFill/>
          <a:ln>
            <a:noFill/>
          </a:ln>
        </p:spPr>
      </p:sp>
      <p:sp>
        <p:nvSpPr>
          <p:cNvPr id="75" name="Google Shape;75;p53"/>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5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5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54"/>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5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55"/>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55"/>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5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pic>
        <p:nvPicPr>
          <p:cNvPr id="91" name="Google Shape;91;p55"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5"/>
          <p:cNvSpPr txBox="1">
            <a:spLocks noGrp="1"/>
          </p:cNvSpPr>
          <p:nvPr>
            <p:ph type="title"/>
          </p:nvPr>
        </p:nvSpPr>
        <p:spPr>
          <a:xfrm>
            <a:off x="2434130" y="433880"/>
            <a:ext cx="6260905" cy="57264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5"/>
          <p:cNvSpPr txBox="1">
            <a:spLocks noGrp="1"/>
          </p:cNvSpPr>
          <p:nvPr>
            <p:ph type="body" idx="1"/>
          </p:nvPr>
        </p:nvSpPr>
        <p:spPr>
          <a:xfrm>
            <a:off x="2434130" y="1197406"/>
            <a:ext cx="6260905" cy="33583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4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46"/>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6"/>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7"/>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7"/>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4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4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8"/>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48"/>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4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49"/>
          <p:cNvSpPr txBox="1">
            <a:spLocks noGrp="1"/>
          </p:cNvSpPr>
          <p:nvPr>
            <p:ph type="title"/>
          </p:nvPr>
        </p:nvSpPr>
        <p:spPr>
          <a:xfrm>
            <a:off x="448964" y="281175"/>
            <a:ext cx="8246071" cy="61082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49"/>
          <p:cNvSpPr txBox="1">
            <a:spLocks noGrp="1"/>
          </p:cNvSpPr>
          <p:nvPr>
            <p:ph type="body" idx="1"/>
          </p:nvPr>
        </p:nvSpPr>
        <p:spPr>
          <a:xfrm>
            <a:off x="536879" y="1655520"/>
            <a:ext cx="4040188" cy="479822"/>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49"/>
          <p:cNvSpPr txBox="1">
            <a:spLocks noGrp="1"/>
          </p:cNvSpPr>
          <p:nvPr>
            <p:ph type="body" idx="2"/>
          </p:nvPr>
        </p:nvSpPr>
        <p:spPr>
          <a:xfrm>
            <a:off x="536879" y="2266340"/>
            <a:ext cx="4040188" cy="2137871"/>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49"/>
          <p:cNvSpPr txBox="1">
            <a:spLocks noGrp="1"/>
          </p:cNvSpPr>
          <p:nvPr>
            <p:ph type="body" idx="3"/>
          </p:nvPr>
        </p:nvSpPr>
        <p:spPr>
          <a:xfrm>
            <a:off x="4572000" y="1655520"/>
            <a:ext cx="4041775" cy="479822"/>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49"/>
          <p:cNvSpPr txBox="1">
            <a:spLocks noGrp="1"/>
          </p:cNvSpPr>
          <p:nvPr>
            <p:ph type="body" idx="4"/>
          </p:nvPr>
        </p:nvSpPr>
        <p:spPr>
          <a:xfrm>
            <a:off x="4572000" y="2266340"/>
            <a:ext cx="4041775" cy="2137871"/>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4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5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5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52"/>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2"/>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52"/>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5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5" name="Google Shape;15;p43"/>
          <p:cNvSpPr txBox="1"/>
          <p:nvPr/>
        </p:nvSpPr>
        <p:spPr>
          <a:xfrm>
            <a:off x="-9150" y="5213747"/>
            <a:ext cx="838962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s-E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 descr="JPEG Image"/>
          <p:cNvPicPr preferRelativeResize="0"/>
          <p:nvPr/>
        </p:nvPicPr>
        <p:blipFill rotWithShape="1">
          <a:blip r:embed="rId3">
            <a:alphaModFix/>
          </a:blip>
          <a:srcRect/>
          <a:stretch/>
        </p:blipFill>
        <p:spPr>
          <a:xfrm>
            <a:off x="5483075" y="128470"/>
            <a:ext cx="3535536" cy="762934"/>
          </a:xfrm>
          <a:prstGeom prst="rect">
            <a:avLst/>
          </a:prstGeom>
          <a:noFill/>
          <a:ln>
            <a:noFill/>
          </a:ln>
        </p:spPr>
      </p:pic>
      <p:sp>
        <p:nvSpPr>
          <p:cNvPr id="97" name="Google Shape;97;p1"/>
          <p:cNvSpPr txBox="1"/>
          <p:nvPr/>
        </p:nvSpPr>
        <p:spPr>
          <a:xfrm>
            <a:off x="4113885" y="1350110"/>
            <a:ext cx="1152128"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4800" b="1">
                <a:solidFill>
                  <a:schemeClr val="lt1"/>
                </a:solidFill>
                <a:latin typeface="Times New Roman"/>
                <a:ea typeface="Times New Roman"/>
                <a:cs typeface="Times New Roman"/>
                <a:sym typeface="Times New Roman"/>
              </a:rPr>
              <a:t>06</a:t>
            </a:r>
            <a:endParaRPr sz="4800" b="1">
              <a:solidFill>
                <a:schemeClr val="lt1"/>
              </a:solidFill>
              <a:latin typeface="Times New Roman"/>
              <a:ea typeface="Times New Roman"/>
              <a:cs typeface="Times New Roman"/>
              <a:sym typeface="Times New Roman"/>
            </a:endParaRPr>
          </a:p>
        </p:txBody>
      </p:sp>
      <p:sp>
        <p:nvSpPr>
          <p:cNvPr id="98" name="Google Shape;98;p1"/>
          <p:cNvSpPr txBox="1">
            <a:spLocks noGrp="1"/>
          </p:cNvSpPr>
          <p:nvPr>
            <p:ph type="ctrTitle"/>
          </p:nvPr>
        </p:nvSpPr>
        <p:spPr>
          <a:xfrm>
            <a:off x="3961180" y="1960930"/>
            <a:ext cx="5057431"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p>
            <a:pPr marL="0" lvl="0" indent="0" algn="r" rtl="0">
              <a:spcBef>
                <a:spcPts val="0"/>
              </a:spcBef>
              <a:spcAft>
                <a:spcPts val="0"/>
              </a:spcAft>
              <a:buClr>
                <a:schemeClr val="lt1"/>
              </a:buClr>
              <a:buSzPts val="4000"/>
              <a:buFont typeface="Times New Roman"/>
              <a:buNone/>
            </a:pPr>
            <a:r>
              <a:rPr lang="es-ES" sz="4000" b="1">
                <a:latin typeface="Times New Roman"/>
                <a:ea typeface="Times New Roman"/>
                <a:cs typeface="Times New Roman"/>
                <a:sym typeface="Times New Roman"/>
              </a:rPr>
              <a:t>Modularidad</a:t>
            </a:r>
            <a:endParaRPr sz="4000" b="1">
              <a:latin typeface="Times New Roman"/>
              <a:ea typeface="Times New Roman"/>
              <a:cs typeface="Times New Roman"/>
              <a:sym typeface="Times New Roman"/>
            </a:endParaRPr>
          </a:p>
        </p:txBody>
      </p:sp>
      <p:sp>
        <p:nvSpPr>
          <p:cNvPr id="99" name="Google Shape;99;p1"/>
          <p:cNvSpPr txBox="1"/>
          <p:nvPr/>
        </p:nvSpPr>
        <p:spPr>
          <a:xfrm>
            <a:off x="565884" y="4098800"/>
            <a:ext cx="8532438"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800" b="1">
                <a:solidFill>
                  <a:schemeClr val="dk1"/>
                </a:solidFill>
                <a:latin typeface="Times New Roman"/>
                <a:ea typeface="Times New Roman"/>
                <a:cs typeface="Times New Roman"/>
                <a:sym typeface="Times New Roman"/>
              </a:rPr>
              <a:t>I.E.S. Plaiaundi (Dpto. de Informática – J.M.S.)</a:t>
            </a:r>
            <a:endParaRPr sz="1800" b="1">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r>
              <a:rPr lang="es-ES" sz="1800" b="1">
                <a:solidFill>
                  <a:schemeClr val="dk1"/>
                </a:solidFill>
                <a:latin typeface="Times New Roman"/>
                <a:ea typeface="Times New Roman"/>
                <a:cs typeface="Times New Roman"/>
                <a:sym typeface="Times New Roman"/>
              </a:rPr>
              <a:t>C.F.G.S. Desarrollo de Aplicaciones Web / Multiplataforma</a:t>
            </a:r>
            <a:endParaRPr/>
          </a:p>
          <a:p>
            <a:pPr marL="0" marR="0" lvl="0" indent="0" algn="r" rtl="0">
              <a:spcBef>
                <a:spcPts val="0"/>
              </a:spcBef>
              <a:spcAft>
                <a:spcPts val="0"/>
              </a:spcAft>
              <a:buNone/>
            </a:pPr>
            <a:r>
              <a:rPr lang="es-ES" sz="1800" b="1">
                <a:solidFill>
                  <a:schemeClr val="dk1"/>
                </a:solidFill>
                <a:latin typeface="Times New Roman"/>
                <a:ea typeface="Times New Roman"/>
                <a:cs typeface="Times New Roman"/>
                <a:sym typeface="Times New Roman"/>
              </a:rPr>
              <a:t>Curso Académico 2021 /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title"/>
          </p:nvPr>
        </p:nvSpPr>
        <p:spPr>
          <a:xfrm>
            <a:off x="1169488" y="27746"/>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3.- Métodos o funciones en java</a:t>
            </a:r>
            <a:endParaRPr>
              <a:latin typeface="Times New Roman"/>
              <a:ea typeface="Times New Roman"/>
              <a:cs typeface="Times New Roman"/>
              <a:sym typeface="Times New Roman"/>
            </a:endParaRPr>
          </a:p>
        </p:txBody>
      </p:sp>
      <p:grpSp>
        <p:nvGrpSpPr>
          <p:cNvPr id="289" name="Google Shape;289;p10"/>
          <p:cNvGrpSpPr/>
          <p:nvPr/>
        </p:nvGrpSpPr>
        <p:grpSpPr>
          <a:xfrm>
            <a:off x="8141" y="4663389"/>
            <a:ext cx="9144000" cy="477452"/>
            <a:chOff x="8141" y="4663389"/>
            <a:chExt cx="9144000" cy="477452"/>
          </a:xfrm>
        </p:grpSpPr>
        <p:grpSp>
          <p:nvGrpSpPr>
            <p:cNvPr id="290" name="Google Shape;290;p10"/>
            <p:cNvGrpSpPr/>
            <p:nvPr/>
          </p:nvGrpSpPr>
          <p:grpSpPr>
            <a:xfrm>
              <a:off x="8141" y="4663389"/>
              <a:ext cx="9144000" cy="477452"/>
              <a:chOff x="0" y="6309320"/>
              <a:chExt cx="9144000" cy="548680"/>
            </a:xfrm>
          </p:grpSpPr>
          <p:sp>
            <p:nvSpPr>
              <p:cNvPr id="291" name="Google Shape;291;p10"/>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92" name="Google Shape;292;p10"/>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293" name="Google Shape;293;p10"/>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294" name="Google Shape;294;p10"/>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295" name="Google Shape;295;p10"/>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10</a:t>
              </a:fld>
              <a:endParaRPr sz="1800" b="1">
                <a:solidFill>
                  <a:schemeClr val="dk1"/>
                </a:solidFill>
                <a:latin typeface="Times New Roman"/>
                <a:ea typeface="Times New Roman"/>
                <a:cs typeface="Times New Roman"/>
                <a:sym typeface="Times New Roman"/>
              </a:endParaRPr>
            </a:p>
          </p:txBody>
        </p:sp>
      </p:grpSp>
      <p:sp>
        <p:nvSpPr>
          <p:cNvPr id="296" name="Google Shape;296;p10"/>
          <p:cNvSpPr txBox="1"/>
          <p:nvPr/>
        </p:nvSpPr>
        <p:spPr>
          <a:xfrm>
            <a:off x="1976014" y="1044700"/>
            <a:ext cx="6828723"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Es importante saber que los métodos o funciones en Java, van siempre dentro de una clase. </a:t>
            </a:r>
            <a:endParaRPr/>
          </a:p>
        </p:txBody>
      </p:sp>
      <p:pic>
        <p:nvPicPr>
          <p:cNvPr id="297" name="Google Shape;297;p10" descr="Divide y vencerás"/>
          <p:cNvPicPr preferRelativeResize="0"/>
          <p:nvPr/>
        </p:nvPicPr>
        <p:blipFill rotWithShape="1">
          <a:blip r:embed="rId3">
            <a:alphaModFix/>
          </a:blip>
          <a:srcRect/>
          <a:stretch/>
        </p:blipFill>
        <p:spPr>
          <a:xfrm>
            <a:off x="5995908" y="2317433"/>
            <a:ext cx="2958996" cy="2030898"/>
          </a:xfrm>
          <a:prstGeom prst="rect">
            <a:avLst/>
          </a:prstGeom>
          <a:noFill/>
          <a:ln>
            <a:noFill/>
          </a:ln>
        </p:spPr>
      </p:pic>
      <p:sp>
        <p:nvSpPr>
          <p:cNvPr id="298" name="Google Shape;298;p10"/>
          <p:cNvSpPr txBox="1"/>
          <p:nvPr/>
        </p:nvSpPr>
        <p:spPr>
          <a:xfrm>
            <a:off x="1365195" y="2216567"/>
            <a:ext cx="4725714"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Aunque lo más habitual es que se declaren en clases independientes, también pueden declararse en la clase principal, (</a:t>
            </a:r>
            <a:r>
              <a:rPr lang="es-ES" sz="2400" i="1">
                <a:solidFill>
                  <a:schemeClr val="dk1"/>
                </a:solidFill>
                <a:latin typeface="Times New Roman"/>
                <a:ea typeface="Times New Roman"/>
                <a:cs typeface="Times New Roman"/>
                <a:sym typeface="Times New Roman"/>
              </a:rPr>
              <a:t>la que tiene el método main</a:t>
            </a:r>
            <a:r>
              <a:rPr lang="es-E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grpSp>
        <p:nvGrpSpPr>
          <p:cNvPr id="303" name="Google Shape;303;p11"/>
          <p:cNvGrpSpPr/>
          <p:nvPr/>
        </p:nvGrpSpPr>
        <p:grpSpPr>
          <a:xfrm>
            <a:off x="8141" y="4663389"/>
            <a:ext cx="9144000" cy="477452"/>
            <a:chOff x="8141" y="4663389"/>
            <a:chExt cx="9144000" cy="477452"/>
          </a:xfrm>
        </p:grpSpPr>
        <p:grpSp>
          <p:nvGrpSpPr>
            <p:cNvPr id="304" name="Google Shape;304;p11"/>
            <p:cNvGrpSpPr/>
            <p:nvPr/>
          </p:nvGrpSpPr>
          <p:grpSpPr>
            <a:xfrm>
              <a:off x="8141" y="4663389"/>
              <a:ext cx="9144000" cy="477452"/>
              <a:chOff x="0" y="6309320"/>
              <a:chExt cx="9144000" cy="548680"/>
            </a:xfrm>
          </p:grpSpPr>
          <p:sp>
            <p:nvSpPr>
              <p:cNvPr id="305" name="Google Shape;305;p11"/>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06" name="Google Shape;306;p11"/>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307" name="Google Shape;307;p11"/>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308" name="Google Shape;308;p11"/>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309" name="Google Shape;309;p11"/>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11</a:t>
              </a:fld>
              <a:endParaRPr sz="1800" b="1">
                <a:solidFill>
                  <a:schemeClr val="dk1"/>
                </a:solidFill>
                <a:latin typeface="Times New Roman"/>
                <a:ea typeface="Times New Roman"/>
                <a:cs typeface="Times New Roman"/>
                <a:sym typeface="Times New Roman"/>
              </a:endParaRPr>
            </a:p>
          </p:txBody>
        </p:sp>
      </p:grpSp>
      <p:sp>
        <p:nvSpPr>
          <p:cNvPr id="310" name="Google Shape;310;p11"/>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3.- Métodos o funciones en java</a:t>
            </a:r>
            <a:endParaRPr>
              <a:latin typeface="Times New Roman"/>
              <a:ea typeface="Times New Roman"/>
              <a:cs typeface="Times New Roman"/>
              <a:sym typeface="Times New Roman"/>
            </a:endParaRPr>
          </a:p>
        </p:txBody>
      </p:sp>
      <p:pic>
        <p:nvPicPr>
          <p:cNvPr id="311" name="Google Shape;311;p11"/>
          <p:cNvPicPr preferRelativeResize="0"/>
          <p:nvPr/>
        </p:nvPicPr>
        <p:blipFill rotWithShape="1">
          <a:blip r:embed="rId3">
            <a:alphaModFix/>
          </a:blip>
          <a:srcRect/>
          <a:stretch/>
        </p:blipFill>
        <p:spPr>
          <a:xfrm>
            <a:off x="143555" y="1960930"/>
            <a:ext cx="3169573" cy="2616264"/>
          </a:xfrm>
          <a:prstGeom prst="rect">
            <a:avLst/>
          </a:prstGeom>
          <a:noFill/>
          <a:ln>
            <a:noFill/>
          </a:ln>
        </p:spPr>
      </p:pic>
      <p:sp>
        <p:nvSpPr>
          <p:cNvPr id="312" name="Google Shape;312;p11"/>
          <p:cNvSpPr txBox="1"/>
          <p:nvPr/>
        </p:nvSpPr>
        <p:spPr>
          <a:xfrm>
            <a:off x="1059785" y="1044700"/>
            <a:ext cx="7830957" cy="3139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Por otra parte, estos métodos o funciones en Java, suelen declararse dentro de clases en las que se construyen objetos. </a:t>
            </a:r>
            <a:endParaRPr/>
          </a:p>
          <a:p>
            <a:pPr marL="1258888" marR="0" lvl="0" indent="0" algn="ctr" rtl="0">
              <a:spcBef>
                <a:spcPts val="1800"/>
              </a:spcBef>
              <a:spcAft>
                <a:spcPts val="0"/>
              </a:spcAft>
              <a:buNone/>
            </a:pPr>
            <a:r>
              <a:rPr lang="es-ES" sz="2400">
                <a:solidFill>
                  <a:schemeClr val="dk1"/>
                </a:solidFill>
                <a:latin typeface="Times New Roman"/>
                <a:ea typeface="Times New Roman"/>
                <a:cs typeface="Times New Roman"/>
                <a:sym typeface="Times New Roman"/>
              </a:rPr>
              <a:t>Esto es debido a que los métodos o funciones, indican lo que un objeto puede hacer. </a:t>
            </a:r>
            <a:endParaRPr/>
          </a:p>
          <a:p>
            <a:pPr marL="2062163" marR="0" lvl="0" indent="0" algn="ctr" rtl="0">
              <a:spcBef>
                <a:spcPts val="1800"/>
              </a:spcBef>
              <a:spcAft>
                <a:spcPts val="0"/>
              </a:spcAft>
              <a:buNone/>
            </a:pPr>
            <a:r>
              <a:rPr lang="es-ES" sz="2400">
                <a:solidFill>
                  <a:schemeClr val="dk1"/>
                </a:solidFill>
                <a:latin typeface="Times New Roman"/>
                <a:ea typeface="Times New Roman"/>
                <a:cs typeface="Times New Roman"/>
                <a:sym typeface="Times New Roman"/>
              </a:rPr>
              <a:t>Por este motivo es fundamental saber como se utilizan, ya que son la base de la </a:t>
            </a:r>
            <a:r>
              <a:rPr lang="es-ES" sz="2400" b="1" i="1">
                <a:solidFill>
                  <a:srgbClr val="0070C0"/>
                </a:solidFill>
                <a:latin typeface="Times New Roman"/>
                <a:ea typeface="Times New Roman"/>
                <a:cs typeface="Times New Roman"/>
                <a:sym typeface="Times New Roman"/>
              </a:rPr>
              <a:t>programación orientada a objetos </a:t>
            </a:r>
            <a:r>
              <a:rPr lang="es-ES" sz="2400">
                <a:solidFill>
                  <a:schemeClr val="dk1"/>
                </a:solidFill>
                <a:latin typeface="Times New Roman"/>
                <a:ea typeface="Times New Roman"/>
                <a:cs typeface="Times New Roman"/>
                <a:sym typeface="Times New Roman"/>
              </a:rPr>
              <a:t>(</a:t>
            </a:r>
            <a:r>
              <a:rPr lang="es-ES" sz="2400" b="1" i="1">
                <a:solidFill>
                  <a:srgbClr val="0070C0"/>
                </a:solidFill>
                <a:latin typeface="Times New Roman"/>
                <a:ea typeface="Times New Roman"/>
                <a:cs typeface="Times New Roman"/>
                <a:sym typeface="Times New Roman"/>
              </a:rPr>
              <a:t>POO</a:t>
            </a:r>
            <a:r>
              <a:rPr lang="es-E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12"/>
          <p:cNvGrpSpPr/>
          <p:nvPr/>
        </p:nvGrpSpPr>
        <p:grpSpPr>
          <a:xfrm>
            <a:off x="8141" y="4663389"/>
            <a:ext cx="9144000" cy="477452"/>
            <a:chOff x="8141" y="4663389"/>
            <a:chExt cx="9144000" cy="477452"/>
          </a:xfrm>
        </p:grpSpPr>
        <p:grpSp>
          <p:nvGrpSpPr>
            <p:cNvPr id="318" name="Google Shape;318;p12"/>
            <p:cNvGrpSpPr/>
            <p:nvPr/>
          </p:nvGrpSpPr>
          <p:grpSpPr>
            <a:xfrm>
              <a:off x="8141" y="4663389"/>
              <a:ext cx="9144000" cy="477452"/>
              <a:chOff x="0" y="6309320"/>
              <a:chExt cx="9144000" cy="548680"/>
            </a:xfrm>
          </p:grpSpPr>
          <p:sp>
            <p:nvSpPr>
              <p:cNvPr id="319" name="Google Shape;319;p12"/>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20" name="Google Shape;320;p12"/>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321" name="Google Shape;321;p12"/>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322" name="Google Shape;322;p12"/>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323" name="Google Shape;323;p12"/>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12</a:t>
              </a:fld>
              <a:endParaRPr sz="1800" b="1">
                <a:solidFill>
                  <a:schemeClr val="dk1"/>
                </a:solidFill>
                <a:latin typeface="Times New Roman"/>
                <a:ea typeface="Times New Roman"/>
                <a:cs typeface="Times New Roman"/>
                <a:sym typeface="Times New Roman"/>
              </a:endParaRPr>
            </a:p>
          </p:txBody>
        </p:sp>
      </p:grpSp>
      <p:sp>
        <p:nvSpPr>
          <p:cNvPr id="324" name="Google Shape;324;p12"/>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4.- ¿Cómo se escribe un método?</a:t>
            </a:r>
            <a:endParaRPr>
              <a:latin typeface="Times New Roman"/>
              <a:ea typeface="Times New Roman"/>
              <a:cs typeface="Times New Roman"/>
              <a:sym typeface="Times New Roman"/>
            </a:endParaRPr>
          </a:p>
        </p:txBody>
      </p:sp>
      <p:sp>
        <p:nvSpPr>
          <p:cNvPr id="325" name="Google Shape;325;p12"/>
          <p:cNvSpPr txBox="1"/>
          <p:nvPr/>
        </p:nvSpPr>
        <p:spPr>
          <a:xfrm>
            <a:off x="754375" y="1747604"/>
            <a:ext cx="8093364" cy="2246769"/>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[acceso] [modif] Tipo-retorno nombre (Lista param.)</a:t>
            </a:r>
            <a:endParaRPr/>
          </a:p>
          <a:p>
            <a:pPr marL="0" marR="0" lvl="0" indent="0" algn="l" rtl="0">
              <a:spcBef>
                <a:spcPts val="1200"/>
              </a:spcBef>
              <a:spcAft>
                <a:spcPts val="0"/>
              </a:spcAft>
              <a:buNone/>
            </a:pPr>
            <a:r>
              <a:rPr lang="es-ES" sz="2000" b="1">
                <a:solidFill>
                  <a:schemeClr val="dk1"/>
                </a:solidFill>
                <a:latin typeface="Courier New"/>
                <a:ea typeface="Courier New"/>
                <a:cs typeface="Courier New"/>
                <a:sym typeface="Courier New"/>
              </a:rPr>
              <a:t>{</a:t>
            </a:r>
            <a:endParaRPr/>
          </a:p>
          <a:p>
            <a:pPr marL="0" marR="0" lvl="0" indent="0" algn="l" rtl="0">
              <a:spcBef>
                <a:spcPts val="1200"/>
              </a:spcBef>
              <a:spcAft>
                <a:spcPts val="0"/>
              </a:spcAft>
              <a:buNone/>
            </a:pPr>
            <a:r>
              <a:rPr lang="es-ES" sz="2000" b="1">
                <a:solidFill>
                  <a:schemeClr val="dk1"/>
                </a:solidFill>
                <a:latin typeface="Courier New"/>
                <a:ea typeface="Courier New"/>
                <a:cs typeface="Courier New"/>
                <a:sym typeface="Courier New"/>
              </a:rPr>
              <a:t>      //Cuerpo del método</a:t>
            </a:r>
            <a:endParaRPr/>
          </a:p>
          <a:p>
            <a:pPr marL="0" marR="0" lvl="0" indent="0" algn="l" rtl="0">
              <a:spcBef>
                <a:spcPts val="1200"/>
              </a:spcBef>
              <a:spcAft>
                <a:spcPts val="0"/>
              </a:spcAft>
              <a:buNone/>
            </a:pPr>
            <a:r>
              <a:rPr lang="es-ES" sz="2000" b="1">
                <a:solidFill>
                  <a:schemeClr val="dk1"/>
                </a:solidFill>
                <a:latin typeface="Courier New"/>
                <a:ea typeface="Courier New"/>
                <a:cs typeface="Courier New"/>
                <a:sym typeface="Courier New"/>
              </a:rPr>
              <a:t>      return valor</a:t>
            </a:r>
            <a:endParaRPr/>
          </a:p>
          <a:p>
            <a:pPr marL="0" marR="0" lvl="0" indent="0" algn="l" rtl="0">
              <a:spcBef>
                <a:spcPts val="1200"/>
              </a:spcBef>
              <a:spcAft>
                <a:spcPts val="0"/>
              </a:spcAft>
              <a:buNone/>
            </a:pPr>
            <a:r>
              <a:rPr lang="es-ES" sz="2000" b="1">
                <a:solidFill>
                  <a:schemeClr val="dk1"/>
                </a:solidFill>
                <a:latin typeface="Courier New"/>
                <a:ea typeface="Courier New"/>
                <a:cs typeface="Courier New"/>
                <a:sym typeface="Courier New"/>
              </a:rPr>
              <a:t>}</a:t>
            </a:r>
            <a:endParaRPr/>
          </a:p>
        </p:txBody>
      </p:sp>
      <p:sp>
        <p:nvSpPr>
          <p:cNvPr id="326" name="Google Shape;326;p12"/>
          <p:cNvSpPr/>
          <p:nvPr/>
        </p:nvSpPr>
        <p:spPr>
          <a:xfrm>
            <a:off x="3350360" y="1731818"/>
            <a:ext cx="1972379" cy="381817"/>
          </a:xfrm>
          <a:prstGeom prst="roundRect">
            <a:avLst>
              <a:gd name="adj" fmla="val 16667"/>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p12"/>
          <p:cNvSpPr txBox="1"/>
          <p:nvPr/>
        </p:nvSpPr>
        <p:spPr>
          <a:xfrm>
            <a:off x="907079" y="763525"/>
            <a:ext cx="274869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chemeClr val="accent2"/>
                </a:solidFill>
                <a:latin typeface="Times New Roman"/>
                <a:ea typeface="Times New Roman"/>
                <a:cs typeface="Times New Roman"/>
                <a:sym typeface="Times New Roman"/>
              </a:rPr>
              <a:t>Tipo de datos devuelto por el método</a:t>
            </a:r>
            <a:endParaRPr sz="1800" b="1">
              <a:solidFill>
                <a:schemeClr val="accent2"/>
              </a:solidFill>
              <a:latin typeface="Times New Roman"/>
              <a:ea typeface="Times New Roman"/>
              <a:cs typeface="Times New Roman"/>
              <a:sym typeface="Times New Roman"/>
            </a:endParaRPr>
          </a:p>
        </p:txBody>
      </p:sp>
      <p:sp>
        <p:nvSpPr>
          <p:cNvPr id="328" name="Google Shape;328;p12"/>
          <p:cNvSpPr txBox="1"/>
          <p:nvPr/>
        </p:nvSpPr>
        <p:spPr>
          <a:xfrm>
            <a:off x="3872940" y="779311"/>
            <a:ext cx="503926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chemeClr val="accent2"/>
                </a:solidFill>
                <a:latin typeface="Times New Roman"/>
                <a:ea typeface="Times New Roman"/>
                <a:cs typeface="Times New Roman"/>
                <a:sym typeface="Times New Roman"/>
              </a:rPr>
              <a:t>Variables que reciben los valores de los argumentos pasados al método cuando se llama</a:t>
            </a:r>
            <a:endParaRPr sz="1800" b="1">
              <a:solidFill>
                <a:schemeClr val="accent2"/>
              </a:solidFill>
              <a:latin typeface="Times New Roman"/>
              <a:ea typeface="Times New Roman"/>
              <a:cs typeface="Times New Roman"/>
              <a:sym typeface="Times New Roman"/>
            </a:endParaRPr>
          </a:p>
        </p:txBody>
      </p:sp>
      <p:sp>
        <p:nvSpPr>
          <p:cNvPr id="329" name="Google Shape;329;p12"/>
          <p:cNvSpPr txBox="1"/>
          <p:nvPr/>
        </p:nvSpPr>
        <p:spPr>
          <a:xfrm>
            <a:off x="5322739" y="2266340"/>
            <a:ext cx="331731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chemeClr val="accent2"/>
                </a:solidFill>
                <a:latin typeface="Times New Roman"/>
                <a:ea typeface="Times New Roman"/>
                <a:cs typeface="Times New Roman"/>
                <a:sym typeface="Times New Roman"/>
              </a:rPr>
              <a:t>Si el método no tiene parámetros la lista estará vacía</a:t>
            </a:r>
            <a:endParaRPr sz="1800" b="1">
              <a:solidFill>
                <a:schemeClr val="accent2"/>
              </a:solidFill>
              <a:latin typeface="Times New Roman"/>
              <a:ea typeface="Times New Roman"/>
              <a:cs typeface="Times New Roman"/>
              <a:sym typeface="Times New Roman"/>
            </a:endParaRPr>
          </a:p>
        </p:txBody>
      </p:sp>
      <p:sp>
        <p:nvSpPr>
          <p:cNvPr id="330" name="Google Shape;330;p12"/>
          <p:cNvSpPr txBox="1"/>
          <p:nvPr/>
        </p:nvSpPr>
        <p:spPr>
          <a:xfrm>
            <a:off x="3515011" y="3733159"/>
            <a:ext cx="3317317"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chemeClr val="accent2"/>
                </a:solidFill>
                <a:latin typeface="Times New Roman"/>
                <a:ea typeface="Times New Roman"/>
                <a:cs typeface="Times New Roman"/>
                <a:sym typeface="Times New Roman"/>
              </a:rPr>
              <a:t>Valor que devuelve el método al objeto que le ha llamado </a:t>
            </a:r>
            <a:endParaRPr sz="1800" b="1">
              <a:solidFill>
                <a:schemeClr val="accent2"/>
              </a:solidFill>
              <a:latin typeface="Times New Roman"/>
              <a:ea typeface="Times New Roman"/>
              <a:cs typeface="Times New Roman"/>
              <a:sym typeface="Times New Roman"/>
            </a:endParaRPr>
          </a:p>
        </p:txBody>
      </p:sp>
      <p:sp>
        <p:nvSpPr>
          <p:cNvPr id="331" name="Google Shape;331;p12"/>
          <p:cNvSpPr/>
          <p:nvPr/>
        </p:nvSpPr>
        <p:spPr>
          <a:xfrm>
            <a:off x="6404460" y="1731818"/>
            <a:ext cx="2235596" cy="381817"/>
          </a:xfrm>
          <a:prstGeom prst="roundRect">
            <a:avLst>
              <a:gd name="adj" fmla="val 16667"/>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2" name="Google Shape;332;p12"/>
          <p:cNvSpPr/>
          <p:nvPr/>
        </p:nvSpPr>
        <p:spPr>
          <a:xfrm>
            <a:off x="2739541" y="3138020"/>
            <a:ext cx="1133400" cy="381817"/>
          </a:xfrm>
          <a:prstGeom prst="roundRect">
            <a:avLst>
              <a:gd name="adj" fmla="val 16667"/>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33" name="Google Shape;333;p12"/>
          <p:cNvCxnSpPr/>
          <p:nvPr/>
        </p:nvCxnSpPr>
        <p:spPr>
          <a:xfrm>
            <a:off x="907080" y="1409856"/>
            <a:ext cx="1985165" cy="0"/>
          </a:xfrm>
          <a:prstGeom prst="straightConnector1">
            <a:avLst/>
          </a:prstGeom>
          <a:noFill/>
          <a:ln w="38100" cap="flat" cmpd="sng">
            <a:solidFill>
              <a:schemeClr val="accent2"/>
            </a:solidFill>
            <a:prstDash val="solid"/>
            <a:round/>
            <a:headEnd type="none" w="sm" len="sm"/>
            <a:tailEnd type="none" w="sm" len="sm"/>
          </a:ln>
        </p:spPr>
      </p:cxnSp>
      <p:cxnSp>
        <p:nvCxnSpPr>
          <p:cNvPr id="334" name="Google Shape;334;p12"/>
          <p:cNvCxnSpPr/>
          <p:nvPr/>
        </p:nvCxnSpPr>
        <p:spPr>
          <a:xfrm rot="10800000" flipH="1">
            <a:off x="3961180" y="1409856"/>
            <a:ext cx="4733855" cy="25013"/>
          </a:xfrm>
          <a:prstGeom prst="straightConnector1">
            <a:avLst/>
          </a:prstGeom>
          <a:noFill/>
          <a:ln w="38100" cap="flat" cmpd="sng">
            <a:solidFill>
              <a:schemeClr val="accent2"/>
            </a:solidFill>
            <a:prstDash val="solid"/>
            <a:round/>
            <a:headEnd type="none" w="sm" len="sm"/>
            <a:tailEnd type="none" w="sm" len="sm"/>
          </a:ln>
        </p:spPr>
      </p:cxnSp>
      <p:cxnSp>
        <p:nvCxnSpPr>
          <p:cNvPr id="335" name="Google Shape;335;p12"/>
          <p:cNvCxnSpPr/>
          <p:nvPr/>
        </p:nvCxnSpPr>
        <p:spPr>
          <a:xfrm>
            <a:off x="5322739" y="2296659"/>
            <a:ext cx="3219591" cy="0"/>
          </a:xfrm>
          <a:prstGeom prst="straightConnector1">
            <a:avLst/>
          </a:prstGeom>
          <a:noFill/>
          <a:ln w="38100" cap="flat" cmpd="sng">
            <a:solidFill>
              <a:schemeClr val="accent2"/>
            </a:solidFill>
            <a:prstDash val="solid"/>
            <a:round/>
            <a:headEnd type="none" w="sm" len="sm"/>
            <a:tailEnd type="none" w="sm" len="sm"/>
          </a:ln>
        </p:spPr>
      </p:cxnSp>
      <p:cxnSp>
        <p:nvCxnSpPr>
          <p:cNvPr id="336" name="Google Shape;336;p12"/>
          <p:cNvCxnSpPr/>
          <p:nvPr/>
        </p:nvCxnSpPr>
        <p:spPr>
          <a:xfrm rot="10800000" flipH="1">
            <a:off x="3515011" y="3741955"/>
            <a:ext cx="3317317" cy="1"/>
          </a:xfrm>
          <a:prstGeom prst="straightConnector1">
            <a:avLst/>
          </a:prstGeom>
          <a:noFill/>
          <a:ln w="38100" cap="flat" cmpd="sng">
            <a:solidFill>
              <a:schemeClr val="accent2"/>
            </a:solidFill>
            <a:prstDash val="solid"/>
            <a:round/>
            <a:headEnd type="none" w="sm" len="sm"/>
            <a:tailEnd type="none" w="sm" len="sm"/>
          </a:ln>
        </p:spPr>
      </p:cxnSp>
      <p:cxnSp>
        <p:nvCxnSpPr>
          <p:cNvPr id="337" name="Google Shape;337;p12"/>
          <p:cNvCxnSpPr/>
          <p:nvPr/>
        </p:nvCxnSpPr>
        <p:spPr>
          <a:xfrm>
            <a:off x="2739540" y="1409855"/>
            <a:ext cx="610820" cy="390158"/>
          </a:xfrm>
          <a:prstGeom prst="straightConnector1">
            <a:avLst/>
          </a:prstGeom>
          <a:noFill/>
          <a:ln w="38100" cap="flat" cmpd="sng">
            <a:solidFill>
              <a:schemeClr val="accent2"/>
            </a:solidFill>
            <a:prstDash val="solid"/>
            <a:round/>
            <a:headEnd type="none" w="sm" len="sm"/>
            <a:tailEnd type="stealth" w="lg" len="lg"/>
          </a:ln>
        </p:spPr>
      </p:cxnSp>
      <p:cxnSp>
        <p:nvCxnSpPr>
          <p:cNvPr id="338" name="Google Shape;338;p12"/>
          <p:cNvCxnSpPr/>
          <p:nvPr/>
        </p:nvCxnSpPr>
        <p:spPr>
          <a:xfrm>
            <a:off x="5771445" y="1444837"/>
            <a:ext cx="610820" cy="390158"/>
          </a:xfrm>
          <a:prstGeom prst="straightConnector1">
            <a:avLst/>
          </a:prstGeom>
          <a:noFill/>
          <a:ln w="38100" cap="flat" cmpd="sng">
            <a:solidFill>
              <a:schemeClr val="accent2"/>
            </a:solidFill>
            <a:prstDash val="solid"/>
            <a:round/>
            <a:headEnd type="none" w="sm" len="sm"/>
            <a:tailEnd type="stealth" w="lg" len="lg"/>
          </a:ln>
        </p:spPr>
      </p:cxnSp>
      <p:cxnSp>
        <p:nvCxnSpPr>
          <p:cNvPr id="339" name="Google Shape;339;p12"/>
          <p:cNvCxnSpPr/>
          <p:nvPr/>
        </p:nvCxnSpPr>
        <p:spPr>
          <a:xfrm rot="10800000" flipH="1">
            <a:off x="6022697" y="2094658"/>
            <a:ext cx="409252" cy="187423"/>
          </a:xfrm>
          <a:prstGeom prst="straightConnector1">
            <a:avLst/>
          </a:prstGeom>
          <a:noFill/>
          <a:ln w="38100" cap="flat" cmpd="sng">
            <a:solidFill>
              <a:schemeClr val="accent2"/>
            </a:solidFill>
            <a:prstDash val="solid"/>
            <a:round/>
            <a:headEnd type="none" w="sm" len="sm"/>
            <a:tailEnd type="stealth" w="lg" len="lg"/>
          </a:ln>
        </p:spPr>
      </p:cxnSp>
      <p:cxnSp>
        <p:nvCxnSpPr>
          <p:cNvPr id="340" name="Google Shape;340;p12"/>
          <p:cNvCxnSpPr/>
          <p:nvPr/>
        </p:nvCxnSpPr>
        <p:spPr>
          <a:xfrm rot="10800000">
            <a:off x="3872940" y="3449260"/>
            <a:ext cx="393650" cy="290405"/>
          </a:xfrm>
          <a:prstGeom prst="straightConnector1">
            <a:avLst/>
          </a:prstGeom>
          <a:noFill/>
          <a:ln w="38100" cap="flat" cmpd="sng">
            <a:solidFill>
              <a:schemeClr val="accent2"/>
            </a:solidFill>
            <a:prstDash val="solid"/>
            <a:round/>
            <a:headEnd type="none" w="sm" len="sm"/>
            <a:tailEnd type="stealth" w="lg" len="lg"/>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grpSp>
        <p:nvGrpSpPr>
          <p:cNvPr id="345" name="Google Shape;345;p13"/>
          <p:cNvGrpSpPr/>
          <p:nvPr/>
        </p:nvGrpSpPr>
        <p:grpSpPr>
          <a:xfrm>
            <a:off x="8141" y="4663389"/>
            <a:ext cx="9144000" cy="477452"/>
            <a:chOff x="8141" y="4663389"/>
            <a:chExt cx="9144000" cy="477452"/>
          </a:xfrm>
        </p:grpSpPr>
        <p:grpSp>
          <p:nvGrpSpPr>
            <p:cNvPr id="346" name="Google Shape;346;p13"/>
            <p:cNvGrpSpPr/>
            <p:nvPr/>
          </p:nvGrpSpPr>
          <p:grpSpPr>
            <a:xfrm>
              <a:off x="8141" y="4663389"/>
              <a:ext cx="9144000" cy="477452"/>
              <a:chOff x="0" y="6309320"/>
              <a:chExt cx="9144000" cy="548680"/>
            </a:xfrm>
          </p:grpSpPr>
          <p:sp>
            <p:nvSpPr>
              <p:cNvPr id="347" name="Google Shape;347;p13"/>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48" name="Google Shape;348;p13"/>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349" name="Google Shape;349;p13"/>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350" name="Google Shape;350;p13"/>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351" name="Google Shape;351;p13"/>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13</a:t>
              </a:fld>
              <a:endParaRPr sz="1800" b="1">
                <a:solidFill>
                  <a:schemeClr val="dk1"/>
                </a:solidFill>
                <a:latin typeface="Times New Roman"/>
                <a:ea typeface="Times New Roman"/>
                <a:cs typeface="Times New Roman"/>
                <a:sym typeface="Times New Roman"/>
              </a:endParaRPr>
            </a:p>
          </p:txBody>
        </p:sp>
      </p:grpSp>
      <p:sp>
        <p:nvSpPr>
          <p:cNvPr id="352" name="Google Shape;352;p13"/>
          <p:cNvSpPr txBox="1"/>
          <p:nvPr/>
        </p:nvSpPr>
        <p:spPr>
          <a:xfrm>
            <a:off x="1365194" y="760145"/>
            <a:ext cx="7659467" cy="46166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b="1" u="sng">
                <a:solidFill>
                  <a:schemeClr val="dk1"/>
                </a:solidFill>
                <a:latin typeface="Times New Roman"/>
                <a:ea typeface="Times New Roman"/>
                <a:cs typeface="Times New Roman"/>
                <a:sym typeface="Times New Roman"/>
              </a:rPr>
              <a:t>Acceso</a:t>
            </a:r>
            <a:endParaRPr sz="2400" b="1" u="sng">
              <a:solidFill>
                <a:schemeClr val="dk1"/>
              </a:solidFill>
              <a:latin typeface="Times New Roman"/>
              <a:ea typeface="Times New Roman"/>
              <a:cs typeface="Times New Roman"/>
              <a:sym typeface="Times New Roman"/>
            </a:endParaRPr>
          </a:p>
        </p:txBody>
      </p:sp>
      <p:sp>
        <p:nvSpPr>
          <p:cNvPr id="353" name="Google Shape;353;p13"/>
          <p:cNvSpPr txBox="1"/>
          <p:nvPr/>
        </p:nvSpPr>
        <p:spPr>
          <a:xfrm>
            <a:off x="2281425" y="1241920"/>
            <a:ext cx="6545110"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400">
                <a:solidFill>
                  <a:schemeClr val="dk1"/>
                </a:solidFill>
                <a:latin typeface="Times New Roman"/>
                <a:ea typeface="Times New Roman"/>
                <a:cs typeface="Times New Roman"/>
                <a:sym typeface="Times New Roman"/>
              </a:rPr>
              <a:t>Puede ser «</a:t>
            </a:r>
            <a:r>
              <a:rPr lang="es-ES" sz="2400" b="1" i="1">
                <a:solidFill>
                  <a:schemeClr val="dk1"/>
                </a:solidFill>
                <a:latin typeface="Times New Roman"/>
                <a:ea typeface="Times New Roman"/>
                <a:cs typeface="Times New Roman"/>
                <a:sym typeface="Times New Roman"/>
              </a:rPr>
              <a:t>public</a:t>
            </a:r>
            <a:r>
              <a:rPr lang="es-ES" sz="2400">
                <a:solidFill>
                  <a:schemeClr val="dk1"/>
                </a:solidFill>
                <a:latin typeface="Times New Roman"/>
                <a:ea typeface="Times New Roman"/>
                <a:cs typeface="Times New Roman"/>
                <a:sym typeface="Times New Roman"/>
              </a:rPr>
              <a:t>» o «</a:t>
            </a:r>
            <a:r>
              <a:rPr lang="es-ES" sz="2400" b="1" i="1">
                <a:solidFill>
                  <a:schemeClr val="dk1"/>
                </a:solidFill>
                <a:latin typeface="Times New Roman"/>
                <a:ea typeface="Times New Roman"/>
                <a:cs typeface="Times New Roman"/>
                <a:sym typeface="Times New Roman"/>
              </a:rPr>
              <a:t>private</a:t>
            </a:r>
            <a:r>
              <a:rPr lang="es-ES" sz="2400">
                <a:solidFill>
                  <a:schemeClr val="dk1"/>
                </a:solidFill>
                <a:latin typeface="Times New Roman"/>
                <a:ea typeface="Times New Roman"/>
                <a:cs typeface="Times New Roman"/>
                <a:sym typeface="Times New Roman"/>
              </a:rPr>
              <a:t>», es opcional, si no ponemos nada, se asume el acceso por defecto.</a:t>
            </a:r>
            <a:endParaRPr sz="2400">
              <a:solidFill>
                <a:schemeClr val="dk1"/>
              </a:solidFill>
              <a:latin typeface="Times New Roman"/>
              <a:ea typeface="Times New Roman"/>
              <a:cs typeface="Times New Roman"/>
              <a:sym typeface="Times New Roman"/>
            </a:endParaRPr>
          </a:p>
        </p:txBody>
      </p:sp>
      <p:sp>
        <p:nvSpPr>
          <p:cNvPr id="354" name="Google Shape;354;p13"/>
          <p:cNvSpPr txBox="1"/>
          <p:nvPr/>
        </p:nvSpPr>
        <p:spPr>
          <a:xfrm>
            <a:off x="1365194" y="2083193"/>
            <a:ext cx="7514811" cy="46166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b="1" u="sng">
                <a:solidFill>
                  <a:schemeClr val="dk1"/>
                </a:solidFill>
                <a:latin typeface="Times New Roman"/>
                <a:ea typeface="Times New Roman"/>
                <a:cs typeface="Times New Roman"/>
                <a:sym typeface="Times New Roman"/>
              </a:rPr>
              <a:t>Modificador</a:t>
            </a:r>
            <a:endParaRPr sz="2400" b="1" u="sng">
              <a:solidFill>
                <a:schemeClr val="dk1"/>
              </a:solidFill>
              <a:latin typeface="Times New Roman"/>
              <a:ea typeface="Times New Roman"/>
              <a:cs typeface="Times New Roman"/>
              <a:sym typeface="Times New Roman"/>
            </a:endParaRPr>
          </a:p>
        </p:txBody>
      </p:sp>
      <p:sp>
        <p:nvSpPr>
          <p:cNvPr id="355" name="Google Shape;355;p13"/>
          <p:cNvSpPr txBox="1"/>
          <p:nvPr/>
        </p:nvSpPr>
        <p:spPr>
          <a:xfrm>
            <a:off x="2143659" y="2559329"/>
            <a:ext cx="6683107"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400">
                <a:solidFill>
                  <a:schemeClr val="dk1"/>
                </a:solidFill>
                <a:latin typeface="Times New Roman"/>
                <a:ea typeface="Times New Roman"/>
                <a:cs typeface="Times New Roman"/>
                <a:sym typeface="Times New Roman"/>
              </a:rPr>
              <a:t>Puede ser «</a:t>
            </a:r>
            <a:r>
              <a:rPr lang="es-ES" sz="2400" b="1" i="1">
                <a:solidFill>
                  <a:schemeClr val="dk1"/>
                </a:solidFill>
                <a:latin typeface="Times New Roman"/>
                <a:ea typeface="Times New Roman"/>
                <a:cs typeface="Times New Roman"/>
                <a:sym typeface="Times New Roman"/>
              </a:rPr>
              <a:t>final</a:t>
            </a:r>
            <a:r>
              <a:rPr lang="es-ES" sz="2400">
                <a:solidFill>
                  <a:schemeClr val="dk1"/>
                </a:solidFill>
                <a:latin typeface="Times New Roman"/>
                <a:ea typeface="Times New Roman"/>
                <a:cs typeface="Times New Roman"/>
                <a:sym typeface="Times New Roman"/>
              </a:rPr>
              <a:t>» o «</a:t>
            </a:r>
            <a:r>
              <a:rPr lang="es-ES" sz="2400" b="1" i="1">
                <a:solidFill>
                  <a:schemeClr val="dk1"/>
                </a:solidFill>
                <a:latin typeface="Times New Roman"/>
                <a:ea typeface="Times New Roman"/>
                <a:cs typeface="Times New Roman"/>
                <a:sym typeface="Times New Roman"/>
              </a:rPr>
              <a:t>static</a:t>
            </a:r>
            <a:r>
              <a:rPr lang="es-ES" sz="2400">
                <a:solidFill>
                  <a:schemeClr val="dk1"/>
                </a:solidFill>
                <a:latin typeface="Times New Roman"/>
                <a:ea typeface="Times New Roman"/>
                <a:cs typeface="Times New Roman"/>
                <a:sym typeface="Times New Roman"/>
              </a:rPr>
              <a:t>», (o ambas), es opcional.</a:t>
            </a:r>
            <a:endParaRPr sz="2400">
              <a:solidFill>
                <a:schemeClr val="dk1"/>
              </a:solidFill>
              <a:latin typeface="Times New Roman"/>
              <a:ea typeface="Times New Roman"/>
              <a:cs typeface="Times New Roman"/>
              <a:sym typeface="Times New Roman"/>
            </a:endParaRPr>
          </a:p>
        </p:txBody>
      </p:sp>
      <p:sp>
        <p:nvSpPr>
          <p:cNvPr id="356" name="Google Shape;356;p13"/>
          <p:cNvSpPr txBox="1"/>
          <p:nvPr/>
        </p:nvSpPr>
        <p:spPr>
          <a:xfrm>
            <a:off x="1059784" y="3173198"/>
            <a:ext cx="2901395" cy="46166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b="1" u="sng">
                <a:solidFill>
                  <a:schemeClr val="dk1"/>
                </a:solidFill>
                <a:latin typeface="Times New Roman"/>
                <a:ea typeface="Times New Roman"/>
                <a:cs typeface="Times New Roman"/>
                <a:sym typeface="Times New Roman"/>
              </a:rPr>
              <a:t>Tipo</a:t>
            </a:r>
            <a:endParaRPr sz="2400" b="1" u="sng">
              <a:solidFill>
                <a:schemeClr val="dk1"/>
              </a:solidFill>
              <a:latin typeface="Times New Roman"/>
              <a:ea typeface="Times New Roman"/>
              <a:cs typeface="Times New Roman"/>
              <a:sym typeface="Times New Roman"/>
            </a:endParaRPr>
          </a:p>
        </p:txBody>
      </p:sp>
      <p:sp>
        <p:nvSpPr>
          <p:cNvPr id="357" name="Google Shape;357;p13"/>
          <p:cNvSpPr txBox="1"/>
          <p:nvPr/>
        </p:nvSpPr>
        <p:spPr>
          <a:xfrm>
            <a:off x="1517900" y="3680067"/>
            <a:ext cx="7302572"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400">
                <a:solidFill>
                  <a:schemeClr val="dk1"/>
                </a:solidFill>
                <a:latin typeface="Times New Roman"/>
                <a:ea typeface="Times New Roman"/>
                <a:cs typeface="Times New Roman"/>
                <a:sym typeface="Times New Roman"/>
              </a:rPr>
              <a:t>Un método o función, siempre devuelve algo, por lo tanto es obligatorio declarar un tipo. (Cualquier tipo de dato)</a:t>
            </a:r>
            <a:endParaRPr sz="2400">
              <a:solidFill>
                <a:schemeClr val="dk1"/>
              </a:solidFill>
              <a:latin typeface="Times New Roman"/>
              <a:ea typeface="Times New Roman"/>
              <a:cs typeface="Times New Roman"/>
              <a:sym typeface="Times New Roman"/>
            </a:endParaRPr>
          </a:p>
        </p:txBody>
      </p:sp>
      <p:sp>
        <p:nvSpPr>
          <p:cNvPr id="358" name="Google Shape;358;p13"/>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4.- ¿Cómo se escribe un método?</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14"/>
          <p:cNvGrpSpPr/>
          <p:nvPr/>
        </p:nvGrpSpPr>
        <p:grpSpPr>
          <a:xfrm>
            <a:off x="8141" y="4663389"/>
            <a:ext cx="9144000" cy="477452"/>
            <a:chOff x="8141" y="4663389"/>
            <a:chExt cx="9144000" cy="477452"/>
          </a:xfrm>
        </p:grpSpPr>
        <p:grpSp>
          <p:nvGrpSpPr>
            <p:cNvPr id="364" name="Google Shape;364;p14"/>
            <p:cNvGrpSpPr/>
            <p:nvPr/>
          </p:nvGrpSpPr>
          <p:grpSpPr>
            <a:xfrm>
              <a:off x="8141" y="4663389"/>
              <a:ext cx="9144000" cy="477452"/>
              <a:chOff x="0" y="6309320"/>
              <a:chExt cx="9144000" cy="548680"/>
            </a:xfrm>
          </p:grpSpPr>
          <p:sp>
            <p:nvSpPr>
              <p:cNvPr id="365" name="Google Shape;365;p14"/>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66" name="Google Shape;366;p14"/>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367" name="Google Shape;367;p14"/>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368" name="Google Shape;368;p14"/>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369" name="Google Shape;369;p14"/>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14</a:t>
              </a:fld>
              <a:endParaRPr sz="1800" b="1">
                <a:solidFill>
                  <a:schemeClr val="dk1"/>
                </a:solidFill>
                <a:latin typeface="Times New Roman"/>
                <a:ea typeface="Times New Roman"/>
                <a:cs typeface="Times New Roman"/>
                <a:sym typeface="Times New Roman"/>
              </a:endParaRPr>
            </a:p>
          </p:txBody>
        </p:sp>
      </p:grpSp>
      <p:sp>
        <p:nvSpPr>
          <p:cNvPr id="370" name="Google Shape;370;p14"/>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5.- Ventajas</a:t>
            </a:r>
            <a:endParaRPr>
              <a:latin typeface="Times New Roman"/>
              <a:ea typeface="Times New Roman"/>
              <a:cs typeface="Times New Roman"/>
              <a:sym typeface="Times New Roman"/>
            </a:endParaRPr>
          </a:p>
        </p:txBody>
      </p:sp>
      <p:sp>
        <p:nvSpPr>
          <p:cNvPr id="371" name="Google Shape;371;p14"/>
          <p:cNvSpPr txBox="1"/>
          <p:nvPr/>
        </p:nvSpPr>
        <p:spPr>
          <a:xfrm>
            <a:off x="1365196" y="929591"/>
            <a:ext cx="7496628" cy="446276"/>
          </a:xfrm>
          <a:prstGeom prst="rect">
            <a:avLst/>
          </a:prstGeom>
          <a:noFill/>
          <a:ln>
            <a:noFill/>
          </a:ln>
        </p:spPr>
        <p:txBody>
          <a:bodyPr spcFirstLastPara="1" wrap="square" lIns="91425" tIns="45700" rIns="91425" bIns="45700" anchor="t" anchorCtr="0">
            <a:spAutoFit/>
          </a:bodyPr>
          <a:lstStyle/>
          <a:p>
            <a:pPr marL="355600" marR="0" lvl="0" indent="-355600" algn="just" rtl="0">
              <a:spcBef>
                <a:spcPts val="0"/>
              </a:spcBef>
              <a:spcAft>
                <a:spcPts val="0"/>
              </a:spcAft>
              <a:buClr>
                <a:schemeClr val="dk1"/>
              </a:buClr>
              <a:buSzPts val="2300"/>
              <a:buFont typeface="Noto Sans Symbols"/>
              <a:buChar char="⮚"/>
            </a:pPr>
            <a:r>
              <a:rPr lang="es-ES" sz="2300" b="1">
                <a:solidFill>
                  <a:schemeClr val="dk1"/>
                </a:solidFill>
                <a:latin typeface="Times New Roman"/>
                <a:ea typeface="Times New Roman"/>
                <a:cs typeface="Times New Roman"/>
                <a:sym typeface="Times New Roman"/>
              </a:rPr>
              <a:t>División del trabajo entre un equipo de programadores</a:t>
            </a:r>
            <a:r>
              <a:rPr lang="es-ES" sz="2300">
                <a:solidFill>
                  <a:schemeClr val="dk1"/>
                </a:solidFill>
                <a:latin typeface="Times New Roman"/>
                <a:ea typeface="Times New Roman"/>
                <a:cs typeface="Times New Roman"/>
                <a:sym typeface="Times New Roman"/>
              </a:rPr>
              <a:t>:</a:t>
            </a:r>
            <a:endParaRPr sz="2300" b="1" i="1">
              <a:solidFill>
                <a:schemeClr val="dk1"/>
              </a:solidFill>
              <a:latin typeface="Times New Roman"/>
              <a:ea typeface="Times New Roman"/>
              <a:cs typeface="Times New Roman"/>
              <a:sym typeface="Times New Roman"/>
            </a:endParaRPr>
          </a:p>
        </p:txBody>
      </p:sp>
      <p:sp>
        <p:nvSpPr>
          <p:cNvPr id="372" name="Google Shape;372;p14"/>
          <p:cNvSpPr txBox="1"/>
          <p:nvPr/>
        </p:nvSpPr>
        <p:spPr>
          <a:xfrm>
            <a:off x="2137365" y="1502815"/>
            <a:ext cx="6724458" cy="1200329"/>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Si los módulos son independientes, cada programador del equipo de desarrollo puede encargarse de uno</a:t>
            </a:r>
            <a:endParaRPr/>
          </a:p>
        </p:txBody>
      </p:sp>
      <p:sp>
        <p:nvSpPr>
          <p:cNvPr id="373" name="Google Shape;373;p14"/>
          <p:cNvSpPr txBox="1"/>
          <p:nvPr/>
        </p:nvSpPr>
        <p:spPr>
          <a:xfrm>
            <a:off x="3258653" y="2909825"/>
            <a:ext cx="5603170" cy="1200329"/>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El jefe del proyecto integrará los distintos módulos en la aplicación principal.</a:t>
            </a:r>
            <a:endParaRPr/>
          </a:p>
        </p:txBody>
      </p:sp>
      <p:pic>
        <p:nvPicPr>
          <p:cNvPr id="374" name="Google Shape;374;p14" descr="Resultado de imagen de grupo de programadores dibujo gif"/>
          <p:cNvPicPr preferRelativeResize="0"/>
          <p:nvPr/>
        </p:nvPicPr>
        <p:blipFill rotWithShape="1">
          <a:blip r:embed="rId3">
            <a:alphaModFix/>
          </a:blip>
          <a:srcRect/>
          <a:stretch/>
        </p:blipFill>
        <p:spPr>
          <a:xfrm>
            <a:off x="215192" y="2877160"/>
            <a:ext cx="3067031" cy="20446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grpSp>
        <p:nvGrpSpPr>
          <p:cNvPr id="379" name="Google Shape;379;p15"/>
          <p:cNvGrpSpPr/>
          <p:nvPr/>
        </p:nvGrpSpPr>
        <p:grpSpPr>
          <a:xfrm>
            <a:off x="8141" y="4663389"/>
            <a:ext cx="9144000" cy="477452"/>
            <a:chOff x="8141" y="4663389"/>
            <a:chExt cx="9144000" cy="477452"/>
          </a:xfrm>
        </p:grpSpPr>
        <p:grpSp>
          <p:nvGrpSpPr>
            <p:cNvPr id="380" name="Google Shape;380;p15"/>
            <p:cNvGrpSpPr/>
            <p:nvPr/>
          </p:nvGrpSpPr>
          <p:grpSpPr>
            <a:xfrm>
              <a:off x="8141" y="4663389"/>
              <a:ext cx="9144000" cy="477452"/>
              <a:chOff x="0" y="6309320"/>
              <a:chExt cx="9144000" cy="548680"/>
            </a:xfrm>
          </p:grpSpPr>
          <p:sp>
            <p:nvSpPr>
              <p:cNvPr id="381" name="Google Shape;381;p15"/>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82" name="Google Shape;382;p15"/>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383" name="Google Shape;383;p15"/>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384" name="Google Shape;384;p15"/>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385" name="Google Shape;385;p15"/>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15</a:t>
              </a:fld>
              <a:endParaRPr sz="1800" b="1">
                <a:solidFill>
                  <a:schemeClr val="dk1"/>
                </a:solidFill>
                <a:latin typeface="Times New Roman"/>
                <a:ea typeface="Times New Roman"/>
                <a:cs typeface="Times New Roman"/>
                <a:sym typeface="Times New Roman"/>
              </a:endParaRPr>
            </a:p>
          </p:txBody>
        </p:sp>
      </p:grpSp>
      <p:sp>
        <p:nvSpPr>
          <p:cNvPr id="386" name="Google Shape;386;p15"/>
          <p:cNvSpPr txBox="1"/>
          <p:nvPr/>
        </p:nvSpPr>
        <p:spPr>
          <a:xfrm>
            <a:off x="907080" y="786329"/>
            <a:ext cx="7908898" cy="46166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b="1">
                <a:solidFill>
                  <a:schemeClr val="dk1"/>
                </a:solidFill>
                <a:latin typeface="Times New Roman"/>
                <a:ea typeface="Times New Roman"/>
                <a:cs typeface="Times New Roman"/>
                <a:sym typeface="Times New Roman"/>
              </a:rPr>
              <a:t>Facilidad de mantenimiento y corrección de errores</a:t>
            </a:r>
            <a:endParaRPr sz="2400" b="1" i="1">
              <a:solidFill>
                <a:schemeClr val="dk1"/>
              </a:solidFill>
              <a:latin typeface="Times New Roman"/>
              <a:ea typeface="Times New Roman"/>
              <a:cs typeface="Times New Roman"/>
              <a:sym typeface="Times New Roman"/>
            </a:endParaRPr>
          </a:p>
        </p:txBody>
      </p:sp>
      <p:sp>
        <p:nvSpPr>
          <p:cNvPr id="387" name="Google Shape;387;p15"/>
          <p:cNvSpPr txBox="1"/>
          <p:nvPr/>
        </p:nvSpPr>
        <p:spPr>
          <a:xfrm>
            <a:off x="1348530" y="1350110"/>
            <a:ext cx="7480335" cy="1723549"/>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Si cada módulo cumple una tarea completa es más fácil detectar donde se produce un error</a:t>
            </a:r>
            <a:endParaRPr/>
          </a:p>
          <a:p>
            <a:pPr marL="457200" marR="0" lvl="0" indent="-457200" algn="just" rtl="0">
              <a:spcBef>
                <a:spcPts val="120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Si se necesita realizar una mejora, sólo habrá que modificar un módulo.</a:t>
            </a:r>
            <a:endParaRPr/>
          </a:p>
        </p:txBody>
      </p:sp>
      <p:sp>
        <p:nvSpPr>
          <p:cNvPr id="388" name="Google Shape;388;p15"/>
          <p:cNvSpPr txBox="1"/>
          <p:nvPr/>
        </p:nvSpPr>
        <p:spPr>
          <a:xfrm>
            <a:off x="907080" y="3265820"/>
            <a:ext cx="7915913" cy="46166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b="1">
                <a:solidFill>
                  <a:schemeClr val="dk1"/>
                </a:solidFill>
                <a:latin typeface="Times New Roman"/>
                <a:ea typeface="Times New Roman"/>
                <a:cs typeface="Times New Roman"/>
                <a:sym typeface="Times New Roman"/>
              </a:rPr>
              <a:t>Reutilización del código</a:t>
            </a:r>
            <a:endParaRPr sz="2400" b="1" i="1">
              <a:solidFill>
                <a:schemeClr val="dk1"/>
              </a:solidFill>
              <a:latin typeface="Times New Roman"/>
              <a:ea typeface="Times New Roman"/>
              <a:cs typeface="Times New Roman"/>
              <a:sym typeface="Times New Roman"/>
            </a:endParaRPr>
          </a:p>
        </p:txBody>
      </p:sp>
      <p:sp>
        <p:nvSpPr>
          <p:cNvPr id="389" name="Google Shape;389;p15"/>
          <p:cNvSpPr txBox="1"/>
          <p:nvPr/>
        </p:nvSpPr>
        <p:spPr>
          <a:xfrm>
            <a:off x="1365195" y="3761030"/>
            <a:ext cx="7437367" cy="830997"/>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Un módulo que realice una tarea determinada podrá utilizarse en otro programa que necesite la misma tarea.</a:t>
            </a:r>
            <a:endParaRPr/>
          </a:p>
        </p:txBody>
      </p:sp>
      <p:sp>
        <p:nvSpPr>
          <p:cNvPr id="390" name="Google Shape;390;p15"/>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5.- Ventajas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grpSp>
        <p:nvGrpSpPr>
          <p:cNvPr id="395" name="Google Shape;395;p16"/>
          <p:cNvGrpSpPr/>
          <p:nvPr/>
        </p:nvGrpSpPr>
        <p:grpSpPr>
          <a:xfrm>
            <a:off x="8141" y="4663389"/>
            <a:ext cx="9144000" cy="477452"/>
            <a:chOff x="8141" y="4663389"/>
            <a:chExt cx="9144000" cy="477452"/>
          </a:xfrm>
        </p:grpSpPr>
        <p:grpSp>
          <p:nvGrpSpPr>
            <p:cNvPr id="396" name="Google Shape;396;p16"/>
            <p:cNvGrpSpPr/>
            <p:nvPr/>
          </p:nvGrpSpPr>
          <p:grpSpPr>
            <a:xfrm>
              <a:off x="8141" y="4663389"/>
              <a:ext cx="9144000" cy="477452"/>
              <a:chOff x="0" y="6309320"/>
              <a:chExt cx="9144000" cy="548680"/>
            </a:xfrm>
          </p:grpSpPr>
          <p:sp>
            <p:nvSpPr>
              <p:cNvPr id="397" name="Google Shape;397;p16"/>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98" name="Google Shape;398;p16"/>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399" name="Google Shape;399;p16"/>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400" name="Google Shape;400;p16"/>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401" name="Google Shape;401;p16"/>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16</a:t>
              </a:fld>
              <a:endParaRPr sz="1800" b="1">
                <a:solidFill>
                  <a:schemeClr val="dk1"/>
                </a:solidFill>
                <a:latin typeface="Times New Roman"/>
                <a:ea typeface="Times New Roman"/>
                <a:cs typeface="Times New Roman"/>
                <a:sym typeface="Times New Roman"/>
              </a:endParaRPr>
            </a:p>
          </p:txBody>
        </p:sp>
      </p:grpSp>
      <p:sp>
        <p:nvSpPr>
          <p:cNvPr id="402" name="Google Shape;402;p16"/>
          <p:cNvSpPr txBox="1"/>
          <p:nvPr/>
        </p:nvSpPr>
        <p:spPr>
          <a:xfrm>
            <a:off x="2123445" y="1044700"/>
            <a:ext cx="6666362" cy="126188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Vamos a partir de un programa que se ha escrito sin utilizar Programación Modular, y lo vamos a transforma utilizando está programación</a:t>
            </a:r>
            <a:r>
              <a:rPr lang="es-ES" sz="2800">
                <a:solidFill>
                  <a:schemeClr val="dk1"/>
                </a:solidFill>
                <a:latin typeface="Times New Roman"/>
                <a:ea typeface="Times New Roman"/>
                <a:cs typeface="Times New Roman"/>
                <a:sym typeface="Times New Roman"/>
              </a:rPr>
              <a:t>.</a:t>
            </a:r>
            <a:endParaRPr sz="2800" b="1" i="1">
              <a:solidFill>
                <a:schemeClr val="dk1"/>
              </a:solidFill>
              <a:latin typeface="Times New Roman"/>
              <a:ea typeface="Times New Roman"/>
              <a:cs typeface="Times New Roman"/>
              <a:sym typeface="Times New Roman"/>
            </a:endParaRPr>
          </a:p>
        </p:txBody>
      </p:sp>
      <p:sp>
        <p:nvSpPr>
          <p:cNvPr id="403" name="Google Shape;403;p16"/>
          <p:cNvSpPr txBox="1"/>
          <p:nvPr/>
        </p:nvSpPr>
        <p:spPr>
          <a:xfrm>
            <a:off x="2123445" y="2454531"/>
            <a:ext cx="6666362" cy="180049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400">
                <a:solidFill>
                  <a:schemeClr val="dk1"/>
                </a:solidFill>
                <a:latin typeface="Times New Roman"/>
                <a:ea typeface="Times New Roman"/>
                <a:cs typeface="Times New Roman"/>
                <a:sym typeface="Times New Roman"/>
              </a:rPr>
              <a:t>El programa recibe un número entero, y el usuario puede decidir calcular si el número es perfecto, abundante o deficiente</a:t>
            </a:r>
            <a:endParaRPr/>
          </a:p>
          <a:p>
            <a:pPr marL="0" marR="0" lvl="0" indent="0" algn="ctr" rtl="0">
              <a:spcBef>
                <a:spcPts val="1800"/>
              </a:spcBef>
              <a:spcAft>
                <a:spcPts val="0"/>
              </a:spcAft>
              <a:buNone/>
            </a:pPr>
            <a:r>
              <a:rPr lang="es-ES" sz="2400">
                <a:solidFill>
                  <a:schemeClr val="dk1"/>
                </a:solidFill>
                <a:latin typeface="Times New Roman"/>
                <a:ea typeface="Times New Roman"/>
                <a:cs typeface="Times New Roman"/>
                <a:sym typeface="Times New Roman"/>
              </a:rPr>
              <a:t>El programa de partida se muestra a continuación</a:t>
            </a:r>
            <a:endParaRPr sz="2400">
              <a:solidFill>
                <a:schemeClr val="dk1"/>
              </a:solidFill>
              <a:latin typeface="Times New Roman"/>
              <a:ea typeface="Times New Roman"/>
              <a:cs typeface="Times New Roman"/>
              <a:sym typeface="Times New Roman"/>
            </a:endParaRPr>
          </a:p>
        </p:txBody>
      </p:sp>
      <p:pic>
        <p:nvPicPr>
          <p:cNvPr id="404" name="Google Shape;404;p16" descr="Imagen relacionada"/>
          <p:cNvPicPr preferRelativeResize="0"/>
          <p:nvPr/>
        </p:nvPicPr>
        <p:blipFill rotWithShape="1">
          <a:blip r:embed="rId3">
            <a:alphaModFix/>
          </a:blip>
          <a:srcRect/>
          <a:stretch/>
        </p:blipFill>
        <p:spPr>
          <a:xfrm flipH="1">
            <a:off x="296260" y="2501421"/>
            <a:ext cx="1437135" cy="1952625"/>
          </a:xfrm>
          <a:prstGeom prst="rect">
            <a:avLst/>
          </a:prstGeom>
          <a:noFill/>
          <a:ln>
            <a:noFill/>
          </a:ln>
        </p:spPr>
      </p:pic>
      <p:sp>
        <p:nvSpPr>
          <p:cNvPr id="405" name="Google Shape;405;p16"/>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6.- Ejemplo</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grpSp>
        <p:nvGrpSpPr>
          <p:cNvPr id="410" name="Google Shape;410;p17"/>
          <p:cNvGrpSpPr/>
          <p:nvPr/>
        </p:nvGrpSpPr>
        <p:grpSpPr>
          <a:xfrm>
            <a:off x="8141" y="4663389"/>
            <a:ext cx="9144000" cy="477452"/>
            <a:chOff x="8141" y="4663389"/>
            <a:chExt cx="9144000" cy="477452"/>
          </a:xfrm>
        </p:grpSpPr>
        <p:grpSp>
          <p:nvGrpSpPr>
            <p:cNvPr id="411" name="Google Shape;411;p17"/>
            <p:cNvGrpSpPr/>
            <p:nvPr/>
          </p:nvGrpSpPr>
          <p:grpSpPr>
            <a:xfrm>
              <a:off x="8141" y="4663389"/>
              <a:ext cx="9144000" cy="477452"/>
              <a:chOff x="0" y="6309320"/>
              <a:chExt cx="9144000" cy="548680"/>
            </a:xfrm>
          </p:grpSpPr>
          <p:sp>
            <p:nvSpPr>
              <p:cNvPr id="412" name="Google Shape;412;p17"/>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13" name="Google Shape;413;p17"/>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414" name="Google Shape;414;p17"/>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415" name="Google Shape;415;p17"/>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416" name="Google Shape;416;p17"/>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17</a:t>
              </a:fld>
              <a:endParaRPr sz="1800" b="1">
                <a:solidFill>
                  <a:schemeClr val="dk1"/>
                </a:solidFill>
                <a:latin typeface="Times New Roman"/>
                <a:ea typeface="Times New Roman"/>
                <a:cs typeface="Times New Roman"/>
                <a:sym typeface="Times New Roman"/>
              </a:endParaRPr>
            </a:p>
          </p:txBody>
        </p:sp>
      </p:grpSp>
      <p:sp>
        <p:nvSpPr>
          <p:cNvPr id="417" name="Google Shape;417;p17"/>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6.- Ejemplo</a:t>
            </a:r>
            <a:endParaRPr>
              <a:latin typeface="Times New Roman"/>
              <a:ea typeface="Times New Roman"/>
              <a:cs typeface="Times New Roman"/>
              <a:sym typeface="Times New Roman"/>
            </a:endParaRPr>
          </a:p>
        </p:txBody>
      </p:sp>
      <p:sp>
        <p:nvSpPr>
          <p:cNvPr id="418" name="Google Shape;418;p17"/>
          <p:cNvSpPr txBox="1"/>
          <p:nvPr/>
        </p:nvSpPr>
        <p:spPr>
          <a:xfrm>
            <a:off x="1754294" y="877737"/>
            <a:ext cx="7221875"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public class Numeros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public static void main(String[] args){</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Scanner sc = new Scanner(System.in);</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int opcion, numero, suma = 0, i;</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System.out.println(“Menú de opciones”);</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System.out.println(“1. Perfecto”);</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System.out.println(“2. Defectivo”);</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System.out.println(“3. Abundante”);</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System.out.println(“Int. nº opcion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opcion = sc.nextInt();</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System.out.printil(“Int. Nº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numero = sc.nextInt();    </a:t>
            </a:r>
            <a:endParaRPr sz="2000" b="1">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grpSp>
        <p:nvGrpSpPr>
          <p:cNvPr id="423" name="Google Shape;423;p18"/>
          <p:cNvGrpSpPr/>
          <p:nvPr/>
        </p:nvGrpSpPr>
        <p:grpSpPr>
          <a:xfrm>
            <a:off x="8141" y="4663389"/>
            <a:ext cx="9144000" cy="477452"/>
            <a:chOff x="8141" y="4663389"/>
            <a:chExt cx="9144000" cy="477452"/>
          </a:xfrm>
        </p:grpSpPr>
        <p:grpSp>
          <p:nvGrpSpPr>
            <p:cNvPr id="424" name="Google Shape;424;p18"/>
            <p:cNvGrpSpPr/>
            <p:nvPr/>
          </p:nvGrpSpPr>
          <p:grpSpPr>
            <a:xfrm>
              <a:off x="8141" y="4663389"/>
              <a:ext cx="9144000" cy="477452"/>
              <a:chOff x="0" y="6309320"/>
              <a:chExt cx="9144000" cy="548680"/>
            </a:xfrm>
          </p:grpSpPr>
          <p:sp>
            <p:nvSpPr>
              <p:cNvPr id="425" name="Google Shape;425;p18"/>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26" name="Google Shape;426;p18"/>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427" name="Google Shape;427;p18"/>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428" name="Google Shape;428;p18"/>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429" name="Google Shape;429;p18"/>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18</a:t>
              </a:fld>
              <a:endParaRPr sz="1800" b="1">
                <a:solidFill>
                  <a:schemeClr val="dk1"/>
                </a:solidFill>
                <a:latin typeface="Times New Roman"/>
                <a:ea typeface="Times New Roman"/>
                <a:cs typeface="Times New Roman"/>
                <a:sym typeface="Times New Roman"/>
              </a:endParaRPr>
            </a:p>
          </p:txBody>
        </p:sp>
      </p:grpSp>
      <p:sp>
        <p:nvSpPr>
          <p:cNvPr id="430" name="Google Shape;430;p18"/>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6.- Ejemplo</a:t>
            </a:r>
            <a:endParaRPr>
              <a:latin typeface="Times New Roman"/>
              <a:ea typeface="Times New Roman"/>
              <a:cs typeface="Times New Roman"/>
              <a:sym typeface="Times New Roman"/>
            </a:endParaRPr>
          </a:p>
        </p:txBody>
      </p:sp>
      <p:sp>
        <p:nvSpPr>
          <p:cNvPr id="431" name="Google Shape;431;p18"/>
          <p:cNvSpPr txBox="1"/>
          <p:nvPr/>
        </p:nvSpPr>
        <p:spPr>
          <a:xfrm>
            <a:off x="1858518" y="891995"/>
            <a:ext cx="7019282" cy="3477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switch(opcion){</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case 1: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for(i = numero-1; i&gt;=1; i--)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if(numero % i == 0)</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suma += i;</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if(numero == suma)</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System.out.println(“Es perfecto”);</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else</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System.out.println(“No perfecto”);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break;   </a:t>
            </a:r>
            <a:endParaRPr sz="2000" b="1">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6" name="Google Shape;436;p19"/>
          <p:cNvGrpSpPr/>
          <p:nvPr/>
        </p:nvGrpSpPr>
        <p:grpSpPr>
          <a:xfrm>
            <a:off x="8141" y="4663389"/>
            <a:ext cx="9144000" cy="477452"/>
            <a:chOff x="8141" y="4663389"/>
            <a:chExt cx="9144000" cy="477452"/>
          </a:xfrm>
        </p:grpSpPr>
        <p:grpSp>
          <p:nvGrpSpPr>
            <p:cNvPr id="437" name="Google Shape;437;p19"/>
            <p:cNvGrpSpPr/>
            <p:nvPr/>
          </p:nvGrpSpPr>
          <p:grpSpPr>
            <a:xfrm>
              <a:off x="8141" y="4663389"/>
              <a:ext cx="9144000" cy="477452"/>
              <a:chOff x="0" y="6309320"/>
              <a:chExt cx="9144000" cy="548680"/>
            </a:xfrm>
          </p:grpSpPr>
          <p:sp>
            <p:nvSpPr>
              <p:cNvPr id="438" name="Google Shape;438;p19"/>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39" name="Google Shape;439;p19"/>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440" name="Google Shape;440;p19"/>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441" name="Google Shape;441;p19"/>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442" name="Google Shape;442;p19"/>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19</a:t>
              </a:fld>
              <a:endParaRPr sz="1800" b="1">
                <a:solidFill>
                  <a:schemeClr val="dk1"/>
                </a:solidFill>
                <a:latin typeface="Times New Roman"/>
                <a:ea typeface="Times New Roman"/>
                <a:cs typeface="Times New Roman"/>
                <a:sym typeface="Times New Roman"/>
              </a:endParaRPr>
            </a:p>
          </p:txBody>
        </p:sp>
      </p:grpSp>
      <p:sp>
        <p:nvSpPr>
          <p:cNvPr id="443" name="Google Shape;443;p19"/>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6.- Ejemplo</a:t>
            </a:r>
            <a:endParaRPr>
              <a:latin typeface="Times New Roman"/>
              <a:ea typeface="Times New Roman"/>
              <a:cs typeface="Times New Roman"/>
              <a:sym typeface="Times New Roman"/>
            </a:endParaRPr>
          </a:p>
        </p:txBody>
      </p:sp>
      <p:sp>
        <p:nvSpPr>
          <p:cNvPr id="444" name="Google Shape;444;p19"/>
          <p:cNvSpPr txBox="1"/>
          <p:nvPr/>
        </p:nvSpPr>
        <p:spPr>
          <a:xfrm>
            <a:off x="1365195" y="927883"/>
            <a:ext cx="760135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case 2: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for(i = numero-1; i&gt;=1; i--)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if(numero % i == 0)</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suma += i;</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if(numero &gt; suma)</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System.out.println(“Es defectivo”);</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else</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System.out.println(“No defectivo”);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break;   </a:t>
            </a:r>
            <a:endParaRPr sz="2000" b="1">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grpSp>
        <p:nvGrpSpPr>
          <p:cNvPr id="104" name="Google Shape;104;p2"/>
          <p:cNvGrpSpPr/>
          <p:nvPr/>
        </p:nvGrpSpPr>
        <p:grpSpPr>
          <a:xfrm>
            <a:off x="8141" y="4663389"/>
            <a:ext cx="9144000" cy="477452"/>
            <a:chOff x="8141" y="4663389"/>
            <a:chExt cx="9144000" cy="477452"/>
          </a:xfrm>
        </p:grpSpPr>
        <p:grpSp>
          <p:nvGrpSpPr>
            <p:cNvPr id="105" name="Google Shape;105;p2"/>
            <p:cNvGrpSpPr/>
            <p:nvPr/>
          </p:nvGrpSpPr>
          <p:grpSpPr>
            <a:xfrm>
              <a:off x="8141" y="4663389"/>
              <a:ext cx="9144000" cy="477452"/>
              <a:chOff x="0" y="6309320"/>
              <a:chExt cx="9144000" cy="548680"/>
            </a:xfrm>
          </p:grpSpPr>
          <p:sp>
            <p:nvSpPr>
              <p:cNvPr id="106" name="Google Shape;106;p2"/>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07" name="Google Shape;107;p2"/>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108" name="Google Shape;108;p2"/>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109" name="Google Shape;109;p2"/>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110" name="Google Shape;110;p2"/>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2</a:t>
              </a:fld>
              <a:endParaRPr sz="1800" b="1">
                <a:solidFill>
                  <a:schemeClr val="dk1"/>
                </a:solidFill>
                <a:latin typeface="Times New Roman"/>
                <a:ea typeface="Times New Roman"/>
                <a:cs typeface="Times New Roman"/>
                <a:sym typeface="Times New Roman"/>
              </a:endParaRPr>
            </a:p>
          </p:txBody>
        </p:sp>
      </p:grpSp>
      <p:sp>
        <p:nvSpPr>
          <p:cNvPr id="111" name="Google Shape;111;p2"/>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1.- Introducción </a:t>
            </a:r>
            <a:endParaRPr>
              <a:latin typeface="Times New Roman"/>
              <a:ea typeface="Times New Roman"/>
              <a:cs typeface="Times New Roman"/>
              <a:sym typeface="Times New Roman"/>
            </a:endParaRPr>
          </a:p>
        </p:txBody>
      </p:sp>
      <p:pic>
        <p:nvPicPr>
          <p:cNvPr id="112" name="Google Shape;112;p2" descr="Imagen relacionada"/>
          <p:cNvPicPr preferRelativeResize="0"/>
          <p:nvPr/>
        </p:nvPicPr>
        <p:blipFill rotWithShape="1">
          <a:blip r:embed="rId3">
            <a:alphaModFix/>
          </a:blip>
          <a:srcRect/>
          <a:stretch/>
        </p:blipFill>
        <p:spPr>
          <a:xfrm>
            <a:off x="143554" y="423224"/>
            <a:ext cx="2664191" cy="2443280"/>
          </a:xfrm>
          <a:prstGeom prst="rect">
            <a:avLst/>
          </a:prstGeom>
          <a:noFill/>
          <a:ln>
            <a:noFill/>
          </a:ln>
        </p:spPr>
      </p:pic>
      <p:sp>
        <p:nvSpPr>
          <p:cNvPr id="113" name="Google Shape;113;p2"/>
          <p:cNvSpPr txBox="1"/>
          <p:nvPr/>
        </p:nvSpPr>
        <p:spPr>
          <a:xfrm>
            <a:off x="2863681" y="902650"/>
            <a:ext cx="5977805"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Es más fácil resolver un problema complejo cuando se divide en partes manejables: técnica de </a:t>
            </a:r>
            <a:r>
              <a:rPr lang="es-ES" sz="2400" b="1" i="1">
                <a:solidFill>
                  <a:schemeClr val="dk1"/>
                </a:solidFill>
                <a:latin typeface="Times New Roman"/>
                <a:ea typeface="Times New Roman"/>
                <a:cs typeface="Times New Roman"/>
                <a:sym typeface="Times New Roman"/>
              </a:rPr>
              <a:t>divide y vencerás</a:t>
            </a:r>
            <a:endParaRPr sz="2400" b="1" i="1">
              <a:solidFill>
                <a:schemeClr val="dk1"/>
              </a:solidFill>
              <a:latin typeface="Times New Roman"/>
              <a:ea typeface="Times New Roman"/>
              <a:cs typeface="Times New Roman"/>
              <a:sym typeface="Times New Roman"/>
            </a:endParaRPr>
          </a:p>
        </p:txBody>
      </p:sp>
      <p:sp>
        <p:nvSpPr>
          <p:cNvPr id="114" name="Google Shape;114;p2"/>
          <p:cNvSpPr txBox="1"/>
          <p:nvPr/>
        </p:nvSpPr>
        <p:spPr>
          <a:xfrm>
            <a:off x="1976016" y="2266340"/>
            <a:ext cx="686547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En un programa monolítico la cantidad de variables utilizadas y caminos que debe seguir el programa hace imposible su correcta comprensión. </a:t>
            </a:r>
            <a:endParaRPr/>
          </a:p>
        </p:txBody>
      </p:sp>
      <p:sp>
        <p:nvSpPr>
          <p:cNvPr id="115" name="Google Shape;115;p2"/>
          <p:cNvSpPr txBox="1"/>
          <p:nvPr/>
        </p:nvSpPr>
        <p:spPr>
          <a:xfrm>
            <a:off x="1212490" y="3599935"/>
            <a:ext cx="7628996" cy="830997"/>
          </a:xfrm>
          <a:prstGeom prst="rect">
            <a:avLst/>
          </a:prstGeom>
          <a:noFill/>
          <a:ln>
            <a:noFill/>
          </a:ln>
        </p:spPr>
        <p:txBody>
          <a:bodyPr spcFirstLastPara="1" wrap="square" lIns="91425" tIns="45700" rIns="91425" bIns="45700" anchor="t" anchorCtr="0">
            <a:spAutoFit/>
          </a:bodyPr>
          <a:lstStyle/>
          <a:p>
            <a:pPr marL="0" marR="0" lvl="1" indent="0" algn="ctr" rtl="0">
              <a:spcBef>
                <a:spcPts val="0"/>
              </a:spcBef>
              <a:spcAft>
                <a:spcPts val="0"/>
              </a:spcAft>
              <a:buNone/>
            </a:pPr>
            <a:r>
              <a:rPr lang="es-ES" sz="2400" b="0" i="0" u="none" strike="noStrike" cap="none">
                <a:solidFill>
                  <a:schemeClr val="dk1"/>
                </a:solidFill>
                <a:latin typeface="Times New Roman"/>
                <a:ea typeface="Times New Roman"/>
                <a:cs typeface="Times New Roman"/>
                <a:sym typeface="Times New Roman"/>
              </a:rPr>
              <a:t>Se dificulta la corrección de errores y el posterior mantenimiento del programa.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grpSp>
        <p:nvGrpSpPr>
          <p:cNvPr id="449" name="Google Shape;449;p20"/>
          <p:cNvGrpSpPr/>
          <p:nvPr/>
        </p:nvGrpSpPr>
        <p:grpSpPr>
          <a:xfrm>
            <a:off x="8141" y="4663389"/>
            <a:ext cx="9144000" cy="477452"/>
            <a:chOff x="8141" y="4663389"/>
            <a:chExt cx="9144000" cy="477452"/>
          </a:xfrm>
        </p:grpSpPr>
        <p:grpSp>
          <p:nvGrpSpPr>
            <p:cNvPr id="450" name="Google Shape;450;p20"/>
            <p:cNvGrpSpPr/>
            <p:nvPr/>
          </p:nvGrpSpPr>
          <p:grpSpPr>
            <a:xfrm>
              <a:off x="8141" y="4663389"/>
              <a:ext cx="9144000" cy="477452"/>
              <a:chOff x="0" y="6309320"/>
              <a:chExt cx="9144000" cy="548680"/>
            </a:xfrm>
          </p:grpSpPr>
          <p:sp>
            <p:nvSpPr>
              <p:cNvPr id="451" name="Google Shape;451;p20"/>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52" name="Google Shape;452;p20"/>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453" name="Google Shape;453;p20"/>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454" name="Google Shape;454;p20"/>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455" name="Google Shape;455;p20"/>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20</a:t>
              </a:fld>
              <a:endParaRPr sz="1800" b="1">
                <a:solidFill>
                  <a:schemeClr val="dk1"/>
                </a:solidFill>
                <a:latin typeface="Times New Roman"/>
                <a:ea typeface="Times New Roman"/>
                <a:cs typeface="Times New Roman"/>
                <a:sym typeface="Times New Roman"/>
              </a:endParaRPr>
            </a:p>
          </p:txBody>
        </p:sp>
      </p:grpSp>
      <p:sp>
        <p:nvSpPr>
          <p:cNvPr id="456" name="Google Shape;456;p20"/>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6.- Ejemplo</a:t>
            </a:r>
            <a:endParaRPr>
              <a:latin typeface="Times New Roman"/>
              <a:ea typeface="Times New Roman"/>
              <a:cs typeface="Times New Roman"/>
              <a:sym typeface="Times New Roman"/>
            </a:endParaRPr>
          </a:p>
        </p:txBody>
      </p:sp>
      <p:sp>
        <p:nvSpPr>
          <p:cNvPr id="457" name="Google Shape;457;p20"/>
          <p:cNvSpPr txBox="1"/>
          <p:nvPr/>
        </p:nvSpPr>
        <p:spPr>
          <a:xfrm>
            <a:off x="1204349" y="152612"/>
            <a:ext cx="7939651" cy="47089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case 3: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for(i = numero; i&gt;=1; i--)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if(numero % i == 0)</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suma += i;</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if(suma &gt; 2 * numero)</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System.out.println(“Es abundante”);</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else</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System.out.println(“No abundante”);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break;</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default:</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System.out.println(“No valido”);</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a:t>
            </a:r>
            <a:endParaRPr sz="2000" b="1">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grpSp>
        <p:nvGrpSpPr>
          <p:cNvPr id="462" name="Google Shape;462;p21"/>
          <p:cNvGrpSpPr/>
          <p:nvPr/>
        </p:nvGrpSpPr>
        <p:grpSpPr>
          <a:xfrm>
            <a:off x="8141" y="4663389"/>
            <a:ext cx="9144000" cy="477452"/>
            <a:chOff x="8141" y="4663389"/>
            <a:chExt cx="9144000" cy="477452"/>
          </a:xfrm>
        </p:grpSpPr>
        <p:grpSp>
          <p:nvGrpSpPr>
            <p:cNvPr id="463" name="Google Shape;463;p21"/>
            <p:cNvGrpSpPr/>
            <p:nvPr/>
          </p:nvGrpSpPr>
          <p:grpSpPr>
            <a:xfrm>
              <a:off x="8141" y="4663389"/>
              <a:ext cx="9144000" cy="477452"/>
              <a:chOff x="0" y="6309320"/>
              <a:chExt cx="9144000" cy="548680"/>
            </a:xfrm>
          </p:grpSpPr>
          <p:sp>
            <p:nvSpPr>
              <p:cNvPr id="464" name="Google Shape;464;p21"/>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65" name="Google Shape;465;p21"/>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466" name="Google Shape;466;p21"/>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467" name="Google Shape;467;p21"/>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468" name="Google Shape;468;p21"/>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21</a:t>
              </a:fld>
              <a:endParaRPr sz="1800" b="1">
                <a:solidFill>
                  <a:schemeClr val="dk1"/>
                </a:solidFill>
                <a:latin typeface="Times New Roman"/>
                <a:ea typeface="Times New Roman"/>
                <a:cs typeface="Times New Roman"/>
                <a:sym typeface="Times New Roman"/>
              </a:endParaRPr>
            </a:p>
          </p:txBody>
        </p:sp>
      </p:grpSp>
      <p:pic>
        <p:nvPicPr>
          <p:cNvPr id="469" name="Google Shape;469;p21" descr="pm2.fw"/>
          <p:cNvPicPr preferRelativeResize="0"/>
          <p:nvPr/>
        </p:nvPicPr>
        <p:blipFill rotWithShape="1">
          <a:blip r:embed="rId3">
            <a:alphaModFix/>
          </a:blip>
          <a:srcRect/>
          <a:stretch/>
        </p:blipFill>
        <p:spPr>
          <a:xfrm>
            <a:off x="179512" y="1340768"/>
            <a:ext cx="8784976" cy="3082398"/>
          </a:xfrm>
          <a:prstGeom prst="rect">
            <a:avLst/>
          </a:prstGeom>
          <a:noFill/>
          <a:ln>
            <a:noFill/>
          </a:ln>
        </p:spPr>
      </p:pic>
      <p:sp>
        <p:nvSpPr>
          <p:cNvPr id="470" name="Google Shape;470;p21"/>
          <p:cNvSpPr txBox="1"/>
          <p:nvPr/>
        </p:nvSpPr>
        <p:spPr>
          <a:xfrm>
            <a:off x="2281424" y="879103"/>
            <a:ext cx="6572381" cy="46166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¿Cómo crear un programa modular?</a:t>
            </a:r>
            <a:endParaRPr sz="2400" b="1" i="1">
              <a:solidFill>
                <a:schemeClr val="dk1"/>
              </a:solidFill>
              <a:latin typeface="Times New Roman"/>
              <a:ea typeface="Times New Roman"/>
              <a:cs typeface="Times New Roman"/>
              <a:sym typeface="Times New Roman"/>
            </a:endParaRPr>
          </a:p>
        </p:txBody>
      </p:sp>
      <p:sp>
        <p:nvSpPr>
          <p:cNvPr id="471" name="Google Shape;471;p21"/>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6.- Ejemplo</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grpSp>
        <p:nvGrpSpPr>
          <p:cNvPr id="476" name="Google Shape;476;p22"/>
          <p:cNvGrpSpPr/>
          <p:nvPr/>
        </p:nvGrpSpPr>
        <p:grpSpPr>
          <a:xfrm>
            <a:off x="8141" y="4663389"/>
            <a:ext cx="9144000" cy="477452"/>
            <a:chOff x="8141" y="4663389"/>
            <a:chExt cx="9144000" cy="477452"/>
          </a:xfrm>
        </p:grpSpPr>
        <p:grpSp>
          <p:nvGrpSpPr>
            <p:cNvPr id="477" name="Google Shape;477;p22"/>
            <p:cNvGrpSpPr/>
            <p:nvPr/>
          </p:nvGrpSpPr>
          <p:grpSpPr>
            <a:xfrm>
              <a:off x="8141" y="4663389"/>
              <a:ext cx="9144000" cy="477452"/>
              <a:chOff x="0" y="6309320"/>
              <a:chExt cx="9144000" cy="548680"/>
            </a:xfrm>
          </p:grpSpPr>
          <p:sp>
            <p:nvSpPr>
              <p:cNvPr id="478" name="Google Shape;478;p22"/>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79" name="Google Shape;479;p22"/>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480" name="Google Shape;480;p22"/>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481" name="Google Shape;481;p22"/>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482" name="Google Shape;482;p22"/>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22</a:t>
              </a:fld>
              <a:endParaRPr sz="1800" b="1">
                <a:solidFill>
                  <a:schemeClr val="dk1"/>
                </a:solidFill>
                <a:latin typeface="Times New Roman"/>
                <a:ea typeface="Times New Roman"/>
                <a:cs typeface="Times New Roman"/>
                <a:sym typeface="Times New Roman"/>
              </a:endParaRPr>
            </a:p>
          </p:txBody>
        </p:sp>
      </p:grpSp>
      <p:sp>
        <p:nvSpPr>
          <p:cNvPr id="483" name="Google Shape;483;p22"/>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6.- Ejemplo</a:t>
            </a:r>
            <a:endParaRPr>
              <a:latin typeface="Times New Roman"/>
              <a:ea typeface="Times New Roman"/>
              <a:cs typeface="Times New Roman"/>
              <a:sym typeface="Times New Roman"/>
            </a:endParaRPr>
          </a:p>
        </p:txBody>
      </p:sp>
      <p:sp>
        <p:nvSpPr>
          <p:cNvPr id="484" name="Google Shape;484;p22"/>
          <p:cNvSpPr txBox="1"/>
          <p:nvPr/>
        </p:nvSpPr>
        <p:spPr>
          <a:xfrm>
            <a:off x="1462866" y="739290"/>
            <a:ext cx="6977148" cy="46166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b="1">
                <a:solidFill>
                  <a:schemeClr val="dk1"/>
                </a:solidFill>
                <a:latin typeface="Times New Roman"/>
                <a:ea typeface="Times New Roman"/>
                <a:cs typeface="Times New Roman"/>
                <a:sym typeface="Times New Roman"/>
              </a:rPr>
              <a:t>Paso 1: Dividir el problema en módulos lógicos</a:t>
            </a:r>
            <a:endParaRPr sz="2400" b="1" i="1">
              <a:solidFill>
                <a:schemeClr val="dk1"/>
              </a:solidFill>
              <a:latin typeface="Times New Roman"/>
              <a:ea typeface="Times New Roman"/>
              <a:cs typeface="Times New Roman"/>
              <a:sym typeface="Times New Roman"/>
            </a:endParaRPr>
          </a:p>
        </p:txBody>
      </p:sp>
      <p:sp>
        <p:nvSpPr>
          <p:cNvPr id="485" name="Google Shape;485;p22"/>
          <p:cNvSpPr txBox="1"/>
          <p:nvPr/>
        </p:nvSpPr>
        <p:spPr>
          <a:xfrm>
            <a:off x="1754437" y="1318051"/>
            <a:ext cx="7136603" cy="32008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Un módulo lógico es un conjunto de líneas de código que se escriben para resolver una parte del problema. Según el lenguaje de programación, un módulo puede llamarse procedimiento, función, subprograma, subrutina, etc.</a:t>
            </a:r>
            <a:endParaRPr/>
          </a:p>
          <a:p>
            <a:pPr marL="0" marR="0" lvl="0" indent="0" algn="ctr" rtl="0">
              <a:spcBef>
                <a:spcPts val="1200"/>
              </a:spcBef>
              <a:spcAft>
                <a:spcPts val="0"/>
              </a:spcAft>
              <a:buNone/>
            </a:pPr>
            <a:r>
              <a:rPr lang="es-ES" sz="2400">
                <a:solidFill>
                  <a:schemeClr val="dk1"/>
                </a:solidFill>
                <a:latin typeface="Times New Roman"/>
                <a:ea typeface="Times New Roman"/>
                <a:cs typeface="Times New Roman"/>
                <a:sym typeface="Times New Roman"/>
              </a:rPr>
              <a:t>En Java tenemos los métodos. Un método en sí no fue diseñado para constituir un módulo, sino como parte de una clase.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490" name="Google Shape;490;p23"/>
          <p:cNvGrpSpPr/>
          <p:nvPr/>
        </p:nvGrpSpPr>
        <p:grpSpPr>
          <a:xfrm>
            <a:off x="8141" y="4663389"/>
            <a:ext cx="9144000" cy="477452"/>
            <a:chOff x="8141" y="4663389"/>
            <a:chExt cx="9144000" cy="477452"/>
          </a:xfrm>
        </p:grpSpPr>
        <p:grpSp>
          <p:nvGrpSpPr>
            <p:cNvPr id="491" name="Google Shape;491;p23"/>
            <p:cNvGrpSpPr/>
            <p:nvPr/>
          </p:nvGrpSpPr>
          <p:grpSpPr>
            <a:xfrm>
              <a:off x="8141" y="4663389"/>
              <a:ext cx="9144000" cy="477452"/>
              <a:chOff x="0" y="6309320"/>
              <a:chExt cx="9144000" cy="548680"/>
            </a:xfrm>
          </p:grpSpPr>
          <p:sp>
            <p:nvSpPr>
              <p:cNvPr id="492" name="Google Shape;492;p23"/>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93" name="Google Shape;493;p23"/>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494" name="Google Shape;494;p23"/>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495" name="Google Shape;495;p23"/>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496" name="Google Shape;496;p23"/>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23</a:t>
              </a:fld>
              <a:endParaRPr sz="1800" b="1">
                <a:solidFill>
                  <a:schemeClr val="dk1"/>
                </a:solidFill>
                <a:latin typeface="Times New Roman"/>
                <a:ea typeface="Times New Roman"/>
                <a:cs typeface="Times New Roman"/>
                <a:sym typeface="Times New Roman"/>
              </a:endParaRPr>
            </a:p>
          </p:txBody>
        </p:sp>
      </p:grpSp>
      <p:sp>
        <p:nvSpPr>
          <p:cNvPr id="497" name="Google Shape;497;p23"/>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6.- Ejemplo</a:t>
            </a:r>
            <a:endParaRPr>
              <a:latin typeface="Times New Roman"/>
              <a:ea typeface="Times New Roman"/>
              <a:cs typeface="Times New Roman"/>
              <a:sym typeface="Times New Roman"/>
            </a:endParaRPr>
          </a:p>
        </p:txBody>
      </p:sp>
      <p:sp>
        <p:nvSpPr>
          <p:cNvPr id="498" name="Google Shape;498;p23"/>
          <p:cNvSpPr txBox="1"/>
          <p:nvPr/>
        </p:nvSpPr>
        <p:spPr>
          <a:xfrm>
            <a:off x="1976014" y="1255366"/>
            <a:ext cx="6826131" cy="3277820"/>
          </a:xfrm>
          <a:prstGeom prst="rect">
            <a:avLst/>
          </a:prstGeom>
          <a:noFill/>
          <a:ln>
            <a:noFill/>
          </a:ln>
        </p:spPr>
        <p:txBody>
          <a:bodyPr spcFirstLastPara="1" wrap="square" lIns="91425" tIns="45700" rIns="91425" bIns="45700" anchor="t" anchorCtr="0">
            <a:spAutoFit/>
          </a:bodyPr>
          <a:lstStyle/>
          <a:p>
            <a:pPr marL="0" marR="0" lvl="0" indent="812800" algn="just" rtl="0">
              <a:spcBef>
                <a:spcPts val="0"/>
              </a:spcBef>
              <a:spcAft>
                <a:spcPts val="0"/>
              </a:spcAft>
              <a:buNone/>
            </a:pPr>
            <a:r>
              <a:rPr lang="es-ES" sz="2400">
                <a:solidFill>
                  <a:schemeClr val="dk1"/>
                </a:solidFill>
                <a:latin typeface="Times New Roman"/>
                <a:ea typeface="Times New Roman"/>
                <a:cs typeface="Times New Roman"/>
                <a:sym typeface="Times New Roman"/>
              </a:rPr>
              <a:t>La estructura del programa original ayuda mucho a encontrar los módulos lógicos :</a:t>
            </a:r>
            <a:endParaRPr sz="2400">
              <a:solidFill>
                <a:schemeClr val="dk1"/>
              </a:solidFill>
              <a:latin typeface="Times New Roman"/>
              <a:ea typeface="Times New Roman"/>
              <a:cs typeface="Times New Roman"/>
              <a:sym typeface="Times New Roman"/>
            </a:endParaRPr>
          </a:p>
          <a:p>
            <a:pPr marL="717550" marR="0" lvl="0" indent="-457200" algn="just" rtl="0">
              <a:spcBef>
                <a:spcPts val="60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Líneas de código que detectan si un número es perfecto o no.</a:t>
            </a:r>
            <a:endParaRPr/>
          </a:p>
          <a:p>
            <a:pPr marL="717550" marR="0" lvl="0" indent="-457200" algn="just" rtl="0">
              <a:spcBef>
                <a:spcPts val="60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Líneas de código que detectan si un número es defectivo o no </a:t>
            </a:r>
            <a:endParaRPr/>
          </a:p>
          <a:p>
            <a:pPr marL="717550" marR="0" lvl="0" indent="-457200" algn="just" rtl="0">
              <a:spcBef>
                <a:spcPts val="60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Líneas de código que detectan si un número es abundante o no.</a:t>
            </a:r>
            <a:endParaRPr/>
          </a:p>
        </p:txBody>
      </p:sp>
      <p:sp>
        <p:nvSpPr>
          <p:cNvPr id="499" name="Google Shape;499;p23"/>
          <p:cNvSpPr txBox="1"/>
          <p:nvPr/>
        </p:nvSpPr>
        <p:spPr>
          <a:xfrm>
            <a:off x="1462866" y="739290"/>
            <a:ext cx="6977148" cy="46166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b="1">
                <a:solidFill>
                  <a:schemeClr val="dk1"/>
                </a:solidFill>
                <a:latin typeface="Times New Roman"/>
                <a:ea typeface="Times New Roman"/>
                <a:cs typeface="Times New Roman"/>
                <a:sym typeface="Times New Roman"/>
              </a:rPr>
              <a:t>Paso 1: Dividir el problema en módulos lógicos</a:t>
            </a:r>
            <a:endParaRPr sz="2400" b="1" i="1">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grpSp>
        <p:nvGrpSpPr>
          <p:cNvPr id="504" name="Google Shape;504;p24"/>
          <p:cNvGrpSpPr/>
          <p:nvPr/>
        </p:nvGrpSpPr>
        <p:grpSpPr>
          <a:xfrm>
            <a:off x="8141" y="4663389"/>
            <a:ext cx="9144000" cy="477452"/>
            <a:chOff x="8141" y="4663389"/>
            <a:chExt cx="9144000" cy="477452"/>
          </a:xfrm>
        </p:grpSpPr>
        <p:grpSp>
          <p:nvGrpSpPr>
            <p:cNvPr id="505" name="Google Shape;505;p24"/>
            <p:cNvGrpSpPr/>
            <p:nvPr/>
          </p:nvGrpSpPr>
          <p:grpSpPr>
            <a:xfrm>
              <a:off x="8141" y="4663389"/>
              <a:ext cx="9144000" cy="477452"/>
              <a:chOff x="0" y="6309320"/>
              <a:chExt cx="9144000" cy="548680"/>
            </a:xfrm>
          </p:grpSpPr>
          <p:sp>
            <p:nvSpPr>
              <p:cNvPr id="506" name="Google Shape;506;p24"/>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07" name="Google Shape;507;p24"/>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508" name="Google Shape;508;p24"/>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509" name="Google Shape;509;p24"/>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510" name="Google Shape;510;p24"/>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24</a:t>
              </a:fld>
              <a:endParaRPr sz="1800" b="1">
                <a:solidFill>
                  <a:schemeClr val="dk1"/>
                </a:solidFill>
                <a:latin typeface="Times New Roman"/>
                <a:ea typeface="Times New Roman"/>
                <a:cs typeface="Times New Roman"/>
                <a:sym typeface="Times New Roman"/>
              </a:endParaRPr>
            </a:p>
          </p:txBody>
        </p:sp>
      </p:grpSp>
      <p:sp>
        <p:nvSpPr>
          <p:cNvPr id="511" name="Google Shape;511;p24"/>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6.- Ejemplo</a:t>
            </a:r>
            <a:endParaRPr>
              <a:latin typeface="Times New Roman"/>
              <a:ea typeface="Times New Roman"/>
              <a:cs typeface="Times New Roman"/>
              <a:sym typeface="Times New Roman"/>
            </a:endParaRPr>
          </a:p>
        </p:txBody>
      </p:sp>
      <p:sp>
        <p:nvSpPr>
          <p:cNvPr id="512" name="Google Shape;512;p24"/>
          <p:cNvSpPr txBox="1"/>
          <p:nvPr/>
        </p:nvSpPr>
        <p:spPr>
          <a:xfrm>
            <a:off x="1044752" y="128470"/>
            <a:ext cx="6581348" cy="46474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a:solidFill>
                  <a:schemeClr val="dk1"/>
                </a:solidFill>
                <a:latin typeface="Courier New"/>
                <a:ea typeface="Courier New"/>
                <a:cs typeface="Courier New"/>
                <a:sym typeface="Courier New"/>
              </a:rPr>
              <a:t>    </a:t>
            </a:r>
            <a:r>
              <a:rPr lang="es-ES" sz="1400" b="1">
                <a:solidFill>
                  <a:schemeClr val="dk1"/>
                </a:solidFill>
                <a:latin typeface="Courier New"/>
                <a:ea typeface="Courier New"/>
                <a:cs typeface="Courier New"/>
                <a:sym typeface="Courier New"/>
              </a:rPr>
              <a:t>switch(opcion){</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case 1: {</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for(i = numero-1; i&gt;=1; i--)  </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if(numero % i == 0)</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suma += i;</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if(numero == suma)</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System.out.println(“Es perfecto”);</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else</a:t>
            </a:r>
            <a:endParaRPr sz="1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System.out.println(“No perfecto”); </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break; </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case 2: {</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for(i = numero-1; i&gt;=1; i--)  </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if(numero % i == 0)</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suma += i;</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if(numero &gt; suma)</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System.out.println(“Es defectivo”);</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else</a:t>
            </a:r>
            <a:endParaRPr sz="1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System.out.println(“No defectivo”); </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a:t>
            </a:r>
            <a:endParaRPr/>
          </a:p>
          <a:p>
            <a:pPr marL="0" marR="0" lvl="0" indent="0" algn="l" rtl="0">
              <a:spcBef>
                <a:spcPts val="0"/>
              </a:spcBef>
              <a:spcAft>
                <a:spcPts val="0"/>
              </a:spcAft>
              <a:buNone/>
            </a:pPr>
            <a:r>
              <a:rPr lang="es-ES" sz="1400" b="1">
                <a:solidFill>
                  <a:schemeClr val="dk1"/>
                </a:solidFill>
                <a:latin typeface="Courier New"/>
                <a:ea typeface="Courier New"/>
                <a:cs typeface="Courier New"/>
                <a:sym typeface="Courier New"/>
              </a:rPr>
              <a:t>      break;   </a:t>
            </a:r>
            <a:endParaRPr/>
          </a:p>
        </p:txBody>
      </p:sp>
      <p:sp>
        <p:nvSpPr>
          <p:cNvPr id="513" name="Google Shape;513;p24"/>
          <p:cNvSpPr/>
          <p:nvPr/>
        </p:nvSpPr>
        <p:spPr>
          <a:xfrm>
            <a:off x="1920251" y="668288"/>
            <a:ext cx="4331504" cy="1445347"/>
          </a:xfrm>
          <a:prstGeom prst="rect">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4" name="Google Shape;514;p24"/>
          <p:cNvSpPr/>
          <p:nvPr/>
        </p:nvSpPr>
        <p:spPr>
          <a:xfrm>
            <a:off x="1926314" y="2724455"/>
            <a:ext cx="4172736" cy="1527050"/>
          </a:xfrm>
          <a:prstGeom prst="rect">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grpSp>
        <p:nvGrpSpPr>
          <p:cNvPr id="519" name="Google Shape;519;p25"/>
          <p:cNvGrpSpPr/>
          <p:nvPr/>
        </p:nvGrpSpPr>
        <p:grpSpPr>
          <a:xfrm>
            <a:off x="8141" y="4663389"/>
            <a:ext cx="9144000" cy="477452"/>
            <a:chOff x="8141" y="4663389"/>
            <a:chExt cx="9144000" cy="477452"/>
          </a:xfrm>
        </p:grpSpPr>
        <p:grpSp>
          <p:nvGrpSpPr>
            <p:cNvPr id="520" name="Google Shape;520;p25"/>
            <p:cNvGrpSpPr/>
            <p:nvPr/>
          </p:nvGrpSpPr>
          <p:grpSpPr>
            <a:xfrm>
              <a:off x="8141" y="4663389"/>
              <a:ext cx="9144000" cy="477452"/>
              <a:chOff x="0" y="6309320"/>
              <a:chExt cx="9144000" cy="548680"/>
            </a:xfrm>
          </p:grpSpPr>
          <p:sp>
            <p:nvSpPr>
              <p:cNvPr id="521" name="Google Shape;521;p25"/>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22" name="Google Shape;522;p25"/>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523" name="Google Shape;523;p25"/>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524" name="Google Shape;524;p25"/>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525" name="Google Shape;525;p25"/>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25</a:t>
              </a:fld>
              <a:endParaRPr sz="1800" b="1">
                <a:solidFill>
                  <a:schemeClr val="dk1"/>
                </a:solidFill>
                <a:latin typeface="Times New Roman"/>
                <a:ea typeface="Times New Roman"/>
                <a:cs typeface="Times New Roman"/>
                <a:sym typeface="Times New Roman"/>
              </a:endParaRPr>
            </a:p>
          </p:txBody>
        </p:sp>
      </p:grpSp>
      <p:sp>
        <p:nvSpPr>
          <p:cNvPr id="526" name="Google Shape;526;p25"/>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6.- Ejemplo</a:t>
            </a:r>
            <a:endParaRPr>
              <a:latin typeface="Times New Roman"/>
              <a:ea typeface="Times New Roman"/>
              <a:cs typeface="Times New Roman"/>
              <a:sym typeface="Times New Roman"/>
            </a:endParaRPr>
          </a:p>
        </p:txBody>
      </p:sp>
      <p:sp>
        <p:nvSpPr>
          <p:cNvPr id="527" name="Google Shape;527;p25"/>
          <p:cNvSpPr txBox="1"/>
          <p:nvPr/>
        </p:nvSpPr>
        <p:spPr>
          <a:xfrm>
            <a:off x="1336432" y="398326"/>
            <a:ext cx="7230016"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a:t>
            </a:r>
            <a:r>
              <a:rPr lang="es-ES" sz="1800" b="1">
                <a:solidFill>
                  <a:schemeClr val="dk1"/>
                </a:solidFill>
                <a:latin typeface="Courier New"/>
                <a:ea typeface="Courier New"/>
                <a:cs typeface="Courier New"/>
                <a:sym typeface="Courier New"/>
              </a:rPr>
              <a:t>case 3: {</a:t>
            </a:r>
            <a:endParaRPr/>
          </a:p>
          <a:p>
            <a:pPr marL="0" marR="0" lvl="0" indent="0" algn="l" rtl="0">
              <a:spcBef>
                <a:spcPts val="0"/>
              </a:spcBef>
              <a:spcAft>
                <a:spcPts val="0"/>
              </a:spcAft>
              <a:buNone/>
            </a:pPr>
            <a:r>
              <a:rPr lang="es-ES" sz="1800" b="1">
                <a:solidFill>
                  <a:schemeClr val="dk1"/>
                </a:solidFill>
                <a:latin typeface="Courier New"/>
                <a:ea typeface="Courier New"/>
                <a:cs typeface="Courier New"/>
                <a:sym typeface="Courier New"/>
              </a:rPr>
              <a:t>        for(i = numero; i&gt;=1; i--)  </a:t>
            </a:r>
            <a:endParaRPr/>
          </a:p>
          <a:p>
            <a:pPr marL="0" marR="0" lvl="0" indent="0" algn="l" rtl="0">
              <a:spcBef>
                <a:spcPts val="0"/>
              </a:spcBef>
              <a:spcAft>
                <a:spcPts val="0"/>
              </a:spcAft>
              <a:buNone/>
            </a:pPr>
            <a:r>
              <a:rPr lang="es-ES" sz="1800" b="1">
                <a:solidFill>
                  <a:schemeClr val="dk1"/>
                </a:solidFill>
                <a:latin typeface="Courier New"/>
                <a:ea typeface="Courier New"/>
                <a:cs typeface="Courier New"/>
                <a:sym typeface="Courier New"/>
              </a:rPr>
              <a:t>          if(numero % i == 0)</a:t>
            </a:r>
            <a:endParaRPr/>
          </a:p>
          <a:p>
            <a:pPr marL="0" marR="0" lvl="0" indent="0" algn="l" rtl="0">
              <a:spcBef>
                <a:spcPts val="0"/>
              </a:spcBef>
              <a:spcAft>
                <a:spcPts val="0"/>
              </a:spcAft>
              <a:buNone/>
            </a:pPr>
            <a:r>
              <a:rPr lang="es-ES" sz="1800" b="1">
                <a:solidFill>
                  <a:schemeClr val="dk1"/>
                </a:solidFill>
                <a:latin typeface="Courier New"/>
                <a:ea typeface="Courier New"/>
                <a:cs typeface="Courier New"/>
                <a:sym typeface="Courier New"/>
              </a:rPr>
              <a:t>            suma += i;</a:t>
            </a:r>
            <a:endParaRPr/>
          </a:p>
          <a:p>
            <a:pPr marL="0" marR="0" lvl="0" indent="0" algn="l" rtl="0">
              <a:spcBef>
                <a:spcPts val="0"/>
              </a:spcBef>
              <a:spcAft>
                <a:spcPts val="0"/>
              </a:spcAft>
              <a:buNone/>
            </a:pPr>
            <a:r>
              <a:rPr lang="es-ES" sz="1800" b="1">
                <a:solidFill>
                  <a:schemeClr val="dk1"/>
                </a:solidFill>
                <a:latin typeface="Courier New"/>
                <a:ea typeface="Courier New"/>
                <a:cs typeface="Courier New"/>
                <a:sym typeface="Courier New"/>
              </a:rPr>
              <a:t>        if(suma &gt; 2 * numero)</a:t>
            </a:r>
            <a:endParaRPr/>
          </a:p>
          <a:p>
            <a:pPr marL="0" marR="0" lvl="0" indent="0" algn="l" rtl="0">
              <a:spcBef>
                <a:spcPts val="0"/>
              </a:spcBef>
              <a:spcAft>
                <a:spcPts val="0"/>
              </a:spcAft>
              <a:buNone/>
            </a:pPr>
            <a:r>
              <a:rPr lang="es-ES" sz="1800" b="1">
                <a:solidFill>
                  <a:schemeClr val="dk1"/>
                </a:solidFill>
                <a:latin typeface="Courier New"/>
                <a:ea typeface="Courier New"/>
                <a:cs typeface="Courier New"/>
                <a:sym typeface="Courier New"/>
              </a:rPr>
              <a:t>          System.out.println(“Es abundante”);</a:t>
            </a:r>
            <a:endParaRPr/>
          </a:p>
          <a:p>
            <a:pPr marL="0" marR="0" lvl="0" indent="0" algn="l" rtl="0">
              <a:spcBef>
                <a:spcPts val="0"/>
              </a:spcBef>
              <a:spcAft>
                <a:spcPts val="0"/>
              </a:spcAft>
              <a:buNone/>
            </a:pPr>
            <a:r>
              <a:rPr lang="es-ES" sz="1800" b="1">
                <a:solidFill>
                  <a:schemeClr val="dk1"/>
                </a:solidFill>
                <a:latin typeface="Courier New"/>
                <a:ea typeface="Courier New"/>
                <a:cs typeface="Courier New"/>
                <a:sym typeface="Courier New"/>
              </a:rPr>
              <a:t>        else</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ES" sz="1800" b="1">
                <a:solidFill>
                  <a:schemeClr val="dk1"/>
                </a:solidFill>
                <a:latin typeface="Courier New"/>
                <a:ea typeface="Courier New"/>
                <a:cs typeface="Courier New"/>
                <a:sym typeface="Courier New"/>
              </a:rPr>
              <a:t>          System.out.println(“No abundante”); </a:t>
            </a:r>
            <a:endParaRPr/>
          </a:p>
          <a:p>
            <a:pPr marL="0" marR="0" lvl="0" indent="0" algn="l" rtl="0">
              <a:spcBef>
                <a:spcPts val="0"/>
              </a:spcBef>
              <a:spcAft>
                <a:spcPts val="0"/>
              </a:spcAft>
              <a:buNone/>
            </a:pPr>
            <a:r>
              <a:rPr lang="es-ES" sz="1800" b="1">
                <a:solidFill>
                  <a:schemeClr val="dk1"/>
                </a:solidFill>
                <a:latin typeface="Courier New"/>
                <a:ea typeface="Courier New"/>
                <a:cs typeface="Courier New"/>
                <a:sym typeface="Courier New"/>
              </a:rPr>
              <a:t>      }</a:t>
            </a:r>
            <a:endParaRPr/>
          </a:p>
          <a:p>
            <a:pPr marL="0" marR="0" lvl="0" indent="0" algn="l" rtl="0">
              <a:spcBef>
                <a:spcPts val="0"/>
              </a:spcBef>
              <a:spcAft>
                <a:spcPts val="0"/>
              </a:spcAft>
              <a:buNone/>
            </a:pPr>
            <a:r>
              <a:rPr lang="es-ES" sz="1800" b="1">
                <a:solidFill>
                  <a:schemeClr val="dk1"/>
                </a:solidFill>
                <a:latin typeface="Courier New"/>
                <a:ea typeface="Courier New"/>
                <a:cs typeface="Courier New"/>
                <a:sym typeface="Courier New"/>
              </a:rPr>
              <a:t>      break;</a:t>
            </a:r>
            <a:endParaRPr/>
          </a:p>
          <a:p>
            <a:pPr marL="0" marR="0" lvl="0" indent="0" algn="l" rtl="0">
              <a:spcBef>
                <a:spcPts val="0"/>
              </a:spcBef>
              <a:spcAft>
                <a:spcPts val="0"/>
              </a:spcAft>
              <a:buNone/>
            </a:pPr>
            <a:r>
              <a:rPr lang="es-ES" sz="1800" b="1">
                <a:solidFill>
                  <a:schemeClr val="dk1"/>
                </a:solidFill>
                <a:latin typeface="Courier New"/>
                <a:ea typeface="Courier New"/>
                <a:cs typeface="Courier New"/>
                <a:sym typeface="Courier New"/>
              </a:rPr>
              <a:t>      default:</a:t>
            </a:r>
            <a:endParaRPr/>
          </a:p>
          <a:p>
            <a:pPr marL="0" marR="0" lvl="0" indent="0" algn="l" rtl="0">
              <a:spcBef>
                <a:spcPts val="0"/>
              </a:spcBef>
              <a:spcAft>
                <a:spcPts val="0"/>
              </a:spcAft>
              <a:buNone/>
            </a:pPr>
            <a:r>
              <a:rPr lang="es-ES" sz="1800" b="1">
                <a:solidFill>
                  <a:schemeClr val="dk1"/>
                </a:solidFill>
                <a:latin typeface="Courier New"/>
                <a:ea typeface="Courier New"/>
                <a:cs typeface="Courier New"/>
                <a:sym typeface="Courier New"/>
              </a:rPr>
              <a:t>        System.out.println(“No valido”);</a:t>
            </a:r>
            <a:endParaRPr/>
          </a:p>
          <a:p>
            <a:pPr marL="0" marR="0" lvl="0" indent="0" algn="l" rtl="0">
              <a:spcBef>
                <a:spcPts val="0"/>
              </a:spcBef>
              <a:spcAft>
                <a:spcPts val="0"/>
              </a:spcAft>
              <a:buNone/>
            </a:pPr>
            <a:r>
              <a:rPr lang="es-ES" sz="1800" b="1">
                <a:solidFill>
                  <a:schemeClr val="dk1"/>
                </a:solidFill>
                <a:latin typeface="Courier New"/>
                <a:ea typeface="Courier New"/>
                <a:cs typeface="Courier New"/>
                <a:sym typeface="Courier New"/>
              </a:rPr>
              <a:t>    }</a:t>
            </a:r>
            <a:endParaRPr/>
          </a:p>
          <a:p>
            <a:pPr marL="0" marR="0" lvl="0" indent="0" algn="l" rtl="0">
              <a:spcBef>
                <a:spcPts val="0"/>
              </a:spcBef>
              <a:spcAft>
                <a:spcPts val="0"/>
              </a:spcAft>
              <a:buNone/>
            </a:pPr>
            <a:r>
              <a:rPr lang="es-ES" sz="1800" b="1">
                <a:solidFill>
                  <a:schemeClr val="dk1"/>
                </a:solidFill>
                <a:latin typeface="Courier New"/>
                <a:ea typeface="Courier New"/>
                <a:cs typeface="Courier New"/>
                <a:sym typeface="Courier New"/>
              </a:rPr>
              <a:t>  }</a:t>
            </a:r>
            <a:endParaRPr/>
          </a:p>
          <a:p>
            <a:pPr marL="0" marR="0" lvl="0" indent="0" algn="l" rtl="0">
              <a:spcBef>
                <a:spcPts val="0"/>
              </a:spcBef>
              <a:spcAft>
                <a:spcPts val="0"/>
              </a:spcAft>
              <a:buNone/>
            </a:pPr>
            <a:r>
              <a:rPr lang="es-ES" sz="1800" b="1">
                <a:solidFill>
                  <a:schemeClr val="dk1"/>
                </a:solidFill>
                <a:latin typeface="Courier New"/>
                <a:ea typeface="Courier New"/>
                <a:cs typeface="Courier New"/>
                <a:sym typeface="Courier New"/>
              </a:rPr>
              <a:t>}   </a:t>
            </a:r>
            <a:endParaRPr sz="1800" b="1">
              <a:solidFill>
                <a:schemeClr val="dk1"/>
              </a:solidFill>
              <a:latin typeface="Courier New"/>
              <a:ea typeface="Courier New"/>
              <a:cs typeface="Courier New"/>
              <a:sym typeface="Courier New"/>
            </a:endParaRPr>
          </a:p>
        </p:txBody>
      </p:sp>
      <p:sp>
        <p:nvSpPr>
          <p:cNvPr id="528" name="Google Shape;528;p25"/>
          <p:cNvSpPr/>
          <p:nvPr/>
        </p:nvSpPr>
        <p:spPr>
          <a:xfrm>
            <a:off x="2447611" y="692480"/>
            <a:ext cx="5344675" cy="1985165"/>
          </a:xfrm>
          <a:prstGeom prst="rect">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grpSp>
        <p:nvGrpSpPr>
          <p:cNvPr id="533" name="Google Shape;533;p26"/>
          <p:cNvGrpSpPr/>
          <p:nvPr/>
        </p:nvGrpSpPr>
        <p:grpSpPr>
          <a:xfrm>
            <a:off x="8141" y="4663389"/>
            <a:ext cx="9144000" cy="477452"/>
            <a:chOff x="8141" y="4663389"/>
            <a:chExt cx="9144000" cy="477452"/>
          </a:xfrm>
        </p:grpSpPr>
        <p:grpSp>
          <p:nvGrpSpPr>
            <p:cNvPr id="534" name="Google Shape;534;p26"/>
            <p:cNvGrpSpPr/>
            <p:nvPr/>
          </p:nvGrpSpPr>
          <p:grpSpPr>
            <a:xfrm>
              <a:off x="8141" y="4663389"/>
              <a:ext cx="9144000" cy="477452"/>
              <a:chOff x="0" y="6309320"/>
              <a:chExt cx="9144000" cy="548680"/>
            </a:xfrm>
          </p:grpSpPr>
          <p:sp>
            <p:nvSpPr>
              <p:cNvPr id="535" name="Google Shape;535;p26"/>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36" name="Google Shape;536;p26"/>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537" name="Google Shape;537;p26"/>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538" name="Google Shape;538;p26"/>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539" name="Google Shape;539;p26"/>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26</a:t>
              </a:fld>
              <a:endParaRPr sz="1800" b="1">
                <a:solidFill>
                  <a:schemeClr val="dk1"/>
                </a:solidFill>
                <a:latin typeface="Times New Roman"/>
                <a:ea typeface="Times New Roman"/>
                <a:cs typeface="Times New Roman"/>
                <a:sym typeface="Times New Roman"/>
              </a:endParaRPr>
            </a:p>
          </p:txBody>
        </p:sp>
      </p:grpSp>
      <p:sp>
        <p:nvSpPr>
          <p:cNvPr id="540" name="Google Shape;540;p26"/>
          <p:cNvSpPr txBox="1"/>
          <p:nvPr/>
        </p:nvSpPr>
        <p:spPr>
          <a:xfrm>
            <a:off x="1365195" y="793973"/>
            <a:ext cx="7447658" cy="46166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b="1">
                <a:solidFill>
                  <a:schemeClr val="dk1"/>
                </a:solidFill>
                <a:latin typeface="Times New Roman"/>
                <a:ea typeface="Times New Roman"/>
                <a:cs typeface="Times New Roman"/>
                <a:sym typeface="Times New Roman"/>
              </a:rPr>
              <a:t>Paso 2: Identificar y definir variables globales </a:t>
            </a:r>
            <a:endParaRPr sz="2400" b="1" i="1">
              <a:solidFill>
                <a:schemeClr val="dk1"/>
              </a:solidFill>
              <a:latin typeface="Times New Roman"/>
              <a:ea typeface="Times New Roman"/>
              <a:cs typeface="Times New Roman"/>
              <a:sym typeface="Times New Roman"/>
            </a:endParaRPr>
          </a:p>
        </p:txBody>
      </p:sp>
      <p:sp>
        <p:nvSpPr>
          <p:cNvPr id="541" name="Google Shape;541;p26"/>
          <p:cNvSpPr txBox="1"/>
          <p:nvPr/>
        </p:nvSpPr>
        <p:spPr>
          <a:xfrm>
            <a:off x="1365195" y="1422420"/>
            <a:ext cx="7460053" cy="46166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b="1">
                <a:solidFill>
                  <a:schemeClr val="dk1"/>
                </a:solidFill>
                <a:latin typeface="Times New Roman"/>
                <a:ea typeface="Times New Roman"/>
                <a:cs typeface="Times New Roman"/>
                <a:sym typeface="Times New Roman"/>
              </a:rPr>
              <a:t>Tipos de variables:</a:t>
            </a:r>
            <a:endParaRPr sz="2400" b="1" i="1">
              <a:solidFill>
                <a:schemeClr val="dk1"/>
              </a:solidFill>
              <a:latin typeface="Times New Roman"/>
              <a:ea typeface="Times New Roman"/>
              <a:cs typeface="Times New Roman"/>
              <a:sym typeface="Times New Roman"/>
            </a:endParaRPr>
          </a:p>
        </p:txBody>
      </p:sp>
      <p:sp>
        <p:nvSpPr>
          <p:cNvPr id="542" name="Google Shape;542;p26"/>
          <p:cNvSpPr txBox="1"/>
          <p:nvPr/>
        </p:nvSpPr>
        <p:spPr>
          <a:xfrm>
            <a:off x="1847282" y="1986225"/>
            <a:ext cx="6950913"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Según el paradigma de programación modular, existen dos tipos de variables:</a:t>
            </a:r>
            <a:endParaRPr/>
          </a:p>
        </p:txBody>
      </p:sp>
      <p:sp>
        <p:nvSpPr>
          <p:cNvPr id="543" name="Google Shape;543;p26"/>
          <p:cNvSpPr txBox="1"/>
          <p:nvPr/>
        </p:nvSpPr>
        <p:spPr>
          <a:xfrm>
            <a:off x="2906779" y="3057559"/>
            <a:ext cx="3346723" cy="1061829"/>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Variables globales</a:t>
            </a:r>
            <a:endParaRPr/>
          </a:p>
          <a:p>
            <a:pPr marL="457200" marR="0" lvl="0" indent="-457200" algn="just" rtl="0">
              <a:spcBef>
                <a:spcPts val="180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Variables locales</a:t>
            </a:r>
            <a:endParaRPr/>
          </a:p>
        </p:txBody>
      </p:sp>
      <p:sp>
        <p:nvSpPr>
          <p:cNvPr id="544" name="Google Shape;544;p26"/>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6.- Ejemplo</a:t>
            </a: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grpSp>
        <p:nvGrpSpPr>
          <p:cNvPr id="549" name="Google Shape;549;p27"/>
          <p:cNvGrpSpPr/>
          <p:nvPr/>
        </p:nvGrpSpPr>
        <p:grpSpPr>
          <a:xfrm>
            <a:off x="8141" y="4663389"/>
            <a:ext cx="9144000" cy="477452"/>
            <a:chOff x="8141" y="4663389"/>
            <a:chExt cx="9144000" cy="477452"/>
          </a:xfrm>
        </p:grpSpPr>
        <p:grpSp>
          <p:nvGrpSpPr>
            <p:cNvPr id="550" name="Google Shape;550;p27"/>
            <p:cNvGrpSpPr/>
            <p:nvPr/>
          </p:nvGrpSpPr>
          <p:grpSpPr>
            <a:xfrm>
              <a:off x="8141" y="4663389"/>
              <a:ext cx="9144000" cy="477452"/>
              <a:chOff x="0" y="6309320"/>
              <a:chExt cx="9144000" cy="548680"/>
            </a:xfrm>
          </p:grpSpPr>
          <p:sp>
            <p:nvSpPr>
              <p:cNvPr id="551" name="Google Shape;551;p27"/>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52" name="Google Shape;552;p27"/>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553" name="Google Shape;553;p27"/>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554" name="Google Shape;554;p27"/>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555" name="Google Shape;555;p27"/>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27</a:t>
              </a:fld>
              <a:endParaRPr sz="1800" b="1">
                <a:solidFill>
                  <a:schemeClr val="dk1"/>
                </a:solidFill>
                <a:latin typeface="Times New Roman"/>
                <a:ea typeface="Times New Roman"/>
                <a:cs typeface="Times New Roman"/>
                <a:sym typeface="Times New Roman"/>
              </a:endParaRPr>
            </a:p>
          </p:txBody>
        </p:sp>
      </p:grpSp>
      <p:sp>
        <p:nvSpPr>
          <p:cNvPr id="556" name="Google Shape;556;p27"/>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6.- Ejemplo</a:t>
            </a:r>
            <a:endParaRPr>
              <a:latin typeface="Times New Roman"/>
              <a:ea typeface="Times New Roman"/>
              <a:cs typeface="Times New Roman"/>
              <a:sym typeface="Times New Roman"/>
            </a:endParaRPr>
          </a:p>
        </p:txBody>
      </p:sp>
      <p:graphicFrame>
        <p:nvGraphicFramePr>
          <p:cNvPr id="557" name="Google Shape;557;p27"/>
          <p:cNvGraphicFramePr/>
          <p:nvPr/>
        </p:nvGraphicFramePr>
        <p:xfrm>
          <a:off x="1212489" y="1044700"/>
          <a:ext cx="7643375" cy="3306445"/>
        </p:xfrm>
        <a:graphic>
          <a:graphicData uri="http://schemas.openxmlformats.org/drawingml/2006/table">
            <a:tbl>
              <a:tblPr firstRow="1" bandRow="1">
                <a:noFill/>
                <a:tableStyleId>{3B16C0D2-C0B5-403C-BDAA-44BDC5381D21}</a:tableStyleId>
              </a:tblPr>
              <a:tblGrid>
                <a:gridCol w="3206800">
                  <a:extLst>
                    <a:ext uri="{9D8B030D-6E8A-4147-A177-3AD203B41FA5}">
                      <a16:colId xmlns:a16="http://schemas.microsoft.com/office/drawing/2014/main" val="20000"/>
                    </a:ext>
                  </a:extLst>
                </a:gridCol>
                <a:gridCol w="4436575">
                  <a:extLst>
                    <a:ext uri="{9D8B030D-6E8A-4147-A177-3AD203B41FA5}">
                      <a16:colId xmlns:a16="http://schemas.microsoft.com/office/drawing/2014/main" val="20001"/>
                    </a:ext>
                  </a:extLst>
                </a:gridCol>
              </a:tblGrid>
              <a:tr h="458125">
                <a:tc>
                  <a:txBody>
                    <a:bodyPr/>
                    <a:lstStyle/>
                    <a:p>
                      <a:pPr marL="0" marR="0" lvl="0" indent="0" algn="ctr" rtl="0">
                        <a:spcBef>
                          <a:spcPts val="0"/>
                        </a:spcBef>
                        <a:spcAft>
                          <a:spcPts val="0"/>
                        </a:spcAft>
                        <a:buNone/>
                      </a:pPr>
                      <a:r>
                        <a:rPr lang="es-ES" sz="2400" b="1" u="none" strike="noStrike" cap="none">
                          <a:latin typeface="Times New Roman"/>
                          <a:ea typeface="Times New Roman"/>
                          <a:cs typeface="Times New Roman"/>
                          <a:sym typeface="Times New Roman"/>
                        </a:rPr>
                        <a:t>Variables Globales</a:t>
                      </a:r>
                      <a:endParaRPr sz="2400" b="1" u="none" strike="noStrike" cap="none">
                        <a:latin typeface="Times New Roman"/>
                        <a:ea typeface="Times New Roman"/>
                        <a:cs typeface="Times New Roman"/>
                        <a:sym typeface="Times New Roman"/>
                      </a:endParaRPr>
                    </a:p>
                  </a:txBody>
                  <a:tcPr marL="91450" marR="91450" marT="45725" marB="45725">
                    <a:solidFill>
                      <a:srgbClr val="CCC0D9"/>
                    </a:solidFill>
                  </a:tcPr>
                </a:tc>
                <a:tc>
                  <a:txBody>
                    <a:bodyPr/>
                    <a:lstStyle/>
                    <a:p>
                      <a:pPr marL="0" marR="0" lvl="0" indent="0" algn="ctr" rtl="0">
                        <a:spcBef>
                          <a:spcPts val="0"/>
                        </a:spcBef>
                        <a:spcAft>
                          <a:spcPts val="0"/>
                        </a:spcAft>
                        <a:buNone/>
                      </a:pPr>
                      <a:r>
                        <a:rPr lang="es-ES" sz="2400" b="1" u="none" strike="noStrike" cap="none">
                          <a:latin typeface="Times New Roman"/>
                          <a:ea typeface="Times New Roman"/>
                          <a:cs typeface="Times New Roman"/>
                          <a:sym typeface="Times New Roman"/>
                        </a:rPr>
                        <a:t>Variables Locales</a:t>
                      </a:r>
                      <a:endParaRPr sz="2400" b="1" u="none" strike="noStrike" cap="none">
                        <a:latin typeface="Times New Roman"/>
                        <a:ea typeface="Times New Roman"/>
                        <a:cs typeface="Times New Roman"/>
                        <a:sym typeface="Times New Roman"/>
                      </a:endParaRPr>
                    </a:p>
                  </a:txBody>
                  <a:tcPr marL="91450" marR="91450" marT="45725" marB="45725">
                    <a:solidFill>
                      <a:srgbClr val="CCC0D9"/>
                    </a:solidFill>
                  </a:tcPr>
                </a:tc>
                <a:extLst>
                  <a:ext uri="{0D108BD9-81ED-4DB2-BD59-A6C34878D82A}">
                    <a16:rowId xmlns:a16="http://schemas.microsoft.com/office/drawing/2014/main" val="10000"/>
                  </a:ext>
                </a:extLst>
              </a:tr>
              <a:tr h="1527050">
                <a:tc>
                  <a:txBody>
                    <a:bodyPr/>
                    <a:lstStyle/>
                    <a:p>
                      <a:pPr marL="0" marR="0" lvl="0" indent="0" algn="ctr" rtl="0">
                        <a:lnSpc>
                          <a:spcPct val="100000"/>
                        </a:lnSpc>
                        <a:spcBef>
                          <a:spcPts val="0"/>
                        </a:spcBef>
                        <a:spcAft>
                          <a:spcPts val="0"/>
                        </a:spcAft>
                        <a:buClr>
                          <a:schemeClr val="dk1"/>
                        </a:buClr>
                        <a:buSzPts val="2400"/>
                        <a:buFont typeface="Times New Roman"/>
                        <a:buNone/>
                      </a:pPr>
                      <a:r>
                        <a:rPr lang="es-ES" sz="2400" u="none" strike="noStrike" cap="none">
                          <a:latin typeface="Times New Roman"/>
                          <a:ea typeface="Times New Roman"/>
                          <a:cs typeface="Times New Roman"/>
                          <a:sym typeface="Times New Roman"/>
                        </a:rPr>
                        <a:t>Son accesibles por todos los módulos dentro del programa para usar y/o modificar su valor</a:t>
                      </a:r>
                      <a:endParaRPr/>
                    </a:p>
                    <a:p>
                      <a:pPr marL="0" marR="0" lvl="0" indent="0" algn="l" rtl="0">
                        <a:spcBef>
                          <a:spcPts val="0"/>
                        </a:spcBef>
                        <a:spcAft>
                          <a:spcPts val="0"/>
                        </a:spcAft>
                        <a:buNone/>
                      </a:pPr>
                      <a:endParaRPr sz="1800"/>
                    </a:p>
                  </a:txBody>
                  <a:tcPr marL="91450" marR="91450" marT="144000" marB="45725">
                    <a:solidFill>
                      <a:srgbClr val="F2F2F2"/>
                    </a:solidFill>
                  </a:tcPr>
                </a:tc>
                <a:tc>
                  <a:txBody>
                    <a:bodyPr/>
                    <a:lstStyle/>
                    <a:p>
                      <a:pPr marL="0" marR="0" lvl="0" indent="0" algn="ctr" rtl="0">
                        <a:spcBef>
                          <a:spcPts val="0"/>
                        </a:spcBef>
                        <a:spcAft>
                          <a:spcPts val="0"/>
                        </a:spcAft>
                        <a:buNone/>
                      </a:pPr>
                      <a:r>
                        <a:rPr lang="es-ES" sz="2400">
                          <a:latin typeface="Times New Roman"/>
                          <a:ea typeface="Times New Roman"/>
                          <a:cs typeface="Times New Roman"/>
                          <a:sym typeface="Times New Roman"/>
                        </a:rPr>
                        <a:t>Solo son accesibles dentro del módulo donde fueron declaradas. De hecho, este tipo de variables solo se crean cuando el flujo del programa entra al módulo correspondiente y, se destruyen cuando se sale de él</a:t>
                      </a:r>
                      <a:endParaRPr/>
                    </a:p>
                  </a:txBody>
                  <a:tcPr marL="91450" marR="91450" marT="144000" marB="144000">
                    <a:solidFill>
                      <a:srgbClr val="F2F2F2"/>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grpSp>
        <p:nvGrpSpPr>
          <p:cNvPr id="562" name="Google Shape;562;p28"/>
          <p:cNvGrpSpPr/>
          <p:nvPr/>
        </p:nvGrpSpPr>
        <p:grpSpPr>
          <a:xfrm>
            <a:off x="8141" y="4663389"/>
            <a:ext cx="9144000" cy="477452"/>
            <a:chOff x="8141" y="4663389"/>
            <a:chExt cx="9144000" cy="477452"/>
          </a:xfrm>
        </p:grpSpPr>
        <p:grpSp>
          <p:nvGrpSpPr>
            <p:cNvPr id="563" name="Google Shape;563;p28"/>
            <p:cNvGrpSpPr/>
            <p:nvPr/>
          </p:nvGrpSpPr>
          <p:grpSpPr>
            <a:xfrm>
              <a:off x="8141" y="4663389"/>
              <a:ext cx="9144000" cy="477452"/>
              <a:chOff x="0" y="6309320"/>
              <a:chExt cx="9144000" cy="548680"/>
            </a:xfrm>
          </p:grpSpPr>
          <p:sp>
            <p:nvSpPr>
              <p:cNvPr id="564" name="Google Shape;564;p28"/>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65" name="Google Shape;565;p28"/>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566" name="Google Shape;566;p28"/>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567" name="Google Shape;567;p28"/>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568" name="Google Shape;568;p28"/>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28</a:t>
              </a:fld>
              <a:endParaRPr sz="1800" b="1">
                <a:solidFill>
                  <a:schemeClr val="dk1"/>
                </a:solidFill>
                <a:latin typeface="Times New Roman"/>
                <a:ea typeface="Times New Roman"/>
                <a:cs typeface="Times New Roman"/>
                <a:sym typeface="Times New Roman"/>
              </a:endParaRPr>
            </a:p>
          </p:txBody>
        </p:sp>
      </p:grpSp>
      <p:sp>
        <p:nvSpPr>
          <p:cNvPr id="569" name="Google Shape;569;p28"/>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6.- Ejemplo</a:t>
            </a:r>
            <a:endParaRPr>
              <a:latin typeface="Times New Roman"/>
              <a:ea typeface="Times New Roman"/>
              <a:cs typeface="Times New Roman"/>
              <a:sym typeface="Times New Roman"/>
            </a:endParaRPr>
          </a:p>
        </p:txBody>
      </p:sp>
      <p:sp>
        <p:nvSpPr>
          <p:cNvPr id="570" name="Google Shape;570;p28"/>
          <p:cNvSpPr txBox="1"/>
          <p:nvPr/>
        </p:nvSpPr>
        <p:spPr>
          <a:xfrm>
            <a:off x="2137364" y="899368"/>
            <a:ext cx="6624463" cy="46166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b="1">
                <a:solidFill>
                  <a:schemeClr val="dk1"/>
                </a:solidFill>
                <a:latin typeface="Times New Roman"/>
                <a:ea typeface="Times New Roman"/>
                <a:cs typeface="Times New Roman"/>
                <a:sym typeface="Times New Roman"/>
              </a:rPr>
              <a:t>Ámbito de las variables globales</a:t>
            </a:r>
            <a:endParaRPr sz="2400" b="1" i="1">
              <a:solidFill>
                <a:schemeClr val="dk1"/>
              </a:solidFill>
              <a:latin typeface="Times New Roman"/>
              <a:ea typeface="Times New Roman"/>
              <a:cs typeface="Times New Roman"/>
              <a:sym typeface="Times New Roman"/>
            </a:endParaRPr>
          </a:p>
        </p:txBody>
      </p:sp>
      <p:sp>
        <p:nvSpPr>
          <p:cNvPr id="571" name="Google Shape;571;p28"/>
          <p:cNvSpPr txBox="1"/>
          <p:nvPr/>
        </p:nvSpPr>
        <p:spPr>
          <a:xfrm>
            <a:off x="2029821" y="1502815"/>
            <a:ext cx="6732005" cy="135421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Java no tiene explícitamente variables globales como tal. Sus variables pueden ser:</a:t>
            </a:r>
            <a:endParaRPr/>
          </a:p>
          <a:p>
            <a:pPr marL="0" marR="0" lvl="0" indent="0" algn="ctr" rtl="0">
              <a:spcBef>
                <a:spcPts val="1200"/>
              </a:spcBef>
              <a:spcAft>
                <a:spcPts val="0"/>
              </a:spcAft>
              <a:buNone/>
            </a:pPr>
            <a:r>
              <a:rPr lang="es-ES" sz="2400" b="1">
                <a:solidFill>
                  <a:srgbClr val="FF0000"/>
                </a:solidFill>
                <a:latin typeface="Times New Roman"/>
                <a:ea typeface="Times New Roman"/>
                <a:cs typeface="Times New Roman"/>
                <a:sym typeface="Times New Roman"/>
              </a:rPr>
              <a:t>privadas,  públicas o protegidas</a:t>
            </a:r>
            <a:endParaRPr/>
          </a:p>
        </p:txBody>
      </p:sp>
      <p:sp>
        <p:nvSpPr>
          <p:cNvPr id="572" name="Google Shape;572;p28"/>
          <p:cNvSpPr txBox="1"/>
          <p:nvPr/>
        </p:nvSpPr>
        <p:spPr>
          <a:xfrm>
            <a:off x="1365195" y="2968462"/>
            <a:ext cx="7396631" cy="16312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Aunque el ámbito de acción de una variable pública es incluso mayor que el de una variable global, este tipo de variables nos servirá para definir variables globales para programación modular</a:t>
            </a:r>
            <a:r>
              <a:rPr lang="es-ES" sz="2800">
                <a:solidFill>
                  <a:schemeClr val="dk1"/>
                </a:solidFill>
                <a:latin typeface="Times New Roman"/>
                <a:ea typeface="Times New Roman"/>
                <a:cs typeface="Times New Roman"/>
                <a:sym typeface="Times New Roman"/>
              </a:rPr>
              <a:t>.</a:t>
            </a: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grpSp>
        <p:nvGrpSpPr>
          <p:cNvPr id="577" name="Google Shape;577;p29"/>
          <p:cNvGrpSpPr/>
          <p:nvPr/>
        </p:nvGrpSpPr>
        <p:grpSpPr>
          <a:xfrm>
            <a:off x="8141" y="4663389"/>
            <a:ext cx="9144000" cy="477452"/>
            <a:chOff x="8141" y="4663389"/>
            <a:chExt cx="9144000" cy="477452"/>
          </a:xfrm>
        </p:grpSpPr>
        <p:grpSp>
          <p:nvGrpSpPr>
            <p:cNvPr id="578" name="Google Shape;578;p29"/>
            <p:cNvGrpSpPr/>
            <p:nvPr/>
          </p:nvGrpSpPr>
          <p:grpSpPr>
            <a:xfrm>
              <a:off x="8141" y="4663389"/>
              <a:ext cx="9144000" cy="477452"/>
              <a:chOff x="0" y="6309320"/>
              <a:chExt cx="9144000" cy="548680"/>
            </a:xfrm>
          </p:grpSpPr>
          <p:sp>
            <p:nvSpPr>
              <p:cNvPr id="579" name="Google Shape;579;p29"/>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80" name="Google Shape;580;p29"/>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581" name="Google Shape;581;p29"/>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582" name="Google Shape;582;p29"/>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583" name="Google Shape;583;p29"/>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29</a:t>
              </a:fld>
              <a:endParaRPr sz="1800" b="1">
                <a:solidFill>
                  <a:schemeClr val="dk1"/>
                </a:solidFill>
                <a:latin typeface="Times New Roman"/>
                <a:ea typeface="Times New Roman"/>
                <a:cs typeface="Times New Roman"/>
                <a:sym typeface="Times New Roman"/>
              </a:endParaRPr>
            </a:p>
          </p:txBody>
        </p:sp>
      </p:grpSp>
      <p:sp>
        <p:nvSpPr>
          <p:cNvPr id="584" name="Google Shape;584;p29"/>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6.- Ejemplo</a:t>
            </a:r>
            <a:endParaRPr>
              <a:latin typeface="Times New Roman"/>
              <a:ea typeface="Times New Roman"/>
              <a:cs typeface="Times New Roman"/>
              <a:sym typeface="Times New Roman"/>
            </a:endParaRPr>
          </a:p>
        </p:txBody>
      </p:sp>
      <p:sp>
        <p:nvSpPr>
          <p:cNvPr id="585" name="Google Shape;585;p29"/>
          <p:cNvSpPr txBox="1"/>
          <p:nvPr/>
        </p:nvSpPr>
        <p:spPr>
          <a:xfrm>
            <a:off x="1185964" y="971930"/>
            <a:ext cx="7549337" cy="46166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b="1">
                <a:solidFill>
                  <a:schemeClr val="dk1"/>
                </a:solidFill>
                <a:latin typeface="Times New Roman"/>
                <a:ea typeface="Times New Roman"/>
                <a:cs typeface="Times New Roman"/>
                <a:sym typeface="Times New Roman"/>
              </a:rPr>
              <a:t>Ámbito de las variables locales</a:t>
            </a:r>
            <a:endParaRPr sz="2400" b="1" i="1">
              <a:solidFill>
                <a:schemeClr val="dk1"/>
              </a:solidFill>
              <a:latin typeface="Times New Roman"/>
              <a:ea typeface="Times New Roman"/>
              <a:cs typeface="Times New Roman"/>
              <a:sym typeface="Times New Roman"/>
            </a:endParaRPr>
          </a:p>
        </p:txBody>
      </p:sp>
      <p:sp>
        <p:nvSpPr>
          <p:cNvPr id="586" name="Google Shape;586;p29"/>
          <p:cNvSpPr txBox="1"/>
          <p:nvPr/>
        </p:nvSpPr>
        <p:spPr>
          <a:xfrm>
            <a:off x="1644078" y="1557731"/>
            <a:ext cx="7071907" cy="2616101"/>
          </a:xfrm>
          <a:prstGeom prst="rect">
            <a:avLst/>
          </a:prstGeom>
          <a:noFill/>
          <a:ln>
            <a:noFill/>
          </a:ln>
        </p:spPr>
        <p:txBody>
          <a:bodyPr spcFirstLastPara="1" wrap="square" lIns="91425" tIns="45700" rIns="91425" bIns="45700" anchor="t" anchorCtr="0">
            <a:spAutoFit/>
          </a:bodyPr>
          <a:lstStyle/>
          <a:p>
            <a:pPr marL="261938" marR="0" lvl="0" indent="-261938" algn="just" rtl="0">
              <a:spcBef>
                <a:spcPts val="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Solo son reconocidas por el método que las declaró</a:t>
            </a:r>
            <a:endParaRPr/>
          </a:p>
          <a:p>
            <a:pPr marL="261938" marR="0" lvl="0" indent="-261938" algn="just" rtl="0">
              <a:spcBef>
                <a:spcPts val="120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Ocupan un espacio temporal de almacenamiento en la memoria RAM.</a:t>
            </a:r>
            <a:endParaRPr/>
          </a:p>
          <a:p>
            <a:pPr marL="261938" marR="0" lvl="0" indent="-261938" algn="just" rtl="0">
              <a:spcBef>
                <a:spcPts val="120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Si una variable local tiene el mismo nombre que una variable global, la local se antepone a la global, es decir, el método NO tendrá acceso a la variable global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3"/>
          <p:cNvGrpSpPr/>
          <p:nvPr/>
        </p:nvGrpSpPr>
        <p:grpSpPr>
          <a:xfrm>
            <a:off x="8141" y="4663389"/>
            <a:ext cx="9144000" cy="477452"/>
            <a:chOff x="8141" y="4663389"/>
            <a:chExt cx="9144000" cy="477452"/>
          </a:xfrm>
        </p:grpSpPr>
        <p:grpSp>
          <p:nvGrpSpPr>
            <p:cNvPr id="121" name="Google Shape;121;p3"/>
            <p:cNvGrpSpPr/>
            <p:nvPr/>
          </p:nvGrpSpPr>
          <p:grpSpPr>
            <a:xfrm>
              <a:off x="8141" y="4663389"/>
              <a:ext cx="9144000" cy="477452"/>
              <a:chOff x="0" y="6309320"/>
              <a:chExt cx="9144000" cy="548680"/>
            </a:xfrm>
          </p:grpSpPr>
          <p:sp>
            <p:nvSpPr>
              <p:cNvPr id="122" name="Google Shape;122;p3"/>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23" name="Google Shape;123;p3"/>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124" name="Google Shape;124;p3"/>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125" name="Google Shape;125;p3"/>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126" name="Google Shape;126;p3"/>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3</a:t>
              </a:fld>
              <a:endParaRPr sz="1800" b="1">
                <a:solidFill>
                  <a:schemeClr val="dk1"/>
                </a:solidFill>
                <a:latin typeface="Times New Roman"/>
                <a:ea typeface="Times New Roman"/>
                <a:cs typeface="Times New Roman"/>
                <a:sym typeface="Times New Roman"/>
              </a:endParaRPr>
            </a:p>
          </p:txBody>
        </p:sp>
      </p:grpSp>
      <p:sp>
        <p:nvSpPr>
          <p:cNvPr id="127" name="Google Shape;127;p3"/>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1.- Introducción </a:t>
            </a:r>
            <a:endParaRPr>
              <a:latin typeface="Times New Roman"/>
              <a:ea typeface="Times New Roman"/>
              <a:cs typeface="Times New Roman"/>
              <a:sym typeface="Times New Roman"/>
            </a:endParaRPr>
          </a:p>
        </p:txBody>
      </p:sp>
      <p:sp>
        <p:nvSpPr>
          <p:cNvPr id="128" name="Google Shape;128;p3"/>
          <p:cNvSpPr txBox="1"/>
          <p:nvPr/>
        </p:nvSpPr>
        <p:spPr>
          <a:xfrm>
            <a:off x="1663892" y="753328"/>
            <a:ext cx="6575095" cy="46166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Un programa modular estaría compuesto de:</a:t>
            </a:r>
            <a:endParaRPr sz="2400" b="1" i="1">
              <a:solidFill>
                <a:schemeClr val="dk1"/>
              </a:solidFill>
              <a:latin typeface="Times New Roman"/>
              <a:ea typeface="Times New Roman"/>
              <a:cs typeface="Times New Roman"/>
              <a:sym typeface="Times New Roman"/>
            </a:endParaRPr>
          </a:p>
        </p:txBody>
      </p:sp>
      <p:sp>
        <p:nvSpPr>
          <p:cNvPr id="129" name="Google Shape;129;p3"/>
          <p:cNvSpPr txBox="1"/>
          <p:nvPr/>
        </p:nvSpPr>
        <p:spPr>
          <a:xfrm>
            <a:off x="2137365" y="1241412"/>
            <a:ext cx="6710375" cy="1646605"/>
          </a:xfrm>
          <a:prstGeom prst="rect">
            <a:avLst/>
          </a:prstGeom>
          <a:noFill/>
          <a:ln>
            <a:noFill/>
          </a:ln>
        </p:spPr>
        <p:txBody>
          <a:bodyPr spcFirstLastPara="1" wrap="square" lIns="91425" tIns="45700" rIns="91425" bIns="45700" anchor="t" anchorCtr="0">
            <a:spAutoFit/>
          </a:bodyPr>
          <a:lstStyle/>
          <a:p>
            <a:pPr marL="271463" marR="0" lvl="0" indent="-271463" algn="just" rtl="0">
              <a:spcBef>
                <a:spcPts val="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Un programa principal, encargado de coordinar la ejecución.</a:t>
            </a:r>
            <a:endParaRPr/>
          </a:p>
          <a:p>
            <a:pPr marL="271463" marR="0" lvl="0" indent="-271463" algn="just" rtl="0">
              <a:spcBef>
                <a:spcPts val="60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Una serie de módulos que resolverían cada una de las tareas concretas del problema</a:t>
            </a:r>
            <a:endParaRPr sz="2400">
              <a:solidFill>
                <a:schemeClr val="dk1"/>
              </a:solidFill>
              <a:latin typeface="Times New Roman"/>
              <a:ea typeface="Times New Roman"/>
              <a:cs typeface="Times New Roman"/>
              <a:sym typeface="Times New Roman"/>
            </a:endParaRPr>
          </a:p>
        </p:txBody>
      </p:sp>
      <p:grpSp>
        <p:nvGrpSpPr>
          <p:cNvPr id="130" name="Google Shape;130;p3"/>
          <p:cNvGrpSpPr/>
          <p:nvPr/>
        </p:nvGrpSpPr>
        <p:grpSpPr>
          <a:xfrm>
            <a:off x="2165309" y="3001841"/>
            <a:ext cx="5672448" cy="1691523"/>
            <a:chOff x="179882" y="4162094"/>
            <a:chExt cx="5672448" cy="1691523"/>
          </a:xfrm>
        </p:grpSpPr>
        <p:sp>
          <p:nvSpPr>
            <p:cNvPr id="131" name="Google Shape;131;p3"/>
            <p:cNvSpPr txBox="1"/>
            <p:nvPr/>
          </p:nvSpPr>
          <p:spPr>
            <a:xfrm>
              <a:off x="2205853" y="4162094"/>
              <a:ext cx="2088079" cy="338554"/>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a:solidFill>
                    <a:schemeClr val="dk1"/>
                  </a:solidFill>
                  <a:latin typeface="Times New Roman"/>
                  <a:ea typeface="Times New Roman"/>
                  <a:cs typeface="Times New Roman"/>
                  <a:sym typeface="Times New Roman"/>
                </a:rPr>
                <a:t>Programa Principal</a:t>
              </a:r>
              <a:endParaRPr sz="1600">
                <a:solidFill>
                  <a:schemeClr val="dk1"/>
                </a:solidFill>
                <a:latin typeface="Times New Roman"/>
                <a:ea typeface="Times New Roman"/>
                <a:cs typeface="Times New Roman"/>
                <a:sym typeface="Times New Roman"/>
              </a:endParaRPr>
            </a:p>
          </p:txBody>
        </p:sp>
        <p:sp>
          <p:nvSpPr>
            <p:cNvPr id="132" name="Google Shape;132;p3"/>
            <p:cNvSpPr txBox="1"/>
            <p:nvPr/>
          </p:nvSpPr>
          <p:spPr>
            <a:xfrm>
              <a:off x="884286" y="4855254"/>
              <a:ext cx="1332148" cy="338554"/>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a:solidFill>
                    <a:schemeClr val="dk1"/>
                  </a:solidFill>
                  <a:latin typeface="Times New Roman"/>
                  <a:ea typeface="Times New Roman"/>
                  <a:cs typeface="Times New Roman"/>
                  <a:sym typeface="Times New Roman"/>
                </a:rPr>
                <a:t>Modulo A</a:t>
              </a:r>
              <a:endParaRPr sz="1600">
                <a:solidFill>
                  <a:schemeClr val="dk1"/>
                </a:solidFill>
                <a:latin typeface="Times New Roman"/>
                <a:ea typeface="Times New Roman"/>
                <a:cs typeface="Times New Roman"/>
                <a:sym typeface="Times New Roman"/>
              </a:endParaRPr>
            </a:p>
          </p:txBody>
        </p:sp>
        <p:sp>
          <p:nvSpPr>
            <p:cNvPr id="133" name="Google Shape;133;p3"/>
            <p:cNvSpPr txBox="1"/>
            <p:nvPr/>
          </p:nvSpPr>
          <p:spPr>
            <a:xfrm>
              <a:off x="2720490" y="4878950"/>
              <a:ext cx="1332148" cy="338554"/>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a:solidFill>
                    <a:schemeClr val="dk1"/>
                  </a:solidFill>
                  <a:latin typeface="Times New Roman"/>
                  <a:ea typeface="Times New Roman"/>
                  <a:cs typeface="Times New Roman"/>
                  <a:sym typeface="Times New Roman"/>
                </a:rPr>
                <a:t>Modulo B</a:t>
              </a:r>
              <a:endParaRPr sz="1600">
                <a:solidFill>
                  <a:schemeClr val="dk1"/>
                </a:solidFill>
                <a:latin typeface="Times New Roman"/>
                <a:ea typeface="Times New Roman"/>
                <a:cs typeface="Times New Roman"/>
                <a:sym typeface="Times New Roman"/>
              </a:endParaRPr>
            </a:p>
          </p:txBody>
        </p:sp>
        <p:sp>
          <p:nvSpPr>
            <p:cNvPr id="134" name="Google Shape;134;p3"/>
            <p:cNvSpPr txBox="1"/>
            <p:nvPr/>
          </p:nvSpPr>
          <p:spPr>
            <a:xfrm>
              <a:off x="4520182" y="4878950"/>
              <a:ext cx="1332148" cy="338554"/>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a:solidFill>
                    <a:schemeClr val="dk1"/>
                  </a:solidFill>
                  <a:latin typeface="Times New Roman"/>
                  <a:ea typeface="Times New Roman"/>
                  <a:cs typeface="Times New Roman"/>
                  <a:sym typeface="Times New Roman"/>
                </a:rPr>
                <a:t>Modulo C</a:t>
              </a:r>
              <a:endParaRPr sz="1600">
                <a:solidFill>
                  <a:schemeClr val="dk1"/>
                </a:solidFill>
                <a:latin typeface="Times New Roman"/>
                <a:ea typeface="Times New Roman"/>
                <a:cs typeface="Times New Roman"/>
                <a:sym typeface="Times New Roman"/>
              </a:endParaRPr>
            </a:p>
          </p:txBody>
        </p:sp>
        <p:sp>
          <p:nvSpPr>
            <p:cNvPr id="135" name="Google Shape;135;p3"/>
            <p:cNvSpPr txBox="1"/>
            <p:nvPr/>
          </p:nvSpPr>
          <p:spPr>
            <a:xfrm>
              <a:off x="179882" y="5515063"/>
              <a:ext cx="1332148" cy="338554"/>
            </a:xfrm>
            <a:prstGeom prst="rect">
              <a:avLst/>
            </a:prstGeom>
            <a:solidFill>
              <a:srgbClr val="F2F2F2"/>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a:solidFill>
                    <a:schemeClr val="dk1"/>
                  </a:solidFill>
                  <a:latin typeface="Times New Roman"/>
                  <a:ea typeface="Times New Roman"/>
                  <a:cs typeface="Times New Roman"/>
                  <a:sym typeface="Times New Roman"/>
                </a:rPr>
                <a:t>Modulo D</a:t>
              </a:r>
              <a:endParaRPr sz="1600">
                <a:solidFill>
                  <a:schemeClr val="dk1"/>
                </a:solidFill>
                <a:latin typeface="Times New Roman"/>
                <a:ea typeface="Times New Roman"/>
                <a:cs typeface="Times New Roman"/>
                <a:sym typeface="Times New Roman"/>
              </a:endParaRPr>
            </a:p>
          </p:txBody>
        </p:sp>
        <p:cxnSp>
          <p:nvCxnSpPr>
            <p:cNvPr id="136" name="Google Shape;136;p3"/>
            <p:cNvCxnSpPr>
              <a:stCxn id="131" idx="2"/>
              <a:endCxn id="133" idx="0"/>
            </p:cNvCxnSpPr>
            <p:nvPr/>
          </p:nvCxnSpPr>
          <p:spPr>
            <a:xfrm>
              <a:off x="3249892" y="4500648"/>
              <a:ext cx="136800" cy="378300"/>
            </a:xfrm>
            <a:prstGeom prst="straightConnector1">
              <a:avLst/>
            </a:prstGeom>
            <a:noFill/>
            <a:ln w="25400" cap="flat" cmpd="sng">
              <a:solidFill>
                <a:schemeClr val="dk1"/>
              </a:solidFill>
              <a:prstDash val="solid"/>
              <a:round/>
              <a:headEnd type="none" w="sm" len="sm"/>
              <a:tailEnd type="none" w="sm" len="sm"/>
            </a:ln>
          </p:spPr>
        </p:cxnSp>
        <p:cxnSp>
          <p:nvCxnSpPr>
            <p:cNvPr id="137" name="Google Shape;137;p3"/>
            <p:cNvCxnSpPr>
              <a:stCxn id="131" idx="2"/>
              <a:endCxn id="132" idx="0"/>
            </p:cNvCxnSpPr>
            <p:nvPr/>
          </p:nvCxnSpPr>
          <p:spPr>
            <a:xfrm flipH="1">
              <a:off x="1550392" y="4500648"/>
              <a:ext cx="1699500" cy="354600"/>
            </a:xfrm>
            <a:prstGeom prst="straightConnector1">
              <a:avLst/>
            </a:prstGeom>
            <a:noFill/>
            <a:ln w="25400" cap="flat" cmpd="sng">
              <a:solidFill>
                <a:schemeClr val="dk1"/>
              </a:solidFill>
              <a:prstDash val="solid"/>
              <a:round/>
              <a:headEnd type="none" w="sm" len="sm"/>
              <a:tailEnd type="none" w="sm" len="sm"/>
            </a:ln>
          </p:spPr>
        </p:cxnSp>
        <p:cxnSp>
          <p:nvCxnSpPr>
            <p:cNvPr id="138" name="Google Shape;138;p3"/>
            <p:cNvCxnSpPr>
              <a:stCxn id="131" idx="2"/>
              <a:endCxn id="134" idx="0"/>
            </p:cNvCxnSpPr>
            <p:nvPr/>
          </p:nvCxnSpPr>
          <p:spPr>
            <a:xfrm>
              <a:off x="3249892" y="4500648"/>
              <a:ext cx="1936500" cy="378300"/>
            </a:xfrm>
            <a:prstGeom prst="straightConnector1">
              <a:avLst/>
            </a:prstGeom>
            <a:noFill/>
            <a:ln w="25400" cap="flat" cmpd="sng">
              <a:solidFill>
                <a:schemeClr val="dk1"/>
              </a:solidFill>
              <a:prstDash val="solid"/>
              <a:round/>
              <a:headEnd type="none" w="sm" len="sm"/>
              <a:tailEnd type="none" w="sm" len="sm"/>
            </a:ln>
          </p:spPr>
        </p:cxnSp>
        <p:sp>
          <p:nvSpPr>
            <p:cNvPr id="139" name="Google Shape;139;p3"/>
            <p:cNvSpPr txBox="1"/>
            <p:nvPr/>
          </p:nvSpPr>
          <p:spPr>
            <a:xfrm>
              <a:off x="1734052" y="5515063"/>
              <a:ext cx="1332148" cy="338554"/>
            </a:xfrm>
            <a:prstGeom prst="rect">
              <a:avLst/>
            </a:prstGeom>
            <a:solidFill>
              <a:srgbClr val="F2F2F2"/>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a:solidFill>
                    <a:schemeClr val="dk1"/>
                  </a:solidFill>
                  <a:latin typeface="Times New Roman"/>
                  <a:ea typeface="Times New Roman"/>
                  <a:cs typeface="Times New Roman"/>
                  <a:sym typeface="Times New Roman"/>
                </a:rPr>
                <a:t>Modulo E</a:t>
              </a:r>
              <a:endParaRPr sz="1600">
                <a:solidFill>
                  <a:schemeClr val="dk1"/>
                </a:solidFill>
                <a:latin typeface="Times New Roman"/>
                <a:ea typeface="Times New Roman"/>
                <a:cs typeface="Times New Roman"/>
                <a:sym typeface="Times New Roman"/>
              </a:endParaRPr>
            </a:p>
          </p:txBody>
        </p:sp>
        <p:cxnSp>
          <p:nvCxnSpPr>
            <p:cNvPr id="140" name="Google Shape;140;p3"/>
            <p:cNvCxnSpPr>
              <a:stCxn id="132" idx="2"/>
              <a:endCxn id="135" idx="0"/>
            </p:cNvCxnSpPr>
            <p:nvPr/>
          </p:nvCxnSpPr>
          <p:spPr>
            <a:xfrm flipH="1">
              <a:off x="845960" y="5193808"/>
              <a:ext cx="704400" cy="321300"/>
            </a:xfrm>
            <a:prstGeom prst="straightConnector1">
              <a:avLst/>
            </a:prstGeom>
            <a:noFill/>
            <a:ln w="25400" cap="flat" cmpd="sng">
              <a:solidFill>
                <a:schemeClr val="dk1"/>
              </a:solidFill>
              <a:prstDash val="solid"/>
              <a:round/>
              <a:headEnd type="none" w="sm" len="sm"/>
              <a:tailEnd type="none" w="sm" len="sm"/>
            </a:ln>
          </p:spPr>
        </p:cxnSp>
        <p:cxnSp>
          <p:nvCxnSpPr>
            <p:cNvPr id="141" name="Google Shape;141;p3"/>
            <p:cNvCxnSpPr>
              <a:stCxn id="132" idx="2"/>
              <a:endCxn id="139" idx="0"/>
            </p:cNvCxnSpPr>
            <p:nvPr/>
          </p:nvCxnSpPr>
          <p:spPr>
            <a:xfrm>
              <a:off x="1550360" y="5193808"/>
              <a:ext cx="849900" cy="321300"/>
            </a:xfrm>
            <a:prstGeom prst="straightConnector1">
              <a:avLst/>
            </a:prstGeom>
            <a:noFill/>
            <a:ln w="25400" cap="flat" cmpd="sng">
              <a:solidFill>
                <a:schemeClr val="dk1"/>
              </a:solidFill>
              <a:prstDash val="solid"/>
              <a:round/>
              <a:headEnd type="none" w="sm" len="sm"/>
              <a:tailEnd type="none" w="sm" len="sm"/>
            </a:ln>
          </p:spPr>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grpSp>
        <p:nvGrpSpPr>
          <p:cNvPr id="591" name="Google Shape;591;p30"/>
          <p:cNvGrpSpPr/>
          <p:nvPr/>
        </p:nvGrpSpPr>
        <p:grpSpPr>
          <a:xfrm>
            <a:off x="8141" y="4663389"/>
            <a:ext cx="9144000" cy="477452"/>
            <a:chOff x="8141" y="4663389"/>
            <a:chExt cx="9144000" cy="477452"/>
          </a:xfrm>
        </p:grpSpPr>
        <p:grpSp>
          <p:nvGrpSpPr>
            <p:cNvPr id="592" name="Google Shape;592;p30"/>
            <p:cNvGrpSpPr/>
            <p:nvPr/>
          </p:nvGrpSpPr>
          <p:grpSpPr>
            <a:xfrm>
              <a:off x="8141" y="4663389"/>
              <a:ext cx="9144000" cy="477452"/>
              <a:chOff x="0" y="6309320"/>
              <a:chExt cx="9144000" cy="548680"/>
            </a:xfrm>
          </p:grpSpPr>
          <p:sp>
            <p:nvSpPr>
              <p:cNvPr id="593" name="Google Shape;593;p30"/>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94" name="Google Shape;594;p30"/>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595" name="Google Shape;595;p30"/>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596" name="Google Shape;596;p30"/>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597" name="Google Shape;597;p30"/>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30</a:t>
              </a:fld>
              <a:endParaRPr sz="1800" b="1">
                <a:solidFill>
                  <a:schemeClr val="dk1"/>
                </a:solidFill>
                <a:latin typeface="Times New Roman"/>
                <a:ea typeface="Times New Roman"/>
                <a:cs typeface="Times New Roman"/>
                <a:sym typeface="Times New Roman"/>
              </a:endParaRPr>
            </a:p>
          </p:txBody>
        </p:sp>
      </p:grpSp>
      <p:sp>
        <p:nvSpPr>
          <p:cNvPr id="598" name="Google Shape;598;p30"/>
          <p:cNvSpPr txBox="1"/>
          <p:nvPr/>
        </p:nvSpPr>
        <p:spPr>
          <a:xfrm>
            <a:off x="1340501" y="1044700"/>
            <a:ext cx="7507239" cy="2308324"/>
          </a:xfrm>
          <a:prstGeom prst="rect">
            <a:avLst/>
          </a:prstGeom>
          <a:noFill/>
          <a:ln>
            <a:noFill/>
          </a:ln>
        </p:spPr>
        <p:txBody>
          <a:bodyPr spcFirstLastPara="1" wrap="square" lIns="91425" tIns="45700" rIns="91425" bIns="45700" anchor="t" anchorCtr="0">
            <a:spAutoFit/>
          </a:bodyPr>
          <a:lstStyle/>
          <a:p>
            <a:pPr marL="266700" marR="0" lvl="0" indent="-266700" algn="just" rtl="0">
              <a:spcBef>
                <a:spcPts val="0"/>
              </a:spcBef>
              <a:spcAft>
                <a:spcPts val="0"/>
              </a:spcAft>
              <a:buClr>
                <a:schemeClr val="dk1"/>
              </a:buClr>
              <a:buSzPts val="2400"/>
              <a:buFont typeface="Noto Sans Symbols"/>
              <a:buChar char="▪"/>
            </a:pPr>
            <a:r>
              <a:rPr lang="es-ES" sz="2400" i="1">
                <a:solidFill>
                  <a:schemeClr val="dk1"/>
                </a:solidFill>
                <a:latin typeface="Times New Roman"/>
                <a:ea typeface="Times New Roman"/>
                <a:cs typeface="Times New Roman"/>
                <a:sym typeface="Times New Roman"/>
              </a:rPr>
              <a:t>Las variables globales las declararemos fuera de los métodos. Las estableceremos de tipo «</a:t>
            </a:r>
            <a:r>
              <a:rPr lang="es-ES" sz="2400" i="1" u="sng">
                <a:solidFill>
                  <a:schemeClr val="dk1"/>
                </a:solidFill>
                <a:latin typeface="Times New Roman"/>
                <a:ea typeface="Times New Roman"/>
                <a:cs typeface="Times New Roman"/>
                <a:sym typeface="Times New Roman"/>
              </a:rPr>
              <a:t>public</a:t>
            </a:r>
            <a:r>
              <a:rPr lang="es-ES" sz="2400" i="1">
                <a:solidFill>
                  <a:schemeClr val="dk1"/>
                </a:solidFill>
                <a:latin typeface="Times New Roman"/>
                <a:ea typeface="Times New Roman"/>
                <a:cs typeface="Times New Roman"/>
                <a:sym typeface="Times New Roman"/>
              </a:rPr>
              <a:t>», para que puedan utilizarse por el resto de los métodos. Y agregaremos el modificador «</a:t>
            </a:r>
            <a:r>
              <a:rPr lang="es-ES" sz="2400" i="1" u="sng">
                <a:solidFill>
                  <a:schemeClr val="dk1"/>
                </a:solidFill>
                <a:latin typeface="Times New Roman"/>
                <a:ea typeface="Times New Roman"/>
                <a:cs typeface="Times New Roman"/>
                <a:sym typeface="Times New Roman"/>
              </a:rPr>
              <a:t>static</a:t>
            </a:r>
            <a:r>
              <a:rPr lang="es-ES" sz="2400" i="1">
                <a:solidFill>
                  <a:schemeClr val="dk1"/>
                </a:solidFill>
                <a:latin typeface="Times New Roman"/>
                <a:ea typeface="Times New Roman"/>
                <a:cs typeface="Times New Roman"/>
                <a:sym typeface="Times New Roman"/>
              </a:rPr>
              <a:t>», ya que el método main está definido también de esta forma, y una variable «no static» no puede ser utilizada por un método «static»</a:t>
            </a:r>
            <a:endParaRPr sz="2400" i="1">
              <a:solidFill>
                <a:schemeClr val="dk1"/>
              </a:solidFill>
              <a:latin typeface="Times New Roman"/>
              <a:ea typeface="Times New Roman"/>
              <a:cs typeface="Times New Roman"/>
              <a:sym typeface="Times New Roman"/>
            </a:endParaRPr>
          </a:p>
        </p:txBody>
      </p:sp>
      <p:sp>
        <p:nvSpPr>
          <p:cNvPr id="599" name="Google Shape;599;p30"/>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6.- Ejemplo</a:t>
            </a:r>
            <a:endParaRPr>
              <a:latin typeface="Times New Roman"/>
              <a:ea typeface="Times New Roman"/>
              <a:cs typeface="Times New Roman"/>
              <a:sym typeface="Times New Roman"/>
            </a:endParaRPr>
          </a:p>
        </p:txBody>
      </p:sp>
      <p:sp>
        <p:nvSpPr>
          <p:cNvPr id="600" name="Google Shape;600;p30"/>
          <p:cNvSpPr txBox="1"/>
          <p:nvPr/>
        </p:nvSpPr>
        <p:spPr>
          <a:xfrm>
            <a:off x="1336840" y="3487980"/>
            <a:ext cx="7510899" cy="830997"/>
          </a:xfrm>
          <a:prstGeom prst="rect">
            <a:avLst/>
          </a:prstGeom>
          <a:noFill/>
          <a:ln>
            <a:noFill/>
          </a:ln>
        </p:spPr>
        <p:txBody>
          <a:bodyPr spcFirstLastPara="1" wrap="square" lIns="91425" tIns="45700" rIns="91425" bIns="45700" anchor="t" anchorCtr="0">
            <a:spAutoFit/>
          </a:bodyPr>
          <a:lstStyle/>
          <a:p>
            <a:pPr marL="266700" marR="0" lvl="0" indent="-266700" algn="just" rtl="0">
              <a:spcBef>
                <a:spcPts val="0"/>
              </a:spcBef>
              <a:spcAft>
                <a:spcPts val="0"/>
              </a:spcAft>
              <a:buClr>
                <a:schemeClr val="dk1"/>
              </a:buClr>
              <a:buSzPts val="2400"/>
              <a:buFont typeface="Noto Sans Symbols"/>
              <a:buChar char="▪"/>
            </a:pPr>
            <a:r>
              <a:rPr lang="es-ES" sz="2400" i="1">
                <a:solidFill>
                  <a:schemeClr val="dk1"/>
                </a:solidFill>
                <a:latin typeface="Times New Roman"/>
                <a:ea typeface="Times New Roman"/>
                <a:cs typeface="Times New Roman"/>
                <a:sym typeface="Times New Roman"/>
              </a:rPr>
              <a:t>El modificador static indica que sólo se creará una copia de estas variables en la máquina virtual de Java</a:t>
            </a:r>
            <a:endParaRPr sz="2400" i="1">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grpSp>
        <p:nvGrpSpPr>
          <p:cNvPr id="605" name="Google Shape;605;p31"/>
          <p:cNvGrpSpPr/>
          <p:nvPr/>
        </p:nvGrpSpPr>
        <p:grpSpPr>
          <a:xfrm>
            <a:off x="8141" y="4663389"/>
            <a:ext cx="9144000" cy="477452"/>
            <a:chOff x="8141" y="4663389"/>
            <a:chExt cx="9144000" cy="477452"/>
          </a:xfrm>
        </p:grpSpPr>
        <p:grpSp>
          <p:nvGrpSpPr>
            <p:cNvPr id="606" name="Google Shape;606;p31"/>
            <p:cNvGrpSpPr/>
            <p:nvPr/>
          </p:nvGrpSpPr>
          <p:grpSpPr>
            <a:xfrm>
              <a:off x="8141" y="4663389"/>
              <a:ext cx="9144000" cy="477452"/>
              <a:chOff x="0" y="6309320"/>
              <a:chExt cx="9144000" cy="548680"/>
            </a:xfrm>
          </p:grpSpPr>
          <p:sp>
            <p:nvSpPr>
              <p:cNvPr id="607" name="Google Shape;607;p31"/>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08" name="Google Shape;608;p31"/>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609" name="Google Shape;609;p31"/>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610" name="Google Shape;610;p31"/>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611" name="Google Shape;611;p31"/>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31</a:t>
              </a:fld>
              <a:endParaRPr sz="1800" b="1">
                <a:solidFill>
                  <a:schemeClr val="dk1"/>
                </a:solidFill>
                <a:latin typeface="Times New Roman"/>
                <a:ea typeface="Times New Roman"/>
                <a:cs typeface="Times New Roman"/>
                <a:sym typeface="Times New Roman"/>
              </a:endParaRPr>
            </a:p>
          </p:txBody>
        </p:sp>
      </p:grpSp>
      <p:sp>
        <p:nvSpPr>
          <p:cNvPr id="612" name="Google Shape;612;p31"/>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6.- Ejemplo</a:t>
            </a:r>
            <a:endParaRPr>
              <a:latin typeface="Times New Roman"/>
              <a:ea typeface="Times New Roman"/>
              <a:cs typeface="Times New Roman"/>
              <a:sym typeface="Times New Roman"/>
            </a:endParaRPr>
          </a:p>
        </p:txBody>
      </p:sp>
      <p:sp>
        <p:nvSpPr>
          <p:cNvPr id="613" name="Google Shape;613;p31"/>
          <p:cNvSpPr txBox="1"/>
          <p:nvPr/>
        </p:nvSpPr>
        <p:spPr>
          <a:xfrm>
            <a:off x="834236" y="672951"/>
            <a:ext cx="8170108" cy="31392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200" b="1" dirty="0" err="1">
                <a:solidFill>
                  <a:schemeClr val="dk1"/>
                </a:solidFill>
                <a:latin typeface="Courier New"/>
                <a:ea typeface="Courier New"/>
                <a:cs typeface="Courier New"/>
                <a:sym typeface="Courier New"/>
              </a:rPr>
              <a:t>public</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class</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Numeros</a:t>
            </a:r>
            <a:r>
              <a:rPr lang="es-ES" sz="2200" b="1" dirty="0">
                <a:solidFill>
                  <a:schemeClr val="dk1"/>
                </a:solidFill>
                <a:latin typeface="Courier New"/>
                <a:ea typeface="Courier New"/>
                <a:cs typeface="Courier New"/>
                <a:sym typeface="Courier New"/>
              </a:rPr>
              <a:t> {</a:t>
            </a:r>
            <a:endParaRPr dirty="0"/>
          </a:p>
          <a:p>
            <a:pPr marL="0" marR="0" lvl="0" indent="0" algn="l" rtl="0">
              <a:spcBef>
                <a:spcPts val="0"/>
              </a:spcBef>
              <a:spcAft>
                <a:spcPts val="0"/>
              </a:spcAft>
              <a:buNone/>
            </a:pP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public</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static</a:t>
            </a:r>
            <a:r>
              <a:rPr lang="es-ES" sz="2200" b="1" dirty="0">
                <a:solidFill>
                  <a:schemeClr val="dk1"/>
                </a:solidFill>
                <a:latin typeface="Courier New"/>
                <a:ea typeface="Courier New"/>
                <a:cs typeface="Courier New"/>
                <a:sym typeface="Courier New"/>
              </a:rPr>
              <a:t> Scanner </a:t>
            </a:r>
            <a:r>
              <a:rPr lang="es-ES" sz="2200" b="1" dirty="0" err="1">
                <a:solidFill>
                  <a:schemeClr val="dk1"/>
                </a:solidFill>
                <a:latin typeface="Courier New"/>
                <a:ea typeface="Courier New"/>
                <a:cs typeface="Courier New"/>
                <a:sym typeface="Courier New"/>
              </a:rPr>
              <a:t>sc</a:t>
            </a:r>
            <a:r>
              <a:rPr lang="es-ES" sz="2200" b="1" dirty="0">
                <a:solidFill>
                  <a:schemeClr val="dk1"/>
                </a:solidFill>
                <a:latin typeface="Courier New"/>
                <a:ea typeface="Courier New"/>
                <a:cs typeface="Courier New"/>
                <a:sym typeface="Courier New"/>
              </a:rPr>
              <a:t> = new </a:t>
            </a:r>
            <a:endParaRPr dirty="0"/>
          </a:p>
          <a:p>
            <a:pPr marL="0" marR="0" lvl="0" indent="0" algn="l" rtl="0">
              <a:spcBef>
                <a:spcPts val="0"/>
              </a:spcBef>
              <a:spcAft>
                <a:spcPts val="0"/>
              </a:spcAft>
              <a:buNone/>
            </a:pPr>
            <a:r>
              <a:rPr lang="es-ES" sz="2200" b="1" dirty="0">
                <a:solidFill>
                  <a:schemeClr val="dk1"/>
                </a:solidFill>
                <a:latin typeface="Courier New"/>
                <a:ea typeface="Courier New"/>
                <a:cs typeface="Courier New"/>
                <a:sym typeface="Courier New"/>
              </a:rPr>
              <a:t>                           Scanner(System.in);</a:t>
            </a:r>
            <a:endParaRPr dirty="0"/>
          </a:p>
          <a:p>
            <a:pPr marL="0" marR="0" lvl="0" indent="0" algn="l" rtl="0">
              <a:spcBef>
                <a:spcPts val="0"/>
              </a:spcBef>
              <a:spcAft>
                <a:spcPts val="0"/>
              </a:spcAft>
              <a:buNone/>
            </a:pP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public</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static</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int</a:t>
            </a:r>
            <a:r>
              <a:rPr lang="es-ES" sz="2200" b="1" dirty="0">
                <a:solidFill>
                  <a:schemeClr val="dk1"/>
                </a:solidFill>
                <a:latin typeface="Courier New"/>
                <a:ea typeface="Courier New"/>
                <a:cs typeface="Courier New"/>
                <a:sym typeface="Courier New"/>
              </a:rPr>
              <a:t> numero;</a:t>
            </a:r>
            <a:endParaRPr dirty="0"/>
          </a:p>
          <a:p>
            <a:pPr marL="0" marR="0" lvl="0" indent="0" algn="l" rtl="0">
              <a:spcBef>
                <a:spcPts val="0"/>
              </a:spcBef>
              <a:spcAft>
                <a:spcPts val="0"/>
              </a:spcAft>
              <a:buNone/>
            </a:pP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public</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static</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void</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main</a:t>
            </a:r>
            <a:r>
              <a:rPr lang="es-ES" sz="2200" b="1" dirty="0">
                <a:solidFill>
                  <a:schemeClr val="dk1"/>
                </a:solidFill>
                <a:latin typeface="Courier New"/>
                <a:ea typeface="Courier New"/>
                <a:cs typeface="Courier New"/>
                <a:sym typeface="Courier New"/>
              </a:rPr>
              <a:t>(</a:t>
            </a:r>
            <a:r>
              <a:rPr lang="es-ES" sz="2200" b="1" dirty="0" err="1">
                <a:solidFill>
                  <a:schemeClr val="dk1"/>
                </a:solidFill>
                <a:latin typeface="Courier New"/>
                <a:ea typeface="Courier New"/>
                <a:cs typeface="Courier New"/>
                <a:sym typeface="Courier New"/>
              </a:rPr>
              <a:t>String</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args</a:t>
            </a:r>
            <a:r>
              <a:rPr lang="es-ES" sz="22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int</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opcion</a:t>
            </a:r>
            <a:r>
              <a:rPr lang="es-ES" sz="2200" b="1" dirty="0">
                <a:solidFill>
                  <a:schemeClr val="dk1"/>
                </a:solidFill>
                <a:latin typeface="Courier New"/>
                <a:ea typeface="Courier New"/>
                <a:cs typeface="Courier New"/>
                <a:sym typeface="Courier New"/>
              </a:rPr>
              <a:t>, suma = 0, i;</a:t>
            </a:r>
            <a:endParaRPr dirty="0"/>
          </a:p>
          <a:p>
            <a:pPr marL="0" marR="0" lvl="0" indent="0" algn="l" rtl="0">
              <a:spcBef>
                <a:spcPts val="0"/>
              </a:spcBef>
              <a:spcAft>
                <a:spcPts val="0"/>
              </a:spcAft>
              <a:buNone/>
            </a:pP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System.out.println</a:t>
            </a:r>
            <a:r>
              <a:rPr lang="es-ES" sz="2200" b="1" dirty="0">
                <a:solidFill>
                  <a:schemeClr val="dk1"/>
                </a:solidFill>
                <a:latin typeface="Courier New"/>
                <a:ea typeface="Courier New"/>
                <a:cs typeface="Courier New"/>
                <a:sym typeface="Courier New"/>
              </a:rPr>
              <a:t>(“Menú de opciones”);</a:t>
            </a:r>
            <a:endParaRPr dirty="0"/>
          </a:p>
          <a:p>
            <a:pPr marL="0" marR="0" lvl="0" indent="0" algn="l" rtl="0">
              <a:spcBef>
                <a:spcPts val="0"/>
              </a:spcBef>
              <a:spcAft>
                <a:spcPts val="0"/>
              </a:spcAft>
              <a:buNone/>
            </a:pP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System.out.println</a:t>
            </a:r>
            <a:r>
              <a:rPr lang="es-ES" sz="2200" b="1" dirty="0">
                <a:solidFill>
                  <a:schemeClr val="dk1"/>
                </a:solidFill>
                <a:latin typeface="Courier New"/>
                <a:ea typeface="Courier New"/>
                <a:cs typeface="Courier New"/>
                <a:sym typeface="Courier New"/>
              </a:rPr>
              <a:t>(“1. Perfecto”);</a:t>
            </a:r>
            <a:endParaRPr dirty="0"/>
          </a:p>
          <a:p>
            <a:pPr marL="0" marR="0" lvl="0" indent="0" algn="l" rtl="0">
              <a:spcBef>
                <a:spcPts val="0"/>
              </a:spcBef>
              <a:spcAft>
                <a:spcPts val="0"/>
              </a:spcAft>
              <a:buNone/>
            </a:pP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System.out.println</a:t>
            </a:r>
            <a:r>
              <a:rPr lang="es-ES" sz="2200" b="1" dirty="0">
                <a:solidFill>
                  <a:schemeClr val="dk1"/>
                </a:solidFill>
                <a:latin typeface="Courier New"/>
                <a:ea typeface="Courier New"/>
                <a:cs typeface="Courier New"/>
                <a:sym typeface="Courier New"/>
              </a:rPr>
              <a:t>(“2. Defectivo”);</a:t>
            </a:r>
            <a:endParaRPr dirty="0"/>
          </a:p>
        </p:txBody>
      </p:sp>
      <p:sp>
        <p:nvSpPr>
          <p:cNvPr id="614" name="Google Shape;614;p31"/>
          <p:cNvSpPr/>
          <p:nvPr/>
        </p:nvSpPr>
        <p:spPr>
          <a:xfrm>
            <a:off x="1059785" y="1044700"/>
            <a:ext cx="7787955" cy="1045357"/>
          </a:xfrm>
          <a:prstGeom prst="rect">
            <a:avLst/>
          </a:prstGeom>
          <a:noFill/>
          <a:ln w="3492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grpSp>
        <p:nvGrpSpPr>
          <p:cNvPr id="619" name="Google Shape;619;p32"/>
          <p:cNvGrpSpPr/>
          <p:nvPr/>
        </p:nvGrpSpPr>
        <p:grpSpPr>
          <a:xfrm>
            <a:off x="8141" y="4663389"/>
            <a:ext cx="9144000" cy="477452"/>
            <a:chOff x="8141" y="4663389"/>
            <a:chExt cx="9144000" cy="477452"/>
          </a:xfrm>
        </p:grpSpPr>
        <p:grpSp>
          <p:nvGrpSpPr>
            <p:cNvPr id="620" name="Google Shape;620;p32"/>
            <p:cNvGrpSpPr/>
            <p:nvPr/>
          </p:nvGrpSpPr>
          <p:grpSpPr>
            <a:xfrm>
              <a:off x="8141" y="4663389"/>
              <a:ext cx="9144000" cy="477452"/>
              <a:chOff x="0" y="6309320"/>
              <a:chExt cx="9144000" cy="548680"/>
            </a:xfrm>
          </p:grpSpPr>
          <p:sp>
            <p:nvSpPr>
              <p:cNvPr id="621" name="Google Shape;621;p32"/>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22" name="Google Shape;622;p32"/>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623" name="Google Shape;623;p32"/>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624" name="Google Shape;624;p32"/>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625" name="Google Shape;625;p32"/>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32</a:t>
              </a:fld>
              <a:endParaRPr sz="1800" b="1">
                <a:solidFill>
                  <a:schemeClr val="dk1"/>
                </a:solidFill>
                <a:latin typeface="Times New Roman"/>
                <a:ea typeface="Times New Roman"/>
                <a:cs typeface="Times New Roman"/>
                <a:sym typeface="Times New Roman"/>
              </a:endParaRPr>
            </a:p>
          </p:txBody>
        </p:sp>
      </p:grpSp>
      <p:sp>
        <p:nvSpPr>
          <p:cNvPr id="626" name="Google Shape;626;p32"/>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7.- Definición de los métodos</a:t>
            </a:r>
            <a:endParaRPr>
              <a:latin typeface="Times New Roman"/>
              <a:ea typeface="Times New Roman"/>
              <a:cs typeface="Times New Roman"/>
              <a:sym typeface="Times New Roman"/>
            </a:endParaRPr>
          </a:p>
        </p:txBody>
      </p:sp>
      <p:sp>
        <p:nvSpPr>
          <p:cNvPr id="627" name="Google Shape;627;p32"/>
          <p:cNvSpPr txBox="1"/>
          <p:nvPr/>
        </p:nvSpPr>
        <p:spPr>
          <a:xfrm>
            <a:off x="1204102" y="733855"/>
            <a:ext cx="7494675"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public class Numeros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public static Scanner sc = new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Scanner(System.in);</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public static int numero;</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public static boolean perfecto()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int suma = 0;</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for (int i = numero-1; i &gt;= 1; i--)</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ir (numero % i == 0)</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suma += i;</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return suma == numero;</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public static boolean defectivo() {</a:t>
            </a:r>
            <a:endParaRPr/>
          </a:p>
        </p:txBody>
      </p:sp>
      <p:sp>
        <p:nvSpPr>
          <p:cNvPr id="628" name="Google Shape;628;p32"/>
          <p:cNvSpPr/>
          <p:nvPr/>
        </p:nvSpPr>
        <p:spPr>
          <a:xfrm>
            <a:off x="1459051" y="1988840"/>
            <a:ext cx="6167049" cy="2163145"/>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9" name="Google Shape;629;p32"/>
          <p:cNvSpPr/>
          <p:nvPr/>
        </p:nvSpPr>
        <p:spPr>
          <a:xfrm>
            <a:off x="1823310" y="3530177"/>
            <a:ext cx="3541922" cy="344144"/>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0" name="Google Shape;630;p32"/>
          <p:cNvSpPr txBox="1"/>
          <p:nvPr/>
        </p:nvSpPr>
        <p:spPr>
          <a:xfrm>
            <a:off x="5887605" y="3064261"/>
            <a:ext cx="3119587" cy="769441"/>
          </a:xfrm>
          <a:prstGeom prst="rect">
            <a:avLst/>
          </a:prstGeom>
          <a:solidFill>
            <a:srgbClr val="E5B8B7"/>
          </a:solidFill>
          <a:ln w="25400" cap="flat" cmpd="sng">
            <a:solidFill>
              <a:srgbClr val="1E3C6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ES" sz="2200">
                <a:solidFill>
                  <a:schemeClr val="dk1"/>
                </a:solidFill>
                <a:latin typeface="Corsiva"/>
                <a:ea typeface="Corsiva"/>
                <a:cs typeface="Corsiva"/>
                <a:sym typeface="Corsiva"/>
              </a:rPr>
              <a:t>Valor devuelto por la función al programa principal</a:t>
            </a:r>
            <a:endParaRPr sz="2200">
              <a:solidFill>
                <a:schemeClr val="dk1"/>
              </a:solidFill>
              <a:latin typeface="Corsiva"/>
              <a:ea typeface="Corsiva"/>
              <a:cs typeface="Corsiva"/>
              <a:sym typeface="Corsiva"/>
            </a:endParaRPr>
          </a:p>
        </p:txBody>
      </p:sp>
      <p:cxnSp>
        <p:nvCxnSpPr>
          <p:cNvPr id="631" name="Google Shape;631;p32"/>
          <p:cNvCxnSpPr>
            <a:stCxn id="630" idx="1"/>
          </p:cNvCxnSpPr>
          <p:nvPr/>
        </p:nvCxnSpPr>
        <p:spPr>
          <a:xfrm flipH="1">
            <a:off x="5365305" y="3448981"/>
            <a:ext cx="522300" cy="242100"/>
          </a:xfrm>
          <a:prstGeom prst="straightConnector1">
            <a:avLst/>
          </a:prstGeom>
          <a:noFill/>
          <a:ln w="38100" cap="flat" cmpd="sng">
            <a:solidFill>
              <a:schemeClr val="dk1"/>
            </a:solidFill>
            <a:prstDash val="solid"/>
            <a:round/>
            <a:headEnd type="none" w="sm" len="sm"/>
            <a:tailEnd type="stealth" w="lg" len="lg"/>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grpSp>
        <p:nvGrpSpPr>
          <p:cNvPr id="636" name="Google Shape;636;p33"/>
          <p:cNvGrpSpPr/>
          <p:nvPr/>
        </p:nvGrpSpPr>
        <p:grpSpPr>
          <a:xfrm>
            <a:off x="8141" y="4663389"/>
            <a:ext cx="9144000" cy="477452"/>
            <a:chOff x="8141" y="4663389"/>
            <a:chExt cx="9144000" cy="477452"/>
          </a:xfrm>
        </p:grpSpPr>
        <p:grpSp>
          <p:nvGrpSpPr>
            <p:cNvPr id="637" name="Google Shape;637;p33"/>
            <p:cNvGrpSpPr/>
            <p:nvPr/>
          </p:nvGrpSpPr>
          <p:grpSpPr>
            <a:xfrm>
              <a:off x="8141" y="4663389"/>
              <a:ext cx="9144000" cy="477452"/>
              <a:chOff x="0" y="6309320"/>
              <a:chExt cx="9144000" cy="548680"/>
            </a:xfrm>
          </p:grpSpPr>
          <p:sp>
            <p:nvSpPr>
              <p:cNvPr id="638" name="Google Shape;638;p33"/>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39" name="Google Shape;639;p33"/>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640" name="Google Shape;640;p33"/>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641" name="Google Shape;641;p33"/>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642" name="Google Shape;642;p33"/>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33</a:t>
              </a:fld>
              <a:endParaRPr sz="1800" b="1">
                <a:solidFill>
                  <a:schemeClr val="dk1"/>
                </a:solidFill>
                <a:latin typeface="Times New Roman"/>
                <a:ea typeface="Times New Roman"/>
                <a:cs typeface="Times New Roman"/>
                <a:sym typeface="Times New Roman"/>
              </a:endParaRPr>
            </a:p>
          </p:txBody>
        </p:sp>
      </p:grpSp>
      <p:sp>
        <p:nvSpPr>
          <p:cNvPr id="643" name="Google Shape;643;p33"/>
          <p:cNvSpPr txBox="1"/>
          <p:nvPr/>
        </p:nvSpPr>
        <p:spPr>
          <a:xfrm>
            <a:off x="2137365" y="1044700"/>
            <a:ext cx="6000235"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public static boolean defectivo()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int i, suma = 0;</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for (i = numero; i &gt;= 1; i--)</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if (numero % i == 0)</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suma += i;</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if (numero &gt; suma)</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return true;</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else</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return false;</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a:t>
            </a:r>
            <a:endParaRPr/>
          </a:p>
        </p:txBody>
      </p:sp>
      <p:sp>
        <p:nvSpPr>
          <p:cNvPr id="644" name="Google Shape;644;p33"/>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7.- Definición de los métodos</a:t>
            </a:r>
            <a:endParaRPr>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grpSp>
        <p:nvGrpSpPr>
          <p:cNvPr id="649" name="Google Shape;649;p34"/>
          <p:cNvGrpSpPr/>
          <p:nvPr/>
        </p:nvGrpSpPr>
        <p:grpSpPr>
          <a:xfrm>
            <a:off x="8141" y="4663389"/>
            <a:ext cx="9144000" cy="477452"/>
            <a:chOff x="8141" y="4663389"/>
            <a:chExt cx="9144000" cy="477452"/>
          </a:xfrm>
        </p:grpSpPr>
        <p:grpSp>
          <p:nvGrpSpPr>
            <p:cNvPr id="650" name="Google Shape;650;p34"/>
            <p:cNvGrpSpPr/>
            <p:nvPr/>
          </p:nvGrpSpPr>
          <p:grpSpPr>
            <a:xfrm>
              <a:off x="8141" y="4663389"/>
              <a:ext cx="9144000" cy="477452"/>
              <a:chOff x="0" y="6309320"/>
              <a:chExt cx="9144000" cy="548680"/>
            </a:xfrm>
          </p:grpSpPr>
          <p:sp>
            <p:nvSpPr>
              <p:cNvPr id="651" name="Google Shape;651;p34"/>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52" name="Google Shape;652;p34"/>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653" name="Google Shape;653;p34"/>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654" name="Google Shape;654;p34"/>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655" name="Google Shape;655;p34"/>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34</a:t>
              </a:fld>
              <a:endParaRPr sz="1800" b="1">
                <a:solidFill>
                  <a:schemeClr val="dk1"/>
                </a:solidFill>
                <a:latin typeface="Times New Roman"/>
                <a:ea typeface="Times New Roman"/>
                <a:cs typeface="Times New Roman"/>
                <a:sym typeface="Times New Roman"/>
              </a:endParaRPr>
            </a:p>
          </p:txBody>
        </p:sp>
      </p:grpSp>
      <p:sp>
        <p:nvSpPr>
          <p:cNvPr id="656" name="Google Shape;656;p34"/>
          <p:cNvSpPr txBox="1"/>
          <p:nvPr/>
        </p:nvSpPr>
        <p:spPr>
          <a:xfrm>
            <a:off x="1734171" y="739290"/>
            <a:ext cx="7177135"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public static boolean abundante(int num)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int i, suma = 0;</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for (i = num; i &gt;= 1; i--)</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if (num % i == 0)</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suma += i;</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if (suma &gt; 2 * num)</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return true;</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else</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return false;</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public static void main (String[] args){</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 . . . . . . </a:t>
            </a:r>
            <a:endParaRPr/>
          </a:p>
        </p:txBody>
      </p:sp>
      <p:sp>
        <p:nvSpPr>
          <p:cNvPr id="657" name="Google Shape;657;p34"/>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7.- Definición de los métodos</a:t>
            </a:r>
            <a:endParaRPr>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grpSp>
        <p:nvGrpSpPr>
          <p:cNvPr id="662" name="Google Shape;662;p35"/>
          <p:cNvGrpSpPr/>
          <p:nvPr/>
        </p:nvGrpSpPr>
        <p:grpSpPr>
          <a:xfrm>
            <a:off x="8141" y="4663389"/>
            <a:ext cx="9144000" cy="477452"/>
            <a:chOff x="8141" y="4663389"/>
            <a:chExt cx="9144000" cy="477452"/>
          </a:xfrm>
        </p:grpSpPr>
        <p:grpSp>
          <p:nvGrpSpPr>
            <p:cNvPr id="663" name="Google Shape;663;p35"/>
            <p:cNvGrpSpPr/>
            <p:nvPr/>
          </p:nvGrpSpPr>
          <p:grpSpPr>
            <a:xfrm>
              <a:off x="8141" y="4663389"/>
              <a:ext cx="9144000" cy="477452"/>
              <a:chOff x="0" y="6309320"/>
              <a:chExt cx="9144000" cy="548680"/>
            </a:xfrm>
          </p:grpSpPr>
          <p:sp>
            <p:nvSpPr>
              <p:cNvPr id="664" name="Google Shape;664;p35"/>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65" name="Google Shape;665;p35"/>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666" name="Google Shape;666;p35"/>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667" name="Google Shape;667;p35"/>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668" name="Google Shape;668;p35"/>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35</a:t>
              </a:fld>
              <a:endParaRPr sz="1800" b="1">
                <a:solidFill>
                  <a:schemeClr val="dk1"/>
                </a:solidFill>
                <a:latin typeface="Times New Roman"/>
                <a:ea typeface="Times New Roman"/>
                <a:cs typeface="Times New Roman"/>
                <a:sym typeface="Times New Roman"/>
              </a:endParaRPr>
            </a:p>
          </p:txBody>
        </p:sp>
      </p:grpSp>
      <p:sp>
        <p:nvSpPr>
          <p:cNvPr id="669" name="Google Shape;669;p35"/>
          <p:cNvSpPr txBox="1"/>
          <p:nvPr/>
        </p:nvSpPr>
        <p:spPr>
          <a:xfrm>
            <a:off x="1713491" y="964025"/>
            <a:ext cx="6926595" cy="523220"/>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800"/>
              <a:buFont typeface="Noto Sans Symbols"/>
              <a:buChar char="⮚"/>
            </a:pPr>
            <a:r>
              <a:rPr lang="es-ES" sz="2800" b="1">
                <a:solidFill>
                  <a:schemeClr val="dk1"/>
                </a:solidFill>
                <a:latin typeface="Times New Roman"/>
                <a:ea typeface="Times New Roman"/>
                <a:cs typeface="Times New Roman"/>
                <a:sym typeface="Times New Roman"/>
              </a:rPr>
              <a:t>Si devuelve valores:</a:t>
            </a:r>
            <a:endParaRPr/>
          </a:p>
        </p:txBody>
      </p:sp>
      <p:sp>
        <p:nvSpPr>
          <p:cNvPr id="670" name="Google Shape;670;p35"/>
          <p:cNvSpPr txBox="1"/>
          <p:nvPr/>
        </p:nvSpPr>
        <p:spPr>
          <a:xfrm>
            <a:off x="895355" y="1799831"/>
            <a:ext cx="792088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b="1">
                <a:solidFill>
                  <a:schemeClr val="dk1"/>
                </a:solidFill>
                <a:latin typeface="Courier New"/>
                <a:ea typeface="Courier New"/>
                <a:cs typeface="Courier New"/>
                <a:sym typeface="Courier New"/>
              </a:rPr>
              <a:t>variable = nombre([arg1][,arg2][,...])</a:t>
            </a:r>
            <a:endParaRPr sz="2400" b="1">
              <a:solidFill>
                <a:schemeClr val="dk1"/>
              </a:solidFill>
              <a:latin typeface="Courier New"/>
              <a:ea typeface="Courier New"/>
              <a:cs typeface="Courier New"/>
              <a:sym typeface="Courier New"/>
            </a:endParaRPr>
          </a:p>
        </p:txBody>
      </p:sp>
      <p:sp>
        <p:nvSpPr>
          <p:cNvPr id="671" name="Google Shape;671;p35"/>
          <p:cNvSpPr txBox="1"/>
          <p:nvPr/>
        </p:nvSpPr>
        <p:spPr>
          <a:xfrm>
            <a:off x="1713491" y="2724455"/>
            <a:ext cx="7387224" cy="523220"/>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800"/>
              <a:buFont typeface="Noto Sans Symbols"/>
              <a:buChar char="⮚"/>
            </a:pPr>
            <a:r>
              <a:rPr lang="es-ES" sz="2800" b="1">
                <a:solidFill>
                  <a:schemeClr val="dk1"/>
                </a:solidFill>
                <a:latin typeface="Times New Roman"/>
                <a:ea typeface="Times New Roman"/>
                <a:cs typeface="Times New Roman"/>
                <a:sym typeface="Times New Roman"/>
              </a:rPr>
              <a:t>Si no devuelve valores:</a:t>
            </a:r>
            <a:endParaRPr/>
          </a:p>
        </p:txBody>
      </p:sp>
      <p:sp>
        <p:nvSpPr>
          <p:cNvPr id="672" name="Google Shape;672;p35"/>
          <p:cNvSpPr txBox="1"/>
          <p:nvPr/>
        </p:nvSpPr>
        <p:spPr>
          <a:xfrm>
            <a:off x="1298035" y="3534593"/>
            <a:ext cx="746435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b="1">
                <a:solidFill>
                  <a:schemeClr val="dk1"/>
                </a:solidFill>
                <a:latin typeface="Courier New"/>
                <a:ea typeface="Courier New"/>
                <a:cs typeface="Courier New"/>
                <a:sym typeface="Courier New"/>
              </a:rPr>
              <a:t>nombre([arg1][,arg2][,...])</a:t>
            </a:r>
            <a:endParaRPr sz="2400" b="1">
              <a:solidFill>
                <a:schemeClr val="dk1"/>
              </a:solidFill>
              <a:latin typeface="Courier New"/>
              <a:ea typeface="Courier New"/>
              <a:cs typeface="Courier New"/>
              <a:sym typeface="Courier New"/>
            </a:endParaRPr>
          </a:p>
        </p:txBody>
      </p:sp>
      <p:sp>
        <p:nvSpPr>
          <p:cNvPr id="673" name="Google Shape;673;p35"/>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8.- Llamadas</a:t>
            </a:r>
            <a:endParaRPr>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grpSp>
        <p:nvGrpSpPr>
          <p:cNvPr id="678" name="Google Shape;678;p36"/>
          <p:cNvGrpSpPr/>
          <p:nvPr/>
        </p:nvGrpSpPr>
        <p:grpSpPr>
          <a:xfrm>
            <a:off x="8141" y="4663389"/>
            <a:ext cx="9144000" cy="477452"/>
            <a:chOff x="8141" y="4663389"/>
            <a:chExt cx="9144000" cy="477452"/>
          </a:xfrm>
        </p:grpSpPr>
        <p:grpSp>
          <p:nvGrpSpPr>
            <p:cNvPr id="679" name="Google Shape;679;p36"/>
            <p:cNvGrpSpPr/>
            <p:nvPr/>
          </p:nvGrpSpPr>
          <p:grpSpPr>
            <a:xfrm>
              <a:off x="8141" y="4663389"/>
              <a:ext cx="9144000" cy="477452"/>
              <a:chOff x="0" y="6309320"/>
              <a:chExt cx="9144000" cy="548680"/>
            </a:xfrm>
          </p:grpSpPr>
          <p:sp>
            <p:nvSpPr>
              <p:cNvPr id="680" name="Google Shape;680;p36"/>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81" name="Google Shape;681;p36"/>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682" name="Google Shape;682;p36"/>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683" name="Google Shape;683;p36"/>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684" name="Google Shape;684;p36"/>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36</a:t>
              </a:fld>
              <a:endParaRPr sz="1800" b="1">
                <a:solidFill>
                  <a:schemeClr val="dk1"/>
                </a:solidFill>
                <a:latin typeface="Times New Roman"/>
                <a:ea typeface="Times New Roman"/>
                <a:cs typeface="Times New Roman"/>
                <a:sym typeface="Times New Roman"/>
              </a:endParaRPr>
            </a:p>
          </p:txBody>
        </p:sp>
      </p:grpSp>
      <p:sp>
        <p:nvSpPr>
          <p:cNvPr id="685" name="Google Shape;685;p36"/>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8.- Llamadas</a:t>
            </a:r>
            <a:endParaRPr>
              <a:latin typeface="Times New Roman"/>
              <a:ea typeface="Times New Roman"/>
              <a:cs typeface="Times New Roman"/>
              <a:sym typeface="Times New Roman"/>
            </a:endParaRPr>
          </a:p>
        </p:txBody>
      </p:sp>
      <p:sp>
        <p:nvSpPr>
          <p:cNvPr id="686" name="Google Shape;686;p36"/>
          <p:cNvSpPr txBox="1"/>
          <p:nvPr/>
        </p:nvSpPr>
        <p:spPr>
          <a:xfrm>
            <a:off x="1212490" y="891995"/>
            <a:ext cx="7592044"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El orden de los parámetros y el tipo debe coincidir, es decir, debemos enviar los parámetros en el mismo orden en el que fueron declarados y deben ser del mismo tipo.</a:t>
            </a:r>
            <a:endParaRPr sz="2400" b="1">
              <a:solidFill>
                <a:schemeClr val="dk1"/>
              </a:solidFill>
              <a:latin typeface="Times New Roman"/>
              <a:ea typeface="Times New Roman"/>
              <a:cs typeface="Times New Roman"/>
              <a:sym typeface="Times New Roman"/>
            </a:endParaRPr>
          </a:p>
        </p:txBody>
      </p:sp>
      <p:sp>
        <p:nvSpPr>
          <p:cNvPr id="687" name="Google Shape;687;p36"/>
          <p:cNvSpPr txBox="1"/>
          <p:nvPr/>
        </p:nvSpPr>
        <p:spPr>
          <a:xfrm>
            <a:off x="1212490" y="2419045"/>
            <a:ext cx="759247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Cada parámetro enviado ira separado por comas.</a:t>
            </a:r>
            <a:endParaRPr sz="2400" b="1">
              <a:solidFill>
                <a:schemeClr val="dk1"/>
              </a:solidFill>
              <a:latin typeface="Times New Roman"/>
              <a:ea typeface="Times New Roman"/>
              <a:cs typeface="Times New Roman"/>
              <a:sym typeface="Times New Roman"/>
            </a:endParaRPr>
          </a:p>
        </p:txBody>
      </p:sp>
      <p:sp>
        <p:nvSpPr>
          <p:cNvPr id="688" name="Google Shape;688;p36"/>
          <p:cNvSpPr txBox="1"/>
          <p:nvPr/>
        </p:nvSpPr>
        <p:spPr>
          <a:xfrm>
            <a:off x="1212061" y="3182570"/>
            <a:ext cx="7592473"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Si una función no recibe parámetros, simplemente no ponemos nada en el interior de los paréntesis, pero </a:t>
            </a:r>
            <a:r>
              <a:rPr lang="es-ES" sz="2400" b="1">
                <a:solidFill>
                  <a:srgbClr val="FF0000"/>
                </a:solidFill>
                <a:latin typeface="Times New Roman"/>
                <a:ea typeface="Times New Roman"/>
                <a:cs typeface="Times New Roman"/>
                <a:sym typeface="Times New Roman"/>
              </a:rPr>
              <a:t>SIEMPRE</a:t>
            </a:r>
            <a:r>
              <a:rPr lang="es-ES" sz="2400">
                <a:solidFill>
                  <a:srgbClr val="FF0000"/>
                </a:solidFill>
                <a:latin typeface="Times New Roman"/>
                <a:ea typeface="Times New Roman"/>
                <a:cs typeface="Times New Roman"/>
                <a:sym typeface="Times New Roman"/>
              </a:rPr>
              <a:t> </a:t>
            </a:r>
            <a:r>
              <a:rPr lang="es-ES" sz="2400">
                <a:solidFill>
                  <a:schemeClr val="dk1"/>
                </a:solidFill>
                <a:latin typeface="Times New Roman"/>
                <a:ea typeface="Times New Roman"/>
                <a:cs typeface="Times New Roman"/>
                <a:sym typeface="Times New Roman"/>
              </a:rPr>
              <a:t>debemos poner los paréntesis.</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grpSp>
        <p:nvGrpSpPr>
          <p:cNvPr id="693" name="Google Shape;693;p37"/>
          <p:cNvGrpSpPr/>
          <p:nvPr/>
        </p:nvGrpSpPr>
        <p:grpSpPr>
          <a:xfrm>
            <a:off x="8141" y="4663389"/>
            <a:ext cx="9144000" cy="477452"/>
            <a:chOff x="8141" y="4663389"/>
            <a:chExt cx="9144000" cy="477452"/>
          </a:xfrm>
        </p:grpSpPr>
        <p:grpSp>
          <p:nvGrpSpPr>
            <p:cNvPr id="694" name="Google Shape;694;p37"/>
            <p:cNvGrpSpPr/>
            <p:nvPr/>
          </p:nvGrpSpPr>
          <p:grpSpPr>
            <a:xfrm>
              <a:off x="8141" y="4663389"/>
              <a:ext cx="9144000" cy="477452"/>
              <a:chOff x="0" y="6309320"/>
              <a:chExt cx="9144000" cy="548680"/>
            </a:xfrm>
          </p:grpSpPr>
          <p:sp>
            <p:nvSpPr>
              <p:cNvPr id="695" name="Google Shape;695;p37"/>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96" name="Google Shape;696;p37"/>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697" name="Google Shape;697;p37"/>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698" name="Google Shape;698;p37"/>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699" name="Google Shape;699;p37"/>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37</a:t>
              </a:fld>
              <a:endParaRPr sz="1800" b="1">
                <a:solidFill>
                  <a:schemeClr val="dk1"/>
                </a:solidFill>
                <a:latin typeface="Times New Roman"/>
                <a:ea typeface="Times New Roman"/>
                <a:cs typeface="Times New Roman"/>
                <a:sym typeface="Times New Roman"/>
              </a:endParaRPr>
            </a:p>
          </p:txBody>
        </p:sp>
      </p:grpSp>
      <p:sp>
        <p:nvSpPr>
          <p:cNvPr id="700" name="Google Shape;700;p37"/>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8.- Llamadas</a:t>
            </a:r>
            <a:endParaRPr>
              <a:latin typeface="Times New Roman"/>
              <a:ea typeface="Times New Roman"/>
              <a:cs typeface="Times New Roman"/>
              <a:sym typeface="Times New Roman"/>
            </a:endParaRPr>
          </a:p>
        </p:txBody>
      </p:sp>
      <p:sp>
        <p:nvSpPr>
          <p:cNvPr id="701" name="Google Shape;701;p37"/>
          <p:cNvSpPr txBox="1"/>
          <p:nvPr/>
        </p:nvSpPr>
        <p:spPr>
          <a:xfrm>
            <a:off x="1330926" y="1044700"/>
            <a:ext cx="7329839"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Una función puede llamar a otra dentro de sí misma o incluso puede ser enviada como parámetro a otra.</a:t>
            </a:r>
            <a:endParaRPr sz="2400" b="1">
              <a:solidFill>
                <a:schemeClr val="dk1"/>
              </a:solidFill>
              <a:latin typeface="Times New Roman"/>
              <a:ea typeface="Times New Roman"/>
              <a:cs typeface="Times New Roman"/>
              <a:sym typeface="Times New Roman"/>
            </a:endParaRPr>
          </a:p>
        </p:txBody>
      </p:sp>
      <p:sp>
        <p:nvSpPr>
          <p:cNvPr id="702" name="Google Shape;702;p37"/>
          <p:cNvSpPr txBox="1"/>
          <p:nvPr/>
        </p:nvSpPr>
        <p:spPr>
          <a:xfrm>
            <a:off x="1346371" y="2113635"/>
            <a:ext cx="7329839"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Cuando se hace una llamada a un módulo se transfiere el control a la primera línea del módulo llamado</a:t>
            </a:r>
            <a:r>
              <a:rPr lang="es-ES" sz="2800">
                <a:solidFill>
                  <a:schemeClr val="dk1"/>
                </a:solidFill>
                <a:latin typeface="Times New Roman"/>
                <a:ea typeface="Times New Roman"/>
                <a:cs typeface="Times New Roman"/>
                <a:sym typeface="Times New Roman"/>
              </a:rPr>
              <a:t>.</a:t>
            </a:r>
            <a:endParaRPr sz="2800" b="1">
              <a:solidFill>
                <a:schemeClr val="dk1"/>
              </a:solidFill>
              <a:latin typeface="Times New Roman"/>
              <a:ea typeface="Times New Roman"/>
              <a:cs typeface="Times New Roman"/>
              <a:sym typeface="Times New Roman"/>
            </a:endParaRPr>
          </a:p>
        </p:txBody>
      </p:sp>
      <p:sp>
        <p:nvSpPr>
          <p:cNvPr id="703" name="Google Shape;703;p37"/>
          <p:cNvSpPr txBox="1"/>
          <p:nvPr/>
        </p:nvSpPr>
        <p:spPr>
          <a:xfrm>
            <a:off x="1346371" y="3195637"/>
            <a:ext cx="7329839" cy="830997"/>
          </a:xfrm>
          <a:prstGeom prst="rect">
            <a:avLst/>
          </a:prstGeom>
          <a:noFill/>
          <a:ln>
            <a:noFill/>
          </a:ln>
        </p:spPr>
        <p:txBody>
          <a:bodyPr spcFirstLastPara="1" wrap="square" lIns="91425" tIns="45700" rIns="91425" bIns="45700" anchor="t" anchorCtr="0">
            <a:spAutoFit/>
          </a:bodyPr>
          <a:lstStyle/>
          <a:p>
            <a:pPr marL="261938" marR="0" lvl="0" indent="-261938" algn="just" rtl="0">
              <a:spcBef>
                <a:spcPts val="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El programa llamador queda en suspenso hasta que termina el módulo llamado.</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grpSp>
        <p:nvGrpSpPr>
          <p:cNvPr id="708" name="Google Shape;708;p38"/>
          <p:cNvGrpSpPr/>
          <p:nvPr/>
        </p:nvGrpSpPr>
        <p:grpSpPr>
          <a:xfrm>
            <a:off x="8141" y="4663389"/>
            <a:ext cx="9144000" cy="477452"/>
            <a:chOff x="8141" y="4663389"/>
            <a:chExt cx="9144000" cy="477452"/>
          </a:xfrm>
        </p:grpSpPr>
        <p:grpSp>
          <p:nvGrpSpPr>
            <p:cNvPr id="709" name="Google Shape;709;p38"/>
            <p:cNvGrpSpPr/>
            <p:nvPr/>
          </p:nvGrpSpPr>
          <p:grpSpPr>
            <a:xfrm>
              <a:off x="8141" y="4663389"/>
              <a:ext cx="9144000" cy="477452"/>
              <a:chOff x="0" y="6309320"/>
              <a:chExt cx="9144000" cy="548680"/>
            </a:xfrm>
          </p:grpSpPr>
          <p:sp>
            <p:nvSpPr>
              <p:cNvPr id="710" name="Google Shape;710;p38"/>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711" name="Google Shape;711;p38"/>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712" name="Google Shape;712;p38"/>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713" name="Google Shape;713;p38"/>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714" name="Google Shape;714;p38"/>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38</a:t>
              </a:fld>
              <a:endParaRPr sz="1800" b="1">
                <a:solidFill>
                  <a:schemeClr val="dk1"/>
                </a:solidFill>
                <a:latin typeface="Times New Roman"/>
                <a:ea typeface="Times New Roman"/>
                <a:cs typeface="Times New Roman"/>
                <a:sym typeface="Times New Roman"/>
              </a:endParaRPr>
            </a:p>
          </p:txBody>
        </p:sp>
      </p:grpSp>
      <p:sp>
        <p:nvSpPr>
          <p:cNvPr id="715" name="Google Shape;715;p38"/>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8.- Llamadas</a:t>
            </a:r>
            <a:endParaRPr>
              <a:latin typeface="Times New Roman"/>
              <a:ea typeface="Times New Roman"/>
              <a:cs typeface="Times New Roman"/>
              <a:sym typeface="Times New Roman"/>
            </a:endParaRPr>
          </a:p>
        </p:txBody>
      </p:sp>
      <p:sp>
        <p:nvSpPr>
          <p:cNvPr id="716" name="Google Shape;716;p38"/>
          <p:cNvSpPr txBox="1"/>
          <p:nvPr/>
        </p:nvSpPr>
        <p:spPr>
          <a:xfrm>
            <a:off x="1365195" y="1044700"/>
            <a:ext cx="746794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El módulo llamado carga en memoria su código y un espacio para sus propias variables y estructuras.</a:t>
            </a:r>
            <a:endParaRPr sz="2400" b="1">
              <a:solidFill>
                <a:schemeClr val="dk1"/>
              </a:solidFill>
              <a:latin typeface="Times New Roman"/>
              <a:ea typeface="Times New Roman"/>
              <a:cs typeface="Times New Roman"/>
              <a:sym typeface="Times New Roman"/>
            </a:endParaRPr>
          </a:p>
        </p:txBody>
      </p:sp>
      <p:sp>
        <p:nvSpPr>
          <p:cNvPr id="717" name="Google Shape;717;p38"/>
          <p:cNvSpPr txBox="1"/>
          <p:nvPr/>
        </p:nvSpPr>
        <p:spPr>
          <a:xfrm>
            <a:off x="1365195" y="2113635"/>
            <a:ext cx="7467941"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Cuando el programa llamado termina, transfiere el control a la instrucción siguiente a la llamada, perdiéndose la información generada por el módulo a no ser que se produzca un intercambio de información entre el programa llamador y el llamado</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grpSp>
        <p:nvGrpSpPr>
          <p:cNvPr id="722" name="Google Shape;722;p39"/>
          <p:cNvGrpSpPr/>
          <p:nvPr/>
        </p:nvGrpSpPr>
        <p:grpSpPr>
          <a:xfrm>
            <a:off x="8141" y="4663389"/>
            <a:ext cx="9144000" cy="477452"/>
            <a:chOff x="8141" y="4663389"/>
            <a:chExt cx="9144000" cy="477452"/>
          </a:xfrm>
        </p:grpSpPr>
        <p:grpSp>
          <p:nvGrpSpPr>
            <p:cNvPr id="723" name="Google Shape;723;p39"/>
            <p:cNvGrpSpPr/>
            <p:nvPr/>
          </p:nvGrpSpPr>
          <p:grpSpPr>
            <a:xfrm>
              <a:off x="8141" y="4663389"/>
              <a:ext cx="9144000" cy="477452"/>
              <a:chOff x="0" y="6309320"/>
              <a:chExt cx="9144000" cy="548680"/>
            </a:xfrm>
          </p:grpSpPr>
          <p:sp>
            <p:nvSpPr>
              <p:cNvPr id="724" name="Google Shape;724;p39"/>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725" name="Google Shape;725;p39"/>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726" name="Google Shape;726;p39"/>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727" name="Google Shape;727;p39"/>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728" name="Google Shape;728;p39"/>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39</a:t>
              </a:fld>
              <a:endParaRPr sz="1800" b="1">
                <a:solidFill>
                  <a:schemeClr val="dk1"/>
                </a:solidFill>
                <a:latin typeface="Times New Roman"/>
                <a:ea typeface="Times New Roman"/>
                <a:cs typeface="Times New Roman"/>
                <a:sym typeface="Times New Roman"/>
              </a:endParaRPr>
            </a:p>
          </p:txBody>
        </p:sp>
      </p:grpSp>
      <p:sp>
        <p:nvSpPr>
          <p:cNvPr id="729" name="Google Shape;729;p39"/>
          <p:cNvSpPr txBox="1"/>
          <p:nvPr/>
        </p:nvSpPr>
        <p:spPr>
          <a:xfrm>
            <a:off x="368923" y="748995"/>
            <a:ext cx="864096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public static void main(String[] args)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 . . . . . . </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boolean p;</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numero = Integer.parseInt(</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JOptionPane.showInputDialog(null, “numero”);</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p = perfecto();</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if (p == true)</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System.out.println(“Nº ”+ numero+“perfecto”);</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else</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System.out.println(“Nº ”+numero+“No perfecto”);</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a:t>
            </a:r>
            <a:endParaRPr/>
          </a:p>
        </p:txBody>
      </p:sp>
      <p:sp>
        <p:nvSpPr>
          <p:cNvPr id="730" name="Google Shape;730;p39"/>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8.- Llamadas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pSp>
        <p:nvGrpSpPr>
          <p:cNvPr id="146" name="Google Shape;146;p4"/>
          <p:cNvGrpSpPr/>
          <p:nvPr/>
        </p:nvGrpSpPr>
        <p:grpSpPr>
          <a:xfrm>
            <a:off x="8141" y="4663389"/>
            <a:ext cx="9144000" cy="477452"/>
            <a:chOff x="8141" y="4663389"/>
            <a:chExt cx="9144000" cy="477452"/>
          </a:xfrm>
        </p:grpSpPr>
        <p:grpSp>
          <p:nvGrpSpPr>
            <p:cNvPr id="147" name="Google Shape;147;p4"/>
            <p:cNvGrpSpPr/>
            <p:nvPr/>
          </p:nvGrpSpPr>
          <p:grpSpPr>
            <a:xfrm>
              <a:off x="8141" y="4663389"/>
              <a:ext cx="9144000" cy="477452"/>
              <a:chOff x="0" y="6309320"/>
              <a:chExt cx="9144000" cy="548680"/>
            </a:xfrm>
          </p:grpSpPr>
          <p:sp>
            <p:nvSpPr>
              <p:cNvPr id="148" name="Google Shape;148;p4"/>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49" name="Google Shape;149;p4"/>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150" name="Google Shape;150;p4"/>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151" name="Google Shape;151;p4"/>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152" name="Google Shape;152;p4"/>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4</a:t>
              </a:fld>
              <a:endParaRPr sz="1800" b="1">
                <a:solidFill>
                  <a:schemeClr val="dk1"/>
                </a:solidFill>
                <a:latin typeface="Times New Roman"/>
                <a:ea typeface="Times New Roman"/>
                <a:cs typeface="Times New Roman"/>
                <a:sym typeface="Times New Roman"/>
              </a:endParaRPr>
            </a:p>
          </p:txBody>
        </p:sp>
      </p:grpSp>
      <p:sp>
        <p:nvSpPr>
          <p:cNvPr id="153" name="Google Shape;153;p4"/>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1.- Introducción </a:t>
            </a:r>
            <a:endParaRPr>
              <a:latin typeface="Times New Roman"/>
              <a:ea typeface="Times New Roman"/>
              <a:cs typeface="Times New Roman"/>
              <a:sym typeface="Times New Roman"/>
            </a:endParaRPr>
          </a:p>
        </p:txBody>
      </p:sp>
      <p:grpSp>
        <p:nvGrpSpPr>
          <p:cNvPr id="154" name="Google Shape;154;p4"/>
          <p:cNvGrpSpPr/>
          <p:nvPr/>
        </p:nvGrpSpPr>
        <p:grpSpPr>
          <a:xfrm>
            <a:off x="126570" y="142857"/>
            <a:ext cx="8717230" cy="4851794"/>
            <a:chOff x="197768" y="1196752"/>
            <a:chExt cx="8717230" cy="4851794"/>
          </a:xfrm>
        </p:grpSpPr>
        <p:grpSp>
          <p:nvGrpSpPr>
            <p:cNvPr id="155" name="Google Shape;155;p4"/>
            <p:cNvGrpSpPr/>
            <p:nvPr/>
          </p:nvGrpSpPr>
          <p:grpSpPr>
            <a:xfrm>
              <a:off x="4427984" y="2541563"/>
              <a:ext cx="4487014" cy="1944216"/>
              <a:chOff x="218212" y="3789040"/>
              <a:chExt cx="5634118" cy="2249291"/>
            </a:xfrm>
          </p:grpSpPr>
          <p:sp>
            <p:nvSpPr>
              <p:cNvPr id="156" name="Google Shape;156;p4"/>
              <p:cNvSpPr txBox="1"/>
              <p:nvPr/>
            </p:nvSpPr>
            <p:spPr>
              <a:xfrm>
                <a:off x="2636940" y="3789040"/>
                <a:ext cx="1512168" cy="74774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a:solidFill>
                      <a:schemeClr val="dk1"/>
                    </a:solidFill>
                    <a:latin typeface="Times New Roman"/>
                    <a:ea typeface="Times New Roman"/>
                    <a:cs typeface="Times New Roman"/>
                    <a:sym typeface="Times New Roman"/>
                  </a:rPr>
                  <a:t>Programa Principal</a:t>
                </a:r>
                <a:endParaRPr sz="1800">
                  <a:solidFill>
                    <a:schemeClr val="dk1"/>
                  </a:solidFill>
                  <a:latin typeface="Times New Roman"/>
                  <a:ea typeface="Times New Roman"/>
                  <a:cs typeface="Times New Roman"/>
                  <a:sym typeface="Times New Roman"/>
                </a:endParaRPr>
              </a:p>
            </p:txBody>
          </p:sp>
          <p:sp>
            <p:nvSpPr>
              <p:cNvPr id="157" name="Google Shape;157;p4"/>
              <p:cNvSpPr txBox="1"/>
              <p:nvPr/>
            </p:nvSpPr>
            <p:spPr>
              <a:xfrm>
                <a:off x="884286" y="4855254"/>
                <a:ext cx="1332148" cy="40011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a:solidFill>
                      <a:schemeClr val="dk1"/>
                    </a:solidFill>
                    <a:latin typeface="Times New Roman"/>
                    <a:ea typeface="Times New Roman"/>
                    <a:cs typeface="Times New Roman"/>
                    <a:sym typeface="Times New Roman"/>
                  </a:rPr>
                  <a:t>Modulo A</a:t>
                </a:r>
                <a:endParaRPr sz="1600">
                  <a:solidFill>
                    <a:schemeClr val="dk1"/>
                  </a:solidFill>
                  <a:latin typeface="Times New Roman"/>
                  <a:ea typeface="Times New Roman"/>
                  <a:cs typeface="Times New Roman"/>
                  <a:sym typeface="Times New Roman"/>
                </a:endParaRPr>
              </a:p>
            </p:txBody>
          </p:sp>
          <p:sp>
            <p:nvSpPr>
              <p:cNvPr id="158" name="Google Shape;158;p4"/>
              <p:cNvSpPr txBox="1"/>
              <p:nvPr/>
            </p:nvSpPr>
            <p:spPr>
              <a:xfrm>
                <a:off x="2720490" y="4878950"/>
                <a:ext cx="1332148" cy="40011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a:solidFill>
                      <a:schemeClr val="dk1"/>
                    </a:solidFill>
                    <a:latin typeface="Times New Roman"/>
                    <a:ea typeface="Times New Roman"/>
                    <a:cs typeface="Times New Roman"/>
                    <a:sym typeface="Times New Roman"/>
                  </a:rPr>
                  <a:t>Modulo B</a:t>
                </a:r>
                <a:endParaRPr sz="1600">
                  <a:solidFill>
                    <a:schemeClr val="dk1"/>
                  </a:solidFill>
                  <a:latin typeface="Times New Roman"/>
                  <a:ea typeface="Times New Roman"/>
                  <a:cs typeface="Times New Roman"/>
                  <a:sym typeface="Times New Roman"/>
                </a:endParaRPr>
              </a:p>
            </p:txBody>
          </p:sp>
          <p:sp>
            <p:nvSpPr>
              <p:cNvPr id="159" name="Google Shape;159;p4"/>
              <p:cNvSpPr txBox="1"/>
              <p:nvPr/>
            </p:nvSpPr>
            <p:spPr>
              <a:xfrm>
                <a:off x="4520182" y="4878950"/>
                <a:ext cx="1332148" cy="40011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a:solidFill>
                      <a:schemeClr val="dk1"/>
                    </a:solidFill>
                    <a:latin typeface="Times New Roman"/>
                    <a:ea typeface="Times New Roman"/>
                    <a:cs typeface="Times New Roman"/>
                    <a:sym typeface="Times New Roman"/>
                  </a:rPr>
                  <a:t>Modulo C</a:t>
                </a:r>
                <a:endParaRPr sz="1600">
                  <a:solidFill>
                    <a:schemeClr val="dk1"/>
                  </a:solidFill>
                  <a:latin typeface="Times New Roman"/>
                  <a:ea typeface="Times New Roman"/>
                  <a:cs typeface="Times New Roman"/>
                  <a:sym typeface="Times New Roman"/>
                </a:endParaRPr>
              </a:p>
            </p:txBody>
          </p:sp>
          <p:sp>
            <p:nvSpPr>
              <p:cNvPr id="160" name="Google Shape;160;p4"/>
              <p:cNvSpPr txBox="1"/>
              <p:nvPr/>
            </p:nvSpPr>
            <p:spPr>
              <a:xfrm>
                <a:off x="218212" y="5638221"/>
                <a:ext cx="1332148" cy="40011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a:solidFill>
                      <a:schemeClr val="dk1"/>
                    </a:solidFill>
                    <a:latin typeface="Times New Roman"/>
                    <a:ea typeface="Times New Roman"/>
                    <a:cs typeface="Times New Roman"/>
                    <a:sym typeface="Times New Roman"/>
                  </a:rPr>
                  <a:t>Modulo D</a:t>
                </a:r>
                <a:endParaRPr sz="1600">
                  <a:solidFill>
                    <a:schemeClr val="dk1"/>
                  </a:solidFill>
                  <a:latin typeface="Times New Roman"/>
                  <a:ea typeface="Times New Roman"/>
                  <a:cs typeface="Times New Roman"/>
                  <a:sym typeface="Times New Roman"/>
                </a:endParaRPr>
              </a:p>
            </p:txBody>
          </p:sp>
          <p:cxnSp>
            <p:nvCxnSpPr>
              <p:cNvPr id="161" name="Google Shape;161;p4"/>
              <p:cNvCxnSpPr>
                <a:stCxn id="156" idx="2"/>
                <a:endCxn id="158" idx="0"/>
              </p:cNvCxnSpPr>
              <p:nvPr/>
            </p:nvCxnSpPr>
            <p:spPr>
              <a:xfrm flipH="1">
                <a:off x="3386424" y="4536789"/>
                <a:ext cx="6600" cy="342300"/>
              </a:xfrm>
              <a:prstGeom prst="straightConnector1">
                <a:avLst/>
              </a:prstGeom>
              <a:noFill/>
              <a:ln w="25400" cap="flat" cmpd="sng">
                <a:solidFill>
                  <a:schemeClr val="dk1"/>
                </a:solidFill>
                <a:prstDash val="solid"/>
                <a:round/>
                <a:headEnd type="none" w="sm" len="sm"/>
                <a:tailEnd type="none" w="sm" len="sm"/>
              </a:ln>
            </p:spPr>
          </p:cxnSp>
          <p:cxnSp>
            <p:nvCxnSpPr>
              <p:cNvPr id="162" name="Google Shape;162;p4"/>
              <p:cNvCxnSpPr>
                <a:stCxn id="156" idx="2"/>
                <a:endCxn id="157" idx="0"/>
              </p:cNvCxnSpPr>
              <p:nvPr/>
            </p:nvCxnSpPr>
            <p:spPr>
              <a:xfrm flipH="1">
                <a:off x="1550424" y="4536789"/>
                <a:ext cx="1842600" cy="318600"/>
              </a:xfrm>
              <a:prstGeom prst="straightConnector1">
                <a:avLst/>
              </a:prstGeom>
              <a:noFill/>
              <a:ln w="25400" cap="flat" cmpd="sng">
                <a:solidFill>
                  <a:schemeClr val="dk1"/>
                </a:solidFill>
                <a:prstDash val="solid"/>
                <a:round/>
                <a:headEnd type="none" w="sm" len="sm"/>
                <a:tailEnd type="none" w="sm" len="sm"/>
              </a:ln>
            </p:spPr>
          </p:cxnSp>
          <p:cxnSp>
            <p:nvCxnSpPr>
              <p:cNvPr id="163" name="Google Shape;163;p4"/>
              <p:cNvCxnSpPr>
                <a:stCxn id="156" idx="2"/>
              </p:cNvCxnSpPr>
              <p:nvPr/>
            </p:nvCxnSpPr>
            <p:spPr>
              <a:xfrm>
                <a:off x="3393024" y="4536789"/>
                <a:ext cx="1786800" cy="318300"/>
              </a:xfrm>
              <a:prstGeom prst="straightConnector1">
                <a:avLst/>
              </a:prstGeom>
              <a:noFill/>
              <a:ln w="25400" cap="flat" cmpd="sng">
                <a:solidFill>
                  <a:schemeClr val="dk1"/>
                </a:solidFill>
                <a:prstDash val="solid"/>
                <a:round/>
                <a:headEnd type="none" w="sm" len="sm"/>
                <a:tailEnd type="none" w="sm" len="sm"/>
              </a:ln>
            </p:spPr>
          </p:cxnSp>
          <p:sp>
            <p:nvSpPr>
              <p:cNvPr id="164" name="Google Shape;164;p4"/>
              <p:cNvSpPr txBox="1"/>
              <p:nvPr/>
            </p:nvSpPr>
            <p:spPr>
              <a:xfrm>
                <a:off x="1691680" y="5638221"/>
                <a:ext cx="1332148" cy="40011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a:solidFill>
                      <a:schemeClr val="dk1"/>
                    </a:solidFill>
                    <a:latin typeface="Times New Roman"/>
                    <a:ea typeface="Times New Roman"/>
                    <a:cs typeface="Times New Roman"/>
                    <a:sym typeface="Times New Roman"/>
                  </a:rPr>
                  <a:t>Modulo E</a:t>
                </a:r>
                <a:endParaRPr sz="1600">
                  <a:solidFill>
                    <a:schemeClr val="dk1"/>
                  </a:solidFill>
                  <a:latin typeface="Times New Roman"/>
                  <a:ea typeface="Times New Roman"/>
                  <a:cs typeface="Times New Roman"/>
                  <a:sym typeface="Times New Roman"/>
                </a:endParaRPr>
              </a:p>
            </p:txBody>
          </p:sp>
          <p:cxnSp>
            <p:nvCxnSpPr>
              <p:cNvPr id="165" name="Google Shape;165;p4"/>
              <p:cNvCxnSpPr>
                <a:stCxn id="157" idx="2"/>
              </p:cNvCxnSpPr>
              <p:nvPr/>
            </p:nvCxnSpPr>
            <p:spPr>
              <a:xfrm flipH="1">
                <a:off x="845960" y="5255364"/>
                <a:ext cx="704400" cy="359100"/>
              </a:xfrm>
              <a:prstGeom prst="straightConnector1">
                <a:avLst/>
              </a:prstGeom>
              <a:noFill/>
              <a:ln w="25400" cap="flat" cmpd="sng">
                <a:solidFill>
                  <a:schemeClr val="dk1"/>
                </a:solidFill>
                <a:prstDash val="solid"/>
                <a:round/>
                <a:headEnd type="none" w="sm" len="sm"/>
                <a:tailEnd type="none" w="sm" len="sm"/>
              </a:ln>
            </p:spPr>
          </p:cxnSp>
          <p:cxnSp>
            <p:nvCxnSpPr>
              <p:cNvPr id="166" name="Google Shape;166;p4"/>
              <p:cNvCxnSpPr>
                <a:stCxn id="157" idx="2"/>
              </p:cNvCxnSpPr>
              <p:nvPr/>
            </p:nvCxnSpPr>
            <p:spPr>
              <a:xfrm>
                <a:off x="1550360" y="5255364"/>
                <a:ext cx="700200" cy="382800"/>
              </a:xfrm>
              <a:prstGeom prst="straightConnector1">
                <a:avLst/>
              </a:prstGeom>
              <a:noFill/>
              <a:ln w="25400" cap="flat" cmpd="sng">
                <a:solidFill>
                  <a:schemeClr val="dk1"/>
                </a:solidFill>
                <a:prstDash val="solid"/>
                <a:round/>
                <a:headEnd type="none" w="sm" len="sm"/>
                <a:tailEnd type="none" w="sm" len="sm"/>
              </a:ln>
            </p:spPr>
          </p:cxnSp>
        </p:grpSp>
        <p:grpSp>
          <p:nvGrpSpPr>
            <p:cNvPr id="167" name="Google Shape;167;p4"/>
            <p:cNvGrpSpPr/>
            <p:nvPr/>
          </p:nvGrpSpPr>
          <p:grpSpPr>
            <a:xfrm>
              <a:off x="197768" y="1196752"/>
              <a:ext cx="3456384" cy="4851794"/>
              <a:chOff x="197768" y="1196752"/>
              <a:chExt cx="3456384" cy="4851794"/>
            </a:xfrm>
          </p:grpSpPr>
          <p:grpSp>
            <p:nvGrpSpPr>
              <p:cNvPr id="168" name="Google Shape;168;p4"/>
              <p:cNvGrpSpPr/>
              <p:nvPr/>
            </p:nvGrpSpPr>
            <p:grpSpPr>
              <a:xfrm>
                <a:off x="197768" y="1196752"/>
                <a:ext cx="3456384" cy="4851794"/>
                <a:chOff x="395536" y="1123875"/>
                <a:chExt cx="3672408" cy="5013376"/>
              </a:xfrm>
            </p:grpSpPr>
            <p:sp>
              <p:nvSpPr>
                <p:cNvPr id="169" name="Google Shape;169;p4"/>
                <p:cNvSpPr/>
                <p:nvPr/>
              </p:nvSpPr>
              <p:spPr>
                <a:xfrm>
                  <a:off x="1115616" y="1123875"/>
                  <a:ext cx="1440160" cy="323165"/>
                </a:xfrm>
                <a:prstGeom prst="roundRect">
                  <a:avLst>
                    <a:gd name="adj" fmla="val 50000"/>
                  </a:avLst>
                </a:prstGeom>
                <a:solidFill>
                  <a:schemeClr val="l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4"/>
                <p:cNvSpPr/>
                <p:nvPr/>
              </p:nvSpPr>
              <p:spPr>
                <a:xfrm>
                  <a:off x="1259632" y="1770207"/>
                  <a:ext cx="1152128" cy="468674"/>
                </a:xfrm>
                <a:prstGeom prst="rect">
                  <a:avLst/>
                </a:prstGeom>
                <a:solidFill>
                  <a:srgbClr val="F2F2F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4"/>
                <p:cNvSpPr/>
                <p:nvPr/>
              </p:nvSpPr>
              <p:spPr>
                <a:xfrm>
                  <a:off x="1151620" y="2546580"/>
                  <a:ext cx="1368152" cy="764035"/>
                </a:xfrm>
                <a:prstGeom prst="diamond">
                  <a:avLst/>
                </a:prstGeom>
                <a:solidFill>
                  <a:srgbClr val="F2F2F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4"/>
                <p:cNvSpPr/>
                <p:nvPr/>
              </p:nvSpPr>
              <p:spPr>
                <a:xfrm>
                  <a:off x="395536" y="3609892"/>
                  <a:ext cx="1152128" cy="468674"/>
                </a:xfrm>
                <a:prstGeom prst="rect">
                  <a:avLst/>
                </a:prstGeom>
                <a:solidFill>
                  <a:srgbClr val="F2F2F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4"/>
                <p:cNvSpPr/>
                <p:nvPr/>
              </p:nvSpPr>
              <p:spPr>
                <a:xfrm>
                  <a:off x="417360" y="4401980"/>
                  <a:ext cx="1152128" cy="468674"/>
                </a:xfrm>
                <a:prstGeom prst="rect">
                  <a:avLst/>
                </a:prstGeom>
                <a:solidFill>
                  <a:srgbClr val="F2F2F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4"/>
                <p:cNvSpPr/>
                <p:nvPr/>
              </p:nvSpPr>
              <p:spPr>
                <a:xfrm>
                  <a:off x="1290803" y="5373216"/>
                  <a:ext cx="1368152" cy="764035"/>
                </a:xfrm>
                <a:prstGeom prst="diamond">
                  <a:avLst/>
                </a:prstGeom>
                <a:solidFill>
                  <a:srgbClr val="F2F2F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 name="Google Shape;175;p4"/>
                <p:cNvSpPr/>
                <p:nvPr/>
              </p:nvSpPr>
              <p:spPr>
                <a:xfrm>
                  <a:off x="2411760" y="3609892"/>
                  <a:ext cx="1152128" cy="468674"/>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 name="Google Shape;176;p4"/>
                <p:cNvSpPr/>
                <p:nvPr/>
              </p:nvSpPr>
              <p:spPr>
                <a:xfrm>
                  <a:off x="2329777" y="4237068"/>
                  <a:ext cx="1368152" cy="764035"/>
                </a:xfrm>
                <a:prstGeom prst="diamond">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77" name="Google Shape;177;p4"/>
                <p:cNvCxnSpPr/>
                <p:nvPr/>
              </p:nvCxnSpPr>
              <p:spPr>
                <a:xfrm>
                  <a:off x="1835696" y="1447040"/>
                  <a:ext cx="0" cy="323165"/>
                </a:xfrm>
                <a:prstGeom prst="straightConnector1">
                  <a:avLst/>
                </a:prstGeom>
                <a:noFill/>
                <a:ln w="25400" cap="flat" cmpd="sng">
                  <a:solidFill>
                    <a:schemeClr val="dk1"/>
                  </a:solidFill>
                  <a:prstDash val="solid"/>
                  <a:round/>
                  <a:headEnd type="none" w="sm" len="sm"/>
                  <a:tailEnd type="none" w="sm" len="sm"/>
                </a:ln>
              </p:spPr>
            </p:cxnSp>
            <p:cxnSp>
              <p:nvCxnSpPr>
                <p:cNvPr id="178" name="Google Shape;178;p4"/>
                <p:cNvCxnSpPr/>
                <p:nvPr/>
              </p:nvCxnSpPr>
              <p:spPr>
                <a:xfrm>
                  <a:off x="1835696" y="2218398"/>
                  <a:ext cx="0" cy="323165"/>
                </a:xfrm>
                <a:prstGeom prst="straightConnector1">
                  <a:avLst/>
                </a:prstGeom>
                <a:noFill/>
                <a:ln w="25400" cap="flat" cmpd="sng">
                  <a:solidFill>
                    <a:schemeClr val="dk1"/>
                  </a:solidFill>
                  <a:prstDash val="solid"/>
                  <a:round/>
                  <a:headEnd type="none" w="sm" len="sm"/>
                  <a:tailEnd type="none" w="sm" len="sm"/>
                </a:ln>
              </p:spPr>
            </p:cxnSp>
            <p:cxnSp>
              <p:nvCxnSpPr>
                <p:cNvPr id="179" name="Google Shape;179;p4"/>
                <p:cNvCxnSpPr/>
                <p:nvPr/>
              </p:nvCxnSpPr>
              <p:spPr>
                <a:xfrm>
                  <a:off x="827584" y="2928597"/>
                  <a:ext cx="0" cy="681295"/>
                </a:xfrm>
                <a:prstGeom prst="straightConnector1">
                  <a:avLst/>
                </a:prstGeom>
                <a:noFill/>
                <a:ln w="25400" cap="flat" cmpd="sng">
                  <a:solidFill>
                    <a:schemeClr val="dk1"/>
                  </a:solidFill>
                  <a:prstDash val="solid"/>
                  <a:round/>
                  <a:headEnd type="none" w="sm" len="sm"/>
                  <a:tailEnd type="none" w="sm" len="sm"/>
                </a:ln>
              </p:spPr>
            </p:cxnSp>
            <p:cxnSp>
              <p:nvCxnSpPr>
                <p:cNvPr id="180" name="Google Shape;180;p4"/>
                <p:cNvCxnSpPr/>
                <p:nvPr/>
              </p:nvCxnSpPr>
              <p:spPr>
                <a:xfrm>
                  <a:off x="827584" y="2922036"/>
                  <a:ext cx="312427" cy="0"/>
                </a:xfrm>
                <a:prstGeom prst="straightConnector1">
                  <a:avLst/>
                </a:prstGeom>
                <a:noFill/>
                <a:ln w="25400" cap="flat" cmpd="sng">
                  <a:solidFill>
                    <a:schemeClr val="dk1"/>
                  </a:solidFill>
                  <a:prstDash val="solid"/>
                  <a:round/>
                  <a:headEnd type="none" w="sm" len="sm"/>
                  <a:tailEnd type="none" w="sm" len="sm"/>
                </a:ln>
              </p:spPr>
            </p:cxnSp>
            <p:cxnSp>
              <p:nvCxnSpPr>
                <p:cNvPr id="181" name="Google Shape;181;p4"/>
                <p:cNvCxnSpPr/>
                <p:nvPr/>
              </p:nvCxnSpPr>
              <p:spPr>
                <a:xfrm>
                  <a:off x="2975149" y="2902888"/>
                  <a:ext cx="0" cy="681295"/>
                </a:xfrm>
                <a:prstGeom prst="straightConnector1">
                  <a:avLst/>
                </a:prstGeom>
                <a:noFill/>
                <a:ln w="25400" cap="flat" cmpd="sng">
                  <a:solidFill>
                    <a:schemeClr val="dk1"/>
                  </a:solidFill>
                  <a:prstDash val="solid"/>
                  <a:round/>
                  <a:headEnd type="none" w="sm" len="sm"/>
                  <a:tailEnd type="none" w="sm" len="sm"/>
                </a:ln>
              </p:spPr>
            </p:cxnSp>
            <p:cxnSp>
              <p:nvCxnSpPr>
                <p:cNvPr id="182" name="Google Shape;182;p4"/>
                <p:cNvCxnSpPr/>
                <p:nvPr/>
              </p:nvCxnSpPr>
              <p:spPr>
                <a:xfrm>
                  <a:off x="2555776" y="2928597"/>
                  <a:ext cx="419373" cy="0"/>
                </a:xfrm>
                <a:prstGeom prst="straightConnector1">
                  <a:avLst/>
                </a:prstGeom>
                <a:noFill/>
                <a:ln w="25400" cap="flat" cmpd="sng">
                  <a:solidFill>
                    <a:schemeClr val="dk1"/>
                  </a:solidFill>
                  <a:prstDash val="solid"/>
                  <a:round/>
                  <a:headEnd type="none" w="sm" len="sm"/>
                  <a:tailEnd type="none" w="sm" len="sm"/>
                </a:ln>
              </p:spPr>
            </p:cxnSp>
            <p:cxnSp>
              <p:nvCxnSpPr>
                <p:cNvPr id="183" name="Google Shape;183;p4"/>
                <p:cNvCxnSpPr/>
                <p:nvPr/>
              </p:nvCxnSpPr>
              <p:spPr>
                <a:xfrm>
                  <a:off x="993424" y="4075486"/>
                  <a:ext cx="0" cy="323165"/>
                </a:xfrm>
                <a:prstGeom prst="straightConnector1">
                  <a:avLst/>
                </a:prstGeom>
                <a:noFill/>
                <a:ln w="25400" cap="flat" cmpd="sng">
                  <a:solidFill>
                    <a:schemeClr val="dk1"/>
                  </a:solidFill>
                  <a:prstDash val="solid"/>
                  <a:round/>
                  <a:headEnd type="none" w="sm" len="sm"/>
                  <a:tailEnd type="none" w="sm" len="sm"/>
                </a:ln>
              </p:spPr>
            </p:cxnSp>
            <p:cxnSp>
              <p:nvCxnSpPr>
                <p:cNvPr id="184" name="Google Shape;184;p4"/>
                <p:cNvCxnSpPr>
                  <a:endCxn id="176" idx="0"/>
                </p:cNvCxnSpPr>
                <p:nvPr/>
              </p:nvCxnSpPr>
              <p:spPr>
                <a:xfrm flipH="1">
                  <a:off x="3013853" y="4075368"/>
                  <a:ext cx="17100" cy="161700"/>
                </a:xfrm>
                <a:prstGeom prst="straightConnector1">
                  <a:avLst/>
                </a:prstGeom>
                <a:noFill/>
                <a:ln w="25400" cap="flat" cmpd="sng">
                  <a:solidFill>
                    <a:schemeClr val="dk1"/>
                  </a:solidFill>
                  <a:prstDash val="solid"/>
                  <a:round/>
                  <a:headEnd type="none" w="sm" len="sm"/>
                  <a:tailEnd type="none" w="sm" len="sm"/>
                </a:ln>
              </p:spPr>
            </p:cxnSp>
            <p:cxnSp>
              <p:nvCxnSpPr>
                <p:cNvPr id="185" name="Google Shape;185;p4"/>
                <p:cNvCxnSpPr/>
                <p:nvPr/>
              </p:nvCxnSpPr>
              <p:spPr>
                <a:xfrm>
                  <a:off x="998307" y="4870654"/>
                  <a:ext cx="0" cy="323165"/>
                </a:xfrm>
                <a:prstGeom prst="straightConnector1">
                  <a:avLst/>
                </a:prstGeom>
                <a:noFill/>
                <a:ln w="25400" cap="flat" cmpd="sng">
                  <a:solidFill>
                    <a:schemeClr val="dk1"/>
                  </a:solidFill>
                  <a:prstDash val="solid"/>
                  <a:round/>
                  <a:headEnd type="none" w="sm" len="sm"/>
                  <a:tailEnd type="none" w="sm" len="sm"/>
                </a:ln>
              </p:spPr>
            </p:cxnSp>
            <p:cxnSp>
              <p:nvCxnSpPr>
                <p:cNvPr id="186" name="Google Shape;186;p4"/>
                <p:cNvCxnSpPr/>
                <p:nvPr/>
              </p:nvCxnSpPr>
              <p:spPr>
                <a:xfrm>
                  <a:off x="3031093" y="4998203"/>
                  <a:ext cx="0" cy="178599"/>
                </a:xfrm>
                <a:prstGeom prst="straightConnector1">
                  <a:avLst/>
                </a:prstGeom>
                <a:noFill/>
                <a:ln w="25400" cap="flat" cmpd="sng">
                  <a:solidFill>
                    <a:schemeClr val="dk1"/>
                  </a:solidFill>
                  <a:prstDash val="solid"/>
                  <a:round/>
                  <a:headEnd type="none" w="sm" len="sm"/>
                  <a:tailEnd type="none" w="sm" len="sm"/>
                </a:ln>
              </p:spPr>
            </p:cxnSp>
            <p:cxnSp>
              <p:nvCxnSpPr>
                <p:cNvPr id="187" name="Google Shape;187;p4"/>
                <p:cNvCxnSpPr/>
                <p:nvPr/>
              </p:nvCxnSpPr>
              <p:spPr>
                <a:xfrm rot="10800000" flipH="1">
                  <a:off x="998307" y="5159785"/>
                  <a:ext cx="2032786" cy="34034"/>
                </a:xfrm>
                <a:prstGeom prst="straightConnector1">
                  <a:avLst/>
                </a:prstGeom>
                <a:noFill/>
                <a:ln w="25400" cap="flat" cmpd="sng">
                  <a:solidFill>
                    <a:schemeClr val="dk1"/>
                  </a:solidFill>
                  <a:prstDash val="solid"/>
                  <a:round/>
                  <a:headEnd type="none" w="sm" len="sm"/>
                  <a:tailEnd type="none" w="sm" len="sm"/>
                </a:ln>
              </p:spPr>
            </p:cxnSp>
            <p:cxnSp>
              <p:nvCxnSpPr>
                <p:cNvPr id="188" name="Google Shape;188;p4"/>
                <p:cNvCxnSpPr>
                  <a:endCxn id="174" idx="0"/>
                </p:cNvCxnSpPr>
                <p:nvPr/>
              </p:nvCxnSpPr>
              <p:spPr>
                <a:xfrm>
                  <a:off x="1974879" y="5032116"/>
                  <a:ext cx="0" cy="341100"/>
                </a:xfrm>
                <a:prstGeom prst="straightConnector1">
                  <a:avLst/>
                </a:prstGeom>
                <a:noFill/>
                <a:ln w="25400" cap="flat" cmpd="sng">
                  <a:solidFill>
                    <a:schemeClr val="dk1"/>
                  </a:solidFill>
                  <a:prstDash val="solid"/>
                  <a:round/>
                  <a:headEnd type="none" w="sm" len="sm"/>
                  <a:tailEnd type="none" w="sm" len="sm"/>
                </a:ln>
              </p:spPr>
            </p:cxnSp>
            <p:cxnSp>
              <p:nvCxnSpPr>
                <p:cNvPr id="189" name="Google Shape;189;p4"/>
                <p:cNvCxnSpPr/>
                <p:nvPr/>
              </p:nvCxnSpPr>
              <p:spPr>
                <a:xfrm>
                  <a:off x="2658955" y="5755233"/>
                  <a:ext cx="1408989" cy="0"/>
                </a:xfrm>
                <a:prstGeom prst="straightConnector1">
                  <a:avLst/>
                </a:prstGeom>
                <a:noFill/>
                <a:ln w="25400" cap="flat" cmpd="sng">
                  <a:solidFill>
                    <a:schemeClr val="dk1"/>
                  </a:solidFill>
                  <a:prstDash val="solid"/>
                  <a:round/>
                  <a:headEnd type="none" w="sm" len="sm"/>
                  <a:tailEnd type="none" w="sm" len="sm"/>
                </a:ln>
              </p:spPr>
            </p:cxnSp>
            <p:cxnSp>
              <p:nvCxnSpPr>
                <p:cNvPr id="190" name="Google Shape;190;p4"/>
                <p:cNvCxnSpPr/>
                <p:nvPr/>
              </p:nvCxnSpPr>
              <p:spPr>
                <a:xfrm>
                  <a:off x="3681178" y="4636317"/>
                  <a:ext cx="170742" cy="0"/>
                </a:xfrm>
                <a:prstGeom prst="straightConnector1">
                  <a:avLst/>
                </a:prstGeom>
                <a:noFill/>
                <a:ln w="25400" cap="flat" cmpd="sng">
                  <a:solidFill>
                    <a:schemeClr val="dk1"/>
                  </a:solidFill>
                  <a:prstDash val="solid"/>
                  <a:round/>
                  <a:headEnd type="none" w="sm" len="sm"/>
                  <a:tailEnd type="none" w="sm" len="sm"/>
                </a:ln>
              </p:spPr>
            </p:cxnSp>
            <p:cxnSp>
              <p:nvCxnSpPr>
                <p:cNvPr id="191" name="Google Shape;191;p4"/>
                <p:cNvCxnSpPr/>
                <p:nvPr/>
              </p:nvCxnSpPr>
              <p:spPr>
                <a:xfrm rot="10800000" flipH="1">
                  <a:off x="3013853" y="3269244"/>
                  <a:ext cx="838067" cy="19191"/>
                </a:xfrm>
                <a:prstGeom prst="straightConnector1">
                  <a:avLst/>
                </a:prstGeom>
                <a:noFill/>
                <a:ln w="25400" cap="flat" cmpd="sng">
                  <a:solidFill>
                    <a:schemeClr val="dk1"/>
                  </a:solidFill>
                  <a:prstDash val="solid"/>
                  <a:round/>
                  <a:headEnd type="stealth" w="lg" len="lg"/>
                  <a:tailEnd type="none" w="sm" len="sm"/>
                </a:ln>
              </p:spPr>
            </p:cxnSp>
            <p:cxnSp>
              <p:nvCxnSpPr>
                <p:cNvPr id="192" name="Google Shape;192;p4"/>
                <p:cNvCxnSpPr/>
                <p:nvPr/>
              </p:nvCxnSpPr>
              <p:spPr>
                <a:xfrm>
                  <a:off x="3851920" y="3288435"/>
                  <a:ext cx="0" cy="1347882"/>
                </a:xfrm>
                <a:prstGeom prst="straightConnector1">
                  <a:avLst/>
                </a:prstGeom>
                <a:noFill/>
                <a:ln w="25400" cap="flat" cmpd="sng">
                  <a:solidFill>
                    <a:schemeClr val="dk1"/>
                  </a:solidFill>
                  <a:prstDash val="solid"/>
                  <a:round/>
                  <a:headEnd type="none" w="sm" len="sm"/>
                  <a:tailEnd type="none" w="sm" len="sm"/>
                </a:ln>
              </p:spPr>
            </p:cxnSp>
            <p:cxnSp>
              <p:nvCxnSpPr>
                <p:cNvPr id="193" name="Google Shape;193;p4"/>
                <p:cNvCxnSpPr/>
                <p:nvPr/>
              </p:nvCxnSpPr>
              <p:spPr>
                <a:xfrm rot="10800000" flipH="1">
                  <a:off x="1826030" y="2368642"/>
                  <a:ext cx="2241914" cy="39674"/>
                </a:xfrm>
                <a:prstGeom prst="straightConnector1">
                  <a:avLst/>
                </a:prstGeom>
                <a:noFill/>
                <a:ln w="25400" cap="flat" cmpd="sng">
                  <a:solidFill>
                    <a:schemeClr val="dk1"/>
                  </a:solidFill>
                  <a:prstDash val="solid"/>
                  <a:round/>
                  <a:headEnd type="stealth" w="lg" len="lg"/>
                  <a:tailEnd type="none" w="sm" len="sm"/>
                </a:ln>
              </p:spPr>
            </p:cxnSp>
            <p:cxnSp>
              <p:nvCxnSpPr>
                <p:cNvPr id="194" name="Google Shape;194;p4"/>
                <p:cNvCxnSpPr/>
                <p:nvPr/>
              </p:nvCxnSpPr>
              <p:spPr>
                <a:xfrm>
                  <a:off x="4067944" y="2408316"/>
                  <a:ext cx="0" cy="3346917"/>
                </a:xfrm>
                <a:prstGeom prst="straightConnector1">
                  <a:avLst/>
                </a:prstGeom>
                <a:noFill/>
                <a:ln w="25400" cap="flat" cmpd="sng">
                  <a:solidFill>
                    <a:schemeClr val="dk1"/>
                  </a:solidFill>
                  <a:prstDash val="solid"/>
                  <a:round/>
                  <a:headEnd type="none" w="sm" len="sm"/>
                  <a:tailEnd type="none" w="sm" len="sm"/>
                </a:ln>
              </p:spPr>
            </p:cxnSp>
          </p:grpSp>
          <p:sp>
            <p:nvSpPr>
              <p:cNvPr id="195" name="Google Shape;195;p4"/>
              <p:cNvSpPr txBox="1"/>
              <p:nvPr/>
            </p:nvSpPr>
            <p:spPr>
              <a:xfrm>
                <a:off x="1011035" y="1196752"/>
                <a:ext cx="113094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a:solidFill>
                      <a:schemeClr val="dk1"/>
                    </a:solidFill>
                    <a:latin typeface="Times New Roman"/>
                    <a:ea typeface="Times New Roman"/>
                    <a:cs typeface="Times New Roman"/>
                    <a:sym typeface="Times New Roman"/>
                  </a:rPr>
                  <a:t>Modulo A</a:t>
                </a:r>
                <a:endParaRPr sz="1600" b="1">
                  <a:solidFill>
                    <a:schemeClr val="dk1"/>
                  </a:solidFill>
                  <a:latin typeface="Times New Roman"/>
                  <a:ea typeface="Times New Roman"/>
                  <a:cs typeface="Times New Roman"/>
                  <a:sym typeface="Times New Roman"/>
                </a:endParaRPr>
              </a:p>
            </p:txBody>
          </p:sp>
          <p:sp>
            <p:nvSpPr>
              <p:cNvPr id="196" name="Google Shape;196;p4"/>
              <p:cNvSpPr txBox="1"/>
              <p:nvPr/>
            </p:nvSpPr>
            <p:spPr>
              <a:xfrm>
                <a:off x="197768" y="4426710"/>
                <a:ext cx="1130949"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b="1">
                    <a:solidFill>
                      <a:schemeClr val="dk1"/>
                    </a:solidFill>
                    <a:latin typeface="Times New Roman"/>
                    <a:ea typeface="Times New Roman"/>
                    <a:cs typeface="Times New Roman"/>
                    <a:sym typeface="Times New Roman"/>
                  </a:rPr>
                  <a:t>Mod. D</a:t>
                </a:r>
                <a:endParaRPr sz="1600" b="1">
                  <a:solidFill>
                    <a:schemeClr val="dk1"/>
                  </a:solidFill>
                  <a:latin typeface="Times New Roman"/>
                  <a:ea typeface="Times New Roman"/>
                  <a:cs typeface="Times New Roman"/>
                  <a:sym typeface="Times New Roman"/>
                </a:endParaRPr>
              </a:p>
            </p:txBody>
          </p:sp>
          <p:sp>
            <p:nvSpPr>
              <p:cNvPr id="197" name="Google Shape;197;p4"/>
              <p:cNvSpPr txBox="1"/>
              <p:nvPr/>
            </p:nvSpPr>
            <p:spPr>
              <a:xfrm>
                <a:off x="2047362" y="3660151"/>
                <a:ext cx="1130949"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b="1">
                    <a:solidFill>
                      <a:schemeClr val="dk1"/>
                    </a:solidFill>
                    <a:latin typeface="Times New Roman"/>
                    <a:ea typeface="Times New Roman"/>
                    <a:cs typeface="Times New Roman"/>
                    <a:sym typeface="Times New Roman"/>
                  </a:rPr>
                  <a:t>Mod. E</a:t>
                </a:r>
                <a:endParaRPr sz="1600" b="1">
                  <a:solidFill>
                    <a:schemeClr val="dk1"/>
                  </a:solidFill>
                  <a:latin typeface="Times New Roman"/>
                  <a:ea typeface="Times New Roman"/>
                  <a:cs typeface="Times New Roman"/>
                  <a:sym typeface="Times New Roman"/>
                </a:endParaRPr>
              </a:p>
            </p:txBody>
          </p:sp>
          <p:cxnSp>
            <p:nvCxnSpPr>
              <p:cNvPr id="198" name="Google Shape;198;p4"/>
              <p:cNvCxnSpPr/>
              <p:nvPr/>
            </p:nvCxnSpPr>
            <p:spPr>
              <a:xfrm>
                <a:off x="2197048" y="3602644"/>
                <a:ext cx="0" cy="456673"/>
              </a:xfrm>
              <a:prstGeom prst="straightConnector1">
                <a:avLst/>
              </a:prstGeom>
              <a:noFill/>
              <a:ln w="25400" cap="flat" cmpd="sng">
                <a:solidFill>
                  <a:schemeClr val="dk1"/>
                </a:solidFill>
                <a:prstDash val="solid"/>
                <a:round/>
                <a:headEnd type="none" w="sm" len="sm"/>
                <a:tailEnd type="none" w="sm" len="sm"/>
              </a:ln>
            </p:spPr>
          </p:cxnSp>
          <p:cxnSp>
            <p:nvCxnSpPr>
              <p:cNvPr id="199" name="Google Shape;199;p4"/>
              <p:cNvCxnSpPr/>
              <p:nvPr/>
            </p:nvCxnSpPr>
            <p:spPr>
              <a:xfrm>
                <a:off x="3056450" y="3602644"/>
                <a:ext cx="0" cy="456673"/>
              </a:xfrm>
              <a:prstGeom prst="straightConnector1">
                <a:avLst/>
              </a:prstGeom>
              <a:noFill/>
              <a:ln w="25400" cap="flat" cmpd="sng">
                <a:solidFill>
                  <a:schemeClr val="dk1"/>
                </a:solidFill>
                <a:prstDash val="solid"/>
                <a:round/>
                <a:headEnd type="none" w="sm" len="sm"/>
                <a:tailEnd type="none" w="sm" len="sm"/>
              </a:ln>
            </p:spPr>
          </p:cxnSp>
          <p:cxnSp>
            <p:nvCxnSpPr>
              <p:cNvPr id="200" name="Google Shape;200;p4"/>
              <p:cNvCxnSpPr/>
              <p:nvPr/>
            </p:nvCxnSpPr>
            <p:spPr>
              <a:xfrm>
                <a:off x="323528" y="4369203"/>
                <a:ext cx="0" cy="456673"/>
              </a:xfrm>
              <a:prstGeom prst="straightConnector1">
                <a:avLst/>
              </a:prstGeom>
              <a:noFill/>
              <a:ln w="25400" cap="flat" cmpd="sng">
                <a:solidFill>
                  <a:schemeClr val="dk1"/>
                </a:solidFill>
                <a:prstDash val="solid"/>
                <a:round/>
                <a:headEnd type="none" w="sm" len="sm"/>
                <a:tailEnd type="none" w="sm" len="sm"/>
              </a:ln>
            </p:spPr>
          </p:cxnSp>
          <p:cxnSp>
            <p:nvCxnSpPr>
              <p:cNvPr id="201" name="Google Shape;201;p4"/>
              <p:cNvCxnSpPr/>
              <p:nvPr/>
            </p:nvCxnSpPr>
            <p:spPr>
              <a:xfrm>
                <a:off x="1187624" y="4350974"/>
                <a:ext cx="0" cy="456673"/>
              </a:xfrm>
              <a:prstGeom prst="straightConnector1">
                <a:avLst/>
              </a:prstGeom>
              <a:noFill/>
              <a:ln w="25400" cap="flat" cmpd="sng">
                <a:solidFill>
                  <a:schemeClr val="dk1"/>
                </a:solidFill>
                <a:prstDash val="solid"/>
                <a:round/>
                <a:headEnd type="none" w="sm" len="sm"/>
                <a:tailEnd type="none" w="sm" len="sm"/>
              </a:ln>
            </p:spPr>
          </p:cxnSp>
        </p:grpSp>
        <p:cxnSp>
          <p:nvCxnSpPr>
            <p:cNvPr id="202" name="Google Shape;202;p4"/>
            <p:cNvCxnSpPr/>
            <p:nvPr/>
          </p:nvCxnSpPr>
          <p:spPr>
            <a:xfrm rot="10800000">
              <a:off x="2428288" y="1196754"/>
              <a:ext cx="2530158" cy="2286893"/>
            </a:xfrm>
            <a:prstGeom prst="straightConnector1">
              <a:avLst/>
            </a:prstGeom>
            <a:noFill/>
            <a:ln w="25400" cap="flat" cmpd="sng">
              <a:solidFill>
                <a:schemeClr val="dk1"/>
              </a:solidFill>
              <a:prstDash val="dash"/>
              <a:round/>
              <a:headEnd type="none" w="sm" len="sm"/>
              <a:tailEnd type="none" w="sm" len="sm"/>
            </a:ln>
          </p:spPr>
        </p:cxnSp>
        <p:cxnSp>
          <p:nvCxnSpPr>
            <p:cNvPr id="203" name="Google Shape;203;p4"/>
            <p:cNvCxnSpPr/>
            <p:nvPr/>
          </p:nvCxnSpPr>
          <p:spPr>
            <a:xfrm flipH="1">
              <a:off x="3851920" y="3809007"/>
              <a:ext cx="1091379" cy="1046207"/>
            </a:xfrm>
            <a:prstGeom prst="straightConnector1">
              <a:avLst/>
            </a:prstGeom>
            <a:noFill/>
            <a:ln w="25400" cap="flat" cmpd="sng">
              <a:solidFill>
                <a:schemeClr val="dk1"/>
              </a:solidFill>
              <a:prstDash val="dash"/>
              <a:round/>
              <a:headEnd type="none" w="sm" len="sm"/>
              <a:tailEnd type="none" w="sm" len="sm"/>
            </a:ln>
          </p:spPr>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grpSp>
        <p:nvGrpSpPr>
          <p:cNvPr id="735" name="Google Shape;735;p40"/>
          <p:cNvGrpSpPr/>
          <p:nvPr/>
        </p:nvGrpSpPr>
        <p:grpSpPr>
          <a:xfrm>
            <a:off x="8141" y="4663389"/>
            <a:ext cx="9144000" cy="477452"/>
            <a:chOff x="8141" y="4663389"/>
            <a:chExt cx="9144000" cy="477452"/>
          </a:xfrm>
        </p:grpSpPr>
        <p:grpSp>
          <p:nvGrpSpPr>
            <p:cNvPr id="736" name="Google Shape;736;p40"/>
            <p:cNvGrpSpPr/>
            <p:nvPr/>
          </p:nvGrpSpPr>
          <p:grpSpPr>
            <a:xfrm>
              <a:off x="8141" y="4663389"/>
              <a:ext cx="9144000" cy="477452"/>
              <a:chOff x="0" y="6309320"/>
              <a:chExt cx="9144000" cy="548680"/>
            </a:xfrm>
          </p:grpSpPr>
          <p:sp>
            <p:nvSpPr>
              <p:cNvPr id="737" name="Google Shape;737;p40"/>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738" name="Google Shape;738;p40"/>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739" name="Google Shape;739;p40"/>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740" name="Google Shape;740;p40"/>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741" name="Google Shape;741;p40"/>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40</a:t>
              </a:fld>
              <a:endParaRPr sz="1800" b="1">
                <a:solidFill>
                  <a:schemeClr val="dk1"/>
                </a:solidFill>
                <a:latin typeface="Times New Roman"/>
                <a:ea typeface="Times New Roman"/>
                <a:cs typeface="Times New Roman"/>
                <a:sym typeface="Times New Roman"/>
              </a:endParaRPr>
            </a:p>
          </p:txBody>
        </p:sp>
      </p:grpSp>
      <p:sp>
        <p:nvSpPr>
          <p:cNvPr id="742" name="Google Shape;742;p40"/>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8.- Llamadas</a:t>
            </a:r>
            <a:endParaRPr>
              <a:latin typeface="Times New Roman"/>
              <a:ea typeface="Times New Roman"/>
              <a:cs typeface="Times New Roman"/>
              <a:sym typeface="Times New Roman"/>
            </a:endParaRPr>
          </a:p>
        </p:txBody>
      </p:sp>
      <p:sp>
        <p:nvSpPr>
          <p:cNvPr id="743" name="Google Shape;743;p40"/>
          <p:cNvSpPr txBox="1"/>
          <p:nvPr/>
        </p:nvSpPr>
        <p:spPr>
          <a:xfrm>
            <a:off x="259661" y="1044700"/>
            <a:ext cx="864096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if (defectivo())</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System.out.println(“Nº ”+ numero+“defectivo”);</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else</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System.out.println(“Nº ”+numero+“No defectivo”);  </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if (abundante(numero))</a:t>
            </a:r>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System.out.println(“Nº ”+ numero+“abundante”);</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else</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System.out.println(“Nº ”+numero+“No abundante”);  </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ES" sz="2000" b="1">
                <a:solidFill>
                  <a:schemeClr val="dk1"/>
                </a:solidFill>
                <a:latin typeface="Courier New"/>
                <a:ea typeface="Courier New"/>
                <a:cs typeface="Courier New"/>
                <a:sym typeface="Courier New"/>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grpSp>
        <p:nvGrpSpPr>
          <p:cNvPr id="748" name="Google Shape;748;p41"/>
          <p:cNvGrpSpPr/>
          <p:nvPr/>
        </p:nvGrpSpPr>
        <p:grpSpPr>
          <a:xfrm>
            <a:off x="8141" y="4663389"/>
            <a:ext cx="9144000" cy="477452"/>
            <a:chOff x="8141" y="4663389"/>
            <a:chExt cx="9144000" cy="477452"/>
          </a:xfrm>
        </p:grpSpPr>
        <p:grpSp>
          <p:nvGrpSpPr>
            <p:cNvPr id="749" name="Google Shape;749;p41"/>
            <p:cNvGrpSpPr/>
            <p:nvPr/>
          </p:nvGrpSpPr>
          <p:grpSpPr>
            <a:xfrm>
              <a:off x="8141" y="4663389"/>
              <a:ext cx="9144000" cy="477452"/>
              <a:chOff x="0" y="6309320"/>
              <a:chExt cx="9144000" cy="548680"/>
            </a:xfrm>
          </p:grpSpPr>
          <p:sp>
            <p:nvSpPr>
              <p:cNvPr id="750" name="Google Shape;750;p41"/>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751" name="Google Shape;751;p41"/>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752" name="Google Shape;752;p41"/>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753" name="Google Shape;753;p41"/>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754" name="Google Shape;754;p41"/>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41</a:t>
              </a:fld>
              <a:endParaRPr sz="1800" b="1">
                <a:solidFill>
                  <a:schemeClr val="dk1"/>
                </a:solidFill>
                <a:latin typeface="Times New Roman"/>
                <a:ea typeface="Times New Roman"/>
                <a:cs typeface="Times New Roman"/>
                <a:sym typeface="Times New Roman"/>
              </a:endParaRPr>
            </a:p>
          </p:txBody>
        </p:sp>
      </p:grpSp>
      <p:pic>
        <p:nvPicPr>
          <p:cNvPr id="755" name="Google Shape;755;p41" descr="Abrir cuaderno: fotos de stock, imágenes de Abrir cuaderno libres de  derechos | Depositphotos®"/>
          <p:cNvPicPr preferRelativeResize="0"/>
          <p:nvPr/>
        </p:nvPicPr>
        <p:blipFill rotWithShape="1">
          <a:blip r:embed="rId3">
            <a:alphaModFix/>
          </a:blip>
          <a:srcRect/>
          <a:stretch/>
        </p:blipFill>
        <p:spPr>
          <a:xfrm>
            <a:off x="-47735" y="43230"/>
            <a:ext cx="9144000" cy="4725343"/>
          </a:xfrm>
          <a:prstGeom prst="rect">
            <a:avLst/>
          </a:prstGeom>
          <a:noFill/>
          <a:ln>
            <a:noFill/>
          </a:ln>
        </p:spPr>
      </p:pic>
      <p:pic>
        <p:nvPicPr>
          <p:cNvPr id="756" name="Google Shape;756;p41" descr="Educación, metodologías y crisis | Visiones de un Descerebrado"/>
          <p:cNvPicPr preferRelativeResize="0"/>
          <p:nvPr/>
        </p:nvPicPr>
        <p:blipFill rotWithShape="1">
          <a:blip r:embed="rId4">
            <a:alphaModFix/>
          </a:blip>
          <a:srcRect/>
          <a:stretch/>
        </p:blipFill>
        <p:spPr>
          <a:xfrm>
            <a:off x="8016297" y="31406"/>
            <a:ext cx="1135844" cy="1165999"/>
          </a:xfrm>
          <a:prstGeom prst="rect">
            <a:avLst/>
          </a:prstGeom>
          <a:noFill/>
          <a:ln>
            <a:noFill/>
          </a:ln>
        </p:spPr>
      </p:pic>
      <p:sp>
        <p:nvSpPr>
          <p:cNvPr id="757" name="Google Shape;757;p41"/>
          <p:cNvSpPr txBox="1"/>
          <p:nvPr/>
        </p:nvSpPr>
        <p:spPr>
          <a:xfrm>
            <a:off x="702050" y="407575"/>
            <a:ext cx="3512214" cy="1323439"/>
          </a:xfrm>
          <a:prstGeom prst="rect">
            <a:avLst/>
          </a:prstGeom>
          <a:noFill/>
          <a:ln>
            <a:noFill/>
          </a:ln>
        </p:spPr>
        <p:txBody>
          <a:bodyPr spcFirstLastPara="1" wrap="square" lIns="91425" tIns="45700" rIns="91425" bIns="45700" anchor="t" anchorCtr="0">
            <a:spAutoFit/>
          </a:bodyPr>
          <a:lstStyle/>
          <a:p>
            <a:pPr marL="269875" marR="0" lvl="0" indent="-269875" algn="just" rtl="0">
              <a:spcBef>
                <a:spcPts val="0"/>
              </a:spcBef>
              <a:spcAft>
                <a:spcPts val="0"/>
              </a:spcAft>
              <a:buClr>
                <a:schemeClr val="dk1"/>
              </a:buClr>
              <a:buSzPts val="2000"/>
              <a:buFont typeface="Times New Roman"/>
              <a:buAutoNum type="arabicPeriod"/>
            </a:pPr>
            <a:r>
              <a:rPr lang="es-ES" sz="2000" i="1">
                <a:solidFill>
                  <a:schemeClr val="dk1"/>
                </a:solidFill>
                <a:latin typeface="Times New Roman"/>
                <a:ea typeface="Times New Roman"/>
                <a:cs typeface="Times New Roman"/>
                <a:sym typeface="Times New Roman"/>
              </a:rPr>
              <a:t>Realizar una función que reciba como argumentos tres números y nos devuelva el máximo de los tres. </a:t>
            </a:r>
            <a:endParaRPr sz="2000" i="1">
              <a:solidFill>
                <a:schemeClr val="dk1"/>
              </a:solidFill>
              <a:latin typeface="Times New Roman"/>
              <a:ea typeface="Times New Roman"/>
              <a:cs typeface="Times New Roman"/>
              <a:sym typeface="Times New Roman"/>
            </a:endParaRPr>
          </a:p>
        </p:txBody>
      </p:sp>
      <p:sp>
        <p:nvSpPr>
          <p:cNvPr id="758" name="Google Shape;758;p41"/>
          <p:cNvSpPr txBox="1"/>
          <p:nvPr/>
        </p:nvSpPr>
        <p:spPr>
          <a:xfrm>
            <a:off x="702050" y="1808225"/>
            <a:ext cx="3512214" cy="1631216"/>
          </a:xfrm>
          <a:prstGeom prst="rect">
            <a:avLst/>
          </a:prstGeom>
          <a:noFill/>
          <a:ln>
            <a:noFill/>
          </a:ln>
        </p:spPr>
        <p:txBody>
          <a:bodyPr spcFirstLastPara="1" wrap="square" lIns="91425" tIns="45700" rIns="91425" bIns="45700" anchor="t" anchorCtr="0">
            <a:spAutoFit/>
          </a:bodyPr>
          <a:lstStyle/>
          <a:p>
            <a:pPr marL="266700" marR="0" lvl="0" indent="-266700" algn="just" rtl="0">
              <a:spcBef>
                <a:spcPts val="0"/>
              </a:spcBef>
              <a:spcAft>
                <a:spcPts val="0"/>
              </a:spcAft>
              <a:buClr>
                <a:schemeClr val="dk1"/>
              </a:buClr>
              <a:buSzPts val="2000"/>
              <a:buFont typeface="Calibri"/>
              <a:buAutoNum type="arabicPeriod" startAt="2"/>
            </a:pPr>
            <a:r>
              <a:rPr lang="es-ES" sz="2000" i="1" dirty="0">
                <a:solidFill>
                  <a:schemeClr val="dk1"/>
                </a:solidFill>
                <a:latin typeface="Times New Roman"/>
                <a:ea typeface="Times New Roman"/>
                <a:cs typeface="Times New Roman"/>
                <a:sym typeface="Times New Roman"/>
              </a:rPr>
              <a:t>Realizar una función que recibiendo como argumento un </a:t>
            </a:r>
            <a:r>
              <a:rPr lang="es-ES" sz="2000" i="1" dirty="0" err="1">
                <a:solidFill>
                  <a:schemeClr val="dk1"/>
                </a:solidFill>
                <a:latin typeface="Times New Roman"/>
                <a:ea typeface="Times New Roman"/>
                <a:cs typeface="Times New Roman"/>
                <a:sym typeface="Times New Roman"/>
              </a:rPr>
              <a:t>array</a:t>
            </a:r>
            <a:r>
              <a:rPr lang="es-ES" sz="2000" i="1" dirty="0">
                <a:solidFill>
                  <a:schemeClr val="dk1"/>
                </a:solidFill>
                <a:latin typeface="Times New Roman"/>
                <a:ea typeface="Times New Roman"/>
                <a:cs typeface="Times New Roman"/>
                <a:sym typeface="Times New Roman"/>
              </a:rPr>
              <a:t> de 10 números enteros, nos devuelva el valor máximo del </a:t>
            </a:r>
            <a:r>
              <a:rPr lang="es-ES" sz="2000" i="1" dirty="0" err="1">
                <a:solidFill>
                  <a:schemeClr val="dk1"/>
                </a:solidFill>
                <a:latin typeface="Times New Roman"/>
                <a:ea typeface="Times New Roman"/>
                <a:cs typeface="Times New Roman"/>
                <a:sym typeface="Times New Roman"/>
              </a:rPr>
              <a:t>array</a:t>
            </a:r>
            <a:endParaRPr sz="2000" i="1" dirty="0">
              <a:solidFill>
                <a:schemeClr val="dk1"/>
              </a:solidFill>
              <a:latin typeface="Times New Roman"/>
              <a:ea typeface="Times New Roman"/>
              <a:cs typeface="Times New Roman"/>
              <a:sym typeface="Times New Roman"/>
            </a:endParaRPr>
          </a:p>
        </p:txBody>
      </p:sp>
      <p:sp>
        <p:nvSpPr>
          <p:cNvPr id="759" name="Google Shape;759;p41"/>
          <p:cNvSpPr txBox="1"/>
          <p:nvPr/>
        </p:nvSpPr>
        <p:spPr>
          <a:xfrm>
            <a:off x="4877410" y="2381515"/>
            <a:ext cx="3512214" cy="1938992"/>
          </a:xfrm>
          <a:prstGeom prst="rect">
            <a:avLst/>
          </a:prstGeom>
          <a:noFill/>
          <a:ln>
            <a:noFill/>
          </a:ln>
        </p:spPr>
        <p:txBody>
          <a:bodyPr spcFirstLastPara="1" wrap="square" lIns="91425" tIns="45700" rIns="91425" bIns="45700" anchor="t" anchorCtr="0">
            <a:spAutoFit/>
          </a:bodyPr>
          <a:lstStyle/>
          <a:p>
            <a:pPr marL="266700" marR="0" lvl="0" indent="-266700" algn="just" rtl="0">
              <a:spcBef>
                <a:spcPts val="0"/>
              </a:spcBef>
              <a:spcAft>
                <a:spcPts val="0"/>
              </a:spcAft>
              <a:buClr>
                <a:schemeClr val="dk1"/>
              </a:buClr>
              <a:buSzPts val="2000"/>
              <a:buFont typeface="Calibri"/>
              <a:buAutoNum type="arabicPeriod" startAt="4"/>
            </a:pPr>
            <a:r>
              <a:rPr lang="es-ES" sz="2000" i="1">
                <a:solidFill>
                  <a:schemeClr val="dk1"/>
                </a:solidFill>
                <a:latin typeface="Times New Roman"/>
                <a:ea typeface="Times New Roman"/>
                <a:cs typeface="Times New Roman"/>
                <a:sym typeface="Times New Roman"/>
              </a:rPr>
              <a:t>Realizar una función que reciba como argumentos un array de 10 números enteros y un número, la función deberá indicar si el número está o no en el array</a:t>
            </a:r>
            <a:endParaRPr sz="2000" i="1">
              <a:solidFill>
                <a:schemeClr val="dk1"/>
              </a:solidFill>
              <a:latin typeface="Times New Roman"/>
              <a:ea typeface="Times New Roman"/>
              <a:cs typeface="Times New Roman"/>
              <a:sym typeface="Times New Roman"/>
            </a:endParaRPr>
          </a:p>
        </p:txBody>
      </p:sp>
      <p:sp>
        <p:nvSpPr>
          <p:cNvPr id="760" name="Google Shape;760;p41"/>
          <p:cNvSpPr txBox="1"/>
          <p:nvPr/>
        </p:nvSpPr>
        <p:spPr>
          <a:xfrm>
            <a:off x="684470" y="3535425"/>
            <a:ext cx="3529793" cy="707886"/>
          </a:xfrm>
          <a:prstGeom prst="rect">
            <a:avLst/>
          </a:prstGeom>
          <a:noFill/>
          <a:ln>
            <a:noFill/>
          </a:ln>
        </p:spPr>
        <p:txBody>
          <a:bodyPr spcFirstLastPara="1" wrap="square" lIns="91425" tIns="45700" rIns="91425" bIns="45700" anchor="t" anchorCtr="0">
            <a:spAutoFit/>
          </a:bodyPr>
          <a:lstStyle/>
          <a:p>
            <a:pPr marL="266700" marR="0" lvl="0" indent="-266700" algn="just" rtl="0">
              <a:spcBef>
                <a:spcPts val="0"/>
              </a:spcBef>
              <a:spcAft>
                <a:spcPts val="0"/>
              </a:spcAft>
              <a:buClr>
                <a:schemeClr val="dk1"/>
              </a:buClr>
              <a:buSzPts val="2000"/>
              <a:buFont typeface="Calibri"/>
              <a:buAutoNum type="arabicPeriod" startAt="3"/>
            </a:pPr>
            <a:r>
              <a:rPr lang="es-ES" sz="2000" i="1" dirty="0">
                <a:solidFill>
                  <a:schemeClr val="dk1"/>
                </a:solidFill>
                <a:latin typeface="Times New Roman"/>
                <a:ea typeface="Times New Roman"/>
                <a:cs typeface="Times New Roman"/>
                <a:sym typeface="Times New Roman"/>
              </a:rPr>
              <a:t>Realizar una función que decida si dos números enteros</a:t>
            </a:r>
            <a:endParaRPr sz="2000" i="1" dirty="0">
              <a:solidFill>
                <a:schemeClr val="dk1"/>
              </a:solidFill>
              <a:latin typeface="Times New Roman"/>
              <a:ea typeface="Times New Roman"/>
              <a:cs typeface="Times New Roman"/>
              <a:sym typeface="Times New Roman"/>
            </a:endParaRPr>
          </a:p>
        </p:txBody>
      </p:sp>
      <p:sp>
        <p:nvSpPr>
          <p:cNvPr id="761" name="Google Shape;761;p41"/>
          <p:cNvSpPr txBox="1"/>
          <p:nvPr/>
        </p:nvSpPr>
        <p:spPr>
          <a:xfrm>
            <a:off x="4877409" y="361408"/>
            <a:ext cx="3206806" cy="1938992"/>
          </a:xfrm>
          <a:prstGeom prst="rect">
            <a:avLst/>
          </a:prstGeom>
          <a:noFill/>
          <a:ln>
            <a:noFill/>
          </a:ln>
        </p:spPr>
        <p:txBody>
          <a:bodyPr spcFirstLastPara="1" wrap="square" lIns="91425" tIns="45700" rIns="91425" bIns="45700" anchor="t" anchorCtr="0">
            <a:spAutoFit/>
          </a:bodyPr>
          <a:lstStyle/>
          <a:p>
            <a:pPr marL="266700" marR="0" lvl="0" indent="0" algn="just" rtl="0">
              <a:spcBef>
                <a:spcPts val="0"/>
              </a:spcBef>
              <a:spcAft>
                <a:spcPts val="0"/>
              </a:spcAft>
              <a:buNone/>
            </a:pPr>
            <a:r>
              <a:rPr lang="es-ES" sz="2000" i="1">
                <a:solidFill>
                  <a:schemeClr val="dk1"/>
                </a:solidFill>
                <a:latin typeface="Times New Roman"/>
                <a:ea typeface="Times New Roman"/>
                <a:cs typeface="Times New Roman"/>
                <a:sym typeface="Times New Roman"/>
              </a:rPr>
              <a:t>positivos son amigos. Dos números son amigos, si la suma de sus divisores (distintos de ellos mismos) son iguales al otro número y viceversa</a:t>
            </a:r>
            <a:endParaRPr sz="2000" i="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grpSp>
        <p:nvGrpSpPr>
          <p:cNvPr id="208" name="Google Shape;208;p5"/>
          <p:cNvGrpSpPr/>
          <p:nvPr/>
        </p:nvGrpSpPr>
        <p:grpSpPr>
          <a:xfrm>
            <a:off x="8141" y="4663389"/>
            <a:ext cx="9144000" cy="477452"/>
            <a:chOff x="8141" y="4663389"/>
            <a:chExt cx="9144000" cy="477452"/>
          </a:xfrm>
        </p:grpSpPr>
        <p:grpSp>
          <p:nvGrpSpPr>
            <p:cNvPr id="209" name="Google Shape;209;p5"/>
            <p:cNvGrpSpPr/>
            <p:nvPr/>
          </p:nvGrpSpPr>
          <p:grpSpPr>
            <a:xfrm>
              <a:off x="8141" y="4663389"/>
              <a:ext cx="9144000" cy="477452"/>
              <a:chOff x="0" y="6309320"/>
              <a:chExt cx="9144000" cy="548680"/>
            </a:xfrm>
          </p:grpSpPr>
          <p:sp>
            <p:nvSpPr>
              <p:cNvPr id="210" name="Google Shape;210;p5"/>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11" name="Google Shape;211;p5"/>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212" name="Google Shape;212;p5"/>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213" name="Google Shape;213;p5"/>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214" name="Google Shape;214;p5"/>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5</a:t>
              </a:fld>
              <a:endParaRPr sz="1800" b="1">
                <a:solidFill>
                  <a:schemeClr val="dk1"/>
                </a:solidFill>
                <a:latin typeface="Times New Roman"/>
                <a:ea typeface="Times New Roman"/>
                <a:cs typeface="Times New Roman"/>
                <a:sym typeface="Times New Roman"/>
              </a:endParaRPr>
            </a:p>
          </p:txBody>
        </p:sp>
      </p:grpSp>
      <p:sp>
        <p:nvSpPr>
          <p:cNvPr id="215" name="Google Shape;215;p5"/>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2.- Funciones, métodos y procedimientos</a:t>
            </a:r>
            <a:endParaRPr>
              <a:latin typeface="Times New Roman"/>
              <a:ea typeface="Times New Roman"/>
              <a:cs typeface="Times New Roman"/>
              <a:sym typeface="Times New Roman"/>
            </a:endParaRPr>
          </a:p>
        </p:txBody>
      </p:sp>
      <p:sp>
        <p:nvSpPr>
          <p:cNvPr id="216" name="Google Shape;216;p5"/>
          <p:cNvSpPr txBox="1"/>
          <p:nvPr/>
        </p:nvSpPr>
        <p:spPr>
          <a:xfrm>
            <a:off x="3961180" y="1974652"/>
            <a:ext cx="4551075"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Es muy común entre programadores que se hable indistintamente de estos tres términos, sin embargo, poseen diferencias fundamentales</a:t>
            </a:r>
            <a:endParaRPr sz="2400">
              <a:solidFill>
                <a:schemeClr val="dk1"/>
              </a:solidFill>
              <a:latin typeface="Times New Roman"/>
              <a:ea typeface="Times New Roman"/>
              <a:cs typeface="Times New Roman"/>
              <a:sym typeface="Times New Roman"/>
            </a:endParaRPr>
          </a:p>
        </p:txBody>
      </p:sp>
      <p:pic>
        <p:nvPicPr>
          <p:cNvPr id="217" name="Google Shape;217;p5" descr="Imagen relacionada"/>
          <p:cNvPicPr preferRelativeResize="0"/>
          <p:nvPr/>
        </p:nvPicPr>
        <p:blipFill rotWithShape="1">
          <a:blip r:embed="rId3">
            <a:alphaModFix/>
          </a:blip>
          <a:srcRect/>
          <a:stretch/>
        </p:blipFill>
        <p:spPr>
          <a:xfrm>
            <a:off x="754375" y="2181517"/>
            <a:ext cx="2947668" cy="1985165"/>
          </a:xfrm>
          <a:prstGeom prst="rect">
            <a:avLst/>
          </a:prstGeom>
          <a:noFill/>
          <a:ln>
            <a:noFill/>
          </a:ln>
        </p:spPr>
      </p:pic>
      <p:sp>
        <p:nvSpPr>
          <p:cNvPr id="218" name="Google Shape;218;p5"/>
          <p:cNvSpPr txBox="1"/>
          <p:nvPr/>
        </p:nvSpPr>
        <p:spPr>
          <a:xfrm>
            <a:off x="1971098" y="1082749"/>
            <a:ext cx="6916465" cy="46166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Noto Sans Symbols"/>
              <a:buChar char="⮚"/>
            </a:pPr>
            <a:r>
              <a:rPr lang="es-ES" sz="2400" b="1">
                <a:solidFill>
                  <a:schemeClr val="dk1"/>
                </a:solidFill>
                <a:latin typeface="Times New Roman"/>
                <a:ea typeface="Times New Roman"/>
                <a:cs typeface="Times New Roman"/>
                <a:sym typeface="Times New Roman"/>
              </a:rPr>
              <a:t>Funciones,  Métodos o Procedimientos</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223" name="Google Shape;223;p6"/>
          <p:cNvGrpSpPr/>
          <p:nvPr/>
        </p:nvGrpSpPr>
        <p:grpSpPr>
          <a:xfrm>
            <a:off x="8141" y="4663389"/>
            <a:ext cx="9144000" cy="477452"/>
            <a:chOff x="8141" y="4663389"/>
            <a:chExt cx="9144000" cy="477452"/>
          </a:xfrm>
        </p:grpSpPr>
        <p:grpSp>
          <p:nvGrpSpPr>
            <p:cNvPr id="224" name="Google Shape;224;p6"/>
            <p:cNvGrpSpPr/>
            <p:nvPr/>
          </p:nvGrpSpPr>
          <p:grpSpPr>
            <a:xfrm>
              <a:off x="8141" y="4663389"/>
              <a:ext cx="9144000" cy="477452"/>
              <a:chOff x="0" y="6309320"/>
              <a:chExt cx="9144000" cy="548680"/>
            </a:xfrm>
          </p:grpSpPr>
          <p:sp>
            <p:nvSpPr>
              <p:cNvPr id="225" name="Google Shape;225;p6"/>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26" name="Google Shape;226;p6"/>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227" name="Google Shape;227;p6"/>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228" name="Google Shape;228;p6"/>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229" name="Google Shape;229;p6"/>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6</a:t>
              </a:fld>
              <a:endParaRPr sz="1800" b="1">
                <a:solidFill>
                  <a:schemeClr val="dk1"/>
                </a:solidFill>
                <a:latin typeface="Times New Roman"/>
                <a:ea typeface="Times New Roman"/>
                <a:cs typeface="Times New Roman"/>
                <a:sym typeface="Times New Roman"/>
              </a:endParaRPr>
            </a:p>
          </p:txBody>
        </p:sp>
      </p:grpSp>
      <p:sp>
        <p:nvSpPr>
          <p:cNvPr id="230" name="Google Shape;230;p6"/>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2.1.- Funciones</a:t>
            </a:r>
            <a:endParaRPr>
              <a:latin typeface="Times New Roman"/>
              <a:ea typeface="Times New Roman"/>
              <a:cs typeface="Times New Roman"/>
              <a:sym typeface="Times New Roman"/>
            </a:endParaRPr>
          </a:p>
        </p:txBody>
      </p:sp>
      <p:sp>
        <p:nvSpPr>
          <p:cNvPr id="231" name="Google Shape;231;p6"/>
          <p:cNvSpPr txBox="1"/>
          <p:nvPr/>
        </p:nvSpPr>
        <p:spPr>
          <a:xfrm>
            <a:off x="1798416" y="891995"/>
            <a:ext cx="7048646"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200">
                <a:solidFill>
                  <a:schemeClr val="dk1"/>
                </a:solidFill>
                <a:latin typeface="Times New Roman"/>
                <a:ea typeface="Times New Roman"/>
                <a:cs typeface="Times New Roman"/>
                <a:sym typeface="Times New Roman"/>
              </a:rPr>
              <a:t>Conjunto de instrucciones que ejecutan una tarea determinada y que hemos encapsulado en un formato estándar para que nos sea más sencillo de manipular y reutilizar</a:t>
            </a:r>
            <a:endParaRPr sz="2200">
              <a:solidFill>
                <a:schemeClr val="dk1"/>
              </a:solidFill>
              <a:latin typeface="Times New Roman"/>
              <a:ea typeface="Times New Roman"/>
              <a:cs typeface="Times New Roman"/>
              <a:sym typeface="Times New Roman"/>
            </a:endParaRPr>
          </a:p>
        </p:txBody>
      </p:sp>
      <p:sp>
        <p:nvSpPr>
          <p:cNvPr id="232" name="Google Shape;232;p6"/>
          <p:cNvSpPr txBox="1"/>
          <p:nvPr/>
        </p:nvSpPr>
        <p:spPr>
          <a:xfrm>
            <a:off x="1391785" y="2571750"/>
            <a:ext cx="7455277" cy="110799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200">
                <a:solidFill>
                  <a:schemeClr val="dk1"/>
                </a:solidFill>
                <a:latin typeface="Times New Roman"/>
                <a:ea typeface="Times New Roman"/>
                <a:cs typeface="Times New Roman"/>
                <a:sym typeface="Times New Roman"/>
              </a:rPr>
              <a:t>Normalmente reciben parámetros cuyos valores utilizan para efectuar operaciones y devuelven un valor (</a:t>
            </a:r>
            <a:r>
              <a:rPr lang="es-ES" sz="2200" i="1">
                <a:solidFill>
                  <a:schemeClr val="dk1"/>
                </a:solidFill>
                <a:latin typeface="Times New Roman"/>
                <a:ea typeface="Times New Roman"/>
                <a:cs typeface="Times New Roman"/>
                <a:sym typeface="Times New Roman"/>
              </a:rPr>
              <a:t>mediante el uso de </a:t>
            </a:r>
            <a:r>
              <a:rPr lang="es-ES" sz="2200">
                <a:solidFill>
                  <a:schemeClr val="dk1"/>
                </a:solidFill>
                <a:latin typeface="Times New Roman"/>
                <a:ea typeface="Times New Roman"/>
                <a:cs typeface="Times New Roman"/>
                <a:sym typeface="Times New Roman"/>
              </a:rPr>
              <a:t>«</a:t>
            </a:r>
            <a:r>
              <a:rPr lang="es-ES" sz="2200" b="1" i="1">
                <a:solidFill>
                  <a:schemeClr val="dk1"/>
                </a:solidFill>
                <a:latin typeface="Times New Roman"/>
                <a:ea typeface="Times New Roman"/>
                <a:cs typeface="Times New Roman"/>
                <a:sym typeface="Times New Roman"/>
              </a:rPr>
              <a:t>return</a:t>
            </a:r>
            <a:r>
              <a:rPr lang="es-E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p:txBody>
      </p:sp>
      <p:sp>
        <p:nvSpPr>
          <p:cNvPr id="233" name="Google Shape;233;p6"/>
          <p:cNvSpPr txBox="1"/>
          <p:nvPr/>
        </p:nvSpPr>
        <p:spPr>
          <a:xfrm>
            <a:off x="1289334" y="3811053"/>
            <a:ext cx="7568309"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200">
                <a:solidFill>
                  <a:schemeClr val="dk1"/>
                </a:solidFill>
                <a:latin typeface="Times New Roman"/>
                <a:ea typeface="Times New Roman"/>
                <a:cs typeface="Times New Roman"/>
                <a:sym typeface="Times New Roman"/>
              </a:rPr>
              <a:t>En java las funciones utilizan el modificador «</a:t>
            </a:r>
            <a:r>
              <a:rPr lang="es-ES" sz="2200" b="1" i="1">
                <a:solidFill>
                  <a:schemeClr val="dk1"/>
                </a:solidFill>
                <a:latin typeface="Times New Roman"/>
                <a:ea typeface="Times New Roman"/>
                <a:cs typeface="Times New Roman"/>
                <a:sym typeface="Times New Roman"/>
              </a:rPr>
              <a:t>static</a:t>
            </a:r>
            <a:r>
              <a:rPr lang="es-E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7"/>
          <p:cNvSpPr txBox="1"/>
          <p:nvPr/>
        </p:nvSpPr>
        <p:spPr>
          <a:xfrm>
            <a:off x="2333110" y="1309415"/>
            <a:ext cx="1229021"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800" b="1">
                <a:solidFill>
                  <a:schemeClr val="dk1"/>
                </a:solidFill>
                <a:latin typeface="Times New Roman"/>
                <a:ea typeface="Times New Roman"/>
                <a:cs typeface="Times New Roman"/>
                <a:sym typeface="Times New Roman"/>
              </a:rPr>
              <a:t>15</a:t>
            </a:r>
            <a:endParaRPr sz="2800" b="1">
              <a:solidFill>
                <a:schemeClr val="dk1"/>
              </a:solidFill>
              <a:latin typeface="Times New Roman"/>
              <a:ea typeface="Times New Roman"/>
              <a:cs typeface="Times New Roman"/>
              <a:sym typeface="Times New Roman"/>
            </a:endParaRPr>
          </a:p>
        </p:txBody>
      </p:sp>
      <p:sp>
        <p:nvSpPr>
          <p:cNvPr id="239" name="Google Shape;239;p7"/>
          <p:cNvSpPr txBox="1"/>
          <p:nvPr/>
        </p:nvSpPr>
        <p:spPr>
          <a:xfrm>
            <a:off x="5143609" y="1112555"/>
            <a:ext cx="1229021"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800" b="1">
                <a:solidFill>
                  <a:schemeClr val="dk1"/>
                </a:solidFill>
                <a:latin typeface="Times New Roman"/>
                <a:ea typeface="Times New Roman"/>
                <a:cs typeface="Times New Roman"/>
                <a:sym typeface="Times New Roman"/>
              </a:rPr>
              <a:t>9</a:t>
            </a:r>
            <a:endParaRPr/>
          </a:p>
        </p:txBody>
      </p:sp>
      <p:sp>
        <p:nvSpPr>
          <p:cNvPr id="240" name="Google Shape;240;p7"/>
          <p:cNvSpPr txBox="1"/>
          <p:nvPr/>
        </p:nvSpPr>
        <p:spPr>
          <a:xfrm>
            <a:off x="3736221" y="2252917"/>
            <a:ext cx="1229021"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800" b="1">
                <a:solidFill>
                  <a:schemeClr val="dk1"/>
                </a:solidFill>
                <a:latin typeface="Times New Roman"/>
                <a:ea typeface="Times New Roman"/>
                <a:cs typeface="Times New Roman"/>
                <a:sym typeface="Times New Roman"/>
              </a:rPr>
              <a:t>24</a:t>
            </a:r>
            <a:endParaRPr sz="2800" b="1">
              <a:solidFill>
                <a:schemeClr val="dk1"/>
              </a:solidFill>
              <a:latin typeface="Times New Roman"/>
              <a:ea typeface="Times New Roman"/>
              <a:cs typeface="Times New Roman"/>
              <a:sym typeface="Times New Roman"/>
            </a:endParaRPr>
          </a:p>
        </p:txBody>
      </p:sp>
      <p:sp>
        <p:nvSpPr>
          <p:cNvPr id="241" name="Google Shape;241;p7"/>
          <p:cNvSpPr txBox="1"/>
          <p:nvPr/>
        </p:nvSpPr>
        <p:spPr>
          <a:xfrm>
            <a:off x="2909174" y="2086548"/>
            <a:ext cx="2736304" cy="855958"/>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180000" rIns="91425" bIns="180000" anchor="t" anchorCtr="0">
            <a:spAutoFit/>
          </a:bodyPr>
          <a:lstStyle/>
          <a:p>
            <a:pPr marL="0" marR="0" lvl="0" indent="0" algn="ctr" rtl="0">
              <a:spcBef>
                <a:spcPts val="0"/>
              </a:spcBef>
              <a:spcAft>
                <a:spcPts val="0"/>
              </a:spcAft>
              <a:buNone/>
            </a:pPr>
            <a:r>
              <a:rPr lang="es-ES" sz="3200" b="1">
                <a:solidFill>
                  <a:schemeClr val="lt1"/>
                </a:solidFill>
                <a:latin typeface="Times New Roman"/>
                <a:ea typeface="Times New Roman"/>
                <a:cs typeface="Times New Roman"/>
                <a:sym typeface="Times New Roman"/>
              </a:rPr>
              <a:t>Sumar</a:t>
            </a:r>
            <a:endParaRPr sz="3200" b="1">
              <a:solidFill>
                <a:schemeClr val="lt1"/>
              </a:solidFill>
              <a:latin typeface="Times New Roman"/>
              <a:ea typeface="Times New Roman"/>
              <a:cs typeface="Times New Roman"/>
              <a:sym typeface="Times New Roman"/>
            </a:endParaRPr>
          </a:p>
        </p:txBody>
      </p:sp>
      <p:sp>
        <p:nvSpPr>
          <p:cNvPr id="242" name="Google Shape;242;p7"/>
          <p:cNvSpPr/>
          <p:nvPr/>
        </p:nvSpPr>
        <p:spPr>
          <a:xfrm>
            <a:off x="6005518" y="850945"/>
            <a:ext cx="288032" cy="1394574"/>
          </a:xfrm>
          <a:prstGeom prst="rightBrace">
            <a:avLst>
              <a:gd name="adj1" fmla="val 31184"/>
              <a:gd name="adj2" fmla="val 50000"/>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7"/>
          <p:cNvSpPr txBox="1"/>
          <p:nvPr/>
        </p:nvSpPr>
        <p:spPr>
          <a:xfrm>
            <a:off x="6372630" y="1071178"/>
            <a:ext cx="1944216"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a:solidFill>
                  <a:schemeClr val="dk1"/>
                </a:solidFill>
                <a:latin typeface="Times New Roman"/>
                <a:ea typeface="Times New Roman"/>
                <a:cs typeface="Times New Roman"/>
                <a:sym typeface="Times New Roman"/>
              </a:rPr>
              <a:t>Parámetros de entrada</a:t>
            </a:r>
            <a:endParaRPr sz="2800">
              <a:solidFill>
                <a:schemeClr val="dk1"/>
              </a:solidFill>
              <a:latin typeface="Times New Roman"/>
              <a:ea typeface="Times New Roman"/>
              <a:cs typeface="Times New Roman"/>
              <a:sym typeface="Times New Roman"/>
            </a:endParaRPr>
          </a:p>
        </p:txBody>
      </p:sp>
      <p:grpSp>
        <p:nvGrpSpPr>
          <p:cNvPr id="244" name="Google Shape;244;p7"/>
          <p:cNvGrpSpPr/>
          <p:nvPr/>
        </p:nvGrpSpPr>
        <p:grpSpPr>
          <a:xfrm>
            <a:off x="1685038" y="3127573"/>
            <a:ext cx="2237133" cy="1080120"/>
            <a:chOff x="1331639" y="4437112"/>
            <a:chExt cx="2237133" cy="1080120"/>
          </a:xfrm>
        </p:grpSpPr>
        <p:sp>
          <p:nvSpPr>
            <p:cNvPr id="245" name="Google Shape;245;p7"/>
            <p:cNvSpPr/>
            <p:nvPr/>
          </p:nvSpPr>
          <p:spPr>
            <a:xfrm flipH="1">
              <a:off x="3275855" y="4437112"/>
              <a:ext cx="292917" cy="1080120"/>
            </a:xfrm>
            <a:prstGeom prst="rightBrace">
              <a:avLst>
                <a:gd name="adj1" fmla="val 31184"/>
                <a:gd name="adj2" fmla="val 50000"/>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7"/>
            <p:cNvSpPr txBox="1"/>
            <p:nvPr/>
          </p:nvSpPr>
          <p:spPr>
            <a:xfrm>
              <a:off x="1331639" y="4500118"/>
              <a:ext cx="1944216" cy="95410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800">
                  <a:solidFill>
                    <a:schemeClr val="dk1"/>
                  </a:solidFill>
                  <a:latin typeface="Times New Roman"/>
                  <a:ea typeface="Times New Roman"/>
                  <a:cs typeface="Times New Roman"/>
                  <a:sym typeface="Times New Roman"/>
                </a:rPr>
                <a:t>Valor devuelto </a:t>
              </a:r>
              <a:endParaRPr sz="2800">
                <a:solidFill>
                  <a:schemeClr val="dk1"/>
                </a:solidFill>
                <a:latin typeface="Times New Roman"/>
                <a:ea typeface="Times New Roman"/>
                <a:cs typeface="Times New Roman"/>
                <a:sym typeface="Times New Roman"/>
              </a:endParaRPr>
            </a:p>
          </p:txBody>
        </p:sp>
      </p:grpSp>
      <p:grpSp>
        <p:nvGrpSpPr>
          <p:cNvPr id="247" name="Google Shape;247;p7"/>
          <p:cNvGrpSpPr/>
          <p:nvPr/>
        </p:nvGrpSpPr>
        <p:grpSpPr>
          <a:xfrm>
            <a:off x="8141" y="4663389"/>
            <a:ext cx="9144000" cy="477452"/>
            <a:chOff x="8141" y="4663389"/>
            <a:chExt cx="9144000" cy="477452"/>
          </a:xfrm>
        </p:grpSpPr>
        <p:grpSp>
          <p:nvGrpSpPr>
            <p:cNvPr id="248" name="Google Shape;248;p7"/>
            <p:cNvGrpSpPr/>
            <p:nvPr/>
          </p:nvGrpSpPr>
          <p:grpSpPr>
            <a:xfrm>
              <a:off x="8141" y="4663389"/>
              <a:ext cx="9144000" cy="477452"/>
              <a:chOff x="0" y="6309320"/>
              <a:chExt cx="9144000" cy="548680"/>
            </a:xfrm>
          </p:grpSpPr>
          <p:sp>
            <p:nvSpPr>
              <p:cNvPr id="249" name="Google Shape;249;p7"/>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50" name="Google Shape;250;p7"/>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251" name="Google Shape;251;p7"/>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252" name="Google Shape;252;p7"/>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253" name="Google Shape;253;p7"/>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7</a:t>
              </a:fld>
              <a:endParaRPr sz="1800" b="1">
                <a:solidFill>
                  <a:schemeClr val="dk1"/>
                </a:solidFill>
                <a:latin typeface="Times New Roman"/>
                <a:ea typeface="Times New Roman"/>
                <a:cs typeface="Times New Roman"/>
                <a:sym typeface="Times New Roman"/>
              </a:endParaRPr>
            </a:p>
          </p:txBody>
        </p:sp>
      </p:grpSp>
      <p:sp>
        <p:nvSpPr>
          <p:cNvPr id="254" name="Google Shape;254;p7"/>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2.1.- Funciones</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44"/>
                                        </p:tgtEl>
                                        <p:attrNameLst>
                                          <p:attrName>style.visibility</p:attrName>
                                        </p:attrNameLst>
                                      </p:cBhvr>
                                      <p:to>
                                        <p:strVal val="visible"/>
                                      </p:to>
                                    </p:set>
                                    <p:anim calcmode="lin" valueType="num">
                                      <p:cBhvr additive="base">
                                        <p:cTn id="7" dur="500"/>
                                        <p:tgtEl>
                                          <p:spTgt spid="244"/>
                                        </p:tgtEl>
                                        <p:attrNameLst>
                                          <p:attrName>ppt_w</p:attrName>
                                        </p:attrNameLst>
                                      </p:cBhvr>
                                      <p:tavLst>
                                        <p:tav tm="0">
                                          <p:val>
                                            <p:strVal val="0"/>
                                          </p:val>
                                        </p:tav>
                                        <p:tav tm="100000">
                                          <p:val>
                                            <p:strVal val="#ppt_w"/>
                                          </p:val>
                                        </p:tav>
                                      </p:tavLst>
                                    </p:anim>
                                    <p:anim calcmode="lin" valueType="num">
                                      <p:cBhvr additive="base">
                                        <p:cTn id="8" dur="500"/>
                                        <p:tgtEl>
                                          <p:spTgt spid="24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grpSp>
        <p:nvGrpSpPr>
          <p:cNvPr id="259" name="Google Shape;259;p8"/>
          <p:cNvGrpSpPr/>
          <p:nvPr/>
        </p:nvGrpSpPr>
        <p:grpSpPr>
          <a:xfrm>
            <a:off x="8141" y="4663389"/>
            <a:ext cx="9144000" cy="477452"/>
            <a:chOff x="8141" y="4663389"/>
            <a:chExt cx="9144000" cy="477452"/>
          </a:xfrm>
        </p:grpSpPr>
        <p:grpSp>
          <p:nvGrpSpPr>
            <p:cNvPr id="260" name="Google Shape;260;p8"/>
            <p:cNvGrpSpPr/>
            <p:nvPr/>
          </p:nvGrpSpPr>
          <p:grpSpPr>
            <a:xfrm>
              <a:off x="8141" y="4663389"/>
              <a:ext cx="9144000" cy="477452"/>
              <a:chOff x="0" y="6309320"/>
              <a:chExt cx="9144000" cy="548680"/>
            </a:xfrm>
          </p:grpSpPr>
          <p:sp>
            <p:nvSpPr>
              <p:cNvPr id="261" name="Google Shape;261;p8"/>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62" name="Google Shape;262;p8"/>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263" name="Google Shape;263;p8"/>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264" name="Google Shape;264;p8"/>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265" name="Google Shape;265;p8"/>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8</a:t>
              </a:fld>
              <a:endParaRPr sz="1800" b="1">
                <a:solidFill>
                  <a:schemeClr val="dk1"/>
                </a:solidFill>
                <a:latin typeface="Times New Roman"/>
                <a:ea typeface="Times New Roman"/>
                <a:cs typeface="Times New Roman"/>
                <a:sym typeface="Times New Roman"/>
              </a:endParaRPr>
            </a:p>
          </p:txBody>
        </p:sp>
      </p:grpSp>
      <p:sp>
        <p:nvSpPr>
          <p:cNvPr id="266" name="Google Shape;266;p8"/>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2.2.- Métodos</a:t>
            </a:r>
            <a:endParaRPr>
              <a:latin typeface="Times New Roman"/>
              <a:ea typeface="Times New Roman"/>
              <a:cs typeface="Times New Roman"/>
              <a:sym typeface="Times New Roman"/>
            </a:endParaRPr>
          </a:p>
        </p:txBody>
      </p:sp>
      <p:sp>
        <p:nvSpPr>
          <p:cNvPr id="267" name="Google Shape;267;p8"/>
          <p:cNvSpPr txBox="1"/>
          <p:nvPr/>
        </p:nvSpPr>
        <p:spPr>
          <a:xfrm>
            <a:off x="2071730" y="891995"/>
            <a:ext cx="6629257"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200">
                <a:solidFill>
                  <a:schemeClr val="dk1"/>
                </a:solidFill>
                <a:latin typeface="Times New Roman"/>
                <a:ea typeface="Times New Roman"/>
                <a:cs typeface="Times New Roman"/>
                <a:sym typeface="Times New Roman"/>
              </a:rPr>
              <a:t>Los métodos y las funciones en Java realizan las mismas tareas, es decir, son funcionalmente idénticos, pero su diferencia radica en la manera en que hacemos uso de uno u otro (el contexto)</a:t>
            </a:r>
            <a:endParaRPr sz="2200">
              <a:solidFill>
                <a:schemeClr val="dk1"/>
              </a:solidFill>
              <a:latin typeface="Times New Roman"/>
              <a:ea typeface="Times New Roman"/>
              <a:cs typeface="Times New Roman"/>
              <a:sym typeface="Times New Roman"/>
            </a:endParaRPr>
          </a:p>
        </p:txBody>
      </p:sp>
      <p:sp>
        <p:nvSpPr>
          <p:cNvPr id="268" name="Google Shape;268;p8"/>
          <p:cNvSpPr txBox="1"/>
          <p:nvPr/>
        </p:nvSpPr>
        <p:spPr>
          <a:xfrm>
            <a:off x="1479190" y="2419045"/>
            <a:ext cx="7248722" cy="110799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200">
                <a:solidFill>
                  <a:schemeClr val="dk1"/>
                </a:solidFill>
                <a:latin typeface="Times New Roman"/>
                <a:ea typeface="Times New Roman"/>
                <a:cs typeface="Times New Roman"/>
                <a:sym typeface="Times New Roman"/>
              </a:rPr>
              <a:t>Un método también puede recibir valores, efectuar operaciones con estos y devolver un resultado, sin embargo </a:t>
            </a:r>
            <a:r>
              <a:rPr lang="es-ES" sz="2200" b="1" u="sng">
                <a:solidFill>
                  <a:schemeClr val="dk1"/>
                </a:solidFill>
                <a:latin typeface="Times New Roman"/>
                <a:ea typeface="Times New Roman"/>
                <a:cs typeface="Times New Roman"/>
                <a:sym typeface="Times New Roman"/>
              </a:rPr>
              <a:t>un</a:t>
            </a:r>
            <a:r>
              <a:rPr lang="es-ES" sz="2200">
                <a:solidFill>
                  <a:schemeClr val="dk1"/>
                </a:solidFill>
                <a:latin typeface="Times New Roman"/>
                <a:ea typeface="Times New Roman"/>
                <a:cs typeface="Times New Roman"/>
                <a:sym typeface="Times New Roman"/>
              </a:rPr>
              <a:t> </a:t>
            </a:r>
            <a:r>
              <a:rPr lang="es-ES" sz="2200" b="1" u="sng">
                <a:solidFill>
                  <a:schemeClr val="dk1"/>
                </a:solidFill>
                <a:latin typeface="Times New Roman"/>
                <a:ea typeface="Times New Roman"/>
                <a:cs typeface="Times New Roman"/>
                <a:sym typeface="Times New Roman"/>
              </a:rPr>
              <a:t>método está asociado a un objeto.</a:t>
            </a:r>
            <a:endParaRPr sz="2200" b="1" u="sng">
              <a:solidFill>
                <a:schemeClr val="dk1"/>
              </a:solidFill>
              <a:latin typeface="Times New Roman"/>
              <a:ea typeface="Times New Roman"/>
              <a:cs typeface="Times New Roman"/>
              <a:sym typeface="Times New Roman"/>
            </a:endParaRPr>
          </a:p>
        </p:txBody>
      </p:sp>
      <p:sp>
        <p:nvSpPr>
          <p:cNvPr id="269" name="Google Shape;269;p8"/>
          <p:cNvSpPr txBox="1"/>
          <p:nvPr/>
        </p:nvSpPr>
        <p:spPr>
          <a:xfrm>
            <a:off x="1212490" y="3764080"/>
            <a:ext cx="7506343" cy="830997"/>
          </a:xfrm>
          <a:prstGeom prst="rect">
            <a:avLst/>
          </a:prstGeom>
          <a:solidFill>
            <a:srgbClr val="B6DDE7"/>
          </a:solidFill>
          <a:ln w="412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Corsiva"/>
                <a:ea typeface="Corsiva"/>
                <a:cs typeface="Corsiva"/>
                <a:sym typeface="Corsiva"/>
              </a:rPr>
              <a:t>Un método es una función que pertenece a un objeto o clase, mientras que una función existe por si sola</a:t>
            </a:r>
            <a:endParaRPr sz="2400">
              <a:solidFill>
                <a:schemeClr val="dk1"/>
              </a:solidFill>
              <a:latin typeface="Corsiva"/>
              <a:ea typeface="Corsiva"/>
              <a:cs typeface="Corsiva"/>
              <a:sym typeface="Corsi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grpSp>
        <p:nvGrpSpPr>
          <p:cNvPr id="274" name="Google Shape;274;p9"/>
          <p:cNvGrpSpPr/>
          <p:nvPr/>
        </p:nvGrpSpPr>
        <p:grpSpPr>
          <a:xfrm>
            <a:off x="8141" y="4663389"/>
            <a:ext cx="9144000" cy="477452"/>
            <a:chOff x="8141" y="4663389"/>
            <a:chExt cx="9144000" cy="477452"/>
          </a:xfrm>
        </p:grpSpPr>
        <p:grpSp>
          <p:nvGrpSpPr>
            <p:cNvPr id="275" name="Google Shape;275;p9"/>
            <p:cNvGrpSpPr/>
            <p:nvPr/>
          </p:nvGrpSpPr>
          <p:grpSpPr>
            <a:xfrm>
              <a:off x="8141" y="4663389"/>
              <a:ext cx="9144000" cy="477452"/>
              <a:chOff x="0" y="6309320"/>
              <a:chExt cx="9144000" cy="548680"/>
            </a:xfrm>
          </p:grpSpPr>
          <p:sp>
            <p:nvSpPr>
              <p:cNvPr id="276" name="Google Shape;276;p9"/>
              <p:cNvSpPr/>
              <p:nvPr/>
            </p:nvSpPr>
            <p:spPr>
              <a:xfrm>
                <a:off x="0" y="6309320"/>
                <a:ext cx="9144000" cy="548680"/>
              </a:xfrm>
              <a:prstGeom prst="rect">
                <a:avLst/>
              </a:prstGeom>
              <a:solidFill>
                <a:schemeClr val="l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77" name="Google Shape;277;p9"/>
              <p:cNvCxnSpPr/>
              <p:nvPr/>
            </p:nvCxnSpPr>
            <p:spPr>
              <a:xfrm>
                <a:off x="0" y="6309320"/>
                <a:ext cx="9144000" cy="0"/>
              </a:xfrm>
              <a:prstGeom prst="straightConnector1">
                <a:avLst/>
              </a:prstGeom>
              <a:noFill/>
              <a:ln w="25400" cap="flat" cmpd="sng">
                <a:solidFill>
                  <a:srgbClr val="4A7DBA"/>
                </a:solidFill>
                <a:prstDash val="solid"/>
                <a:round/>
                <a:headEnd type="none" w="sm" len="sm"/>
                <a:tailEnd type="none" w="sm" len="sm"/>
              </a:ln>
            </p:spPr>
          </p:cxnSp>
        </p:grpSp>
        <p:sp>
          <p:nvSpPr>
            <p:cNvPr id="278" name="Google Shape;278;p9"/>
            <p:cNvSpPr txBox="1"/>
            <p:nvPr/>
          </p:nvSpPr>
          <p:spPr>
            <a:xfrm>
              <a:off x="8141" y="4679176"/>
              <a:ext cx="42584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IES Plaiaundi  - Dpto. de Informática  (J.M.S.O.)</a:t>
              </a:r>
              <a:endParaRPr/>
            </a:p>
            <a:p>
              <a:pPr marL="0" marR="0" lvl="0" indent="0" algn="l" rtl="0">
                <a:spcBef>
                  <a:spcPts val="0"/>
                </a:spcBef>
                <a:spcAft>
                  <a:spcPts val="0"/>
                </a:spcAft>
                <a:buNone/>
              </a:pPr>
              <a:r>
                <a:rPr lang="es-ES" sz="1200" b="1">
                  <a:solidFill>
                    <a:schemeClr val="dk1"/>
                  </a:solidFill>
                  <a:latin typeface="Times New Roman"/>
                  <a:ea typeface="Times New Roman"/>
                  <a:cs typeface="Times New Roman"/>
                  <a:sym typeface="Times New Roman"/>
                </a:rPr>
                <a:t>C.F.G.S. Desarrollo de Aplicaciones Web / Multiplataforma</a:t>
              </a:r>
              <a:endParaRPr sz="1200" b="1">
                <a:solidFill>
                  <a:schemeClr val="dk1"/>
                </a:solidFill>
                <a:latin typeface="Times New Roman"/>
                <a:ea typeface="Times New Roman"/>
                <a:cs typeface="Times New Roman"/>
                <a:sym typeface="Times New Roman"/>
              </a:endParaRPr>
            </a:p>
          </p:txBody>
        </p:sp>
        <p:sp>
          <p:nvSpPr>
            <p:cNvPr id="279" name="Google Shape;279;p9"/>
            <p:cNvSpPr txBox="1"/>
            <p:nvPr/>
          </p:nvSpPr>
          <p:spPr>
            <a:xfrm>
              <a:off x="5365232" y="4663389"/>
              <a:ext cx="365943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Módulo:  Programación</a:t>
              </a:r>
              <a:endParaRPr/>
            </a:p>
            <a:p>
              <a:pPr marL="0" marR="0" lvl="0" indent="0" algn="r" rtl="0">
                <a:spcBef>
                  <a:spcPts val="0"/>
                </a:spcBef>
                <a:spcAft>
                  <a:spcPts val="0"/>
                </a:spcAft>
                <a:buNone/>
              </a:pPr>
              <a:r>
                <a:rPr lang="es-ES" sz="1200" b="1">
                  <a:solidFill>
                    <a:schemeClr val="dk1"/>
                  </a:solidFill>
                  <a:latin typeface="Times New Roman"/>
                  <a:ea typeface="Times New Roman"/>
                  <a:cs typeface="Times New Roman"/>
                  <a:sym typeface="Times New Roman"/>
                </a:rPr>
                <a:t>Curso académico: 2021 / 2022</a:t>
              </a:r>
              <a:endParaRPr sz="1200" b="1">
                <a:solidFill>
                  <a:schemeClr val="dk1"/>
                </a:solidFill>
                <a:latin typeface="Times New Roman"/>
                <a:ea typeface="Times New Roman"/>
                <a:cs typeface="Times New Roman"/>
                <a:sym typeface="Times New Roman"/>
              </a:endParaRPr>
            </a:p>
          </p:txBody>
        </p:sp>
        <p:sp>
          <p:nvSpPr>
            <p:cNvPr id="280" name="Google Shape;280;p9"/>
            <p:cNvSpPr txBox="1"/>
            <p:nvPr/>
          </p:nvSpPr>
          <p:spPr>
            <a:xfrm>
              <a:off x="4580141" y="4725342"/>
              <a:ext cx="7425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s-ES" sz="1800" b="1">
                  <a:solidFill>
                    <a:schemeClr val="dk1"/>
                  </a:solidFill>
                  <a:latin typeface="Times New Roman"/>
                  <a:ea typeface="Times New Roman"/>
                  <a:cs typeface="Times New Roman"/>
                  <a:sym typeface="Times New Roman"/>
                </a:rPr>
                <a:t>9</a:t>
              </a:fld>
              <a:endParaRPr sz="1800" b="1">
                <a:solidFill>
                  <a:schemeClr val="dk1"/>
                </a:solidFill>
                <a:latin typeface="Times New Roman"/>
                <a:ea typeface="Times New Roman"/>
                <a:cs typeface="Times New Roman"/>
                <a:sym typeface="Times New Roman"/>
              </a:endParaRPr>
            </a:p>
          </p:txBody>
        </p:sp>
      </p:grpSp>
      <p:sp>
        <p:nvSpPr>
          <p:cNvPr id="281" name="Google Shape;281;p9"/>
          <p:cNvSpPr txBox="1">
            <a:spLocks noGrp="1"/>
          </p:cNvSpPr>
          <p:nvPr>
            <p:ph type="title"/>
          </p:nvPr>
        </p:nvSpPr>
        <p:spPr>
          <a:xfrm>
            <a:off x="1203340" y="0"/>
            <a:ext cx="7940660"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70C0"/>
              </a:buClr>
              <a:buSzPts val="3600"/>
              <a:buFont typeface="Times New Roman"/>
              <a:buNone/>
            </a:pPr>
            <a:r>
              <a:rPr lang="es-ES">
                <a:latin typeface="Times New Roman"/>
                <a:ea typeface="Times New Roman"/>
                <a:cs typeface="Times New Roman"/>
                <a:sym typeface="Times New Roman"/>
              </a:rPr>
              <a:t>2.3.- Procedimientos</a:t>
            </a:r>
            <a:endParaRPr>
              <a:latin typeface="Times New Roman"/>
              <a:ea typeface="Times New Roman"/>
              <a:cs typeface="Times New Roman"/>
              <a:sym typeface="Times New Roman"/>
            </a:endParaRPr>
          </a:p>
        </p:txBody>
      </p:sp>
      <p:sp>
        <p:nvSpPr>
          <p:cNvPr id="282" name="Google Shape;282;p9"/>
          <p:cNvSpPr txBox="1"/>
          <p:nvPr/>
        </p:nvSpPr>
        <p:spPr>
          <a:xfrm>
            <a:off x="1959972" y="1197405"/>
            <a:ext cx="6810519"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Son básicamente un conjunto de instrucciones que se ejecutan sin devolver ningún valor, (pueden recibir o no valores o argumentos).</a:t>
            </a:r>
            <a:endParaRPr sz="2400">
              <a:solidFill>
                <a:schemeClr val="dk1"/>
              </a:solidFill>
              <a:latin typeface="Times New Roman"/>
              <a:ea typeface="Times New Roman"/>
              <a:cs typeface="Times New Roman"/>
              <a:sym typeface="Times New Roman"/>
            </a:endParaRPr>
          </a:p>
        </p:txBody>
      </p:sp>
      <p:sp>
        <p:nvSpPr>
          <p:cNvPr id="283" name="Google Shape;283;p9"/>
          <p:cNvSpPr txBox="1"/>
          <p:nvPr/>
        </p:nvSpPr>
        <p:spPr>
          <a:xfrm>
            <a:off x="1517900" y="2724455"/>
            <a:ext cx="7306451"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a:solidFill>
                  <a:schemeClr val="dk1"/>
                </a:solidFill>
                <a:latin typeface="Times New Roman"/>
                <a:ea typeface="Times New Roman"/>
                <a:cs typeface="Times New Roman"/>
                <a:sym typeface="Times New Roman"/>
              </a:rPr>
              <a:t>En Java un procedimiento es básicamente un método cuyo tipo de retorno es «</a:t>
            </a:r>
            <a:r>
              <a:rPr lang="es-ES" sz="2400" b="1" i="1">
                <a:solidFill>
                  <a:schemeClr val="dk1"/>
                </a:solidFill>
                <a:latin typeface="Times New Roman"/>
                <a:ea typeface="Times New Roman"/>
                <a:cs typeface="Times New Roman"/>
                <a:sym typeface="Times New Roman"/>
              </a:rPr>
              <a:t>void</a:t>
            </a:r>
            <a:r>
              <a:rPr lang="es-ES" sz="2400">
                <a:solidFill>
                  <a:schemeClr val="dk1"/>
                </a:solidFill>
                <a:latin typeface="Times New Roman"/>
                <a:ea typeface="Times New Roman"/>
                <a:cs typeface="Times New Roman"/>
                <a:sym typeface="Times New Roman"/>
              </a:rPr>
              <a:t>» que no nos obliga a utilizar una sentencia «</a:t>
            </a:r>
            <a:r>
              <a:rPr lang="es-ES" sz="2400" b="1" i="1">
                <a:solidFill>
                  <a:schemeClr val="dk1"/>
                </a:solidFill>
                <a:latin typeface="Times New Roman"/>
                <a:ea typeface="Times New Roman"/>
                <a:cs typeface="Times New Roman"/>
                <a:sym typeface="Times New Roman"/>
              </a:rPr>
              <a:t>return</a:t>
            </a:r>
            <a:r>
              <a:rPr lang="es-E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3607</Words>
  <Application>Microsoft Office PowerPoint</Application>
  <PresentationFormat>Presentación en pantalla (16:9)</PresentationFormat>
  <Paragraphs>507</Paragraphs>
  <Slides>41</Slides>
  <Notes>41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41</vt:i4>
      </vt:variant>
    </vt:vector>
  </HeadingPairs>
  <TitlesOfParts>
    <vt:vector size="48" baseType="lpstr">
      <vt:lpstr>Corsiva</vt:lpstr>
      <vt:lpstr>Courier New</vt:lpstr>
      <vt:lpstr>Calibri</vt:lpstr>
      <vt:lpstr>Times New Roman</vt:lpstr>
      <vt:lpstr>Noto Sans Symbols</vt:lpstr>
      <vt:lpstr>Arial</vt:lpstr>
      <vt:lpstr>Office Theme</vt:lpstr>
      <vt:lpstr>Modularidad</vt:lpstr>
      <vt:lpstr>1.- Introducción </vt:lpstr>
      <vt:lpstr>1.- Introducción </vt:lpstr>
      <vt:lpstr>1.- Introducción </vt:lpstr>
      <vt:lpstr>2.- Funciones, métodos y procedimientos</vt:lpstr>
      <vt:lpstr>2.1.- Funciones</vt:lpstr>
      <vt:lpstr>2.1.- Funciones</vt:lpstr>
      <vt:lpstr>2.2.- Métodos</vt:lpstr>
      <vt:lpstr>2.3.- Procedimientos</vt:lpstr>
      <vt:lpstr>3.- Métodos o funciones en java</vt:lpstr>
      <vt:lpstr>3.- Métodos o funciones en java</vt:lpstr>
      <vt:lpstr>4.- ¿Cómo se escribe un método?</vt:lpstr>
      <vt:lpstr>4.- ¿Cómo se escribe un método?</vt:lpstr>
      <vt:lpstr>5.- Ventajas</vt:lpstr>
      <vt:lpstr>5.- Ventajas</vt:lpstr>
      <vt:lpstr>6.- Ejemplo</vt:lpstr>
      <vt:lpstr>6.- Ejemplo</vt:lpstr>
      <vt:lpstr>6.- Ejemplo</vt:lpstr>
      <vt:lpstr>6.- Ejemplo</vt:lpstr>
      <vt:lpstr>6.- Ejemplo</vt:lpstr>
      <vt:lpstr>6.- Ejemplo</vt:lpstr>
      <vt:lpstr>6.- Ejemplo</vt:lpstr>
      <vt:lpstr>6.- Ejemplo</vt:lpstr>
      <vt:lpstr>6.- Ejemplo</vt:lpstr>
      <vt:lpstr>6.- Ejemplo</vt:lpstr>
      <vt:lpstr>6.- Ejemplo</vt:lpstr>
      <vt:lpstr>6.- Ejemplo</vt:lpstr>
      <vt:lpstr>6.- Ejemplo</vt:lpstr>
      <vt:lpstr>6.- Ejemplo</vt:lpstr>
      <vt:lpstr>6.- Ejemplo</vt:lpstr>
      <vt:lpstr>6.- Ejemplo</vt:lpstr>
      <vt:lpstr>7.- Definición de los métodos</vt:lpstr>
      <vt:lpstr>7.- Definición de los métodos</vt:lpstr>
      <vt:lpstr>7.- Definición de los métodos</vt:lpstr>
      <vt:lpstr>8.- Llamadas</vt:lpstr>
      <vt:lpstr>8.- Llamadas</vt:lpstr>
      <vt:lpstr>8.- Llamadas</vt:lpstr>
      <vt:lpstr>8.- Llamadas</vt:lpstr>
      <vt:lpstr>8.- Llamadas</vt:lpstr>
      <vt:lpstr>8.- Llamadas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Modularidad</dc:title>
  <dc:creator>Julian</dc:creator>
  <cp:lastModifiedBy>Juan Manuel Santamaria Ojeda</cp:lastModifiedBy>
  <cp:revision>1</cp:revision>
  <dcterms:created xsi:type="dcterms:W3CDTF">2013-08-21T19:17:07Z</dcterms:created>
  <dcterms:modified xsi:type="dcterms:W3CDTF">2021-11-03T12:38:01Z</dcterms:modified>
</cp:coreProperties>
</file>