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39" d="100"/>
          <a:sy n="139" d="100"/>
        </p:scale>
        <p:origin x="72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PEG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075" y="128470"/>
            <a:ext cx="3535536" cy="7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4113885" y="135011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s-E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093023" y="2497533"/>
            <a:ext cx="5973661" cy="1154759"/>
          </a:xfrm>
        </p:spPr>
        <p:txBody>
          <a:bodyPr bIns="0">
            <a:normAutofit/>
          </a:bodyPr>
          <a:lstStyle/>
          <a:p>
            <a:r>
              <a:rPr lang="es-E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de ordenación</a:t>
            </a:r>
            <a:endParaRPr lang="es-E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65884" y="4098800"/>
            <a:ext cx="8532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I.E.S.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Plaiaundi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(Dpto. de </a:t>
            </a: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Informática – J.M.S.)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C.F.G.S. Desarrollo de Aplicaciones Web / Multiplataforma</a:t>
            </a:r>
          </a:p>
          <a:p>
            <a:pPr algn="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Académico 2021 / 2022</a:t>
            </a:r>
          </a:p>
        </p:txBody>
      </p:sp>
      <p:pic>
        <p:nvPicPr>
          <p:cNvPr id="6" name="Picture 2" descr="Resultado de imagen de metodos de orden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41" y="1502815"/>
            <a:ext cx="1823343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365195" y="989009"/>
            <a:ext cx="75223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ordenar una lista en orden ascendente, el proceso será:</a:t>
            </a:r>
          </a:p>
          <a:p>
            <a:pPr marL="533400" indent="-533400" algn="just">
              <a:spcBef>
                <a:spcPts val="1200"/>
              </a:spcBef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Buscar el elemento más pequeño de la lista</a:t>
            </a:r>
          </a:p>
          <a:p>
            <a:pPr marL="811213" indent="-280988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Intercambiarlo con la posición a[0] en el primer paso, a[1] en el siguiente, y así sucesivamente:</a:t>
            </a:r>
          </a:p>
        </p:txBody>
      </p:sp>
      <p:sp>
        <p:nvSpPr>
          <p:cNvPr id="13" name="14 CuadroTexto"/>
          <p:cNvSpPr txBox="1"/>
          <p:nvPr/>
        </p:nvSpPr>
        <p:spPr>
          <a:xfrm>
            <a:off x="1415180" y="2845346"/>
            <a:ext cx="645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s-E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4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857708"/>
              </p:ext>
            </p:extLst>
          </p:nvPr>
        </p:nvGraphicFramePr>
        <p:xfrm>
          <a:off x="4692544" y="3682195"/>
          <a:ext cx="36371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6 CuadroTexto"/>
          <p:cNvSpPr txBox="1"/>
          <p:nvPr/>
        </p:nvSpPr>
        <p:spPr>
          <a:xfrm>
            <a:off x="2431160" y="3740574"/>
            <a:ext cx="214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ordenar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7 CuadroTexto"/>
          <p:cNvSpPr txBox="1"/>
          <p:nvPr/>
        </p:nvSpPr>
        <p:spPr>
          <a:xfrm>
            <a:off x="6786776" y="3340927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18 CuadroTexto"/>
          <p:cNvSpPr txBox="1"/>
          <p:nvPr/>
        </p:nvSpPr>
        <p:spPr>
          <a:xfrm>
            <a:off x="4615196" y="3363349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19 CuadroTexto"/>
          <p:cNvSpPr txBox="1"/>
          <p:nvPr/>
        </p:nvSpPr>
        <p:spPr>
          <a:xfrm>
            <a:off x="5285889" y="3348824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20 CuadroTexto"/>
          <p:cNvSpPr txBox="1"/>
          <p:nvPr/>
        </p:nvSpPr>
        <p:spPr>
          <a:xfrm>
            <a:off x="5982631" y="3340927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21 CuadroTexto"/>
          <p:cNvSpPr txBox="1"/>
          <p:nvPr/>
        </p:nvSpPr>
        <p:spPr>
          <a:xfrm>
            <a:off x="7444554" y="3340927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A[4]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3 CuadroTexto"/>
          <p:cNvSpPr txBox="1"/>
          <p:nvPr/>
        </p:nvSpPr>
        <p:spPr>
          <a:xfrm>
            <a:off x="1895338" y="643406"/>
            <a:ext cx="187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933342"/>
              </p:ext>
            </p:extLst>
          </p:nvPr>
        </p:nvGraphicFramePr>
        <p:xfrm>
          <a:off x="1760260" y="1213407"/>
          <a:ext cx="36371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5 CuadroTexto"/>
          <p:cNvSpPr txBox="1"/>
          <p:nvPr/>
        </p:nvSpPr>
        <p:spPr>
          <a:xfrm>
            <a:off x="5793640" y="1120857"/>
            <a:ext cx="3024336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0:  Menor 21, </a:t>
            </a:r>
          </a:p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Intercambiar 21 y a[0]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48696"/>
              </p:ext>
            </p:extLst>
          </p:nvPr>
        </p:nvGraphicFramePr>
        <p:xfrm>
          <a:off x="1760260" y="2420683"/>
          <a:ext cx="36371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17 CuadroTexto"/>
          <p:cNvSpPr txBox="1"/>
          <p:nvPr/>
        </p:nvSpPr>
        <p:spPr>
          <a:xfrm>
            <a:off x="1640898" y="1940532"/>
            <a:ext cx="1008112" cy="39586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0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18 Conector recto de flecha"/>
          <p:cNvCxnSpPr/>
          <p:nvPr/>
        </p:nvCxnSpPr>
        <p:spPr>
          <a:xfrm>
            <a:off x="2147543" y="1717463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9 CuadroTexto"/>
          <p:cNvSpPr txBox="1"/>
          <p:nvPr/>
        </p:nvSpPr>
        <p:spPr>
          <a:xfrm>
            <a:off x="2373094" y="3168091"/>
            <a:ext cx="1008112" cy="39586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1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20 Conector recto de flecha"/>
          <p:cNvCxnSpPr/>
          <p:nvPr/>
        </p:nvCxnSpPr>
        <p:spPr>
          <a:xfrm>
            <a:off x="2877150" y="2924739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1 CuadroTexto"/>
          <p:cNvSpPr txBox="1"/>
          <p:nvPr/>
        </p:nvSpPr>
        <p:spPr>
          <a:xfrm>
            <a:off x="5793640" y="2322152"/>
            <a:ext cx="3024336" cy="703645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1:  Menor 36, </a:t>
            </a:r>
          </a:p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Intercambiar 36 y a[1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97930"/>
              </p:ext>
            </p:extLst>
          </p:nvPr>
        </p:nvGraphicFramePr>
        <p:xfrm>
          <a:off x="1728062" y="3622128"/>
          <a:ext cx="36371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23 CuadroTexto"/>
          <p:cNvSpPr txBox="1"/>
          <p:nvPr/>
        </p:nvSpPr>
        <p:spPr>
          <a:xfrm>
            <a:off x="3050552" y="4359803"/>
            <a:ext cx="1008112" cy="39586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2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24 Conector recto de flecha"/>
          <p:cNvCxnSpPr/>
          <p:nvPr/>
        </p:nvCxnSpPr>
        <p:spPr>
          <a:xfrm>
            <a:off x="3546647" y="4140288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5 CuadroTexto"/>
          <p:cNvSpPr txBox="1"/>
          <p:nvPr/>
        </p:nvSpPr>
        <p:spPr>
          <a:xfrm>
            <a:off x="5793640" y="3496864"/>
            <a:ext cx="3024336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2:  Menor 39, </a:t>
            </a:r>
          </a:p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Intercambiar 39 y a[2]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28455"/>
              </p:ext>
            </p:extLst>
          </p:nvPr>
        </p:nvGraphicFramePr>
        <p:xfrm>
          <a:off x="1759107" y="1509008"/>
          <a:ext cx="36371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14 CuadroTexto"/>
          <p:cNvSpPr txBox="1"/>
          <p:nvPr/>
        </p:nvSpPr>
        <p:spPr>
          <a:xfrm>
            <a:off x="3773633" y="2301096"/>
            <a:ext cx="1008112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3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15 Conector recto de flecha"/>
          <p:cNvCxnSpPr/>
          <p:nvPr/>
        </p:nvCxnSpPr>
        <p:spPr>
          <a:xfrm>
            <a:off x="4278586" y="2018042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6 CuadroTexto"/>
          <p:cNvSpPr txBox="1"/>
          <p:nvPr/>
        </p:nvSpPr>
        <p:spPr>
          <a:xfrm>
            <a:off x="5793640" y="1355990"/>
            <a:ext cx="3024336" cy="734423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Menor 51, </a:t>
            </a:r>
          </a:p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Intercambiar 51 y a[3]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93798"/>
              </p:ext>
            </p:extLst>
          </p:nvPr>
        </p:nvGraphicFramePr>
        <p:xfrm>
          <a:off x="1770579" y="2877160"/>
          <a:ext cx="36371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18 CuadroTexto"/>
          <p:cNvSpPr txBox="1"/>
          <p:nvPr/>
        </p:nvSpPr>
        <p:spPr>
          <a:xfrm>
            <a:off x="5793640" y="2877160"/>
            <a:ext cx="3024336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ordenada</a:t>
            </a:r>
          </a:p>
        </p:txBody>
      </p:sp>
    </p:spTree>
    <p:extLst>
      <p:ext uri="{BB962C8B-B14F-4D97-AF65-F5344CB8AC3E}">
        <p14:creationId xmlns:p14="http://schemas.microsoft.com/office/powerpoint/2010/main" val="123399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6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0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9 CuadroTexto"/>
          <p:cNvSpPr txBox="1"/>
          <p:nvPr/>
        </p:nvSpPr>
        <p:spPr>
          <a:xfrm>
            <a:off x="1663276" y="695400"/>
            <a:ext cx="2545399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</a:p>
        </p:txBody>
      </p:sp>
      <p:sp>
        <p:nvSpPr>
          <p:cNvPr id="14" name="20 CuadroTexto"/>
          <p:cNvSpPr txBox="1"/>
          <p:nvPr/>
        </p:nvSpPr>
        <p:spPr>
          <a:xfrm>
            <a:off x="1365195" y="1314075"/>
            <a:ext cx="7500017" cy="288885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68288" indent="-268288" algn="just"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Seleccionar el más pequeño de la lista, intercambiándolo con el primer elemento a[0]. El más pequeño está en la primera posición del vector</a:t>
            </a:r>
          </a:p>
          <a:p>
            <a:pPr marL="268288" indent="-268288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 las posiciones a[1], a[2], a[3], …, seleccionamos el elemento más pequeño y lo intercambiamos con el elemento a[1]. Tenemos dos ordenados.</a:t>
            </a:r>
          </a:p>
          <a:p>
            <a:pPr marL="268288" indent="-268288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Continuar este proceso con los elementos restantes de la lista, intercambiándolos adecuadamente.</a:t>
            </a:r>
          </a:p>
        </p:txBody>
      </p:sp>
    </p:spTree>
    <p:extLst>
      <p:ext uri="{BB962C8B-B14F-4D97-AF65-F5344CB8AC3E}">
        <p14:creationId xmlns:p14="http://schemas.microsoft.com/office/powerpoint/2010/main" val="65868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365195" y="912963"/>
            <a:ext cx="749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al proceso típico de ordenar tarjetas de nombres (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cartas de una baraja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por orden alfabético. Así el proceso en el caso de la lista de enteros: A = 50, 20, 40, 80, 30, será:</a:t>
            </a:r>
          </a:p>
        </p:txBody>
      </p:sp>
      <p:graphicFrame>
        <p:nvGraphicFramePr>
          <p:cNvPr id="13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25905"/>
              </p:ext>
            </p:extLst>
          </p:nvPr>
        </p:nvGraphicFramePr>
        <p:xfrm>
          <a:off x="3160935" y="2312872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6 CuadroTexto"/>
          <p:cNvSpPr txBox="1"/>
          <p:nvPr/>
        </p:nvSpPr>
        <p:spPr>
          <a:xfrm>
            <a:off x="4313063" y="2384880"/>
            <a:ext cx="3024336" cy="39586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68288" indent="-268288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Comienzo con 50</a:t>
            </a:r>
          </a:p>
        </p:txBody>
      </p:sp>
      <p:graphicFrame>
        <p:nvGraphicFramePr>
          <p:cNvPr id="15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02371"/>
              </p:ext>
            </p:extLst>
          </p:nvPr>
        </p:nvGraphicFramePr>
        <p:xfrm>
          <a:off x="3973866" y="3033708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11090"/>
              </p:ext>
            </p:extLst>
          </p:nvPr>
        </p:nvGraphicFramePr>
        <p:xfrm>
          <a:off x="3160935" y="3033708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19 CuadroTexto"/>
          <p:cNvSpPr txBox="1"/>
          <p:nvPr/>
        </p:nvSpPr>
        <p:spPr>
          <a:xfrm>
            <a:off x="5007557" y="2914001"/>
            <a:ext cx="3359510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inserta 20 en la posición 0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se mueve a posición 1</a:t>
            </a:r>
          </a:p>
        </p:txBody>
      </p:sp>
      <p:sp>
        <p:nvSpPr>
          <p:cNvPr id="18" name="20 CuadroTexto"/>
          <p:cNvSpPr txBox="1"/>
          <p:nvPr/>
        </p:nvSpPr>
        <p:spPr>
          <a:xfrm>
            <a:off x="1432743" y="3043580"/>
            <a:ext cx="154845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Procesar 20</a:t>
            </a:r>
          </a:p>
        </p:txBody>
      </p:sp>
      <p:graphicFrame>
        <p:nvGraphicFramePr>
          <p:cNvPr id="19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00403"/>
              </p:ext>
            </p:extLst>
          </p:nvPr>
        </p:nvGraphicFramePr>
        <p:xfrm>
          <a:off x="3160935" y="3735330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45875"/>
              </p:ext>
            </p:extLst>
          </p:nvPr>
        </p:nvGraphicFramePr>
        <p:xfrm>
          <a:off x="4727450" y="3735330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02017"/>
              </p:ext>
            </p:extLst>
          </p:nvPr>
        </p:nvGraphicFramePr>
        <p:xfrm>
          <a:off x="3953023" y="3735330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24 CuadroTexto"/>
          <p:cNvSpPr txBox="1"/>
          <p:nvPr/>
        </p:nvSpPr>
        <p:spPr>
          <a:xfrm>
            <a:off x="5605413" y="3684468"/>
            <a:ext cx="3179067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inserta 40 en la posición 1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se mueve a posición 2</a:t>
            </a:r>
          </a:p>
        </p:txBody>
      </p:sp>
      <p:sp>
        <p:nvSpPr>
          <p:cNvPr id="23" name="25 CuadroTexto"/>
          <p:cNvSpPr txBox="1"/>
          <p:nvPr/>
        </p:nvSpPr>
        <p:spPr>
          <a:xfrm>
            <a:off x="1432743" y="3813875"/>
            <a:ext cx="154845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Procesar 40</a:t>
            </a:r>
          </a:p>
        </p:txBody>
      </p:sp>
    </p:spTree>
    <p:extLst>
      <p:ext uri="{BB962C8B-B14F-4D97-AF65-F5344CB8AC3E}">
        <p14:creationId xmlns:p14="http://schemas.microsoft.com/office/powerpoint/2010/main" val="33230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98287"/>
              </p:ext>
            </p:extLst>
          </p:nvPr>
        </p:nvGraphicFramePr>
        <p:xfrm>
          <a:off x="2417232" y="1352857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67671"/>
              </p:ext>
            </p:extLst>
          </p:nvPr>
        </p:nvGraphicFramePr>
        <p:xfrm>
          <a:off x="3987513" y="1352857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27119"/>
              </p:ext>
            </p:extLst>
          </p:nvPr>
        </p:nvGraphicFramePr>
        <p:xfrm>
          <a:off x="3195425" y="1352857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6 CuadroTexto"/>
          <p:cNvSpPr txBox="1"/>
          <p:nvPr/>
        </p:nvSpPr>
        <p:spPr>
          <a:xfrm>
            <a:off x="5974527" y="1290482"/>
            <a:ext cx="2694707" cy="67286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elemento 80 está bien ordenado</a:t>
            </a:r>
          </a:p>
        </p:txBody>
      </p:sp>
      <p:sp>
        <p:nvSpPr>
          <p:cNvPr id="16" name="17 CuadroTexto"/>
          <p:cNvSpPr txBox="1"/>
          <p:nvPr/>
        </p:nvSpPr>
        <p:spPr>
          <a:xfrm>
            <a:off x="854262" y="1444371"/>
            <a:ext cx="154845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Procesar 80</a:t>
            </a:r>
          </a:p>
        </p:txBody>
      </p:sp>
      <p:graphicFrame>
        <p:nvGraphicFramePr>
          <p:cNvPr id="17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54388"/>
              </p:ext>
            </p:extLst>
          </p:nvPr>
        </p:nvGraphicFramePr>
        <p:xfrm>
          <a:off x="4813317" y="1365049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19 CuadroTexto"/>
          <p:cNvSpPr txBox="1"/>
          <p:nvPr/>
        </p:nvSpPr>
        <p:spPr>
          <a:xfrm>
            <a:off x="852911" y="2248860"/>
            <a:ext cx="154845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Procesar 30</a:t>
            </a:r>
          </a:p>
        </p:txBody>
      </p:sp>
      <p:graphicFrame>
        <p:nvGraphicFramePr>
          <p:cNvPr id="19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38029"/>
              </p:ext>
            </p:extLst>
          </p:nvPr>
        </p:nvGraphicFramePr>
        <p:xfrm>
          <a:off x="2394929" y="2200386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97598"/>
              </p:ext>
            </p:extLst>
          </p:nvPr>
        </p:nvGraphicFramePr>
        <p:xfrm>
          <a:off x="3194074" y="2203103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13861"/>
              </p:ext>
            </p:extLst>
          </p:nvPr>
        </p:nvGraphicFramePr>
        <p:xfrm>
          <a:off x="3986162" y="2203103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60484"/>
              </p:ext>
            </p:extLst>
          </p:nvPr>
        </p:nvGraphicFramePr>
        <p:xfrm>
          <a:off x="4850258" y="2203103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26202"/>
              </p:ext>
            </p:extLst>
          </p:nvPr>
        </p:nvGraphicFramePr>
        <p:xfrm>
          <a:off x="5613136" y="2203102"/>
          <a:ext cx="72008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25 CuadroTexto"/>
          <p:cNvSpPr txBox="1"/>
          <p:nvPr/>
        </p:nvSpPr>
        <p:spPr>
          <a:xfrm>
            <a:off x="6431786" y="1941083"/>
            <a:ext cx="2596841" cy="1503864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inserta 30 en posición 1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 de elementos se desplazan hacia la derecha</a:t>
            </a:r>
          </a:p>
        </p:txBody>
      </p:sp>
      <p:sp>
        <p:nvSpPr>
          <p:cNvPr id="25" name="26 CuadroTexto"/>
          <p:cNvSpPr txBox="1"/>
          <p:nvPr/>
        </p:nvSpPr>
        <p:spPr>
          <a:xfrm>
            <a:off x="3770138" y="3640685"/>
            <a:ext cx="3600400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lista está ordenada</a:t>
            </a:r>
          </a:p>
        </p:txBody>
      </p:sp>
    </p:spTree>
    <p:extLst>
      <p:ext uri="{BB962C8B-B14F-4D97-AF65-F5344CB8AC3E}">
        <p14:creationId xmlns:p14="http://schemas.microsoft.com/office/powerpoint/2010/main" val="19443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28 CuadroTexto"/>
          <p:cNvSpPr txBox="1"/>
          <p:nvPr/>
        </p:nvSpPr>
        <p:spPr>
          <a:xfrm>
            <a:off x="1365195" y="1044700"/>
            <a:ext cx="7544535" cy="33813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268288" indent="-268288" algn="just">
              <a:buFont typeface="+mj-lt"/>
              <a:buAutoNum type="arabi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primer elemento a[0] se considera ordenado</a:t>
            </a:r>
          </a:p>
          <a:p>
            <a:pPr marL="268288" indent="-268288" algn="just">
              <a:spcBef>
                <a:spcPts val="600"/>
              </a:spcBef>
              <a:buFont typeface="+mj-lt"/>
              <a:buAutoNum type="arabi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Insertamos a[1] en su posición correcta delante o detrás de a[0], dependiendo de que sea menor o mayor</a:t>
            </a:r>
          </a:p>
          <a:p>
            <a:pPr marL="268288" indent="-268288" algn="just">
              <a:spcBef>
                <a:spcPts val="600"/>
              </a:spcBef>
              <a:buFont typeface="+mj-lt"/>
              <a:buAutoNum type="arabi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Buscamos la posición correcta del siguiente elemento a insertar</a:t>
            </a:r>
          </a:p>
          <a:p>
            <a:pPr marL="268288" indent="-268288" algn="just">
              <a:spcBef>
                <a:spcPts val="600"/>
              </a:spcBef>
              <a:buFont typeface="+mj-lt"/>
              <a:buAutoNum type="arabi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Insertamos el elemento en la posición correcta</a:t>
            </a:r>
          </a:p>
          <a:p>
            <a:pPr marL="268288" indent="-268288" algn="just">
              <a:spcBef>
                <a:spcPts val="600"/>
              </a:spcBef>
              <a:buFont typeface="+mj-lt"/>
              <a:buAutoNum type="arabicPeriod"/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Repetimos desde el paso 3 para el resto de elementos a insertar</a:t>
            </a:r>
          </a:p>
        </p:txBody>
      </p:sp>
      <p:sp>
        <p:nvSpPr>
          <p:cNvPr id="13" name="27 CuadroTexto"/>
          <p:cNvSpPr txBox="1"/>
          <p:nvPr/>
        </p:nvSpPr>
        <p:spPr>
          <a:xfrm>
            <a:off x="754375" y="545405"/>
            <a:ext cx="3024336" cy="488201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8122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burbuja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968437" y="1117682"/>
            <a:ext cx="679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el más conocido y popular por su facilidad de comprensión y programación, por el contrario, es el menos eficiente.</a:t>
            </a:r>
          </a:p>
        </p:txBody>
      </p:sp>
      <p:graphicFrame>
        <p:nvGraphicFramePr>
          <p:cNvPr id="13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82859"/>
              </p:ext>
            </p:extLst>
          </p:nvPr>
        </p:nvGraphicFramePr>
        <p:xfrm>
          <a:off x="3044950" y="2795462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5 CuadroTexto"/>
          <p:cNvSpPr txBox="1"/>
          <p:nvPr/>
        </p:nvSpPr>
        <p:spPr>
          <a:xfrm>
            <a:off x="3842408" y="3505428"/>
            <a:ext cx="3024336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a ordenar</a:t>
            </a:r>
          </a:p>
        </p:txBody>
      </p:sp>
    </p:spTree>
    <p:extLst>
      <p:ext uri="{BB962C8B-B14F-4D97-AF65-F5344CB8AC3E}">
        <p14:creationId xmlns:p14="http://schemas.microsoft.com/office/powerpoint/2010/main" val="108151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burbuja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365195" y="156217"/>
            <a:ext cx="19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0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60086"/>
              </p:ext>
            </p:extLst>
          </p:nvPr>
        </p:nvGraphicFramePr>
        <p:xfrm>
          <a:off x="1517900" y="906214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15 Grupo"/>
          <p:cNvGrpSpPr/>
          <p:nvPr/>
        </p:nvGrpSpPr>
        <p:grpSpPr>
          <a:xfrm>
            <a:off x="1956275" y="1425570"/>
            <a:ext cx="720080" cy="295096"/>
            <a:chOff x="2148582" y="4597042"/>
            <a:chExt cx="720080" cy="360040"/>
          </a:xfrm>
        </p:grpSpPr>
        <p:cxnSp>
          <p:nvCxnSpPr>
            <p:cNvPr id="17" name="16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19 CuadroTexto"/>
          <p:cNvSpPr txBox="1"/>
          <p:nvPr/>
        </p:nvSpPr>
        <p:spPr>
          <a:xfrm>
            <a:off x="6198420" y="952467"/>
            <a:ext cx="2668626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 50 y 20</a:t>
            </a: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166627"/>
              </p:ext>
            </p:extLst>
          </p:nvPr>
        </p:nvGraphicFramePr>
        <p:xfrm>
          <a:off x="1517900" y="1884402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2750420" y="2388458"/>
            <a:ext cx="720080" cy="322155"/>
            <a:chOff x="2148582" y="4597042"/>
            <a:chExt cx="720080" cy="360040"/>
          </a:xfrm>
        </p:grpSpPr>
        <p:cxnSp>
          <p:nvCxnSpPr>
            <p:cNvPr id="23" name="22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5 CuadroTexto"/>
          <p:cNvSpPr txBox="1"/>
          <p:nvPr/>
        </p:nvSpPr>
        <p:spPr>
          <a:xfrm>
            <a:off x="6198420" y="1962964"/>
            <a:ext cx="2668626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 50 y 40</a:t>
            </a:r>
          </a:p>
        </p:txBody>
      </p:sp>
      <p:graphicFrame>
        <p:nvGraphicFramePr>
          <p:cNvPr id="27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08806"/>
              </p:ext>
            </p:extLst>
          </p:nvPr>
        </p:nvGraphicFramePr>
        <p:xfrm>
          <a:off x="1517900" y="2859095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27 Grupo"/>
          <p:cNvGrpSpPr/>
          <p:nvPr/>
        </p:nvGrpSpPr>
        <p:grpSpPr>
          <a:xfrm>
            <a:off x="3750148" y="3363151"/>
            <a:ext cx="720080" cy="325545"/>
            <a:chOff x="2148582" y="4597042"/>
            <a:chExt cx="720080" cy="360040"/>
          </a:xfrm>
        </p:grpSpPr>
        <p:cxnSp>
          <p:nvCxnSpPr>
            <p:cNvPr id="29" name="28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31 CuadroTexto"/>
          <p:cNvSpPr txBox="1"/>
          <p:nvPr/>
        </p:nvSpPr>
        <p:spPr>
          <a:xfrm>
            <a:off x="6196492" y="2936505"/>
            <a:ext cx="2517849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y 80 ordenados</a:t>
            </a:r>
          </a:p>
        </p:txBody>
      </p:sp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40145"/>
              </p:ext>
            </p:extLst>
          </p:nvPr>
        </p:nvGraphicFramePr>
        <p:xfrm>
          <a:off x="1516413" y="3827568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152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33 Grupo"/>
          <p:cNvGrpSpPr/>
          <p:nvPr/>
        </p:nvGrpSpPr>
        <p:grpSpPr>
          <a:xfrm>
            <a:off x="4623906" y="4345728"/>
            <a:ext cx="720080" cy="317660"/>
            <a:chOff x="2148582" y="4597042"/>
            <a:chExt cx="720080" cy="360040"/>
          </a:xfrm>
        </p:grpSpPr>
        <p:cxnSp>
          <p:nvCxnSpPr>
            <p:cNvPr id="35" name="34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36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37 CuadroTexto"/>
          <p:cNvSpPr txBox="1"/>
          <p:nvPr/>
        </p:nvSpPr>
        <p:spPr>
          <a:xfrm>
            <a:off x="6160930" y="3904978"/>
            <a:ext cx="2668626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 80 y 30</a:t>
            </a:r>
          </a:p>
        </p:txBody>
      </p:sp>
    </p:spTree>
    <p:extLst>
      <p:ext uri="{BB962C8B-B14F-4D97-AF65-F5344CB8AC3E}">
        <p14:creationId xmlns:p14="http://schemas.microsoft.com/office/powerpoint/2010/main" val="18366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19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burbuja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97953"/>
              </p:ext>
            </p:extLst>
          </p:nvPr>
        </p:nvGraphicFramePr>
        <p:xfrm>
          <a:off x="1230740" y="1014462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14 CuadroTexto"/>
          <p:cNvSpPr txBox="1"/>
          <p:nvPr/>
        </p:nvSpPr>
        <p:spPr>
          <a:xfrm>
            <a:off x="5981340" y="884447"/>
            <a:ext cx="2884650" cy="734423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mayor es 80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= true</a:t>
            </a:r>
          </a:p>
        </p:txBody>
      </p:sp>
      <p:sp>
        <p:nvSpPr>
          <p:cNvPr id="14" name="15 CuadroTexto"/>
          <p:cNvSpPr txBox="1"/>
          <p:nvPr/>
        </p:nvSpPr>
        <p:spPr>
          <a:xfrm>
            <a:off x="1231655" y="2138139"/>
            <a:ext cx="770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1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73509"/>
              </p:ext>
            </p:extLst>
          </p:nvPr>
        </p:nvGraphicFramePr>
        <p:xfrm>
          <a:off x="1231655" y="2592911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17 Grupo"/>
          <p:cNvGrpSpPr/>
          <p:nvPr/>
        </p:nvGrpSpPr>
        <p:grpSpPr>
          <a:xfrm>
            <a:off x="1744095" y="3145922"/>
            <a:ext cx="720080" cy="330402"/>
            <a:chOff x="2148582" y="4597042"/>
            <a:chExt cx="720080" cy="360040"/>
          </a:xfrm>
        </p:grpSpPr>
        <p:cxnSp>
          <p:nvCxnSpPr>
            <p:cNvPr id="17" name="18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9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20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21 CuadroTexto"/>
          <p:cNvSpPr txBox="1"/>
          <p:nvPr/>
        </p:nvSpPr>
        <p:spPr>
          <a:xfrm>
            <a:off x="5989087" y="2657694"/>
            <a:ext cx="257240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y 40 ordenados</a:t>
            </a:r>
          </a:p>
        </p:txBody>
      </p:sp>
      <p:graphicFrame>
        <p:nvGraphicFramePr>
          <p:cNvPr id="21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97377"/>
              </p:ext>
            </p:extLst>
          </p:nvPr>
        </p:nvGraphicFramePr>
        <p:xfrm>
          <a:off x="1251662" y="3635212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23 Grupo"/>
          <p:cNvGrpSpPr/>
          <p:nvPr/>
        </p:nvGrpSpPr>
        <p:grpSpPr>
          <a:xfrm>
            <a:off x="2671815" y="4146738"/>
            <a:ext cx="720080" cy="323190"/>
            <a:chOff x="2148582" y="4597042"/>
            <a:chExt cx="720080" cy="360040"/>
          </a:xfrm>
        </p:grpSpPr>
        <p:cxnSp>
          <p:nvCxnSpPr>
            <p:cNvPr id="23" name="24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5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6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7 CuadroTexto"/>
          <p:cNvSpPr txBox="1"/>
          <p:nvPr/>
        </p:nvSpPr>
        <p:spPr>
          <a:xfrm>
            <a:off x="6009094" y="3684422"/>
            <a:ext cx="2552401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y 50 ordenados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7473395" y="1273542"/>
            <a:ext cx="916230" cy="30302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solidFill>
              <a:schemeClr val="accent1">
                <a:lumMod val="40000"/>
                <a:lumOff val="60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Llamada con línea 1 (borde y barra de énfasis) 33"/>
          <p:cNvSpPr/>
          <p:nvPr/>
        </p:nvSpPr>
        <p:spPr>
          <a:xfrm rot="5400000">
            <a:off x="7157278" y="846409"/>
            <a:ext cx="686723" cy="2652680"/>
          </a:xfrm>
          <a:prstGeom prst="accentBorderCallout1">
            <a:avLst>
              <a:gd name="adj1" fmla="val 18750"/>
              <a:gd name="adj2" fmla="val -8333"/>
              <a:gd name="adj3" fmla="val 24887"/>
              <a:gd name="adj4" fmla="val -409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6174301" y="1808225"/>
            <a:ext cx="2673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Monotype Corsiva" panose="03010101010201010101" pitchFamily="66" charset="0"/>
              </a:rPr>
              <a:t>Indica si durante el paso se ha producido algún cambio</a:t>
            </a:r>
            <a:endParaRPr lang="es-ES" sz="20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0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3660" y="-12636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7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15 CuadroTexto"/>
          <p:cNvSpPr txBox="1"/>
          <p:nvPr/>
        </p:nvSpPr>
        <p:spPr>
          <a:xfrm>
            <a:off x="1976015" y="891995"/>
            <a:ext cx="684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ordenación o clasificación de datos es una operación consistente en disponer un conjunto de datos en algún determinado orden con respecto a uno de los campos de elementos del conjunto. 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16 Grupo"/>
          <p:cNvGrpSpPr/>
          <p:nvPr/>
        </p:nvGrpSpPr>
        <p:grpSpPr>
          <a:xfrm>
            <a:off x="3503065" y="2743867"/>
            <a:ext cx="5128525" cy="1500073"/>
            <a:chOff x="1603715" y="4139912"/>
            <a:chExt cx="5128525" cy="1500073"/>
          </a:xfrm>
        </p:grpSpPr>
        <p:sp>
          <p:nvSpPr>
            <p:cNvPr id="18" name="17 CuadroTexto"/>
            <p:cNvSpPr txBox="1"/>
            <p:nvPr/>
          </p:nvSpPr>
          <p:spPr>
            <a:xfrm>
              <a:off x="1603715" y="4641623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Ordenación</a:t>
              </a:r>
              <a:endPara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3707904" y="4139912"/>
              <a:ext cx="302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Ascendente</a:t>
              </a:r>
              <a:endPara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3675896" y="5085184"/>
              <a:ext cx="302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s-E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Descendente</a:t>
              </a:r>
              <a:endPara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20 Abrir llave"/>
            <p:cNvSpPr/>
            <p:nvPr/>
          </p:nvSpPr>
          <p:spPr>
            <a:xfrm>
              <a:off x="3546140" y="4265640"/>
              <a:ext cx="216024" cy="1374345"/>
            </a:xfrm>
            <a:prstGeom prst="leftBrace">
              <a:avLst>
                <a:gd name="adj1" fmla="val 56204"/>
                <a:gd name="adj2" fmla="val 5000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18448"/>
              </p:ext>
            </p:extLst>
          </p:nvPr>
        </p:nvGraphicFramePr>
        <p:xfrm>
          <a:off x="1365195" y="1044700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29 Grupo"/>
          <p:cNvGrpSpPr/>
          <p:nvPr/>
        </p:nvGrpSpPr>
        <p:grpSpPr>
          <a:xfrm>
            <a:off x="3655770" y="1558369"/>
            <a:ext cx="720080" cy="285666"/>
            <a:chOff x="2148582" y="4597042"/>
            <a:chExt cx="720080" cy="360040"/>
          </a:xfrm>
        </p:grpSpPr>
        <p:cxnSp>
          <p:nvCxnSpPr>
            <p:cNvPr id="6" name="30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31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32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33 CuadroTexto"/>
          <p:cNvSpPr txBox="1"/>
          <p:nvPr/>
        </p:nvSpPr>
        <p:spPr>
          <a:xfrm>
            <a:off x="6034126" y="1048709"/>
            <a:ext cx="280880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 50 y 30</a:t>
            </a:r>
          </a:p>
        </p:txBody>
      </p:sp>
      <p:grpSp>
        <p:nvGrpSpPr>
          <p:cNvPr id="10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11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15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6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20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burbuja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78988"/>
              </p:ext>
            </p:extLst>
          </p:nvPr>
        </p:nvGraphicFramePr>
        <p:xfrm>
          <a:off x="1365195" y="2106178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14 CuadroTexto"/>
          <p:cNvSpPr txBox="1"/>
          <p:nvPr/>
        </p:nvSpPr>
        <p:spPr>
          <a:xfrm>
            <a:off x="6090511" y="1787495"/>
            <a:ext cx="2934151" cy="104219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y 80 elementos mayores y ordenados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= true</a:t>
            </a:r>
          </a:p>
        </p:txBody>
      </p:sp>
      <p:sp>
        <p:nvSpPr>
          <p:cNvPr id="20" name="15 CuadroTexto"/>
          <p:cNvSpPr txBox="1"/>
          <p:nvPr/>
        </p:nvSpPr>
        <p:spPr>
          <a:xfrm>
            <a:off x="1300732" y="3100900"/>
            <a:ext cx="770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1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64254"/>
              </p:ext>
            </p:extLst>
          </p:nvPr>
        </p:nvGraphicFramePr>
        <p:xfrm>
          <a:off x="1365195" y="3551738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17 Grupo"/>
          <p:cNvGrpSpPr/>
          <p:nvPr/>
        </p:nvGrpSpPr>
        <p:grpSpPr>
          <a:xfrm>
            <a:off x="1725235" y="4055794"/>
            <a:ext cx="720080" cy="360040"/>
            <a:chOff x="2148582" y="4597042"/>
            <a:chExt cx="720080" cy="360040"/>
          </a:xfrm>
        </p:grpSpPr>
        <p:cxnSp>
          <p:nvCxnSpPr>
            <p:cNvPr id="23" name="18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19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0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21 CuadroTexto"/>
          <p:cNvSpPr txBox="1"/>
          <p:nvPr/>
        </p:nvSpPr>
        <p:spPr>
          <a:xfrm>
            <a:off x="6234643" y="3624246"/>
            <a:ext cx="2460392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y 40 ordenados</a:t>
            </a:r>
          </a:p>
        </p:txBody>
      </p:sp>
    </p:spTree>
    <p:extLst>
      <p:ext uri="{BB962C8B-B14F-4D97-AF65-F5344CB8AC3E}">
        <p14:creationId xmlns:p14="http://schemas.microsoft.com/office/powerpoint/2010/main" val="30257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21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burbuja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2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74531"/>
              </p:ext>
            </p:extLst>
          </p:nvPr>
        </p:nvGraphicFramePr>
        <p:xfrm>
          <a:off x="1517900" y="1688135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23 Grupo"/>
          <p:cNvGrpSpPr/>
          <p:nvPr/>
        </p:nvGrpSpPr>
        <p:grpSpPr>
          <a:xfrm>
            <a:off x="2761092" y="2206295"/>
            <a:ext cx="720080" cy="332318"/>
            <a:chOff x="2148582" y="4597042"/>
            <a:chExt cx="720080" cy="360040"/>
          </a:xfrm>
        </p:grpSpPr>
        <p:cxnSp>
          <p:nvCxnSpPr>
            <p:cNvPr id="14" name="24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25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26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27 CuadroTexto"/>
          <p:cNvSpPr txBox="1"/>
          <p:nvPr/>
        </p:nvSpPr>
        <p:spPr>
          <a:xfrm>
            <a:off x="6099050" y="1723216"/>
            <a:ext cx="2622004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 40 y 30</a:t>
            </a:r>
          </a:p>
        </p:txBody>
      </p:sp>
      <p:graphicFrame>
        <p:nvGraphicFramePr>
          <p:cNvPr id="18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21397"/>
              </p:ext>
            </p:extLst>
          </p:nvPr>
        </p:nvGraphicFramePr>
        <p:xfrm>
          <a:off x="1517900" y="2724455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29 CuadroTexto"/>
          <p:cNvSpPr txBox="1"/>
          <p:nvPr/>
        </p:nvSpPr>
        <p:spPr>
          <a:xfrm>
            <a:off x="6114844" y="2414669"/>
            <a:ext cx="2909818" cy="1042199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40, 50 y 80 elementos mayores y ordenados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= true</a:t>
            </a:r>
          </a:p>
        </p:txBody>
      </p:sp>
    </p:spTree>
    <p:extLst>
      <p:ext uri="{BB962C8B-B14F-4D97-AF65-F5344CB8AC3E}">
        <p14:creationId xmlns:p14="http://schemas.microsoft.com/office/powerpoint/2010/main" val="30384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22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13 CuadroTexto"/>
          <p:cNvSpPr txBox="1"/>
          <p:nvPr/>
        </p:nvSpPr>
        <p:spPr>
          <a:xfrm>
            <a:off x="1799840" y="1069049"/>
            <a:ext cx="122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2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00103"/>
              </p:ext>
            </p:extLst>
          </p:nvPr>
        </p:nvGraphicFramePr>
        <p:xfrm>
          <a:off x="1799840" y="1535848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15 Grupo"/>
          <p:cNvGrpSpPr/>
          <p:nvPr/>
        </p:nvGrpSpPr>
        <p:grpSpPr>
          <a:xfrm>
            <a:off x="2174784" y="2039903"/>
            <a:ext cx="720080" cy="379141"/>
            <a:chOff x="2148582" y="4597042"/>
            <a:chExt cx="720080" cy="360040"/>
          </a:xfrm>
        </p:grpSpPr>
        <p:cxnSp>
          <p:nvCxnSpPr>
            <p:cNvPr id="14" name="16 Conector recto de flecha"/>
            <p:cNvCxnSpPr/>
            <p:nvPr/>
          </p:nvCxnSpPr>
          <p:spPr>
            <a:xfrm flipV="1">
              <a:off x="214858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7 Conector recto de flecha"/>
            <p:cNvCxnSpPr/>
            <p:nvPr/>
          </p:nvCxnSpPr>
          <p:spPr>
            <a:xfrm flipV="1">
              <a:off x="2868662" y="4597042"/>
              <a:ext cx="0" cy="3600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8 Conector recto"/>
            <p:cNvCxnSpPr/>
            <p:nvPr/>
          </p:nvCxnSpPr>
          <p:spPr>
            <a:xfrm>
              <a:off x="2148582" y="4957082"/>
              <a:ext cx="720080" cy="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19 CuadroTexto"/>
          <p:cNvSpPr txBox="1"/>
          <p:nvPr/>
        </p:nvSpPr>
        <p:spPr>
          <a:xfrm>
            <a:off x="6355744" y="1602826"/>
            <a:ext cx="2591735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y 30 ordenados</a:t>
            </a:r>
          </a:p>
        </p:txBody>
      </p:sp>
      <p:graphicFrame>
        <p:nvGraphicFramePr>
          <p:cNvPr id="18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20282"/>
              </p:ext>
            </p:extLst>
          </p:nvPr>
        </p:nvGraphicFramePr>
        <p:xfrm>
          <a:off x="1745280" y="2904672"/>
          <a:ext cx="43924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21 CuadroTexto"/>
          <p:cNvSpPr txBox="1"/>
          <p:nvPr/>
        </p:nvSpPr>
        <p:spPr>
          <a:xfrm>
            <a:off x="6391104" y="2724455"/>
            <a:ext cx="2476532" cy="734423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ordenada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= false</a:t>
            </a:r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burbuja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22 CuadroTexto"/>
          <p:cNvSpPr txBox="1"/>
          <p:nvPr/>
        </p:nvSpPr>
        <p:spPr>
          <a:xfrm>
            <a:off x="2889129" y="3759292"/>
            <a:ext cx="3600400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ista ordenada</a:t>
            </a:r>
          </a:p>
        </p:txBody>
      </p:sp>
    </p:spTree>
    <p:extLst>
      <p:ext uri="{BB962C8B-B14F-4D97-AF65-F5344CB8AC3E}">
        <p14:creationId xmlns:p14="http://schemas.microsoft.com/office/powerpoint/2010/main" val="42484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6" descr="Abrir cuaderno: fotos de stock, imágenes de Abrir cuaderno libres de  derechos | Depositphotos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" y="0"/>
            <a:ext cx="9135859" cy="46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ducación, metodologías y crisis | Visiones de un Descerebr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96" y="0"/>
            <a:ext cx="1190046" cy="12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n relacionad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433880"/>
            <a:ext cx="2113634" cy="21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15 CuadroTexto"/>
          <p:cNvSpPr txBox="1"/>
          <p:nvPr/>
        </p:nvSpPr>
        <p:spPr>
          <a:xfrm>
            <a:off x="5113113" y="1808225"/>
            <a:ext cx="3206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en Java los métodos de clasificación que hemos visto.</a:t>
            </a:r>
            <a:endParaRPr lang="es-E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Codificación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4 CuadroTexto"/>
          <p:cNvSpPr txBox="1"/>
          <p:nvPr/>
        </p:nvSpPr>
        <p:spPr>
          <a:xfrm>
            <a:off x="2015570" y="763525"/>
            <a:ext cx="67190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MetodoIntercambio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= {15, 32, 7, 23, 19, 4, 28, 1, 18, 5};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i, j,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(i = 0; i &lt; 9; i++) 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(j = i+1; j &lt; 10;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 &gt;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[j]){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[j]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(i = 0; i &lt; 10; i++)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(“| ” +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(“|”);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1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Codificación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917260" y="697521"/>
            <a:ext cx="68959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MetodoIntercambio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= {15, 32, 7, 23, 19, 4, 28, 1, 18, 5};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i, j, menor, pos,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(i = 0; i &lt; 9; i++){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menor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[i]: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pos = i;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(j = i+1; j &lt; 10;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[j] &lt; menor){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 menor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[j];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  pos = j;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[i] = menor;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[pos] =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467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26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Codificación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2 CuadroTexto"/>
          <p:cNvSpPr txBox="1"/>
          <p:nvPr/>
        </p:nvSpPr>
        <p:spPr>
          <a:xfrm>
            <a:off x="2586835" y="1044700"/>
            <a:ext cx="6233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sz="1600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(i = 0; i &lt; 10; i++)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(“| ” +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sz="16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ES" sz="1600" b="1" dirty="0">
                <a:latin typeface="Courier New" pitchFamily="49" charset="0"/>
                <a:cs typeface="Courier New" pitchFamily="49" charset="0"/>
              </a:rPr>
              <a:t>(“|”);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s-E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402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3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5 CuadroTexto"/>
          <p:cNvSpPr txBox="1"/>
          <p:nvPr/>
        </p:nvSpPr>
        <p:spPr>
          <a:xfrm>
            <a:off x="2281425" y="825477"/>
            <a:ext cx="638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 Métodos iterativos</a:t>
            </a:r>
            <a:endParaRPr lang="es-E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3 CuadroTexto"/>
          <p:cNvSpPr txBox="1"/>
          <p:nvPr/>
        </p:nvSpPr>
        <p:spPr>
          <a:xfrm>
            <a:off x="2001354" y="1513127"/>
            <a:ext cx="672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métodos simples de entender y de programar ya que son iterativos, simples ciclos y sentencias que hacen que el vector pueda ser ordenador.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5 CuadroTexto"/>
          <p:cNvSpPr txBox="1"/>
          <p:nvPr/>
        </p:nvSpPr>
        <p:spPr>
          <a:xfrm>
            <a:off x="3197655" y="2818681"/>
            <a:ext cx="504056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Tx/>
              <a:buChar char="-"/>
            </a:pP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por intercambio</a:t>
            </a:r>
          </a:p>
          <a:p>
            <a:pPr marL="265113" indent="-265113">
              <a:spcBef>
                <a:spcPts val="600"/>
              </a:spcBef>
              <a:buFontTx/>
              <a:buChar char="-"/>
            </a:pP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por selección</a:t>
            </a:r>
          </a:p>
          <a:p>
            <a:pPr marL="265113" indent="-265113">
              <a:spcBef>
                <a:spcPts val="600"/>
              </a:spcBef>
              <a:buFontTx/>
              <a:buChar char="-"/>
            </a:pP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por inserción</a:t>
            </a:r>
          </a:p>
          <a:p>
            <a:pPr marL="265113" indent="-265113">
              <a:spcBef>
                <a:spcPts val="600"/>
              </a:spcBef>
              <a:buFontTx/>
              <a:buChar char="-"/>
            </a:pPr>
            <a:r>
              <a:rPr lang="es-E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por burbuja</a:t>
            </a:r>
            <a:endParaRPr lang="es-E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7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4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084002" y="0"/>
            <a:ext cx="7940660" cy="7635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5 CuadroTexto"/>
          <p:cNvSpPr txBox="1"/>
          <p:nvPr/>
        </p:nvSpPr>
        <p:spPr>
          <a:xfrm>
            <a:off x="2129568" y="555776"/>
            <a:ext cx="6386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 Métodos recursivos</a:t>
            </a:r>
            <a:endParaRPr lang="es-E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1670605" y="1079393"/>
            <a:ext cx="71948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métodos más complejos, requieren de mayor atención y conocimiento para ser entendidos.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 rápidos y efectivos, utilizan generalmente la técnica </a:t>
            </a:r>
            <a:r>
              <a:rPr lang="es-E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y vencerás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que consiste en dividir un problema grande en varios pequeños para que sea más fácil su resolución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15 CuadroTexto"/>
          <p:cNvSpPr txBox="1"/>
          <p:nvPr/>
        </p:nvSpPr>
        <p:spPr>
          <a:xfrm>
            <a:off x="3044950" y="3624990"/>
            <a:ext cx="5191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Tx/>
              <a:buChar char="-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por Mezclas (</a:t>
            </a: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65113" indent="-265113">
              <a:buFontTx/>
              <a:buChar char="-"/>
            </a:pP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 rápida (</a:t>
            </a:r>
            <a:r>
              <a:rPr lang="es-E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141" y="3955502"/>
            <a:ext cx="262224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Estos métodos se verán más adelante</a:t>
            </a:r>
            <a:endParaRPr lang="es-E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5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983059" y="1398240"/>
            <a:ext cx="6679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 vez se el algoritmo más sencillo para ordenar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1519743" y="2277923"/>
            <a:ext cx="7177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basa en la lectura sucesiva de la lista a ordenar, comparando el elemento inferior de la lista con los restantes y efectuando intercambio de posiciones cuando el orden resultante de la comparación no sea el correcto.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6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2 CuadroTexto"/>
          <p:cNvSpPr txBox="1"/>
          <p:nvPr/>
        </p:nvSpPr>
        <p:spPr>
          <a:xfrm>
            <a:off x="2137365" y="870681"/>
            <a:ext cx="661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continuación se muestra gráficamente este procedimiento: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95983"/>
              </p:ext>
            </p:extLst>
          </p:nvPr>
        </p:nvGraphicFramePr>
        <p:xfrm>
          <a:off x="4516401" y="2330415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14 CuadroTexto"/>
          <p:cNvSpPr txBox="1"/>
          <p:nvPr/>
        </p:nvSpPr>
        <p:spPr>
          <a:xfrm>
            <a:off x="1924113" y="233041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ordenar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15 CuadroTexto"/>
          <p:cNvSpPr txBox="1"/>
          <p:nvPr/>
        </p:nvSpPr>
        <p:spPr>
          <a:xfrm>
            <a:off x="6565403" y="1967711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A[3]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6 CuadroTexto"/>
          <p:cNvSpPr txBox="1"/>
          <p:nvPr/>
        </p:nvSpPr>
        <p:spPr>
          <a:xfrm>
            <a:off x="4433053" y="1967711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A[0]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17 CuadroTexto"/>
          <p:cNvSpPr txBox="1"/>
          <p:nvPr/>
        </p:nvSpPr>
        <p:spPr>
          <a:xfrm>
            <a:off x="5103746" y="1953186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A[1]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18 CuadroTexto"/>
          <p:cNvSpPr txBox="1"/>
          <p:nvPr/>
        </p:nvSpPr>
        <p:spPr>
          <a:xfrm>
            <a:off x="5836547" y="1967711"/>
            <a:ext cx="65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A[2]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78358"/>
              </p:ext>
            </p:extLst>
          </p:nvPr>
        </p:nvGraphicFramePr>
        <p:xfrm>
          <a:off x="2021068" y="3732853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21 CuadroTexto"/>
          <p:cNvSpPr txBox="1"/>
          <p:nvPr/>
        </p:nvSpPr>
        <p:spPr>
          <a:xfrm>
            <a:off x="6429700" y="3394035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ordenado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22 Forma libre"/>
          <p:cNvSpPr/>
          <p:nvPr/>
        </p:nvSpPr>
        <p:spPr>
          <a:xfrm>
            <a:off x="5025696" y="3009914"/>
            <a:ext cx="1470212" cy="907341"/>
          </a:xfrm>
          <a:custGeom>
            <a:avLst/>
            <a:gdLst>
              <a:gd name="connsiteX0" fmla="*/ 1470212 w 1470212"/>
              <a:gd name="connsiteY0" fmla="*/ 0 h 1201271"/>
              <a:gd name="connsiteX1" fmla="*/ 1147483 w 1470212"/>
              <a:gd name="connsiteY1" fmla="*/ 950259 h 1201271"/>
              <a:gd name="connsiteX2" fmla="*/ 0 w 1470212"/>
              <a:gd name="connsiteY2" fmla="*/ 1201271 h 120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212" h="1201271">
                <a:moveTo>
                  <a:pt x="1470212" y="0"/>
                </a:moveTo>
                <a:cubicBezTo>
                  <a:pt x="1431365" y="375023"/>
                  <a:pt x="1392518" y="750047"/>
                  <a:pt x="1147483" y="950259"/>
                </a:cubicBezTo>
                <a:cubicBezTo>
                  <a:pt x="902448" y="1150471"/>
                  <a:pt x="451224" y="1175871"/>
                  <a:pt x="0" y="1201271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7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3 CuadroTexto"/>
          <p:cNvSpPr txBox="1"/>
          <p:nvPr/>
        </p:nvSpPr>
        <p:spPr>
          <a:xfrm>
            <a:off x="1823310" y="51132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0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1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14997"/>
              </p:ext>
            </p:extLst>
          </p:nvPr>
        </p:nvGraphicFramePr>
        <p:xfrm>
          <a:off x="531843" y="1138412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21916"/>
              </p:ext>
            </p:extLst>
          </p:nvPr>
        </p:nvGraphicFramePr>
        <p:xfrm>
          <a:off x="5860435" y="1138412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16 Conector recto de flecha"/>
          <p:cNvCxnSpPr/>
          <p:nvPr/>
        </p:nvCxnSpPr>
        <p:spPr>
          <a:xfrm flipV="1">
            <a:off x="819875" y="1642468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7 Conector recto de flecha"/>
          <p:cNvCxnSpPr/>
          <p:nvPr/>
        </p:nvCxnSpPr>
        <p:spPr>
          <a:xfrm flipV="1">
            <a:off x="1539955" y="1642468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8 Conector recto"/>
          <p:cNvCxnSpPr/>
          <p:nvPr/>
        </p:nvCxnSpPr>
        <p:spPr>
          <a:xfrm>
            <a:off x="819875" y="2002508"/>
            <a:ext cx="7200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9 CuadroTexto"/>
          <p:cNvSpPr txBox="1"/>
          <p:nvPr/>
        </p:nvSpPr>
        <p:spPr>
          <a:xfrm>
            <a:off x="3628187" y="990050"/>
            <a:ext cx="1872208" cy="734423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realiza intercambio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58513"/>
              </p:ext>
            </p:extLst>
          </p:nvPr>
        </p:nvGraphicFramePr>
        <p:xfrm>
          <a:off x="531843" y="2208873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21 Conector recto de flecha"/>
          <p:cNvCxnSpPr/>
          <p:nvPr/>
        </p:nvCxnSpPr>
        <p:spPr>
          <a:xfrm flipV="1">
            <a:off x="819875" y="2712929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2 Conector recto de flecha"/>
          <p:cNvCxnSpPr/>
          <p:nvPr/>
        </p:nvCxnSpPr>
        <p:spPr>
          <a:xfrm flipV="1">
            <a:off x="2260035" y="2712929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3 Conector recto"/>
          <p:cNvCxnSpPr/>
          <p:nvPr/>
        </p:nvCxnSpPr>
        <p:spPr>
          <a:xfrm>
            <a:off x="819875" y="3072969"/>
            <a:ext cx="14401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45476"/>
              </p:ext>
            </p:extLst>
          </p:nvPr>
        </p:nvGraphicFramePr>
        <p:xfrm>
          <a:off x="5860435" y="2194769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25 CuadroTexto"/>
          <p:cNvSpPr txBox="1"/>
          <p:nvPr/>
        </p:nvSpPr>
        <p:spPr>
          <a:xfrm>
            <a:off x="3677634" y="2158525"/>
            <a:ext cx="1872208" cy="698071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se realiza intercambio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47442"/>
              </p:ext>
            </p:extLst>
          </p:nvPr>
        </p:nvGraphicFramePr>
        <p:xfrm>
          <a:off x="544270" y="3286642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27 Conector recto de flecha"/>
          <p:cNvCxnSpPr/>
          <p:nvPr/>
        </p:nvCxnSpPr>
        <p:spPr>
          <a:xfrm flipV="1">
            <a:off x="832302" y="3784881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8 Conector recto de flecha"/>
          <p:cNvCxnSpPr/>
          <p:nvPr/>
        </p:nvCxnSpPr>
        <p:spPr>
          <a:xfrm flipV="1">
            <a:off x="2992542" y="3784881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9 Conector recto"/>
          <p:cNvCxnSpPr/>
          <p:nvPr/>
        </p:nvCxnSpPr>
        <p:spPr>
          <a:xfrm>
            <a:off x="832302" y="4144921"/>
            <a:ext cx="216024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3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28351"/>
              </p:ext>
            </p:extLst>
          </p:nvPr>
        </p:nvGraphicFramePr>
        <p:xfrm>
          <a:off x="5872862" y="3322525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31 CuadroTexto"/>
          <p:cNvSpPr txBox="1"/>
          <p:nvPr/>
        </p:nvSpPr>
        <p:spPr>
          <a:xfrm>
            <a:off x="3659727" y="3214394"/>
            <a:ext cx="1872208" cy="734423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realiza intercambio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32 CuadroTexto"/>
          <p:cNvSpPr txBox="1"/>
          <p:nvPr/>
        </p:nvSpPr>
        <p:spPr>
          <a:xfrm>
            <a:off x="472262" y="418359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inicial</a:t>
            </a:r>
            <a:endParaRPr 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33 CuadroTexto"/>
          <p:cNvSpPr txBox="1"/>
          <p:nvPr/>
        </p:nvSpPr>
        <p:spPr>
          <a:xfrm>
            <a:off x="5946345" y="3905993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resultante</a:t>
            </a:r>
            <a:endParaRPr 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2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8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545273" y="52112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14 CuadroTexto"/>
          <p:cNvSpPr txBox="1"/>
          <p:nvPr/>
        </p:nvSpPr>
        <p:spPr>
          <a:xfrm>
            <a:off x="681177" y="4185938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inicial</a:t>
            </a:r>
            <a:endParaRPr 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15 CuadroTexto"/>
          <p:cNvSpPr txBox="1"/>
          <p:nvPr/>
        </p:nvSpPr>
        <p:spPr>
          <a:xfrm>
            <a:off x="5818600" y="3910029"/>
            <a:ext cx="2855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resultante</a:t>
            </a:r>
            <a:endParaRPr 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244891"/>
              </p:ext>
            </p:extLst>
          </p:nvPr>
        </p:nvGraphicFramePr>
        <p:xfrm>
          <a:off x="491122" y="2092854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17 Conector recto de flecha"/>
          <p:cNvCxnSpPr/>
          <p:nvPr/>
        </p:nvCxnSpPr>
        <p:spPr>
          <a:xfrm flipV="1">
            <a:off x="1474380" y="2596910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8 Conector recto de flecha"/>
          <p:cNvCxnSpPr/>
          <p:nvPr/>
        </p:nvCxnSpPr>
        <p:spPr>
          <a:xfrm flipV="1">
            <a:off x="2194460" y="2596910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9 Conector recto"/>
          <p:cNvCxnSpPr/>
          <p:nvPr/>
        </p:nvCxnSpPr>
        <p:spPr>
          <a:xfrm>
            <a:off x="1474380" y="2956950"/>
            <a:ext cx="7200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27232"/>
              </p:ext>
            </p:extLst>
          </p:nvPr>
        </p:nvGraphicFramePr>
        <p:xfrm>
          <a:off x="492796" y="3244982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21 Conector recto de flecha"/>
          <p:cNvCxnSpPr/>
          <p:nvPr/>
        </p:nvCxnSpPr>
        <p:spPr>
          <a:xfrm flipV="1">
            <a:off x="1476054" y="3749038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2 Conector recto de flecha"/>
          <p:cNvCxnSpPr/>
          <p:nvPr/>
        </p:nvCxnSpPr>
        <p:spPr>
          <a:xfrm flipV="1">
            <a:off x="2914540" y="3749038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3 Conector recto"/>
          <p:cNvCxnSpPr/>
          <p:nvPr/>
        </p:nvCxnSpPr>
        <p:spPr>
          <a:xfrm>
            <a:off x="1476054" y="4109078"/>
            <a:ext cx="143848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82855"/>
              </p:ext>
            </p:extLst>
          </p:nvPr>
        </p:nvGraphicFramePr>
        <p:xfrm>
          <a:off x="5818599" y="2086456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25 CuadroTexto"/>
          <p:cNvSpPr txBox="1"/>
          <p:nvPr/>
        </p:nvSpPr>
        <p:spPr>
          <a:xfrm>
            <a:off x="3597072" y="2146186"/>
            <a:ext cx="187220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2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26734"/>
              </p:ext>
            </p:extLst>
          </p:nvPr>
        </p:nvGraphicFramePr>
        <p:xfrm>
          <a:off x="5793745" y="3229255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27 CuadroTexto"/>
          <p:cNvSpPr txBox="1"/>
          <p:nvPr/>
        </p:nvSpPr>
        <p:spPr>
          <a:xfrm>
            <a:off x="3561497" y="3320769"/>
            <a:ext cx="187220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28 CuadroTexto"/>
          <p:cNvSpPr txBox="1"/>
          <p:nvPr/>
        </p:nvSpPr>
        <p:spPr>
          <a:xfrm>
            <a:off x="1976014" y="1012691"/>
            <a:ext cx="687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primer elemento ya está colocado en su posición, ahora seguimos con el resto de la lista.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5 Grupo"/>
          <p:cNvGrpSpPr/>
          <p:nvPr/>
        </p:nvGrpSpPr>
        <p:grpSpPr>
          <a:xfrm>
            <a:off x="8141" y="4663389"/>
            <a:ext cx="9144000" cy="477452"/>
            <a:chOff x="8141" y="4663389"/>
            <a:chExt cx="9144000" cy="477452"/>
          </a:xfrm>
        </p:grpSpPr>
        <p:grpSp>
          <p:nvGrpSpPr>
            <p:cNvPr id="5" name="6 Grupo"/>
            <p:cNvGrpSpPr/>
            <p:nvPr/>
          </p:nvGrpSpPr>
          <p:grpSpPr>
            <a:xfrm>
              <a:off x="8141" y="4663389"/>
              <a:ext cx="9144000" cy="477452"/>
              <a:chOff x="0" y="6309320"/>
              <a:chExt cx="9144000" cy="548680"/>
            </a:xfrm>
          </p:grpSpPr>
          <p:sp>
            <p:nvSpPr>
              <p:cNvPr id="9" name="10 Rectángulo"/>
              <p:cNvSpPr/>
              <p:nvPr/>
            </p:nvSpPr>
            <p:spPr>
              <a:xfrm>
                <a:off x="0" y="6309320"/>
                <a:ext cx="9144000" cy="5486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0" name="11 Conector recto"/>
              <p:cNvCxnSpPr/>
              <p:nvPr/>
            </p:nvCxnSpPr>
            <p:spPr>
              <a:xfrm>
                <a:off x="0" y="6309320"/>
                <a:ext cx="914400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7 CuadroTexto"/>
            <p:cNvSpPr txBox="1"/>
            <p:nvPr/>
          </p:nvSpPr>
          <p:spPr>
            <a:xfrm>
              <a:off x="8141" y="4679176"/>
              <a:ext cx="4258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IES </a:t>
              </a:r>
              <a:r>
                <a:rPr lang="es-ES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Plaiaundi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- Dpto. de Informática  (J.M.S.O.)</a:t>
              </a:r>
            </a:p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C.F.G.S. Desarrollo de Aplicaciones Web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Multiplataforma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8 CuadroTexto"/>
            <p:cNvSpPr txBox="1"/>
            <p:nvPr/>
          </p:nvSpPr>
          <p:spPr>
            <a:xfrm>
              <a:off x="5365232" y="4663389"/>
              <a:ext cx="3659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Módulo:  Programación</a:t>
              </a:r>
            </a:p>
            <a:p>
              <a:pPr algn="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Curso académico: 2021 / </a:t>
              </a:r>
              <a:r>
                <a:rPr lang="es-E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2022</a:t>
              </a:r>
              <a:endParaRPr lang="es-E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9 CuadroTexto"/>
            <p:cNvSpPr txBox="1"/>
            <p:nvPr/>
          </p:nvSpPr>
          <p:spPr>
            <a:xfrm>
              <a:off x="4580141" y="4725342"/>
              <a:ext cx="74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fld id="{283B2B00-398B-46BC-B571-3F4B20FF737B}" type="slidenum">
                <a:rPr lang="es-E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ctr"/>
                <a:t>9</a:t>
              </a:fld>
              <a:endParaRPr lang="es-E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41" y="0"/>
            <a:ext cx="9016521" cy="763525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Ordenación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13 CuadroTexto"/>
          <p:cNvSpPr txBox="1"/>
          <p:nvPr/>
        </p:nvSpPr>
        <p:spPr>
          <a:xfrm>
            <a:off x="1670605" y="79073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indent="-533400" algn="just"/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Paso 2</a:t>
            </a:r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14 CuadroTexto"/>
          <p:cNvSpPr txBox="1"/>
          <p:nvPr/>
        </p:nvSpPr>
        <p:spPr>
          <a:xfrm>
            <a:off x="2071844" y="1307916"/>
            <a:ext cx="6743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 tenemos dos elementos correctamente posicionados, de la misma forma seguimos el proceso con el resto de la </a:t>
            </a:r>
            <a:r>
              <a:rPr lang="es-E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sublista</a:t>
            </a:r>
            <a:r>
              <a:rPr lang="es-E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73733"/>
              </p:ext>
            </p:extLst>
          </p:nvPr>
        </p:nvGraphicFramePr>
        <p:xfrm>
          <a:off x="438103" y="3055258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6 CuadroTexto"/>
          <p:cNvSpPr txBox="1"/>
          <p:nvPr/>
        </p:nvSpPr>
        <p:spPr>
          <a:xfrm>
            <a:off x="491303" y="4023571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inicial</a:t>
            </a:r>
            <a:endParaRPr 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7 CuadroTexto"/>
          <p:cNvSpPr txBox="1"/>
          <p:nvPr/>
        </p:nvSpPr>
        <p:spPr>
          <a:xfrm>
            <a:off x="5488230" y="3754424"/>
            <a:ext cx="3146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 resultante</a:t>
            </a:r>
            <a:endParaRPr lang="es-E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18 Conector recto de flecha"/>
          <p:cNvCxnSpPr/>
          <p:nvPr/>
        </p:nvCxnSpPr>
        <p:spPr>
          <a:xfrm flipV="1">
            <a:off x="2040535" y="3559314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9 Conector recto de flecha"/>
          <p:cNvCxnSpPr/>
          <p:nvPr/>
        </p:nvCxnSpPr>
        <p:spPr>
          <a:xfrm flipV="1">
            <a:off x="2760615" y="3559314"/>
            <a:ext cx="0" cy="36004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0 Conector recto"/>
          <p:cNvCxnSpPr/>
          <p:nvPr/>
        </p:nvCxnSpPr>
        <p:spPr>
          <a:xfrm>
            <a:off x="2040535" y="3919354"/>
            <a:ext cx="7200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2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8722"/>
              </p:ext>
            </p:extLst>
          </p:nvPr>
        </p:nvGraphicFramePr>
        <p:xfrm>
          <a:off x="5640935" y="3044933"/>
          <a:ext cx="2855466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s-E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22 CuadroTexto"/>
          <p:cNvSpPr txBox="1"/>
          <p:nvPr/>
        </p:nvSpPr>
        <p:spPr>
          <a:xfrm>
            <a:off x="3552703" y="3090690"/>
            <a:ext cx="1872208" cy="42664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s-E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intercambio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2024</Words>
  <Application>Microsoft Office PowerPoint</Application>
  <PresentationFormat>Presentación en pantalla (16:9)</PresentationFormat>
  <Paragraphs>484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Monotype Corsiva</vt:lpstr>
      <vt:lpstr>Times New Roman</vt:lpstr>
      <vt:lpstr>Wingdings</vt:lpstr>
      <vt:lpstr>Office Theme</vt:lpstr>
      <vt:lpstr>Métodos de ordenación</vt:lpstr>
      <vt:lpstr>0.- Introducción </vt:lpstr>
      <vt:lpstr>0.- Introducción </vt:lpstr>
      <vt:lpstr>0.- Introducción </vt:lpstr>
      <vt:lpstr>1.- Ordenación por intercambio </vt:lpstr>
      <vt:lpstr>1.- Ordenación por intercambio </vt:lpstr>
      <vt:lpstr>1.- Ordenación por intercambio </vt:lpstr>
      <vt:lpstr>1.- Ordenación por intercambio </vt:lpstr>
      <vt:lpstr>1.- Ordenación por intercambio </vt:lpstr>
      <vt:lpstr>2.- Ordenación por selección </vt:lpstr>
      <vt:lpstr>2.- Ordenación por selección </vt:lpstr>
      <vt:lpstr>2.- Ordenación por selección </vt:lpstr>
      <vt:lpstr>2.- Ordenación por selección </vt:lpstr>
      <vt:lpstr>3.- Ordenación por inserción </vt:lpstr>
      <vt:lpstr>3.- Ordenación por inserción </vt:lpstr>
      <vt:lpstr>3.- Ordenación por inserción </vt:lpstr>
      <vt:lpstr>4.- Ordenación por burbuja </vt:lpstr>
      <vt:lpstr>4.- Ordenación por burbuja </vt:lpstr>
      <vt:lpstr>4.- Ordenación por burbuja </vt:lpstr>
      <vt:lpstr>4.- Ordenación por burbuja </vt:lpstr>
      <vt:lpstr>4.- Ordenación por burbuja </vt:lpstr>
      <vt:lpstr>4.- Ordenación por burbuja </vt:lpstr>
      <vt:lpstr>Presentación de PowerPoint</vt:lpstr>
      <vt:lpstr>5.- Codificación método intercambio </vt:lpstr>
      <vt:lpstr>6.- Codificación método selección </vt:lpstr>
      <vt:lpstr>6.- Codificación método selección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Juan Manuel Santamaria Ojeda</cp:lastModifiedBy>
  <cp:revision>187</cp:revision>
  <dcterms:created xsi:type="dcterms:W3CDTF">2013-08-21T19:17:07Z</dcterms:created>
  <dcterms:modified xsi:type="dcterms:W3CDTF">2021-11-10T12:53:48Z</dcterms:modified>
</cp:coreProperties>
</file>