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s-E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61180" y="2266340"/>
            <a:ext cx="5057431" cy="1527050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 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  <p:pic>
        <p:nvPicPr>
          <p:cNvPr id="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0" y="128470"/>
            <a:ext cx="3850574" cy="30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02595" y="908411"/>
            <a:ext cx="654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/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Forma iterativa</a:t>
            </a:r>
            <a:endParaRPr lang="es-ES_tradn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31925" y="1733229"/>
            <a:ext cx="5809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0"/>
              </a:spcBef>
            </a:pP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factorial (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9500" indent="-1079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fact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= 1, i;</a:t>
            </a:r>
          </a:p>
          <a:p>
            <a:pPr marL="1079500" indent="-1079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(i=1; i&lt;=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1079500" indent="-1079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fact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*= i;</a:t>
            </a:r>
          </a:p>
          <a:p>
            <a:pPr marL="1079500" indent="-1079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fact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79500" indent="-1079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0819" y="1691872"/>
            <a:ext cx="640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0"/>
              </a:spcBef>
            </a:pP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ES_tradnl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*factorial(num-1);</a:t>
            </a:r>
          </a:p>
          <a:p>
            <a:pPr marL="444500" indent="-444500">
              <a:spcBef>
                <a:spcPts val="0"/>
              </a:spcBef>
            </a:pPr>
            <a:r>
              <a:rPr lang="es-ES_tradnl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137365" y="936347"/>
            <a:ext cx="678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/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Forma recursiva</a:t>
            </a:r>
            <a:endParaRPr lang="es-ES_tradnl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24 Rectángulo"/>
          <p:cNvSpPr/>
          <p:nvPr/>
        </p:nvSpPr>
        <p:spPr>
          <a:xfrm>
            <a:off x="0" y="-4489"/>
            <a:ext cx="9249758" cy="5140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Imagen relaciona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511" y="3487922"/>
            <a:ext cx="2639749" cy="177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0 CuadroTexto"/>
          <p:cNvSpPr txBox="1"/>
          <p:nvPr/>
        </p:nvSpPr>
        <p:spPr>
          <a:xfrm>
            <a:off x="943000" y="26302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factorial (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&lt;= 1)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s-E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n *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factoral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– 1);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553255" y="1937226"/>
            <a:ext cx="5623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factorial (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&lt;= 1)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s-E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n *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factoral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– 1);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26735" y="3569677"/>
            <a:ext cx="4674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factorial (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&lt;= 1)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s-ES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n *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factoral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(n – 1);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2 Rectángulo"/>
          <p:cNvSpPr/>
          <p:nvPr/>
        </p:nvSpPr>
        <p:spPr>
          <a:xfrm>
            <a:off x="1365195" y="1051975"/>
            <a:ext cx="4000037" cy="534246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2874467" y="2709371"/>
            <a:ext cx="4140813" cy="551294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328194" y="3853383"/>
            <a:ext cx="2040331" cy="500994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5 CuadroTexto"/>
          <p:cNvSpPr txBox="1"/>
          <p:nvPr/>
        </p:nvSpPr>
        <p:spPr>
          <a:xfrm>
            <a:off x="4429402" y="15789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n = 3</a:t>
            </a:r>
            <a:endParaRPr lang="es-ES" sz="3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04771" y="198115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n = 2</a:t>
            </a:r>
            <a:endParaRPr lang="es-ES" sz="3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917471" y="3728075"/>
            <a:ext cx="173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n = 1</a:t>
            </a:r>
            <a:endParaRPr lang="es-ES" sz="3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H="1">
            <a:off x="4625030" y="1536963"/>
            <a:ext cx="18220" cy="403280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8 CuadroTexto"/>
          <p:cNvSpPr txBox="1"/>
          <p:nvPr/>
        </p:nvSpPr>
        <p:spPr>
          <a:xfrm>
            <a:off x="4776472" y="1576298"/>
            <a:ext cx="304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Monotype Corsiva" pitchFamily="66" charset="0"/>
              </a:rPr>
              <a:t>Llamada recursiva</a:t>
            </a:r>
            <a:endParaRPr lang="es-ES" sz="2000" dirty="0">
              <a:latin typeface="Monotype Corsiva" pitchFamily="66" charset="0"/>
            </a:endParaRPr>
          </a:p>
        </p:txBody>
      </p:sp>
      <p:sp>
        <p:nvSpPr>
          <p:cNvPr id="25" name="30 CuadroTexto"/>
          <p:cNvSpPr txBox="1"/>
          <p:nvPr/>
        </p:nvSpPr>
        <p:spPr>
          <a:xfrm>
            <a:off x="6368525" y="3249368"/>
            <a:ext cx="208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Monotype Corsiva" pitchFamily="66" charset="0"/>
              </a:rPr>
              <a:t>Llamada recursiva</a:t>
            </a:r>
            <a:endParaRPr lang="es-ES" sz="2000" dirty="0">
              <a:latin typeface="Monotype Corsiva" pitchFamily="66" charset="0"/>
            </a:endParaRPr>
          </a:p>
        </p:txBody>
      </p:sp>
      <p:cxnSp>
        <p:nvCxnSpPr>
          <p:cNvPr id="26" name="1023 Conector recto"/>
          <p:cNvCxnSpPr>
            <a:stCxn id="18" idx="1"/>
          </p:cNvCxnSpPr>
          <p:nvPr/>
        </p:nvCxnSpPr>
        <p:spPr>
          <a:xfrm flipH="1" flipV="1">
            <a:off x="3420872" y="4088656"/>
            <a:ext cx="907322" cy="15224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026 Conector recto de flecha"/>
          <p:cNvCxnSpPr/>
          <p:nvPr/>
        </p:nvCxnSpPr>
        <p:spPr>
          <a:xfrm flipV="1">
            <a:off x="3403192" y="3260665"/>
            <a:ext cx="0" cy="84321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35 Conector recto"/>
          <p:cNvCxnSpPr/>
          <p:nvPr/>
        </p:nvCxnSpPr>
        <p:spPr>
          <a:xfrm flipH="1" flipV="1">
            <a:off x="1670605" y="2985018"/>
            <a:ext cx="1204869" cy="29926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36 Conector recto de flecha"/>
          <p:cNvCxnSpPr/>
          <p:nvPr/>
        </p:nvCxnSpPr>
        <p:spPr>
          <a:xfrm flipV="1">
            <a:off x="1670605" y="1586221"/>
            <a:ext cx="0" cy="1428723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0 Conector recto"/>
          <p:cNvCxnSpPr/>
          <p:nvPr/>
        </p:nvCxnSpPr>
        <p:spPr>
          <a:xfrm flipH="1" flipV="1">
            <a:off x="479641" y="1398235"/>
            <a:ext cx="884285" cy="6165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41 Conector recto de flecha"/>
          <p:cNvCxnSpPr/>
          <p:nvPr/>
        </p:nvCxnSpPr>
        <p:spPr>
          <a:xfrm flipH="1" flipV="1">
            <a:off x="463189" y="471475"/>
            <a:ext cx="16452" cy="926760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31 CuadroTexto"/>
          <p:cNvSpPr txBox="1"/>
          <p:nvPr/>
        </p:nvSpPr>
        <p:spPr>
          <a:xfrm>
            <a:off x="8141" y="-15786"/>
            <a:ext cx="943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 = 3!</a:t>
            </a:r>
            <a:endParaRPr lang="es-E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45 CuadroTexto"/>
          <p:cNvSpPr txBox="1"/>
          <p:nvPr/>
        </p:nvSpPr>
        <p:spPr>
          <a:xfrm>
            <a:off x="3317358" y="4101498"/>
            <a:ext cx="149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s-ES" sz="1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1;</a:t>
            </a:r>
            <a:endParaRPr lang="es-ES" sz="1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46 CuadroTexto"/>
          <p:cNvSpPr txBox="1"/>
          <p:nvPr/>
        </p:nvSpPr>
        <p:spPr>
          <a:xfrm>
            <a:off x="1637066" y="2974684"/>
            <a:ext cx="149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s-ES" sz="1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 * 1;</a:t>
            </a:r>
            <a:endParaRPr lang="es-ES" sz="1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47 CuadroTexto"/>
          <p:cNvSpPr txBox="1"/>
          <p:nvPr/>
        </p:nvSpPr>
        <p:spPr>
          <a:xfrm>
            <a:off x="240640" y="1346645"/>
            <a:ext cx="130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s-ES" sz="1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3 * 2;</a:t>
            </a:r>
            <a:endParaRPr lang="es-ES" sz="1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21 Conector recto de flecha"/>
          <p:cNvCxnSpPr/>
          <p:nvPr/>
        </p:nvCxnSpPr>
        <p:spPr>
          <a:xfrm flipH="1">
            <a:off x="6239471" y="3212723"/>
            <a:ext cx="18220" cy="403280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262402" y="817680"/>
            <a:ext cx="758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Programa recursivo para calcular el </a:t>
            </a:r>
            <a:r>
              <a:rPr lang="es-ES_tradnl" sz="24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ES_tradnl" sz="2400" b="1" dirty="0" err="1" smtClean="0">
                <a:latin typeface="Times New Roman" pitchFamily="18" charset="0"/>
                <a:cs typeface="Times New Roman" pitchFamily="18" charset="0"/>
              </a:rPr>
              <a:t>.c.d</a:t>
            </a:r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. de dos números</a:t>
            </a:r>
            <a:endParaRPr lang="es-ES_tradn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17592" y="1721775"/>
            <a:ext cx="307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.c.d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.(16 , 4) 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4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17 Grupo"/>
          <p:cNvGrpSpPr/>
          <p:nvPr/>
        </p:nvGrpSpPr>
        <p:grpSpPr>
          <a:xfrm>
            <a:off x="1670605" y="3211005"/>
            <a:ext cx="6566315" cy="1222967"/>
            <a:chOff x="1281029" y="3841687"/>
            <a:chExt cx="6566315" cy="1222967"/>
          </a:xfrm>
        </p:grpSpPr>
        <p:sp>
          <p:nvSpPr>
            <p:cNvPr id="15" name="14 CuadroTexto"/>
            <p:cNvSpPr txBox="1"/>
            <p:nvPr/>
          </p:nvSpPr>
          <p:spPr>
            <a:xfrm>
              <a:off x="1281029" y="4222337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s-E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.c.d</a:t>
              </a:r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.(m, n)</a:t>
              </a:r>
              <a:endPara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203848" y="3841687"/>
              <a:ext cx="4643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                                       Si n = 0</a:t>
              </a:r>
              <a:endPara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203848" y="4537422"/>
              <a:ext cx="4490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M.c.d</a:t>
              </a:r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.(n, resto(m / n))      Si n ≠ 0</a:t>
              </a:r>
              <a:endPara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13 Abrir llave"/>
            <p:cNvSpPr/>
            <p:nvPr/>
          </p:nvSpPr>
          <p:spPr>
            <a:xfrm>
              <a:off x="3069007" y="3841687"/>
              <a:ext cx="269681" cy="1222967"/>
            </a:xfrm>
            <a:prstGeom prst="leftBrace">
              <a:avLst>
                <a:gd name="adj1" fmla="val 49296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19 CuadroTexto"/>
          <p:cNvSpPr txBox="1"/>
          <p:nvPr/>
        </p:nvSpPr>
        <p:spPr>
          <a:xfrm>
            <a:off x="2025927" y="2400977"/>
            <a:ext cx="643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Monotype Corsiva" panose="03010101010201010101" pitchFamily="66" charset="0"/>
              </a:rPr>
              <a:t>Máximo valor que divide a 16 y 4</a:t>
            </a:r>
            <a:endParaRPr lang="es-ES" sz="28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2 CuadroTexto"/>
          <p:cNvSpPr txBox="1"/>
          <p:nvPr/>
        </p:nvSpPr>
        <p:spPr>
          <a:xfrm>
            <a:off x="1688891" y="847915"/>
            <a:ext cx="674323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mcd(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0)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mcd(n, m % n);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13 CuadroTexto"/>
          <p:cNvSpPr txBox="1"/>
          <p:nvPr/>
        </p:nvSpPr>
        <p:spPr>
          <a:xfrm>
            <a:off x="1670606" y="3314341"/>
            <a:ext cx="73540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(“mcd: ” + mcd(16, 4);</a:t>
            </a:r>
          </a:p>
          <a:p>
            <a:pPr>
              <a:spcBef>
                <a:spcPts val="600"/>
              </a:spcBef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5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Imagen relaciona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9" y="2230467"/>
            <a:ext cx="3048305" cy="24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534582" y="1044700"/>
            <a:ext cx="683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Obtener el árbol de llamadas del programa anterior, comprueba con las llamadas: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070224" y="2419045"/>
            <a:ext cx="501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mcd(16 , 4);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070224" y="3185317"/>
            <a:ext cx="456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mcd(25, 15);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las 3 preguntas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23401" y="917764"/>
            <a:ext cx="714986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La pregunta «</a:t>
            </a:r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Caso-base</a:t>
            </a: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»: ¿Existe una salida no recursiva o caso base del algoritmo? Además ¿el algoritmo funciona correctamente para ella?</a:t>
            </a:r>
          </a:p>
          <a:p>
            <a:pPr marL="444500" lvl="1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La pregunta «</a:t>
            </a:r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Mas-pequeño</a:t>
            </a: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»: ¿Cada llamada recursiva se refiere a un caso más pequeño del problema original?</a:t>
            </a:r>
          </a:p>
          <a:p>
            <a:pPr marL="444500" lvl="1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La pregunta «</a:t>
            </a:r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Caso-General</a:t>
            </a: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»: ¿es correcta la solución en aquellos casos no base?</a:t>
            </a:r>
            <a:endParaRPr lang="es-ES_tradn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 infinita.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29488" y="861605"/>
            <a:ext cx="738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lvl="1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Es muy importante que toda función recursiva tenga un caso en el que no se llame a sí misma, o las llamadas serían infinitas y el programa no tendría fin.</a:t>
            </a:r>
          </a:p>
        </p:txBody>
      </p:sp>
      <p:pic>
        <p:nvPicPr>
          <p:cNvPr id="13" name="Picture 2" descr="Resultado de imagen de recursividad infin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38" y="2266339"/>
            <a:ext cx="3811561" cy="23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1310766" y="2269784"/>
            <a:ext cx="369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buFont typeface="Wingdings" pitchFamily="2" charset="2"/>
              <a:buChar char="§"/>
            </a:pP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Por ello, siempre una función recursiva tiene una condición inicial en la que no debe llamarse a sí misma</a:t>
            </a: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_tradn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 vs Iteración.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34130" y="1655520"/>
            <a:ext cx="58984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lvl="1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Ventajas</a:t>
            </a: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 de la recursividad:</a:t>
            </a:r>
          </a:p>
          <a:p>
            <a:pPr marL="984250" lvl="2" indent="-44450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Soluciones simples, claras. </a:t>
            </a:r>
          </a:p>
          <a:p>
            <a:pPr marL="984250" lvl="2" indent="-444500" algn="just">
              <a:spcBef>
                <a:spcPts val="600"/>
              </a:spcBef>
              <a:buFont typeface="Courier New" pitchFamily="49" charset="0"/>
              <a:buChar char="o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Soluciones elegantes</a:t>
            </a:r>
          </a:p>
          <a:p>
            <a:pPr marL="984250" lvl="2" indent="-444500" algn="just">
              <a:spcBef>
                <a:spcPts val="600"/>
              </a:spcBef>
              <a:buFont typeface="Courier New" pitchFamily="49" charset="0"/>
              <a:buChar char="o"/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Soluciones a problemas complejo</a:t>
            </a:r>
          </a:p>
        </p:txBody>
      </p:sp>
    </p:spTree>
    <p:extLst>
      <p:ext uri="{BB962C8B-B14F-4D97-AF65-F5344CB8AC3E}">
        <p14:creationId xmlns:p14="http://schemas.microsoft.com/office/powerpoint/2010/main" val="398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 vs Iteración.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65195" y="850829"/>
            <a:ext cx="75807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2" indent="-4445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s-ES_tradnl" sz="2200" b="1" dirty="0" smtClean="0">
                <a:latin typeface="Times New Roman" pitchFamily="18" charset="0"/>
                <a:cs typeface="Times New Roman" pitchFamily="18" charset="0"/>
              </a:rPr>
              <a:t>Desventajas</a:t>
            </a:r>
            <a:r>
              <a:rPr lang="es-ES_tradnl" sz="2200" dirty="0" smtClean="0">
                <a:latin typeface="Times New Roman" pitchFamily="18" charset="0"/>
                <a:cs typeface="Times New Roman" pitchFamily="18" charset="0"/>
              </a:rPr>
              <a:t> de la Recursión: </a:t>
            </a:r>
            <a:r>
              <a:rPr lang="es-ES_tradnl" sz="2200" b="1" dirty="0" smtClean="0">
                <a:latin typeface="Times New Roman" pitchFamily="18" charset="0"/>
                <a:cs typeface="Times New Roman" pitchFamily="18" charset="0"/>
              </a:rPr>
              <a:t>INEFICIENCIA</a:t>
            </a:r>
          </a:p>
          <a:p>
            <a:pPr marL="901700" lvl="3" indent="-444500" algn="just">
              <a:spcBef>
                <a:spcPts val="1200"/>
              </a:spcBef>
              <a:buFont typeface="Courier New" pitchFamily="49" charset="0"/>
              <a:buChar char="o"/>
              <a:tabLst>
                <a:tab pos="900113" algn="l"/>
              </a:tabLst>
            </a:pPr>
            <a:r>
              <a:rPr lang="es-ES_tradnl" sz="2200" dirty="0" smtClean="0">
                <a:latin typeface="Times New Roman" pitchFamily="18" charset="0"/>
                <a:cs typeface="Times New Roman" pitchFamily="18" charset="0"/>
              </a:rPr>
              <a:t>Sobrecarga asociadas con las llamadas recursivas</a:t>
            </a:r>
          </a:p>
          <a:p>
            <a:pPr marL="1343025" lvl="4" indent="-44450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s-ES_tradnl" sz="2200" dirty="0" smtClean="0">
                <a:latin typeface="Times New Roman" pitchFamily="18" charset="0"/>
                <a:cs typeface="Times New Roman" pitchFamily="18" charset="0"/>
              </a:rPr>
              <a:t>Una simple llamada puede generar un gran número de llamadas recursivas. (Factorial(n) genera n llamadas recursivas.</a:t>
            </a:r>
          </a:p>
          <a:p>
            <a:pPr marL="1343025" lvl="4" indent="-44450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s-ES_tradnl" sz="2200" dirty="0" smtClean="0">
                <a:latin typeface="Times New Roman" pitchFamily="18" charset="0"/>
                <a:cs typeface="Times New Roman" pitchFamily="18" charset="0"/>
              </a:rPr>
              <a:t>¿La claridad compensa la sobrecarga?</a:t>
            </a:r>
          </a:p>
          <a:p>
            <a:pPr marL="1343025" lvl="4" indent="-44450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s-ES_tradnl" sz="2200" dirty="0" smtClean="0">
                <a:latin typeface="Times New Roman" pitchFamily="18" charset="0"/>
                <a:cs typeface="Times New Roman" pitchFamily="18" charset="0"/>
              </a:rPr>
              <a:t>El valor de la recursividad reside en el hecho de que se puede usar para resolver problemas sin fácil solución iterativa</a:t>
            </a:r>
          </a:p>
        </p:txBody>
      </p:sp>
    </p:spTree>
    <p:extLst>
      <p:ext uri="{BB962C8B-B14F-4D97-AF65-F5344CB8AC3E}">
        <p14:creationId xmlns:p14="http://schemas.microsoft.com/office/powerpoint/2010/main" val="41645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453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¿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11 CuadroTexto"/>
          <p:cNvSpPr txBox="1"/>
          <p:nvPr/>
        </p:nvSpPr>
        <p:spPr>
          <a:xfrm>
            <a:off x="2137364" y="1095900"/>
            <a:ext cx="666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recursividad es una técnica de programación que se utiliza  para realizar una llamada a una función desde ella misma, de ahí su nombre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2 CuadroTexto"/>
          <p:cNvSpPr txBox="1"/>
          <p:nvPr/>
        </p:nvSpPr>
        <p:spPr>
          <a:xfrm>
            <a:off x="1670605" y="2667478"/>
            <a:ext cx="713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algoritmo recursivo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 un algoritmo que expresa la solución de un problema en términos de una llamada a sí mismo. La llamada a si mismo se conoce como llamada recursiva o recurrente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 vs Iteración.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212490" y="891995"/>
            <a:ext cx="76097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2800" b="1" dirty="0" smtClean="0">
                <a:latin typeface="Times New Roman" pitchFamily="18" charset="0"/>
                <a:cs typeface="Times New Roman" pitchFamily="18" charset="0"/>
              </a:rPr>
              <a:t>LA  RECURSIVIDAD  SE  DEBE  UTILIZAR  CUANDO  SEA  REALMENTE  NECESARIA,  ES DECIR,  CUANDO  NO  EXISTA  SOLUCIÓN  ITERATIVA  SIMPLE </a:t>
            </a:r>
            <a:endParaRPr lang="es-E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1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Picture 6" descr="Abrir cuaderno: fotos de stock, imágenes de Abrir cuaderno libres de  derecho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" y="0"/>
            <a:ext cx="9135859" cy="46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ducación, metodologías y crisis | Visiones de un Descerebr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96" y="0"/>
            <a:ext cx="1190046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601670" y="433880"/>
            <a:ext cx="366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AutoNum type="arabicPeriod"/>
            </a:pPr>
            <a:r>
              <a:rPr lang="es-ES" sz="2400" dirty="0" smtClean="0">
                <a:latin typeface="Monotype Corsiva" panose="03010101010201010101" pitchFamily="66" charset="0"/>
              </a:rPr>
              <a:t>Crear un método recursivo que nos permita obtener </a:t>
            </a:r>
            <a:r>
              <a:rPr lang="es-ES" sz="2400" dirty="0" err="1" smtClean="0">
                <a:latin typeface="Monotype Corsiva" panose="03010101010201010101" pitchFamily="66" charset="0"/>
              </a:rPr>
              <a:t>n</a:t>
            </a:r>
            <a:r>
              <a:rPr lang="es-ES" sz="2400" baseline="30000" dirty="0" err="1" smtClean="0">
                <a:latin typeface="Monotype Corsiva" panose="03010101010201010101" pitchFamily="66" charset="0"/>
              </a:rPr>
              <a:t>k</a:t>
            </a:r>
            <a:endParaRPr lang="es-ES" sz="2400" baseline="30000" dirty="0" smtClean="0">
              <a:latin typeface="Monotype Corsiva" panose="03010101010201010101" pitchFamily="66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673" y="1410958"/>
            <a:ext cx="3664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Font typeface="+mj-lt"/>
              <a:buAutoNum type="arabicPeriod" startAt="2"/>
            </a:pPr>
            <a:r>
              <a:rPr lang="es-ES" sz="2400" dirty="0" smtClean="0">
                <a:latin typeface="Monotype Corsiva" panose="03010101010201010101" pitchFamily="66" charset="0"/>
              </a:rPr>
              <a:t>Crear un método recursivo que nos permita escribir en la consola una secuencia de «n» asteriscos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01669" y="3077942"/>
            <a:ext cx="366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Font typeface="+mj-lt"/>
              <a:buAutoNum type="arabicPeriod" startAt="3"/>
            </a:pPr>
            <a:r>
              <a:rPr lang="es-ES" sz="2400" dirty="0" smtClean="0">
                <a:latin typeface="Monotype Corsiva" panose="03010101010201010101" pitchFamily="66" charset="0"/>
              </a:rPr>
              <a:t>Crear un método recursivo que nos permita obtener la secuencia de Fibonacci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877410" y="1421518"/>
            <a:ext cx="349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Font typeface="+mj-lt"/>
              <a:buAutoNum type="arabicPeriod" startAt="4"/>
            </a:pPr>
            <a:r>
              <a:rPr lang="es-ES" sz="2400" dirty="0" smtClean="0">
                <a:latin typeface="Monotype Corsiva" panose="03010101010201010101" pitchFamily="66" charset="0"/>
              </a:rPr>
              <a:t>Crear un método recursivo que nos permita invertir un número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877409" y="2724455"/>
            <a:ext cx="349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s-ES" sz="2400" dirty="0" smtClean="0">
                <a:latin typeface="Monotype Corsiva" panose="03010101010201010101" pitchFamily="66" charset="0"/>
              </a:rPr>
              <a:t>Crear un método recursivo que nos permita sumar los dígitos de un número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305543" y="433880"/>
            <a:ext cx="231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Monotype Corsiva" panose="03010101010201010101" pitchFamily="66" charset="0"/>
              </a:rPr>
              <a:t>1, 1, 2, 3, 5, 8, </a:t>
            </a:r>
          </a:p>
          <a:p>
            <a:pPr algn="just"/>
            <a:r>
              <a:rPr lang="es-ES" sz="2400" dirty="0" smtClean="0">
                <a:latin typeface="Monotype Corsiva" panose="03010101010201010101" pitchFamily="66" charset="0"/>
              </a:rPr>
              <a:t>n = (n-1) + (n-2)</a:t>
            </a:r>
          </a:p>
        </p:txBody>
      </p:sp>
    </p:spTree>
    <p:extLst>
      <p:ext uri="{BB962C8B-B14F-4D97-AF65-F5344CB8AC3E}">
        <p14:creationId xmlns:p14="http://schemas.microsoft.com/office/powerpoint/2010/main" val="35599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itle 3"/>
          <p:cNvSpPr txBox="1">
            <a:spLocks/>
          </p:cNvSpPr>
          <p:nvPr/>
        </p:nvSpPr>
        <p:spPr>
          <a:xfrm>
            <a:off x="1160453" y="0"/>
            <a:ext cx="794066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¿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1 CuadroTexto"/>
          <p:cNvSpPr txBox="1"/>
          <p:nvPr/>
        </p:nvSpPr>
        <p:spPr>
          <a:xfrm>
            <a:off x="1652726" y="970188"/>
            <a:ext cx="692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¿En qué consiste la recursividad?</a:t>
            </a:r>
          </a:p>
        </p:txBody>
      </p:sp>
      <p:sp>
        <p:nvSpPr>
          <p:cNvPr id="19" name="12 CuadroTexto"/>
          <p:cNvSpPr txBox="1"/>
          <p:nvPr/>
        </p:nvSpPr>
        <p:spPr>
          <a:xfrm>
            <a:off x="1652726" y="1596340"/>
            <a:ext cx="484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365125">
              <a:spcBef>
                <a:spcPts val="1800"/>
              </a:spcBef>
            </a:pPr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En el cuerpo de sentencias del algoritmo se invoca al propio algoritmo para resolver «una versión más pequeña»  del problema original</a:t>
            </a:r>
          </a:p>
        </p:txBody>
      </p:sp>
      <p:sp>
        <p:nvSpPr>
          <p:cNvPr id="20" name="13 CuadroTexto"/>
          <p:cNvSpPr txBox="1"/>
          <p:nvPr/>
        </p:nvSpPr>
        <p:spPr>
          <a:xfrm>
            <a:off x="1121411" y="3586448"/>
            <a:ext cx="761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Habrá un caso (o varios) tan simple que pueda resolverse directamente sin necesidad de hacer una llamada recursiva.</a:t>
            </a:r>
          </a:p>
        </p:txBody>
      </p:sp>
      <p:grpSp>
        <p:nvGrpSpPr>
          <p:cNvPr id="21" name="2052 Grupo"/>
          <p:cNvGrpSpPr/>
          <p:nvPr/>
        </p:nvGrpSpPr>
        <p:grpSpPr>
          <a:xfrm>
            <a:off x="6913769" y="1189486"/>
            <a:ext cx="1861305" cy="2033201"/>
            <a:chOff x="6275784" y="2203068"/>
            <a:chExt cx="2472680" cy="2392581"/>
          </a:xfrm>
        </p:grpSpPr>
        <p:sp>
          <p:nvSpPr>
            <p:cNvPr id="22" name="14 Rectángulo"/>
            <p:cNvSpPr/>
            <p:nvPr/>
          </p:nvSpPr>
          <p:spPr>
            <a:xfrm>
              <a:off x="6539408" y="2203068"/>
              <a:ext cx="1872208" cy="1997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16 Conector recto"/>
            <p:cNvCxnSpPr/>
            <p:nvPr/>
          </p:nvCxnSpPr>
          <p:spPr>
            <a:xfrm>
              <a:off x="6539408" y="2636912"/>
              <a:ext cx="18722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17 CuadroTexto"/>
            <p:cNvSpPr txBox="1"/>
            <p:nvPr/>
          </p:nvSpPr>
          <p:spPr>
            <a:xfrm>
              <a:off x="6539408" y="222402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Método</a:t>
              </a:r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19 Conector recto"/>
            <p:cNvCxnSpPr/>
            <p:nvPr/>
          </p:nvCxnSpPr>
          <p:spPr>
            <a:xfrm>
              <a:off x="7164288" y="3201598"/>
              <a:ext cx="158417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1 Conector recto"/>
            <p:cNvCxnSpPr/>
            <p:nvPr/>
          </p:nvCxnSpPr>
          <p:spPr>
            <a:xfrm flipV="1">
              <a:off x="8748464" y="2408694"/>
              <a:ext cx="0" cy="792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3 Conector recto"/>
            <p:cNvCxnSpPr/>
            <p:nvPr/>
          </p:nvCxnSpPr>
          <p:spPr>
            <a:xfrm flipH="1">
              <a:off x="8411616" y="2408694"/>
              <a:ext cx="3368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5 Conector recto"/>
            <p:cNvCxnSpPr/>
            <p:nvPr/>
          </p:nvCxnSpPr>
          <p:spPr>
            <a:xfrm flipH="1">
              <a:off x="6300192" y="3645024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7 Conector recto"/>
            <p:cNvCxnSpPr/>
            <p:nvPr/>
          </p:nvCxnSpPr>
          <p:spPr>
            <a:xfrm flipV="1">
              <a:off x="6300192" y="2408694"/>
              <a:ext cx="0" cy="12363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endCxn id="24" idx="1"/>
            </p:cNvCxnSpPr>
            <p:nvPr/>
          </p:nvCxnSpPr>
          <p:spPr>
            <a:xfrm>
              <a:off x="6275784" y="2408694"/>
              <a:ext cx="26362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2048 Conector recto"/>
            <p:cNvCxnSpPr/>
            <p:nvPr/>
          </p:nvCxnSpPr>
          <p:spPr>
            <a:xfrm>
              <a:off x="7380312" y="2805146"/>
              <a:ext cx="0" cy="1790503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 txBox="1">
            <a:spLocks/>
          </p:cNvSpPr>
          <p:nvPr/>
        </p:nvSpPr>
        <p:spPr>
          <a:xfrm>
            <a:off x="1160453" y="0"/>
            <a:ext cx="794066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¿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81424" y="779311"/>
            <a:ext cx="658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algoritmo recursivo genera la repetición de una o más instrucciones (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un bucle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823310" y="1997109"/>
            <a:ext cx="294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cualquier bucle puede crear un bucle infinito.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5399592" y="1904777"/>
            <a:ext cx="3537338" cy="1384995"/>
            <a:chOff x="5322738" y="2137693"/>
            <a:chExt cx="3537338" cy="1384995"/>
          </a:xfrm>
        </p:grpSpPr>
        <p:sp>
          <p:nvSpPr>
            <p:cNvPr id="14" name="13 CuadroTexto"/>
            <p:cNvSpPr txBox="1"/>
            <p:nvPr/>
          </p:nvSpPr>
          <p:spPr>
            <a:xfrm>
              <a:off x="5322738" y="2137693"/>
              <a:ext cx="3273137" cy="1384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Recursiva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(….){</a:t>
              </a:r>
            </a:p>
            <a:p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Recursiva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(….);</a:t>
              </a:r>
            </a:p>
            <a:p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15 Conector recto"/>
            <p:cNvCxnSpPr/>
            <p:nvPr/>
          </p:nvCxnSpPr>
          <p:spPr>
            <a:xfrm>
              <a:off x="8084215" y="2877160"/>
              <a:ext cx="7758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6 Conector recto"/>
            <p:cNvCxnSpPr/>
            <p:nvPr/>
          </p:nvCxnSpPr>
          <p:spPr>
            <a:xfrm flipV="1">
              <a:off x="8860076" y="2435495"/>
              <a:ext cx="0" cy="4416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20 Conector recto de flecha"/>
            <p:cNvCxnSpPr/>
            <p:nvPr/>
          </p:nvCxnSpPr>
          <p:spPr>
            <a:xfrm flipH="1">
              <a:off x="8289148" y="2435495"/>
              <a:ext cx="5709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12 CuadroTexto"/>
          <p:cNvSpPr txBox="1"/>
          <p:nvPr/>
        </p:nvSpPr>
        <p:spPr>
          <a:xfrm>
            <a:off x="1212490" y="3531867"/>
            <a:ext cx="7482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necesario establecer una condición de salida para terminar la recursividad.</a:t>
            </a:r>
          </a:p>
        </p:txBody>
      </p:sp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 txBox="1">
            <a:spLocks/>
          </p:cNvSpPr>
          <p:nvPr/>
        </p:nvSpPr>
        <p:spPr>
          <a:xfrm>
            <a:off x="1160453" y="0"/>
            <a:ext cx="794066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¿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322739" y="891995"/>
            <a:ext cx="3536283" cy="3385542"/>
            <a:chOff x="5322738" y="837612"/>
            <a:chExt cx="3536283" cy="3385542"/>
          </a:xfrm>
        </p:grpSpPr>
        <p:sp>
          <p:nvSpPr>
            <p:cNvPr id="12" name="16 CuadroTexto"/>
            <p:cNvSpPr txBox="1"/>
            <p:nvPr/>
          </p:nvSpPr>
          <p:spPr>
            <a:xfrm>
              <a:off x="5322738" y="837612"/>
              <a:ext cx="3199107" cy="33855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Recursiva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(….){</a:t>
              </a:r>
            </a:p>
            <a:p>
              <a:endParaRPr lang="es-E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Si (…..)  entonces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// Caso base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(…)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si no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// Parte recursiva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(Recursiva(…));</a:t>
              </a:r>
            </a:p>
            <a:p>
              <a:r>
                <a: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fin si</a:t>
              </a:r>
            </a:p>
            <a:p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17 Conector recto"/>
            <p:cNvCxnSpPr/>
            <p:nvPr/>
          </p:nvCxnSpPr>
          <p:spPr>
            <a:xfrm>
              <a:off x="8296166" y="3182570"/>
              <a:ext cx="5577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8 Conector recto"/>
            <p:cNvCxnSpPr/>
            <p:nvPr/>
          </p:nvCxnSpPr>
          <p:spPr>
            <a:xfrm flipV="1">
              <a:off x="8853885" y="1041442"/>
              <a:ext cx="5136" cy="2141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9 Conector recto de flecha"/>
            <p:cNvCxnSpPr/>
            <p:nvPr/>
          </p:nvCxnSpPr>
          <p:spPr>
            <a:xfrm flipH="1">
              <a:off x="8347878" y="1041442"/>
              <a:ext cx="5111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1 CuadroTexto"/>
          <p:cNvSpPr txBox="1"/>
          <p:nvPr/>
        </p:nvSpPr>
        <p:spPr>
          <a:xfrm>
            <a:off x="601670" y="779311"/>
            <a:ext cx="455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evitar un bucle infinito, un algoritmo recursivo tendrá: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1160453" y="1616477"/>
            <a:ext cx="3805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trivial, caso base o fin de recursión.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4 CuadroTexto"/>
          <p:cNvSpPr txBox="1"/>
          <p:nvPr/>
        </p:nvSpPr>
        <p:spPr>
          <a:xfrm>
            <a:off x="1517901" y="2274676"/>
            <a:ext cx="344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just">
              <a:buFont typeface="Wingdings" pitchFamily="2" charset="2"/>
              <a:buChar char="ü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función devuelve un valor simple sin utilizar la recursión (0! = 1)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3 CuadroTexto"/>
          <p:cNvSpPr txBox="1"/>
          <p:nvPr/>
        </p:nvSpPr>
        <p:spPr>
          <a:xfrm>
            <a:off x="1160453" y="3259958"/>
            <a:ext cx="386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recursiva o caso general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15 CuadroTexto"/>
          <p:cNvSpPr txBox="1"/>
          <p:nvPr/>
        </p:nvSpPr>
        <p:spPr>
          <a:xfrm>
            <a:off x="1517901" y="3661140"/>
            <a:ext cx="346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just">
              <a:buFont typeface="Wingdings" pitchFamily="2" charset="2"/>
              <a:buChar char="ü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hacen llamadas recursivas que se van aproximando al caso base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60453" y="0"/>
            <a:ext cx="794066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¿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2090084" y="865858"/>
            <a:ext cx="5214354" cy="1573401"/>
            <a:chOff x="1342811" y="505888"/>
            <a:chExt cx="5214354" cy="1573401"/>
          </a:xfrm>
        </p:grpSpPr>
        <p:sp>
          <p:nvSpPr>
            <p:cNvPr id="5" name="11 CuadroTexto"/>
            <p:cNvSpPr txBox="1"/>
            <p:nvPr/>
          </p:nvSpPr>
          <p:spPr>
            <a:xfrm>
              <a:off x="1342811" y="892191"/>
              <a:ext cx="24161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Podemos definir recursivamente 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12 CuadroTexto"/>
            <p:cNvSpPr txBox="1"/>
            <p:nvPr/>
          </p:nvSpPr>
          <p:spPr>
            <a:xfrm>
              <a:off x="4060503" y="505888"/>
              <a:ext cx="2496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- Tipos de Datos 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13 CuadroTexto"/>
            <p:cNvSpPr txBox="1"/>
            <p:nvPr/>
          </p:nvSpPr>
          <p:spPr>
            <a:xfrm>
              <a:off x="4060504" y="1617624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- Problemas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14 Abrir llave"/>
            <p:cNvSpPr/>
            <p:nvPr/>
          </p:nvSpPr>
          <p:spPr>
            <a:xfrm>
              <a:off x="3808475" y="586584"/>
              <a:ext cx="252028" cy="1492705"/>
            </a:xfrm>
            <a:prstGeom prst="leftBrace">
              <a:avLst>
                <a:gd name="adj1" fmla="val 35098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15 CuadroTexto"/>
            <p:cNvSpPr txBox="1"/>
            <p:nvPr/>
          </p:nvSpPr>
          <p:spPr>
            <a:xfrm>
              <a:off x="4843373" y="952840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>
                  <a:latin typeface="Times New Roman" pitchFamily="18" charset="0"/>
                  <a:cs typeface="Times New Roman" pitchFamily="18" charset="0"/>
                </a:rPr>
                <a:t>Nodos</a:t>
              </a:r>
              <a:endParaRPr lang="es-ES" sz="2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16 CuadroTexto"/>
          <p:cNvSpPr txBox="1"/>
          <p:nvPr/>
        </p:nvSpPr>
        <p:spPr>
          <a:xfrm>
            <a:off x="1095692" y="3085383"/>
            <a:ext cx="312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La recursividad puede ser: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7 Abrir llave"/>
          <p:cNvSpPr/>
          <p:nvPr/>
        </p:nvSpPr>
        <p:spPr>
          <a:xfrm>
            <a:off x="4236177" y="2770151"/>
            <a:ext cx="336387" cy="1523891"/>
          </a:xfrm>
          <a:prstGeom prst="leftBrace">
            <a:avLst>
              <a:gd name="adj1" fmla="val 35098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8 CuadroTexto"/>
          <p:cNvSpPr txBox="1"/>
          <p:nvPr/>
        </p:nvSpPr>
        <p:spPr>
          <a:xfrm>
            <a:off x="4445576" y="2770151"/>
            <a:ext cx="16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Directa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9 CuadroTexto"/>
          <p:cNvSpPr txBox="1"/>
          <p:nvPr/>
        </p:nvSpPr>
        <p:spPr>
          <a:xfrm>
            <a:off x="4445576" y="3770822"/>
            <a:ext cx="19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Indirecta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14" y="2525580"/>
            <a:ext cx="1733026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48" y="3545412"/>
            <a:ext cx="27432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8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22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7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irecta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81425" y="913955"/>
            <a:ext cx="670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 algn="ctr"/>
            <a:r>
              <a:rPr lang="es-ES_tradnl" sz="2800" dirty="0" smtClean="0">
                <a:latin typeface="Times New Roman" pitchFamily="18" charset="0"/>
                <a:cs typeface="Times New Roman" pitchFamily="18" charset="0"/>
              </a:rPr>
              <a:t>El método se llama directamente a si mismo</a:t>
            </a:r>
            <a:endParaRPr lang="es-ES_tradnl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281425" y="1655520"/>
            <a:ext cx="62609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/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metodoRec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== condición)</a:t>
            </a: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valor;</a:t>
            </a: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expresión +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metodoRec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(num-1)</a:t>
            </a:r>
          </a:p>
          <a:p>
            <a:pPr marL="444500" indent="-444500">
              <a:spcBef>
                <a:spcPts val="600"/>
              </a:spcBef>
            </a:pP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030115" y="1605281"/>
            <a:ext cx="3044210" cy="50405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5793640" y="3487980"/>
            <a:ext cx="2684170" cy="50405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6709871" y="2124399"/>
            <a:ext cx="1068934" cy="1363581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37365" y="626805"/>
            <a:ext cx="686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Times New Roman" pitchFamily="18" charset="0"/>
                <a:cs typeface="Times New Roman" pitchFamily="18" charset="0"/>
              </a:rPr>
              <a:t>Llama a otro método que vuelve a llamar  al método original  (n-1 veces)</a:t>
            </a:r>
            <a:endParaRPr lang="es-ES_tradn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059785" y="1548849"/>
            <a:ext cx="6316862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0"/>
              </a:spcBef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impar(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false;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par(num-1);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23 CuadroTexto"/>
          <p:cNvSpPr txBox="1"/>
          <p:nvPr/>
        </p:nvSpPr>
        <p:spPr>
          <a:xfrm>
            <a:off x="3597374" y="3207652"/>
            <a:ext cx="5336030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0"/>
              </a:spcBef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par(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true;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impar(num-1);</a:t>
            </a:r>
          </a:p>
          <a:p>
            <a:pPr marL="444500" indent="-444500">
              <a:spcBef>
                <a:spcPts val="0"/>
              </a:spcBef>
            </a:pP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_trad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3 Rectángulo"/>
          <p:cNvSpPr/>
          <p:nvPr/>
        </p:nvSpPr>
        <p:spPr>
          <a:xfrm>
            <a:off x="2586835" y="2661781"/>
            <a:ext cx="1679755" cy="36700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4 CuadroTexto"/>
          <p:cNvSpPr txBox="1"/>
          <p:nvPr/>
        </p:nvSpPr>
        <p:spPr>
          <a:xfrm>
            <a:off x="6265389" y="2174576"/>
            <a:ext cx="266429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Se llaman entre ellas</a:t>
            </a:r>
            <a:endParaRPr lang="es-E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15 Conector recto de flecha"/>
          <p:cNvCxnSpPr>
            <a:endCxn id="15" idx="3"/>
          </p:cNvCxnSpPr>
          <p:nvPr/>
        </p:nvCxnSpPr>
        <p:spPr>
          <a:xfrm flipH="1">
            <a:off x="4266590" y="2407061"/>
            <a:ext cx="1977553" cy="438224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6 Conector recto de flecha"/>
          <p:cNvCxnSpPr/>
          <p:nvPr/>
        </p:nvCxnSpPr>
        <p:spPr>
          <a:xfrm flipH="1">
            <a:off x="5946345" y="2374920"/>
            <a:ext cx="297798" cy="1826805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4 Rectángulo"/>
          <p:cNvSpPr/>
          <p:nvPr/>
        </p:nvSpPr>
        <p:spPr>
          <a:xfrm>
            <a:off x="5090601" y="4237712"/>
            <a:ext cx="2077384" cy="50405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11481" y="-15267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23203" y="830785"/>
            <a:ext cx="530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/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Calcular el factorial de un número </a:t>
            </a:r>
            <a:endParaRPr lang="es-ES_tradnl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26180" y="1458500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/>
            <a:r>
              <a:rPr lang="es-ES_tradnl" sz="2800" b="1" dirty="0" smtClean="0">
                <a:latin typeface="Courier New" pitchFamily="49" charset="0"/>
                <a:cs typeface="Courier New" pitchFamily="49" charset="0"/>
              </a:rPr>
              <a:t>6! = 6 * 5!</a:t>
            </a:r>
          </a:p>
          <a:p>
            <a:pPr marL="539750" indent="-539750"/>
            <a:r>
              <a:rPr lang="es-ES_tradnl" sz="2800" b="1" dirty="0" smtClean="0">
                <a:latin typeface="Courier New" pitchFamily="49" charset="0"/>
                <a:cs typeface="Courier New" pitchFamily="49" charset="0"/>
              </a:rPr>
              <a:t>6! = 6 * 5 * 4 * 3 * 2 * 1</a:t>
            </a:r>
            <a:endParaRPr lang="es-ES_tradnl" sz="2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1670605" y="2650664"/>
            <a:ext cx="6669277" cy="1732808"/>
            <a:chOff x="1092698" y="2348880"/>
            <a:chExt cx="6669277" cy="1732808"/>
          </a:xfrm>
        </p:grpSpPr>
        <p:sp>
          <p:nvSpPr>
            <p:cNvPr id="15" name="14 CuadroTexto"/>
            <p:cNvSpPr txBox="1"/>
            <p:nvPr/>
          </p:nvSpPr>
          <p:spPr>
            <a:xfrm>
              <a:off x="1092698" y="2984451"/>
              <a:ext cx="2111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4500" indent="-444500"/>
              <a:r>
                <a:rPr lang="es-ES_tradnl" sz="2400" b="1" dirty="0" smtClean="0">
                  <a:latin typeface="Times New Roman" pitchFamily="18" charset="0"/>
                  <a:cs typeface="Times New Roman" pitchFamily="18" charset="0"/>
                </a:rPr>
                <a:t>Factorial (n) =</a:t>
              </a:r>
              <a:endParaRPr lang="es-ES_tradnl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491880" y="2420888"/>
              <a:ext cx="4270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4500" indent="-444500"/>
              <a:r>
                <a:rPr lang="es-ES_tradnl" sz="2400" b="1" dirty="0" smtClean="0">
                  <a:latin typeface="Times New Roman" pitchFamily="18" charset="0"/>
                  <a:cs typeface="Times New Roman" pitchFamily="18" charset="0"/>
                </a:rPr>
                <a:t>1                                      </a:t>
              </a:r>
              <a:r>
                <a:rPr lang="es-ES_tradnl" sz="2400" dirty="0" smtClean="0">
                  <a:latin typeface="Times New Roman" pitchFamily="18" charset="0"/>
                  <a:cs typeface="Times New Roman" pitchFamily="18" charset="0"/>
                </a:rPr>
                <a:t>si n = 0</a:t>
              </a:r>
              <a:endParaRPr lang="es-ES_tradnl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491880" y="3492363"/>
              <a:ext cx="4270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4500" indent="-444500"/>
              <a:r>
                <a:rPr lang="es-ES_tradnl" sz="2400" b="1" dirty="0" smtClean="0">
                  <a:latin typeface="Times New Roman" pitchFamily="18" charset="0"/>
                  <a:cs typeface="Times New Roman" pitchFamily="18" charset="0"/>
                </a:rPr>
                <a:t>n*Factorial(n-1)            </a:t>
              </a:r>
              <a:r>
                <a:rPr lang="es-ES_tradnl" sz="2400" dirty="0" smtClean="0">
                  <a:latin typeface="Times New Roman" pitchFamily="18" charset="0"/>
                  <a:cs typeface="Times New Roman" pitchFamily="18" charset="0"/>
                </a:rPr>
                <a:t>si n &gt; 0</a:t>
              </a:r>
              <a:endParaRPr lang="es-ES_tradnl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17 Abrir llave"/>
            <p:cNvSpPr/>
            <p:nvPr/>
          </p:nvSpPr>
          <p:spPr>
            <a:xfrm>
              <a:off x="3203848" y="2348880"/>
              <a:ext cx="288032" cy="1732808"/>
            </a:xfrm>
            <a:prstGeom prst="leftBrace">
              <a:avLst>
                <a:gd name="adj1" fmla="val 26898"/>
                <a:gd name="adj2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432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1675</Words>
  <Application>Microsoft Office PowerPoint</Application>
  <PresentationFormat>Presentación en pantalla (16:9)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Monotype Corsiva</vt:lpstr>
      <vt:lpstr>Times New Roman</vt:lpstr>
      <vt:lpstr>Wingdings</vt:lpstr>
      <vt:lpstr>Office Theme</vt:lpstr>
      <vt:lpstr>Recursividad </vt:lpstr>
      <vt:lpstr>1.- ¿Qué es recursividad?</vt:lpstr>
      <vt:lpstr>Presentación de PowerPoint</vt:lpstr>
      <vt:lpstr>Presentación de PowerPoint</vt:lpstr>
      <vt:lpstr>Presentación de PowerPoint</vt:lpstr>
      <vt:lpstr>Presentación de PowerPoint</vt:lpstr>
      <vt:lpstr>2.- Recursividad Directa</vt:lpstr>
      <vt:lpstr>3.- Recursividad Indirecta</vt:lpstr>
      <vt:lpstr>4.- Ejemplo</vt:lpstr>
      <vt:lpstr>4.- Ejemplo</vt:lpstr>
      <vt:lpstr>4.- Ejemplo</vt:lpstr>
      <vt:lpstr>Presentación de PowerPoint</vt:lpstr>
      <vt:lpstr>4.- Ejemplo</vt:lpstr>
      <vt:lpstr>4.- Ejemplo</vt:lpstr>
      <vt:lpstr>4.- Ejemplo</vt:lpstr>
      <vt:lpstr>5.- Método de las 3 preguntas</vt:lpstr>
      <vt:lpstr>6.- Recursividad infinita.</vt:lpstr>
      <vt:lpstr>7.- Recursividad vs Iteración.</vt:lpstr>
      <vt:lpstr>7.- Recursividad vs Iteración.</vt:lpstr>
      <vt:lpstr>7.- Recursividad vs Iteración.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181</cp:revision>
  <dcterms:created xsi:type="dcterms:W3CDTF">2013-08-21T19:17:07Z</dcterms:created>
  <dcterms:modified xsi:type="dcterms:W3CDTF">2021-11-18T10:16:23Z</dcterms:modified>
</cp:coreProperties>
</file>