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9" r:id="rId3"/>
    <p:sldId id="260" r:id="rId4"/>
    <p:sldId id="278" r:id="rId5"/>
    <p:sldId id="261" r:id="rId6"/>
    <p:sldId id="262" r:id="rId7"/>
    <p:sldId id="263" r:id="rId8"/>
    <p:sldId id="279" r:id="rId9"/>
    <p:sldId id="280" r:id="rId10"/>
    <p:sldId id="264" r:id="rId11"/>
    <p:sldId id="265" r:id="rId12"/>
    <p:sldId id="268" r:id="rId13"/>
    <p:sldId id="266" r:id="rId14"/>
    <p:sldId id="269" r:id="rId15"/>
    <p:sldId id="267" r:id="rId16"/>
    <p:sldId id="270" r:id="rId17"/>
    <p:sldId id="271" r:id="rId18"/>
    <p:sldId id="272" r:id="rId19"/>
    <p:sldId id="306" r:id="rId20"/>
    <p:sldId id="307" r:id="rId21"/>
    <p:sldId id="273" r:id="rId22"/>
    <p:sldId id="308" r:id="rId23"/>
    <p:sldId id="274" r:id="rId24"/>
    <p:sldId id="275" r:id="rId25"/>
    <p:sldId id="276"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10" r:id="rId39"/>
    <p:sldId id="293" r:id="rId40"/>
    <p:sldId id="294" r:id="rId41"/>
    <p:sldId id="309" r:id="rId42"/>
    <p:sldId id="295" r:id="rId43"/>
    <p:sldId id="296" r:id="rId44"/>
    <p:sldId id="297" r:id="rId45"/>
    <p:sldId id="298" r:id="rId46"/>
    <p:sldId id="299" r:id="rId47"/>
    <p:sldId id="300" r:id="rId48"/>
    <p:sldId id="302" r:id="rId49"/>
    <p:sldId id="301" r:id="rId50"/>
    <p:sldId id="303" r:id="rId51"/>
    <p:sldId id="311" r:id="rId52"/>
    <p:sldId id="312" r:id="rId53"/>
    <p:sldId id="304" r:id="rId5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94660"/>
  </p:normalViewPr>
  <p:slideViewPr>
    <p:cSldViewPr>
      <p:cViewPr varScale="1">
        <p:scale>
          <a:sx n="92" d="100"/>
          <a:sy n="92" d="100"/>
        </p:scale>
        <p:origin x="84" y="6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‹Nº›</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PE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075" y="128470"/>
            <a:ext cx="3535536" cy="762934"/>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4113885" y="1330986"/>
            <a:ext cx="1152128" cy="830997"/>
          </a:xfrm>
          <a:prstGeom prst="rect">
            <a:avLst/>
          </a:prstGeom>
          <a:noFill/>
        </p:spPr>
        <p:txBody>
          <a:bodyPr wrap="square" rtlCol="0">
            <a:spAutoFit/>
          </a:bodyPr>
          <a:lstStyle/>
          <a:p>
            <a:pPr algn="ctr"/>
            <a:r>
              <a:rPr lang="es-ES" sz="4800" b="1" dirty="0" smtClean="0">
                <a:solidFill>
                  <a:schemeClr val="bg1"/>
                </a:solidFill>
                <a:latin typeface="Times New Roman" panose="02020603050405020304" pitchFamily="18" charset="0"/>
                <a:cs typeface="Times New Roman" panose="02020603050405020304" pitchFamily="18" charset="0"/>
              </a:rPr>
              <a:t>09</a:t>
            </a:r>
            <a:endParaRPr lang="es-ES" sz="4800" b="1" dirty="0">
              <a:solidFill>
                <a:schemeClr val="bg1"/>
              </a:solidFill>
              <a:latin typeface="Times New Roman" panose="02020603050405020304" pitchFamily="18" charset="0"/>
              <a:cs typeface="Times New Roman" panose="02020603050405020304" pitchFamily="18" charset="0"/>
            </a:endParaRPr>
          </a:p>
        </p:txBody>
      </p:sp>
      <p:sp>
        <p:nvSpPr>
          <p:cNvPr id="10" name="Title 1"/>
          <p:cNvSpPr>
            <a:spLocks noGrp="1"/>
          </p:cNvSpPr>
          <p:nvPr>
            <p:ph type="ctrTitle"/>
          </p:nvPr>
        </p:nvSpPr>
        <p:spPr>
          <a:xfrm>
            <a:off x="3227410" y="2366866"/>
            <a:ext cx="5820956" cy="1527050"/>
          </a:xfrm>
        </p:spPr>
        <p:txBody>
          <a:bodyPr>
            <a:normAutofit/>
          </a:bodyPr>
          <a:lstStyle/>
          <a:p>
            <a:r>
              <a:rPr lang="es-ES" sz="4000" b="1" dirty="0" smtClean="0">
                <a:latin typeface="Times New Roman" panose="02020603050405020304" pitchFamily="18" charset="0"/>
                <a:cs typeface="Times New Roman" panose="02020603050405020304" pitchFamily="18" charset="0"/>
              </a:rPr>
              <a:t>Tratamiento de errores</a:t>
            </a:r>
            <a:endParaRPr lang="es-ES" sz="4000" b="1" dirty="0">
              <a:latin typeface="Times New Roman" panose="02020603050405020304" pitchFamily="18" charset="0"/>
              <a:cs typeface="Times New Roman" panose="02020603050405020304" pitchFamily="18" charset="0"/>
            </a:endParaRPr>
          </a:p>
        </p:txBody>
      </p:sp>
      <p:sp>
        <p:nvSpPr>
          <p:cNvPr id="11" name="TextBox 3"/>
          <p:cNvSpPr txBox="1"/>
          <p:nvPr/>
        </p:nvSpPr>
        <p:spPr>
          <a:xfrm>
            <a:off x="565884" y="4098800"/>
            <a:ext cx="8532438" cy="923330"/>
          </a:xfrm>
          <a:prstGeom prst="rect">
            <a:avLst/>
          </a:prstGeom>
          <a:noFill/>
        </p:spPr>
        <p:txBody>
          <a:bodyPr wrap="square">
            <a:spAutoFit/>
          </a:bodyPr>
          <a:lstStyle/>
          <a:p>
            <a:pPr algn="r"/>
            <a:r>
              <a:rPr lang="es-ES" b="1" dirty="0">
                <a:latin typeface="Times New Roman" panose="02020603050405020304" pitchFamily="18" charset="0"/>
                <a:cs typeface="Times New Roman" panose="02020603050405020304" pitchFamily="18" charset="0"/>
              </a:rPr>
              <a:t>I.E.S. </a:t>
            </a:r>
            <a:r>
              <a:rPr lang="es-ES" b="1" dirty="0" err="1">
                <a:latin typeface="Times New Roman" panose="02020603050405020304" pitchFamily="18" charset="0"/>
                <a:cs typeface="Times New Roman" panose="02020603050405020304" pitchFamily="18" charset="0"/>
              </a:rPr>
              <a:t>Plaiaundi</a:t>
            </a:r>
            <a:r>
              <a:rPr lang="es-ES" b="1" dirty="0">
                <a:latin typeface="Times New Roman" panose="02020603050405020304" pitchFamily="18" charset="0"/>
                <a:cs typeface="Times New Roman" panose="02020603050405020304" pitchFamily="18" charset="0"/>
              </a:rPr>
              <a:t> (Dpto. de </a:t>
            </a:r>
            <a:r>
              <a:rPr lang="es-ES" b="1" dirty="0" smtClean="0">
                <a:latin typeface="Times New Roman" panose="02020603050405020304" pitchFamily="18" charset="0"/>
                <a:cs typeface="Times New Roman" panose="02020603050405020304" pitchFamily="18" charset="0"/>
              </a:rPr>
              <a:t>Informática – J.M.S.)</a:t>
            </a:r>
            <a:endParaRPr lang="es-ES" b="1" dirty="0">
              <a:latin typeface="Times New Roman" panose="02020603050405020304" pitchFamily="18" charset="0"/>
              <a:cs typeface="Times New Roman" panose="02020603050405020304" pitchFamily="18" charset="0"/>
            </a:endParaRPr>
          </a:p>
          <a:p>
            <a:pPr algn="r"/>
            <a:r>
              <a:rPr lang="es-ES" b="1" dirty="0">
                <a:latin typeface="Times New Roman" panose="02020603050405020304" pitchFamily="18" charset="0"/>
                <a:cs typeface="Times New Roman" panose="02020603050405020304" pitchFamily="18" charset="0"/>
              </a:rPr>
              <a:t>C.F.G.S. Desarrollo de Aplicaciones Web / Multiplataforma</a:t>
            </a:r>
          </a:p>
          <a:p>
            <a:pPr algn="r"/>
            <a:r>
              <a:rPr lang="es-ES" b="1" dirty="0">
                <a:latin typeface="Times New Roman" panose="02020603050405020304" pitchFamily="18" charset="0"/>
                <a:cs typeface="Times New Roman" panose="02020603050405020304" pitchFamily="18" charset="0"/>
              </a:rPr>
              <a:t>Curso Académico 2021 / 2022</a:t>
            </a:r>
          </a:p>
        </p:txBody>
      </p:sp>
      <p:pic>
        <p:nvPicPr>
          <p:cNvPr id="6" name="Picture 2" descr="Resultado de imagen de error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75" y="138297"/>
            <a:ext cx="2452378" cy="245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Tipos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4 CuadroTexto"/>
          <p:cNvSpPr txBox="1"/>
          <p:nvPr/>
        </p:nvSpPr>
        <p:spPr>
          <a:xfrm>
            <a:off x="4879740" y="1314929"/>
            <a:ext cx="4144922" cy="2677656"/>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Tenemos diferentes tipos de excepciones dependiendo del tipo de error que representen. Todas ellas descienden de la clase «</a:t>
            </a:r>
            <a:r>
              <a:rPr lang="es-ES" sz="2400" b="1" i="1" dirty="0" err="1" smtClean="0">
                <a:latin typeface="Times New Roman" panose="02020603050405020304" pitchFamily="18" charset="0"/>
                <a:cs typeface="Times New Roman" panose="02020603050405020304" pitchFamily="18" charset="0"/>
              </a:rPr>
              <a:t>Throwable</a:t>
            </a:r>
            <a:r>
              <a:rPr lang="es-ES" sz="2400" dirty="0" smtClean="0">
                <a:latin typeface="Times New Roman" panose="02020603050405020304" pitchFamily="18" charset="0"/>
                <a:cs typeface="Times New Roman" panose="02020603050405020304" pitchFamily="18" charset="0"/>
              </a:rPr>
              <a:t>», la cual tiene dos descendientes directos:</a:t>
            </a:r>
          </a:p>
        </p:txBody>
      </p:sp>
      <p:pic>
        <p:nvPicPr>
          <p:cNvPr id="13" name="1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70" y="1326725"/>
            <a:ext cx="4644540" cy="2688944"/>
          </a:xfrm>
          <a:prstGeom prst="rect">
            <a:avLst/>
          </a:prstGeom>
          <a:ln w="38100">
            <a:solidFill>
              <a:schemeClr val="tx1"/>
            </a:solidFill>
          </a:ln>
        </p:spPr>
      </p:pic>
    </p:spTree>
    <p:extLst>
      <p:ext uri="{BB962C8B-B14F-4D97-AF65-F5344CB8AC3E}">
        <p14:creationId xmlns:p14="http://schemas.microsoft.com/office/powerpoint/2010/main" val="394704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Tipos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754375" y="879381"/>
            <a:ext cx="8010778" cy="1569660"/>
          </a:xfrm>
          <a:prstGeom prst="rect">
            <a:avLst/>
          </a:prstGeom>
          <a:noFill/>
        </p:spPr>
        <p:txBody>
          <a:bodyPr wrap="square" rtlCol="0">
            <a:spAutoFit/>
          </a:bodyPr>
          <a:lstStyle/>
          <a:p>
            <a:pPr marL="266700" indent="-266700" algn="just">
              <a:buFont typeface="Wingdings" panose="05000000000000000000" pitchFamily="2" charset="2"/>
              <a:buChar char="§"/>
            </a:pPr>
            <a:r>
              <a:rPr lang="es-ES" sz="2400" b="1" dirty="0" smtClean="0">
                <a:latin typeface="Times New Roman" panose="02020603050405020304" pitchFamily="18" charset="0"/>
                <a:cs typeface="Times New Roman" panose="02020603050405020304" pitchFamily="18" charset="0"/>
              </a:rPr>
              <a:t>Error</a:t>
            </a:r>
            <a:r>
              <a:rPr lang="es-ES" sz="2400" dirty="0" smtClean="0">
                <a:latin typeface="Times New Roman" panose="02020603050405020304" pitchFamily="18" charset="0"/>
                <a:cs typeface="Times New Roman" panose="02020603050405020304" pitchFamily="18" charset="0"/>
              </a:rPr>
              <a:t>: Se refiere a errores graves en la máquina virtual de Java, como por ejemplo fallos al enlazar con alguna librería. Normalmente en los programas Java no se tratarán este tipo de errores.</a:t>
            </a:r>
            <a:endParaRPr lang="es-ES" sz="2400" dirty="0">
              <a:latin typeface="Times New Roman" panose="02020603050405020304" pitchFamily="18" charset="0"/>
              <a:cs typeface="Times New Roman" panose="02020603050405020304" pitchFamily="18" charset="0"/>
            </a:endParaRPr>
          </a:p>
        </p:txBody>
      </p:sp>
      <p:sp>
        <p:nvSpPr>
          <p:cNvPr id="13" name="14 CuadroTexto"/>
          <p:cNvSpPr txBox="1"/>
          <p:nvPr/>
        </p:nvSpPr>
        <p:spPr>
          <a:xfrm>
            <a:off x="764836" y="2514329"/>
            <a:ext cx="8000317" cy="1938992"/>
          </a:xfrm>
          <a:prstGeom prst="rect">
            <a:avLst/>
          </a:prstGeom>
          <a:noFill/>
        </p:spPr>
        <p:txBody>
          <a:bodyPr wrap="square" rtlCol="0">
            <a:spAutoFit/>
          </a:bodyPr>
          <a:lstStyle/>
          <a:p>
            <a:pPr marL="266700" indent="-266700" algn="just">
              <a:buFont typeface="Wingdings" panose="05000000000000000000" pitchFamily="2" charset="2"/>
              <a:buChar char="§"/>
            </a:pPr>
            <a:r>
              <a:rPr lang="es-ES" sz="2400" b="1" dirty="0" err="1" smtClean="0">
                <a:latin typeface="Times New Roman" panose="02020603050405020304" pitchFamily="18" charset="0"/>
                <a:cs typeface="Times New Roman" panose="02020603050405020304" pitchFamily="18" charset="0"/>
              </a:rPr>
              <a:t>Exception</a:t>
            </a:r>
            <a:r>
              <a:rPr lang="es-ES" sz="2400" dirty="0" smtClean="0">
                <a:latin typeface="Times New Roman" panose="02020603050405020304" pitchFamily="18" charset="0"/>
                <a:cs typeface="Times New Roman" panose="02020603050405020304" pitchFamily="18" charset="0"/>
              </a:rPr>
              <a:t>: Representa errores que no son críticos y por lo tanto pueden ser tratados y continuar la ejecución de la aplicación. La mayoría de los programas Java utilizan estas excepciones para el tratamiento de los errores que puedan ocurrir durante la ejecución del código.</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93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Tipos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 y="2172368"/>
            <a:ext cx="4581150" cy="2475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3 CuadroTexto"/>
          <p:cNvSpPr txBox="1"/>
          <p:nvPr/>
        </p:nvSpPr>
        <p:spPr>
          <a:xfrm>
            <a:off x="2128720" y="769618"/>
            <a:ext cx="6477101" cy="3416320"/>
          </a:xfrm>
          <a:prstGeom prst="rect">
            <a:avLst/>
          </a:prstGeom>
          <a:noFill/>
        </p:spPr>
        <p:txBody>
          <a:bodyPr wrap="square" rtlCol="0">
            <a:spAutoFit/>
          </a:bodyPr>
          <a:lstStyle/>
          <a:p>
            <a:pPr algn="r"/>
            <a:r>
              <a:rPr lang="es-ES" sz="2400" dirty="0" smtClean="0">
                <a:latin typeface="Times New Roman" panose="02020603050405020304" pitchFamily="18" charset="0"/>
                <a:cs typeface="Times New Roman" panose="02020603050405020304" pitchFamily="18" charset="0"/>
              </a:rPr>
              <a:t>Dentro de «</a:t>
            </a:r>
            <a:r>
              <a:rPr lang="es-ES" sz="2400" b="1" i="1" dirty="0" err="1" smtClean="0">
                <a:latin typeface="Times New Roman" panose="02020603050405020304" pitchFamily="18" charset="0"/>
                <a:cs typeface="Times New Roman" panose="02020603050405020304" pitchFamily="18" charset="0"/>
              </a:rPr>
              <a:t>Exception</a:t>
            </a:r>
            <a:r>
              <a:rPr lang="es-ES" sz="2400" dirty="0" smtClean="0">
                <a:latin typeface="Times New Roman" panose="02020603050405020304" pitchFamily="18" charset="0"/>
                <a:cs typeface="Times New Roman" panose="02020603050405020304" pitchFamily="18" charset="0"/>
              </a:rPr>
              <a:t>», cabe destacar una subclase especial de excepciones denominada «</a:t>
            </a:r>
            <a:r>
              <a:rPr lang="es-ES" sz="2400" b="1" i="1" dirty="0" err="1" smtClean="0">
                <a:latin typeface="Times New Roman" panose="02020603050405020304" pitchFamily="18" charset="0"/>
                <a:cs typeface="Times New Roman" panose="02020603050405020304" pitchFamily="18" charset="0"/>
              </a:rPr>
              <a:t>RuntimeException</a:t>
            </a:r>
            <a:r>
              <a:rPr lang="es-ES" sz="2400" dirty="0" smtClean="0">
                <a:latin typeface="Times New Roman" panose="02020603050405020304" pitchFamily="18" charset="0"/>
                <a:cs typeface="Times New Roman" panose="02020603050405020304" pitchFamily="18" charset="0"/>
              </a:rPr>
              <a:t>», de la cual derivarán todas aquellas excepciones referidas a los errores que comúnmente se pueden producir dentro de                                             </a:t>
            </a:r>
          </a:p>
          <a:p>
            <a:pPr algn="r"/>
            <a:r>
              <a:rPr lang="es-ES" sz="2400" dirty="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  cualquier fragmento de código, como por </a:t>
            </a:r>
          </a:p>
          <a:p>
            <a:pPr algn="r"/>
            <a:r>
              <a:rPr lang="es-ES" sz="2400" dirty="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               ejemplo hacer una referencia a un</a:t>
            </a:r>
          </a:p>
          <a:p>
            <a:pPr algn="r"/>
            <a:r>
              <a:rPr lang="es-ES" sz="2400" dirty="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                      puntero «</a:t>
            </a:r>
            <a:r>
              <a:rPr lang="es-ES" sz="2400" b="1" i="1" dirty="0" err="1" smtClean="0">
                <a:latin typeface="Times New Roman" panose="02020603050405020304" pitchFamily="18" charset="0"/>
                <a:cs typeface="Times New Roman" panose="02020603050405020304" pitchFamily="18" charset="0"/>
              </a:rPr>
              <a:t>null</a:t>
            </a:r>
            <a:r>
              <a:rPr lang="es-ES" sz="2400" dirty="0" smtClean="0">
                <a:latin typeface="Times New Roman" panose="02020603050405020304" pitchFamily="18" charset="0"/>
                <a:cs typeface="Times New Roman" panose="02020603050405020304" pitchFamily="18" charset="0"/>
              </a:rPr>
              <a:t>», o acceder fuera de los límites de un </a:t>
            </a:r>
            <a:r>
              <a:rPr lang="es-ES" sz="2400" b="1" i="1" dirty="0" smtClean="0">
                <a:latin typeface="Times New Roman" panose="02020603050405020304" pitchFamily="18" charset="0"/>
                <a:cs typeface="Times New Roman" panose="02020603050405020304" pitchFamily="18" charset="0"/>
              </a:rPr>
              <a:t>_</a:t>
            </a:r>
            <a:r>
              <a:rPr lang="es-ES" sz="2400" b="1" i="1" dirty="0" err="1" smtClean="0">
                <a:latin typeface="Times New Roman" panose="02020603050405020304" pitchFamily="18" charset="0"/>
                <a:cs typeface="Times New Roman" panose="02020603050405020304" pitchFamily="18" charset="0"/>
              </a:rPr>
              <a:t>array</a:t>
            </a:r>
            <a:r>
              <a:rPr lang="es-ES" sz="2400" b="1" i="1" dirty="0" smtClean="0">
                <a:latin typeface="Times New Roman" panose="02020603050405020304" pitchFamily="18" charset="0"/>
                <a:cs typeface="Times New Roman" panose="02020603050405020304" pitchFamily="18" charset="0"/>
              </a:rPr>
              <a:t>_</a:t>
            </a:r>
          </a:p>
        </p:txBody>
      </p:sp>
    </p:spTree>
    <p:extLst>
      <p:ext uri="{BB962C8B-B14F-4D97-AF65-F5344CB8AC3E}">
        <p14:creationId xmlns:p14="http://schemas.microsoft.com/office/powerpoint/2010/main" val="3677538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13</a:t>
              </a:fld>
              <a:endParaRPr lang="es-ES" b="1" dirty="0">
                <a:latin typeface="Times New Roman" panose="02020603050405020304" pitchFamily="18" charset="0"/>
                <a:cs typeface="Times New Roman" panose="02020603050405020304" pitchFamily="18" charset="0"/>
              </a:endParaRPr>
            </a:p>
          </p:txBody>
        </p:sp>
      </p:grpSp>
      <p:sp>
        <p:nvSpPr>
          <p:cNvPr id="11" name="13 CuadroTexto"/>
          <p:cNvSpPr txBox="1"/>
          <p:nvPr/>
        </p:nvSpPr>
        <p:spPr>
          <a:xfrm>
            <a:off x="1212490" y="850244"/>
            <a:ext cx="7633047"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Estas «</a:t>
            </a:r>
            <a:r>
              <a:rPr lang="es-ES" sz="2400" b="1" dirty="0" err="1" smtClean="0">
                <a:latin typeface="Times New Roman" panose="02020603050405020304" pitchFamily="18" charset="0"/>
                <a:cs typeface="Times New Roman" panose="02020603050405020304" pitchFamily="18" charset="0"/>
              </a:rPr>
              <a:t>RuntimeException</a:t>
            </a:r>
            <a:r>
              <a:rPr lang="es-ES" sz="2400" dirty="0" smtClean="0">
                <a:latin typeface="Times New Roman" panose="02020603050405020304" pitchFamily="18" charset="0"/>
                <a:cs typeface="Times New Roman" panose="02020603050405020304" pitchFamily="18" charset="0"/>
              </a:rPr>
              <a:t>» se diferencian del resto de excepciones en que no son de tipo </a:t>
            </a:r>
            <a:r>
              <a:rPr lang="es-ES" sz="2400" b="1" dirty="0" smtClean="0">
                <a:latin typeface="Times New Roman" panose="02020603050405020304" pitchFamily="18" charset="0"/>
                <a:cs typeface="Times New Roman" panose="02020603050405020304" pitchFamily="18" charset="0"/>
              </a:rPr>
              <a:t>_</a:t>
            </a:r>
            <a:r>
              <a:rPr lang="es-ES" sz="2400" b="1" dirty="0" err="1" smtClean="0">
                <a:latin typeface="Times New Roman" panose="02020603050405020304" pitchFamily="18" charset="0"/>
                <a:cs typeface="Times New Roman" panose="02020603050405020304" pitchFamily="18" charset="0"/>
              </a:rPr>
              <a:t>checked</a:t>
            </a:r>
            <a:r>
              <a:rPr lang="es-ES" sz="2400" b="1" dirty="0" smtClean="0">
                <a:latin typeface="Times New Roman" panose="02020603050405020304" pitchFamily="18" charset="0"/>
                <a:cs typeface="Times New Roman" panose="02020603050405020304" pitchFamily="18" charset="0"/>
              </a:rPr>
              <a:t>_</a:t>
            </a:r>
          </a:p>
        </p:txBody>
      </p:sp>
      <p:sp>
        <p:nvSpPr>
          <p:cNvPr id="12" name="14 CuadroTexto"/>
          <p:cNvSpPr txBox="1"/>
          <p:nvPr/>
        </p:nvSpPr>
        <p:spPr>
          <a:xfrm>
            <a:off x="1212490" y="1767960"/>
            <a:ext cx="7726039"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Una excepción de tipo </a:t>
            </a:r>
            <a:r>
              <a:rPr lang="es-ES" sz="2400" b="1" dirty="0" smtClean="0">
                <a:latin typeface="Times New Roman" panose="02020603050405020304" pitchFamily="18" charset="0"/>
                <a:cs typeface="Times New Roman" panose="02020603050405020304" pitchFamily="18" charset="0"/>
              </a:rPr>
              <a:t>_</a:t>
            </a:r>
            <a:r>
              <a:rPr lang="es-ES" sz="2400" b="1" dirty="0" err="1" smtClean="0">
                <a:latin typeface="Times New Roman" panose="02020603050405020304" pitchFamily="18" charset="0"/>
                <a:cs typeface="Times New Roman" panose="02020603050405020304" pitchFamily="18" charset="0"/>
              </a:rPr>
              <a:t>checked</a:t>
            </a:r>
            <a:r>
              <a:rPr lang="es-ES" sz="2400" b="1" dirty="0" smtClean="0">
                <a:latin typeface="Times New Roman" panose="02020603050405020304" pitchFamily="18" charset="0"/>
                <a:cs typeface="Times New Roman" panose="02020603050405020304" pitchFamily="18" charset="0"/>
              </a:rPr>
              <a:t>_ </a:t>
            </a:r>
            <a:r>
              <a:rPr lang="es-ES" sz="2400" dirty="0" smtClean="0">
                <a:latin typeface="Times New Roman" panose="02020603050405020304" pitchFamily="18" charset="0"/>
                <a:cs typeface="Times New Roman" panose="02020603050405020304" pitchFamily="18" charset="0"/>
              </a:rPr>
              <a:t>debe ser capturada o bien especificar que puede ser lanzada de forma obligatoria, y si no lo hacemos obtendremos un error de compilación </a:t>
            </a:r>
            <a:endParaRPr lang="es-ES" sz="2400" b="1" dirty="0" smtClean="0">
              <a:latin typeface="Times New Roman" panose="02020603050405020304" pitchFamily="18" charset="0"/>
              <a:cs typeface="Times New Roman" panose="02020603050405020304" pitchFamily="18" charset="0"/>
            </a:endParaRPr>
          </a:p>
        </p:txBody>
      </p:sp>
      <p:sp>
        <p:nvSpPr>
          <p:cNvPr id="13" name="15 CuadroTexto"/>
          <p:cNvSpPr txBox="1"/>
          <p:nvPr/>
        </p:nvSpPr>
        <p:spPr>
          <a:xfrm>
            <a:off x="896105" y="3025077"/>
            <a:ext cx="8042424"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Dado que las «</a:t>
            </a:r>
            <a:r>
              <a:rPr lang="es-ES" sz="2400" b="1" i="1" dirty="0" err="1" smtClean="0">
                <a:latin typeface="Times New Roman" panose="02020603050405020304" pitchFamily="18" charset="0"/>
                <a:cs typeface="Times New Roman" panose="02020603050405020304" pitchFamily="18" charset="0"/>
              </a:rPr>
              <a:t>RuntimeException</a:t>
            </a:r>
            <a:r>
              <a:rPr lang="es-ES" sz="2400" dirty="0" smtClean="0">
                <a:latin typeface="Times New Roman" panose="02020603050405020304" pitchFamily="18" charset="0"/>
                <a:cs typeface="Times New Roman" panose="02020603050405020304" pitchFamily="18" charset="0"/>
              </a:rPr>
              <a:t>» pueden producirse en cualquier fragmento de código, sería impensable tener que añadir manejadores de excepción  y declarar que éstas pueden ser lanzadas en todo el código</a:t>
            </a:r>
            <a:endParaRPr lang="es-ES" sz="2400" b="1" dirty="0" smtClean="0">
              <a:latin typeface="Times New Roman" panose="02020603050405020304" pitchFamily="18" charset="0"/>
              <a:cs typeface="Times New Roman" panose="02020603050405020304" pitchFamily="18" charset="0"/>
            </a:endParaRPr>
          </a:p>
        </p:txBody>
      </p:sp>
      <p:sp>
        <p:nvSpPr>
          <p:cNvPr id="14"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Tipos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943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Tipos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448965" y="559734"/>
            <a:ext cx="7266020" cy="523220"/>
          </a:xfrm>
          <a:prstGeom prst="rect">
            <a:avLst/>
          </a:prstGeom>
          <a:noFill/>
        </p:spPr>
        <p:txBody>
          <a:bodyPr wrap="square" rtlCol="0">
            <a:spAutoFit/>
          </a:bodyPr>
          <a:lstStyle/>
          <a:p>
            <a:pPr marL="457200" indent="-457200" algn="just">
              <a:buFont typeface="Wingdings" panose="05000000000000000000" pitchFamily="2" charset="2"/>
              <a:buChar char="Ø"/>
            </a:pPr>
            <a:r>
              <a:rPr lang="es-ES" sz="2400" b="1" dirty="0" smtClean="0">
                <a:latin typeface="Times New Roman" panose="02020603050405020304" pitchFamily="18" charset="0"/>
                <a:cs typeface="Times New Roman" panose="02020603050405020304" pitchFamily="18" charset="0"/>
              </a:rPr>
              <a:t>Debemos</a:t>
            </a:r>
            <a:r>
              <a:rPr lang="es-ES" sz="2800" b="1" dirty="0" smtClean="0">
                <a:latin typeface="Times New Roman" panose="02020603050405020304" pitchFamily="18" charset="0"/>
                <a:cs typeface="Times New Roman" panose="02020603050405020304" pitchFamily="18" charset="0"/>
              </a:rPr>
              <a:t>:</a:t>
            </a:r>
          </a:p>
        </p:txBody>
      </p:sp>
      <p:sp>
        <p:nvSpPr>
          <p:cNvPr id="13" name="14 CuadroTexto"/>
          <p:cNvSpPr txBox="1"/>
          <p:nvPr/>
        </p:nvSpPr>
        <p:spPr>
          <a:xfrm>
            <a:off x="1059785" y="1119044"/>
            <a:ext cx="7914020" cy="3570208"/>
          </a:xfrm>
          <a:prstGeom prst="rect">
            <a:avLst/>
          </a:prstGeom>
          <a:noFill/>
        </p:spPr>
        <p:txBody>
          <a:bodyPr wrap="square" rtlCol="0">
            <a:spAutoFit/>
          </a:bodyPr>
          <a:lstStyle/>
          <a:p>
            <a:pPr marL="266700" indent="-266700" algn="just">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Utilizar </a:t>
            </a:r>
            <a:r>
              <a:rPr lang="es-ES" sz="2400" b="1" dirty="0" err="1" smtClean="0">
                <a:latin typeface="Times New Roman" panose="02020603050405020304" pitchFamily="18" charset="0"/>
                <a:cs typeface="Times New Roman" panose="02020603050405020304" pitchFamily="18" charset="0"/>
              </a:rPr>
              <a:t>unchecked</a:t>
            </a:r>
            <a:r>
              <a:rPr lang="es-ES" sz="2400" dirty="0" smtClean="0">
                <a:latin typeface="Times New Roman" panose="02020603050405020304" pitchFamily="18" charset="0"/>
                <a:cs typeface="Times New Roman" panose="02020603050405020304" pitchFamily="18" charset="0"/>
              </a:rPr>
              <a:t> (</a:t>
            </a:r>
            <a:r>
              <a:rPr lang="es-ES" sz="2400" i="1" dirty="0" smtClean="0">
                <a:latin typeface="Times New Roman" panose="02020603050405020304" pitchFamily="18" charset="0"/>
                <a:cs typeface="Times New Roman" panose="02020603050405020304" pitchFamily="18" charset="0"/>
              </a:rPr>
              <a:t>no predecibles</a:t>
            </a:r>
            <a:r>
              <a:rPr lang="es-ES" sz="2400" dirty="0" smtClean="0">
                <a:latin typeface="Times New Roman" panose="02020603050405020304" pitchFamily="18" charset="0"/>
                <a:cs typeface="Times New Roman" panose="02020603050405020304" pitchFamily="18" charset="0"/>
              </a:rPr>
              <a:t>) para indicar errores graves en la lógica del programa, que normalmente no deberían ocurrir. Se utilizarán para comprobar la consistencia interna del programa</a:t>
            </a:r>
          </a:p>
          <a:p>
            <a:pPr marL="266700" indent="-266700" algn="just">
              <a:spcBef>
                <a:spcPts val="1200"/>
              </a:spcBef>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Utilizar </a:t>
            </a:r>
            <a:r>
              <a:rPr lang="es-ES" sz="2400" b="1" dirty="0" err="1" smtClean="0">
                <a:latin typeface="Times New Roman" panose="02020603050405020304" pitchFamily="18" charset="0"/>
                <a:cs typeface="Times New Roman" panose="02020603050405020304" pitchFamily="18" charset="0"/>
              </a:rPr>
              <a:t>checked</a:t>
            </a:r>
            <a:r>
              <a:rPr lang="es-ES" sz="2400" dirty="0" smtClean="0">
                <a:latin typeface="Times New Roman" panose="02020603050405020304" pitchFamily="18" charset="0"/>
                <a:cs typeface="Times New Roman" panose="02020603050405020304" pitchFamily="18" charset="0"/>
              </a:rPr>
              <a:t> para mostrar errores que pueden ocurrir durante la ejecución de la aplicación, normalmente debidos a factores externos como por ejemplo la lectura de un fichero con formato incorrecto, un fallo en la conexión, o la entrada de datos por parte del usuario</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38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Tipos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3" name="14 CuadroTexto"/>
          <p:cNvSpPr txBox="1"/>
          <p:nvPr/>
        </p:nvSpPr>
        <p:spPr>
          <a:xfrm>
            <a:off x="1995520" y="1193050"/>
            <a:ext cx="6796342"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Cada tipo de excepción guarda información relativa al tipo de error al que se refiera, además de la información común a todas las excepciones.</a:t>
            </a:r>
            <a:endParaRPr lang="es-ES" sz="2400" b="1" dirty="0" smtClean="0">
              <a:latin typeface="Times New Roman" panose="02020603050405020304" pitchFamily="18" charset="0"/>
              <a:cs typeface="Times New Roman" panose="02020603050405020304" pitchFamily="18" charset="0"/>
            </a:endParaRPr>
          </a:p>
        </p:txBody>
      </p:sp>
      <p:sp>
        <p:nvSpPr>
          <p:cNvPr id="14" name="15 CuadroTexto"/>
          <p:cNvSpPr txBox="1"/>
          <p:nvPr/>
        </p:nvSpPr>
        <p:spPr>
          <a:xfrm>
            <a:off x="1517900" y="2724455"/>
            <a:ext cx="7273962"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Por ejemplo, una «</a:t>
            </a:r>
            <a:r>
              <a:rPr lang="es-ES" sz="2400" b="1" dirty="0" err="1" smtClean="0">
                <a:latin typeface="Times New Roman" panose="02020603050405020304" pitchFamily="18" charset="0"/>
                <a:cs typeface="Times New Roman" panose="02020603050405020304" pitchFamily="18" charset="0"/>
              </a:rPr>
              <a:t>ParseException</a:t>
            </a:r>
            <a:r>
              <a:rPr lang="es-ES" sz="2400" dirty="0" smtClean="0">
                <a:latin typeface="Times New Roman" panose="02020603050405020304" pitchFamily="18" charset="0"/>
                <a:cs typeface="Times New Roman" panose="02020603050405020304" pitchFamily="18" charset="0"/>
              </a:rPr>
              <a:t>» se suele utilizar al procesar un fichero. Además de almacenar un mensaje de error, guardará la línea en la que encontró el error</a:t>
            </a:r>
            <a:endParaRPr lang="es-E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733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16</a:t>
              </a:fld>
              <a:endParaRPr lang="es-ES" b="1" dirty="0">
                <a:latin typeface="Times New Roman" panose="02020603050405020304" pitchFamily="18" charset="0"/>
                <a:cs typeface="Times New Roman" panose="02020603050405020304" pitchFamily="18" charset="0"/>
              </a:endParaRPr>
            </a:p>
          </p:txBody>
        </p:sp>
      </p:gr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91" y="772461"/>
            <a:ext cx="7577100" cy="3875141"/>
          </a:xfrm>
          <a:prstGeom prst="rect">
            <a:avLst/>
          </a:prstGeom>
          <a:noFill/>
          <a:ln w="317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2"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Tipos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263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17</a:t>
              </a:fld>
              <a:endParaRPr lang="es-ES" b="1" dirty="0">
                <a:latin typeface="Times New Roman" panose="02020603050405020304" pitchFamily="18" charset="0"/>
                <a:cs typeface="Times New Roman" panose="02020603050405020304" pitchFamily="18" charset="0"/>
              </a:endParaRPr>
            </a:p>
          </p:txBody>
        </p:sp>
      </p:grpSp>
      <p:sp>
        <p:nvSpPr>
          <p:cNvPr id="12" name="13 CuadroTexto"/>
          <p:cNvSpPr txBox="1"/>
          <p:nvPr/>
        </p:nvSpPr>
        <p:spPr>
          <a:xfrm>
            <a:off x="1517900" y="1044700"/>
            <a:ext cx="7232435" cy="1938992"/>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Cuando un fragmento de código sea </a:t>
            </a:r>
            <a:r>
              <a:rPr lang="es-ES" sz="2400" b="1" u="sng" dirty="0" smtClean="0">
                <a:latin typeface="Times New Roman" panose="02020603050405020304" pitchFamily="18" charset="0"/>
                <a:cs typeface="Times New Roman" panose="02020603050405020304" pitchFamily="18" charset="0"/>
              </a:rPr>
              <a:t>susceptible</a:t>
            </a:r>
            <a:r>
              <a:rPr lang="es-ES" sz="2400" dirty="0" smtClean="0">
                <a:latin typeface="Times New Roman" panose="02020603050405020304" pitchFamily="18" charset="0"/>
                <a:cs typeface="Times New Roman" panose="02020603050405020304" pitchFamily="18" charset="0"/>
              </a:rPr>
              <a:t> de lanzar una excepción y queramos tratar el error producido,  o bien por ser una excepción de tipo _</a:t>
            </a:r>
            <a:r>
              <a:rPr lang="es-ES" sz="2400" dirty="0" err="1" smtClean="0">
                <a:latin typeface="Times New Roman" panose="02020603050405020304" pitchFamily="18" charset="0"/>
                <a:cs typeface="Times New Roman" panose="02020603050405020304" pitchFamily="18" charset="0"/>
              </a:rPr>
              <a:t>checked</a:t>
            </a:r>
            <a:r>
              <a:rPr lang="es-ES" sz="2400" dirty="0" smtClean="0">
                <a:latin typeface="Times New Roman" panose="02020603050405020304" pitchFamily="18" charset="0"/>
                <a:cs typeface="Times New Roman" panose="02020603050405020304" pitchFamily="18" charset="0"/>
              </a:rPr>
              <a:t>_ que debamos  capturarla, podremos hacerlo mediante la estructura:</a:t>
            </a:r>
            <a:endParaRPr lang="es-ES" sz="2400" b="1" dirty="0" smtClean="0">
              <a:latin typeface="Times New Roman" panose="02020603050405020304" pitchFamily="18" charset="0"/>
              <a:cs typeface="Times New Roman" panose="02020603050405020304" pitchFamily="18" charset="0"/>
            </a:endParaRPr>
          </a:p>
        </p:txBody>
      </p:sp>
      <p:sp>
        <p:nvSpPr>
          <p:cNvPr id="13" name="14 CuadroTexto"/>
          <p:cNvSpPr txBox="1"/>
          <p:nvPr/>
        </p:nvSpPr>
        <p:spPr>
          <a:xfrm>
            <a:off x="1641729" y="3487980"/>
            <a:ext cx="6984776" cy="523220"/>
          </a:xfrm>
          <a:prstGeom prst="rect">
            <a:avLst/>
          </a:prstGeom>
          <a:noFill/>
        </p:spPr>
        <p:txBody>
          <a:bodyPr wrap="square" rtlCol="0">
            <a:spAutoFit/>
          </a:bodyPr>
          <a:lstStyle/>
          <a:p>
            <a:pPr algn="ctr"/>
            <a:r>
              <a:rPr lang="es-ES" sz="2800" b="1" dirty="0" smtClean="0">
                <a:latin typeface="Courier New" panose="02070309020205020404" pitchFamily="49" charset="0"/>
                <a:cs typeface="Courier New" panose="02070309020205020404" pitchFamily="49" charset="0"/>
              </a:rPr>
              <a:t>try – catch - </a:t>
            </a:r>
            <a:r>
              <a:rPr lang="es-ES" sz="2800" b="1" dirty="0" err="1" smtClean="0">
                <a:latin typeface="Courier New" panose="02070309020205020404" pitchFamily="49" charset="0"/>
                <a:cs typeface="Courier New" panose="02070309020205020404" pitchFamily="49" charset="0"/>
              </a:rPr>
              <a:t>finally</a:t>
            </a:r>
            <a:endParaRPr lang="es-E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1583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059785" y="1671932"/>
            <a:ext cx="7751998" cy="830997"/>
          </a:xfrm>
          <a:prstGeom prst="rect">
            <a:avLst/>
          </a:prstGeom>
          <a:noFill/>
        </p:spPr>
        <p:txBody>
          <a:bodyPr wrap="square" rtlCol="0">
            <a:spAutoFit/>
          </a:bodyPr>
          <a:lstStyle/>
          <a:p>
            <a:pPr marL="261938" indent="-261938" algn="just">
              <a:buFont typeface="Arial" panose="020B0604020202020204" pitchFamily="34" charset="0"/>
              <a:buChar char="•"/>
            </a:pPr>
            <a:r>
              <a:rPr lang="es-ES" sz="2400" b="1" dirty="0" smtClean="0">
                <a:latin typeface="Times New Roman" panose="02020603050405020304" pitchFamily="18" charset="0"/>
                <a:cs typeface="Times New Roman" panose="02020603050405020304" pitchFamily="18" charset="0"/>
              </a:rPr>
              <a:t>Bloque try</a:t>
            </a:r>
            <a:r>
              <a:rPr lang="es-ES" sz="2400" dirty="0" smtClean="0">
                <a:latin typeface="Times New Roman" panose="02020603050405020304" pitchFamily="18" charset="0"/>
                <a:cs typeface="Times New Roman" panose="02020603050405020304" pitchFamily="18" charset="0"/>
              </a:rPr>
              <a:t>:  Contiene el código del programa que puede producir una excepción en caso de error</a:t>
            </a:r>
            <a:endParaRPr lang="es-ES" sz="2400" b="1" dirty="0" smtClean="0">
              <a:latin typeface="Times New Roman" panose="02020603050405020304" pitchFamily="18" charset="0"/>
              <a:cs typeface="Times New Roman" panose="02020603050405020304" pitchFamily="18" charset="0"/>
            </a:endParaRPr>
          </a:p>
        </p:txBody>
      </p:sp>
      <p:sp>
        <p:nvSpPr>
          <p:cNvPr id="13" name="14 CuadroTexto"/>
          <p:cNvSpPr txBox="1"/>
          <p:nvPr/>
        </p:nvSpPr>
        <p:spPr>
          <a:xfrm>
            <a:off x="1059785" y="2724455"/>
            <a:ext cx="7751998" cy="830997"/>
          </a:xfrm>
          <a:prstGeom prst="rect">
            <a:avLst/>
          </a:prstGeom>
          <a:noFill/>
        </p:spPr>
        <p:txBody>
          <a:bodyPr wrap="square" rtlCol="0">
            <a:spAutoFit/>
          </a:bodyPr>
          <a:lstStyle/>
          <a:p>
            <a:pPr marL="261938" indent="-261938" algn="just">
              <a:buFont typeface="Arial" panose="020B0604020202020204" pitchFamily="34" charset="0"/>
              <a:buChar char="•"/>
            </a:pPr>
            <a:r>
              <a:rPr lang="es-ES" sz="2400" b="1" dirty="0" smtClean="0">
                <a:latin typeface="Times New Roman" panose="02020603050405020304" pitchFamily="18" charset="0"/>
                <a:cs typeface="Times New Roman" panose="02020603050405020304" pitchFamily="18" charset="0"/>
              </a:rPr>
              <a:t>Bloque catch</a:t>
            </a:r>
            <a:r>
              <a:rPr lang="es-ES" sz="2400" dirty="0" smtClean="0">
                <a:latin typeface="Times New Roman" panose="02020603050405020304" pitchFamily="18" charset="0"/>
                <a:cs typeface="Times New Roman" panose="02020603050405020304" pitchFamily="18" charset="0"/>
              </a:rPr>
              <a:t>:  Contiene el código con el que trataremos el error en caso de producirse</a:t>
            </a:r>
            <a:endParaRPr lang="es-E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3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jemplo de código java sin try catch en el manejo de Excepciones e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1365886"/>
            <a:ext cx="6145432" cy="319200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19</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3" name="CuadroTexto 12"/>
          <p:cNvSpPr txBox="1"/>
          <p:nvPr/>
        </p:nvSpPr>
        <p:spPr>
          <a:xfrm>
            <a:off x="5322739" y="888435"/>
            <a:ext cx="3372296" cy="1323439"/>
          </a:xfrm>
          <a:prstGeom prst="rect">
            <a:avLst/>
          </a:prstGeom>
          <a:solidFill>
            <a:schemeClr val="accent6">
              <a:lumMod val="60000"/>
              <a:lumOff val="40000"/>
            </a:schemeClr>
          </a:solidFill>
          <a:ln w="38100">
            <a:solidFill>
              <a:schemeClr val="accent6">
                <a:lumMod val="50000"/>
              </a:schemeClr>
            </a:solidFill>
          </a:ln>
        </p:spPr>
        <p:txBody>
          <a:bodyPr wrap="square" rtlCol="0">
            <a:spAutoFit/>
          </a:bodyPr>
          <a:lstStyle/>
          <a:p>
            <a:pPr algn="ctr"/>
            <a:r>
              <a:rPr lang="es-ES" sz="2000" dirty="0" smtClean="0">
                <a:latin typeface="Times New Roman" panose="02020603050405020304" pitchFamily="18" charset="0"/>
                <a:cs typeface="Times New Roman" panose="02020603050405020304" pitchFamily="18" charset="0"/>
              </a:rPr>
              <a:t>Creamos una variable de tipo </a:t>
            </a:r>
            <a:r>
              <a:rPr lang="es-ES" sz="2000" dirty="0" err="1" smtClean="0">
                <a:latin typeface="Times New Roman" panose="02020603050405020304" pitchFamily="18" charset="0"/>
                <a:cs typeface="Times New Roman" panose="02020603050405020304" pitchFamily="18" charset="0"/>
              </a:rPr>
              <a:t>String</a:t>
            </a:r>
            <a:r>
              <a:rPr lang="es-ES" sz="2000" dirty="0" smtClean="0">
                <a:latin typeface="Times New Roman" panose="02020603050405020304" pitchFamily="18" charset="0"/>
                <a:cs typeface="Times New Roman" panose="02020603050405020304" pitchFamily="18" charset="0"/>
              </a:rPr>
              <a:t> que se inicializa con NULL, después intentamos imprimir dicha variable</a:t>
            </a:r>
            <a:endParaRPr lang="eu-ES" sz="2000" dirty="0">
              <a:latin typeface="Times New Roman" panose="02020603050405020304" pitchFamily="18" charset="0"/>
              <a:cs typeface="Times New Roman" panose="02020603050405020304" pitchFamily="18" charset="0"/>
            </a:endParaRPr>
          </a:p>
        </p:txBody>
      </p:sp>
      <p:cxnSp>
        <p:nvCxnSpPr>
          <p:cNvPr id="15" name="Conector recto de flecha 14"/>
          <p:cNvCxnSpPr/>
          <p:nvPr/>
        </p:nvCxnSpPr>
        <p:spPr>
          <a:xfrm flipV="1">
            <a:off x="5322739" y="1759352"/>
            <a:ext cx="1615" cy="48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6172772" y="2987441"/>
            <a:ext cx="2638478" cy="1015663"/>
          </a:xfrm>
          <a:prstGeom prst="rect">
            <a:avLst/>
          </a:prstGeom>
          <a:solidFill>
            <a:schemeClr val="accent6">
              <a:lumMod val="60000"/>
              <a:lumOff val="40000"/>
            </a:schemeClr>
          </a:solidFill>
          <a:ln w="38100">
            <a:solidFill>
              <a:schemeClr val="accent6">
                <a:lumMod val="50000"/>
              </a:schemeClr>
            </a:solidFill>
          </a:ln>
        </p:spPr>
        <p:txBody>
          <a:bodyPr wrap="square" rtlCol="0">
            <a:spAutoFit/>
          </a:bodyPr>
          <a:lstStyle/>
          <a:p>
            <a:pPr algn="ctr"/>
            <a:r>
              <a:rPr lang="es-ES" sz="2000" dirty="0" smtClean="0">
                <a:latin typeface="Times New Roman" panose="02020603050405020304" pitchFamily="18" charset="0"/>
                <a:cs typeface="Times New Roman" panose="02020603050405020304" pitchFamily="18" charset="0"/>
              </a:rPr>
              <a:t>La ejecución presenta una excepción del tipo </a:t>
            </a:r>
            <a:r>
              <a:rPr lang="es-ES" sz="2000" b="1" dirty="0" err="1" smtClean="0">
                <a:latin typeface="Times New Roman" panose="02020603050405020304" pitchFamily="18" charset="0"/>
                <a:cs typeface="Times New Roman" panose="02020603050405020304" pitchFamily="18" charset="0"/>
              </a:rPr>
              <a:t>NullPointerException</a:t>
            </a:r>
            <a:endParaRPr lang="eu-ES" sz="2000" b="1" dirty="0">
              <a:latin typeface="Times New Roman" panose="02020603050405020304" pitchFamily="18" charset="0"/>
              <a:cs typeface="Times New Roman" panose="02020603050405020304" pitchFamily="18" charset="0"/>
            </a:endParaRPr>
          </a:p>
        </p:txBody>
      </p:sp>
      <p:cxnSp>
        <p:nvCxnSpPr>
          <p:cNvPr id="18" name="Conector recto de flecha 17"/>
          <p:cNvCxnSpPr/>
          <p:nvPr/>
        </p:nvCxnSpPr>
        <p:spPr>
          <a:xfrm flipH="1">
            <a:off x="3961180" y="3982970"/>
            <a:ext cx="2211592" cy="0"/>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35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9685" y="0"/>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a:t>
            </a:r>
            <a:r>
              <a:rPr lang="es-ES" dirty="0" smtClean="0">
                <a:latin typeface="Times New Roman" panose="02020603050405020304" pitchFamily="18" charset="0"/>
                <a:cs typeface="Times New Roman" panose="02020603050405020304" pitchFamily="18" charset="0"/>
              </a:rPr>
              <a:t>.- Introducción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6" name="5 Grupo"/>
          <p:cNvGrpSpPr/>
          <p:nvPr/>
        </p:nvGrpSpPr>
        <p:grpSpPr>
          <a:xfrm>
            <a:off x="8141" y="4663389"/>
            <a:ext cx="9144000" cy="477452"/>
            <a:chOff x="8141" y="4663389"/>
            <a:chExt cx="9144000" cy="477452"/>
          </a:xfrm>
        </p:grpSpPr>
        <p:grpSp>
          <p:nvGrpSpPr>
            <p:cNvPr id="7" name="6 Grupo"/>
            <p:cNvGrpSpPr/>
            <p:nvPr/>
          </p:nvGrpSpPr>
          <p:grpSpPr>
            <a:xfrm>
              <a:off x="8141" y="4663389"/>
              <a:ext cx="9144000" cy="477452"/>
              <a:chOff x="0" y="6309320"/>
              <a:chExt cx="9144000" cy="548680"/>
            </a:xfrm>
          </p:grpSpPr>
          <p:sp>
            <p:nvSpPr>
              <p:cNvPr id="11"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9"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0"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a:t>
              </a:fld>
              <a:endParaRPr lang="es-ES" b="1" dirty="0">
                <a:latin typeface="Times New Roman" panose="02020603050405020304" pitchFamily="18" charset="0"/>
                <a:cs typeface="Times New Roman" panose="02020603050405020304" pitchFamily="18" charset="0"/>
              </a:endParaRPr>
            </a:p>
          </p:txBody>
        </p:sp>
      </p:grpSp>
      <p:sp>
        <p:nvSpPr>
          <p:cNvPr id="14" name="14 CuadroTexto"/>
          <p:cNvSpPr txBox="1"/>
          <p:nvPr/>
        </p:nvSpPr>
        <p:spPr>
          <a:xfrm>
            <a:off x="2281425" y="1041536"/>
            <a:ext cx="6575098"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Java es un lenguaje compilado, por tanto durante el desarrollo pueden darse dos tipos de errores:</a:t>
            </a:r>
            <a:endParaRPr lang="es-ES" sz="2400" dirty="0">
              <a:latin typeface="Times New Roman" panose="02020603050405020304" pitchFamily="18" charset="0"/>
              <a:cs typeface="Times New Roman" panose="02020603050405020304" pitchFamily="18" charset="0"/>
            </a:endParaRPr>
          </a:p>
        </p:txBody>
      </p:sp>
      <p:grpSp>
        <p:nvGrpSpPr>
          <p:cNvPr id="16" name="15 Grupo"/>
          <p:cNvGrpSpPr/>
          <p:nvPr/>
        </p:nvGrpSpPr>
        <p:grpSpPr>
          <a:xfrm>
            <a:off x="2972285" y="2343660"/>
            <a:ext cx="5497380" cy="1438776"/>
            <a:chOff x="2010036" y="3593564"/>
            <a:chExt cx="6882444" cy="1438776"/>
          </a:xfrm>
        </p:grpSpPr>
        <p:sp>
          <p:nvSpPr>
            <p:cNvPr id="18" name="16 CuadroTexto"/>
            <p:cNvSpPr txBox="1"/>
            <p:nvPr/>
          </p:nvSpPr>
          <p:spPr>
            <a:xfrm>
              <a:off x="2195736" y="3593564"/>
              <a:ext cx="6696744" cy="492443"/>
            </a:xfrm>
            <a:prstGeom prst="rect">
              <a:avLst/>
            </a:prstGeom>
            <a:noFill/>
          </p:spPr>
          <p:txBody>
            <a:bodyPr wrap="square" rtlCol="0">
              <a:spAutoFit/>
            </a:bodyPr>
            <a:lstStyle/>
            <a:p>
              <a:pPr marL="457200" indent="-457200" algn="just">
                <a:buFont typeface="Wingdings" panose="05000000000000000000" pitchFamily="2" charset="2"/>
                <a:buChar char="§"/>
              </a:pPr>
              <a:r>
                <a:rPr lang="es-ES" sz="2600" b="1" dirty="0" smtClean="0">
                  <a:latin typeface="Times New Roman" panose="02020603050405020304" pitchFamily="18" charset="0"/>
                  <a:cs typeface="Times New Roman" panose="02020603050405020304" pitchFamily="18" charset="0"/>
                </a:rPr>
                <a:t>Los de tiempo de compilación</a:t>
              </a:r>
              <a:endParaRPr lang="es-ES" sz="2600" b="1" dirty="0">
                <a:latin typeface="Times New Roman" panose="02020603050405020304" pitchFamily="18" charset="0"/>
                <a:cs typeface="Times New Roman" panose="02020603050405020304" pitchFamily="18" charset="0"/>
              </a:endParaRPr>
            </a:p>
          </p:txBody>
        </p:sp>
        <p:sp>
          <p:nvSpPr>
            <p:cNvPr id="19" name="17 CuadroTexto"/>
            <p:cNvSpPr txBox="1"/>
            <p:nvPr/>
          </p:nvSpPr>
          <p:spPr>
            <a:xfrm>
              <a:off x="2195736" y="4509120"/>
              <a:ext cx="6696744" cy="492443"/>
            </a:xfrm>
            <a:prstGeom prst="rect">
              <a:avLst/>
            </a:prstGeom>
            <a:noFill/>
          </p:spPr>
          <p:txBody>
            <a:bodyPr wrap="square" rtlCol="0">
              <a:spAutoFit/>
            </a:bodyPr>
            <a:lstStyle/>
            <a:p>
              <a:pPr marL="457200" indent="-457200" algn="just">
                <a:buFont typeface="Wingdings" panose="05000000000000000000" pitchFamily="2" charset="2"/>
                <a:buChar char="§"/>
              </a:pPr>
              <a:r>
                <a:rPr lang="es-ES" sz="2600" b="1" dirty="0" smtClean="0">
                  <a:latin typeface="Times New Roman" panose="02020603050405020304" pitchFamily="18" charset="0"/>
                  <a:cs typeface="Times New Roman" panose="02020603050405020304" pitchFamily="18" charset="0"/>
                </a:rPr>
                <a:t>Los de tiempo de ejecución</a:t>
              </a:r>
              <a:endParaRPr lang="es-ES" sz="2600" b="1" dirty="0">
                <a:latin typeface="Times New Roman" panose="02020603050405020304" pitchFamily="18" charset="0"/>
                <a:cs typeface="Times New Roman" panose="02020603050405020304" pitchFamily="18" charset="0"/>
              </a:endParaRPr>
            </a:p>
          </p:txBody>
        </p:sp>
        <p:sp>
          <p:nvSpPr>
            <p:cNvPr id="20" name="18 Abrir llave"/>
            <p:cNvSpPr/>
            <p:nvPr/>
          </p:nvSpPr>
          <p:spPr>
            <a:xfrm>
              <a:off x="2010036" y="3593564"/>
              <a:ext cx="324036" cy="1438776"/>
            </a:xfrm>
            <a:prstGeom prst="leftBrace">
              <a:avLst>
                <a:gd name="adj1" fmla="val 37728"/>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2050" name="Picture 2" descr="Ejemplo de código java con try catch manejando Excepciones e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16" y="808788"/>
            <a:ext cx="7635250" cy="286322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698776" y="3588111"/>
            <a:ext cx="7762729" cy="1015663"/>
          </a:xfrm>
          <a:prstGeom prst="rect">
            <a:avLst/>
          </a:prstGeom>
          <a:solidFill>
            <a:schemeClr val="accent6">
              <a:lumMod val="60000"/>
              <a:lumOff val="40000"/>
            </a:schemeClr>
          </a:solidFill>
          <a:ln w="38100">
            <a:solidFill>
              <a:schemeClr val="accent6">
                <a:lumMod val="50000"/>
              </a:schemeClr>
            </a:solidFill>
          </a:ln>
        </p:spPr>
        <p:txBody>
          <a:bodyPr wrap="square" rtlCol="0">
            <a:spAutoFit/>
          </a:bodyPr>
          <a:lstStyle/>
          <a:p>
            <a:pPr algn="ctr"/>
            <a:r>
              <a:rPr lang="es-ES" sz="2000" dirty="0" smtClean="0">
                <a:latin typeface="Times New Roman" panose="02020603050405020304" pitchFamily="18" charset="0"/>
                <a:cs typeface="Times New Roman" panose="02020603050405020304" pitchFamily="18" charset="0"/>
              </a:rPr>
              <a:t>Si pasa algún error, el control de la ejecución pasará a manos del bloque «</a:t>
            </a:r>
            <a:r>
              <a:rPr lang="es-ES" sz="2000" b="1" dirty="0" smtClean="0">
                <a:latin typeface="Times New Roman" panose="02020603050405020304" pitchFamily="18" charset="0"/>
                <a:cs typeface="Times New Roman" panose="02020603050405020304" pitchFamily="18" charset="0"/>
              </a:rPr>
              <a:t>catch</a:t>
            </a:r>
            <a:r>
              <a:rPr lang="es-ES" sz="2000" dirty="0" smtClean="0">
                <a:latin typeface="Times New Roman" panose="02020603050405020304" pitchFamily="18" charset="0"/>
                <a:cs typeface="Times New Roman" panose="02020603050405020304" pitchFamily="18" charset="0"/>
              </a:rPr>
              <a:t>» y este ejecutará las instrucciones que en él se han codificado para tratar de que el programa no termine de forma inesperada.</a:t>
            </a:r>
            <a:endParaRPr lang="eu-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144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21</a:t>
              </a:fld>
              <a:endParaRPr lang="es-ES" b="1" dirty="0">
                <a:latin typeface="Times New Roman" panose="02020603050405020304" pitchFamily="18" charset="0"/>
                <a:cs typeface="Times New Roman" panose="02020603050405020304" pitchFamily="18" charset="0"/>
              </a:endParaRPr>
            </a:p>
          </p:txBody>
        </p:sp>
      </p:grpSp>
      <p:sp>
        <p:nvSpPr>
          <p:cNvPr id="11" name="15 CuadroTexto"/>
          <p:cNvSpPr txBox="1"/>
          <p:nvPr/>
        </p:nvSpPr>
        <p:spPr>
          <a:xfrm>
            <a:off x="1255762" y="1217275"/>
            <a:ext cx="7391356" cy="2677656"/>
          </a:xfrm>
          <a:prstGeom prst="rect">
            <a:avLst/>
          </a:prstGeom>
          <a:noFill/>
        </p:spPr>
        <p:txBody>
          <a:bodyPr wrap="square" rtlCol="0">
            <a:spAutoFit/>
          </a:bodyPr>
          <a:lstStyle/>
          <a:p>
            <a:pPr marL="261938" indent="-261938" algn="just">
              <a:buFont typeface="Arial" panose="020B0604020202020204" pitchFamily="34" charset="0"/>
              <a:buChar char="•"/>
            </a:pPr>
            <a:r>
              <a:rPr lang="es-ES" sz="2400" b="1" dirty="0" smtClean="0">
                <a:latin typeface="Times New Roman" panose="02020603050405020304" pitchFamily="18" charset="0"/>
                <a:cs typeface="Times New Roman" panose="02020603050405020304" pitchFamily="18" charset="0"/>
              </a:rPr>
              <a:t>Bloque </a:t>
            </a:r>
            <a:r>
              <a:rPr lang="es-ES" sz="2400" b="1" dirty="0" err="1" smtClean="0">
                <a:latin typeface="Times New Roman" panose="02020603050405020304" pitchFamily="18" charset="0"/>
                <a:cs typeface="Times New Roman" panose="02020603050405020304" pitchFamily="18" charset="0"/>
              </a:rPr>
              <a:t>finally</a:t>
            </a:r>
            <a:r>
              <a:rPr lang="es-ES" sz="2400" dirty="0" smtClean="0">
                <a:latin typeface="Times New Roman" panose="02020603050405020304" pitchFamily="18" charset="0"/>
                <a:cs typeface="Times New Roman" panose="02020603050405020304" pitchFamily="18" charset="0"/>
              </a:rPr>
              <a:t>:  Contiene el código que se ejecutará al final tanto si se ha producido una excepción como si no lo ha hecho. (</a:t>
            </a:r>
            <a:r>
              <a:rPr lang="es-ES" sz="2400" b="1" i="1" dirty="0" smtClean="0">
                <a:latin typeface="Times New Roman" panose="02020603050405020304" pitchFamily="18" charset="0"/>
                <a:cs typeface="Times New Roman" panose="02020603050405020304" pitchFamily="18" charset="0"/>
              </a:rPr>
              <a:t>Se utiliza, por ejemplo, para cerrar algún fichero que haya podido ser abierto, de manera que nos aseguremos que, tanto si se ha producido un error, como si no, este fichero se cierre. Este bloque no es obligatorio</a:t>
            </a:r>
            <a:r>
              <a:rPr lang="es-ES" sz="2400" dirty="0" smtClean="0">
                <a:latin typeface="Times New Roman" panose="02020603050405020304" pitchFamily="18" charset="0"/>
                <a:cs typeface="Times New Roman" panose="02020603050405020304" pitchFamily="18" charset="0"/>
              </a:rPr>
              <a:t>)</a:t>
            </a:r>
            <a:endParaRPr lang="es-ES" sz="2400" b="1" dirty="0" smtClean="0">
              <a:latin typeface="Times New Roman" panose="02020603050405020304" pitchFamily="18" charset="0"/>
              <a:cs typeface="Times New Roman" panose="02020603050405020304" pitchFamily="18" charset="0"/>
            </a:endParaRPr>
          </a:p>
        </p:txBody>
      </p:sp>
      <p:sp>
        <p:nvSpPr>
          <p:cNvPr id="12"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205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3074" name="Picture 2" descr="Ejemplo de try catch con final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848328"/>
            <a:ext cx="7191375" cy="4276726"/>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4877410" y="891995"/>
            <a:ext cx="4020143" cy="1015663"/>
          </a:xfrm>
          <a:prstGeom prst="rect">
            <a:avLst/>
          </a:prstGeom>
          <a:solidFill>
            <a:schemeClr val="accent6">
              <a:lumMod val="60000"/>
              <a:lumOff val="40000"/>
            </a:schemeClr>
          </a:solidFill>
          <a:ln w="38100">
            <a:solidFill>
              <a:schemeClr val="accent6">
                <a:lumMod val="50000"/>
              </a:schemeClr>
            </a:solidFill>
          </a:ln>
        </p:spPr>
        <p:txBody>
          <a:bodyPr wrap="square" rtlCol="0">
            <a:spAutoFit/>
          </a:bodyPr>
          <a:lstStyle/>
          <a:p>
            <a:pPr algn="ctr"/>
            <a:r>
              <a:rPr lang="es-ES" sz="2000" dirty="0" smtClean="0">
                <a:latin typeface="Times New Roman" panose="02020603050405020304" pitchFamily="18" charset="0"/>
                <a:cs typeface="Times New Roman" panose="02020603050405020304" pitchFamily="18" charset="0"/>
              </a:rPr>
              <a:t>Las sentencias en el bloque «</a:t>
            </a:r>
            <a:r>
              <a:rPr lang="es-ES" sz="2000" b="1" dirty="0" err="1" smtClean="0">
                <a:latin typeface="Times New Roman" panose="02020603050405020304" pitchFamily="18" charset="0"/>
                <a:cs typeface="Times New Roman" panose="02020603050405020304" pitchFamily="18" charset="0"/>
              </a:rPr>
              <a:t>finally</a:t>
            </a:r>
            <a:r>
              <a:rPr lang="es-ES" sz="2000" dirty="0" smtClean="0">
                <a:latin typeface="Times New Roman" panose="02020603050405020304" pitchFamily="18" charset="0"/>
                <a:cs typeface="Times New Roman" panose="02020603050405020304" pitchFamily="18" charset="0"/>
              </a:rPr>
              <a:t>» se ejecutarán siempre, se encuentre o no se encuentre algún error.</a:t>
            </a:r>
            <a:endParaRPr lang="eu-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417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517900" y="763525"/>
            <a:ext cx="7274709" cy="3785652"/>
          </a:xfrm>
          <a:prstGeom prst="rect">
            <a:avLst/>
          </a:prstGeom>
          <a:noFill/>
        </p:spPr>
        <p:txBody>
          <a:bodyPr wrap="square" rtlCol="0">
            <a:spAutoFit/>
          </a:bodyPr>
          <a:lstStyle/>
          <a:p>
            <a:r>
              <a:rPr lang="es-ES" sz="2400" b="1" dirty="0" smtClean="0">
                <a:latin typeface="Courier New" panose="02070309020205020404" pitchFamily="49" charset="0"/>
                <a:cs typeface="Courier New" panose="02070309020205020404" pitchFamily="49" charset="0"/>
              </a:rPr>
              <a:t>try</a:t>
            </a:r>
          </a:p>
          <a:p>
            <a:r>
              <a:rPr lang="es-ES" sz="2400" b="1" dirty="0" smtClean="0">
                <a:latin typeface="Courier New" panose="02070309020205020404" pitchFamily="49" charset="0"/>
                <a:cs typeface="Courier New" panose="02070309020205020404" pitchFamily="49" charset="0"/>
              </a:rPr>
              <a:t>{</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r>
              <a:rPr lang="es-ES" sz="2400" dirty="0" smtClean="0">
                <a:latin typeface="Courier New" panose="02070309020205020404" pitchFamily="49" charset="0"/>
                <a:cs typeface="Courier New" panose="02070309020205020404" pitchFamily="49" charset="0"/>
              </a:rPr>
              <a:t>//declaración que causa la excepción</a:t>
            </a:r>
          </a:p>
          <a:p>
            <a:r>
              <a:rPr lang="es-ES" sz="2400" b="1" dirty="0" smtClean="0">
                <a:latin typeface="Courier New" panose="02070309020205020404" pitchFamily="49" charset="0"/>
                <a:cs typeface="Courier New" panose="02070309020205020404" pitchFamily="49" charset="0"/>
              </a:rPr>
              <a:t>} catch(</a:t>
            </a:r>
            <a:r>
              <a:rPr lang="es-ES" sz="2400" dirty="0" err="1" smtClean="0">
                <a:latin typeface="Courier New" panose="02070309020205020404" pitchFamily="49" charset="0"/>
                <a:cs typeface="Courier New" panose="02070309020205020404" pitchFamily="49" charset="0"/>
              </a:rPr>
              <a:t>excepcion</a:t>
            </a:r>
            <a:r>
              <a:rPr lang="es-ES" sz="2400" b="1" dirty="0" smtClean="0">
                <a:latin typeface="Courier New" panose="02070309020205020404" pitchFamily="49" charset="0"/>
                <a:cs typeface="Courier New" panose="02070309020205020404" pitchFamily="49" charset="0"/>
              </a:rPr>
              <a:t>) {</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r>
              <a:rPr lang="es-ES" sz="2400" dirty="0" smtClean="0">
                <a:latin typeface="Courier New" panose="02070309020205020404" pitchFamily="49" charset="0"/>
                <a:cs typeface="Courier New" panose="02070309020205020404" pitchFamily="49" charset="0"/>
              </a:rPr>
              <a:t>//Tratamiento que se le da a la </a:t>
            </a:r>
          </a:p>
          <a:p>
            <a:r>
              <a:rPr lang="es-ES" sz="2400" dirty="0">
                <a:latin typeface="Courier New" panose="02070309020205020404" pitchFamily="49" charset="0"/>
                <a:cs typeface="Courier New" panose="02070309020205020404" pitchFamily="49" charset="0"/>
              </a:rPr>
              <a:t> </a:t>
            </a:r>
            <a:r>
              <a:rPr lang="es-ES" sz="2400" dirty="0" smtClean="0">
                <a:latin typeface="Courier New" panose="02070309020205020404" pitchFamily="49" charset="0"/>
                <a:cs typeface="Courier New" panose="02070309020205020404" pitchFamily="49" charset="0"/>
              </a:rPr>
              <a:t> //posible </a:t>
            </a:r>
            <a:r>
              <a:rPr lang="es-ES" sz="2400" dirty="0" err="1" smtClean="0">
                <a:latin typeface="Courier New" panose="02070309020205020404" pitchFamily="49" charset="0"/>
                <a:cs typeface="Courier New" panose="02070309020205020404" pitchFamily="49" charset="0"/>
              </a:rPr>
              <a:t>excepcion</a:t>
            </a:r>
            <a:endParaRPr lang="es-ES" sz="2400" dirty="0" smtClean="0">
              <a:latin typeface="Courier New" panose="02070309020205020404" pitchFamily="49" charset="0"/>
              <a:cs typeface="Courier New" panose="02070309020205020404" pitchFamily="49" charset="0"/>
            </a:endParaRPr>
          </a:p>
          <a:p>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finally</a:t>
            </a:r>
            <a:r>
              <a:rPr lang="es-ES" sz="2400" b="1" dirty="0" smtClean="0">
                <a:latin typeface="Courier New" panose="02070309020205020404" pitchFamily="49" charset="0"/>
                <a:cs typeface="Courier New" panose="02070309020205020404" pitchFamily="49" charset="0"/>
              </a:rPr>
              <a:t> {</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r>
              <a:rPr lang="es-ES" sz="2400" dirty="0" smtClean="0">
                <a:latin typeface="Courier New" panose="02070309020205020404" pitchFamily="49" charset="0"/>
                <a:cs typeface="Courier New" panose="02070309020205020404" pitchFamily="49" charset="0"/>
              </a:rPr>
              <a:t>//Bloque de código que se ejecutará </a:t>
            </a:r>
          </a:p>
          <a:p>
            <a:r>
              <a:rPr lang="es-ES" sz="2400" dirty="0" smtClean="0">
                <a:latin typeface="Courier New" panose="02070309020205020404" pitchFamily="49" charset="0"/>
                <a:cs typeface="Courier New" panose="02070309020205020404" pitchFamily="49" charset="0"/>
              </a:rPr>
              <a:t>  //después del try o del catch</a:t>
            </a:r>
          </a:p>
          <a:p>
            <a:r>
              <a:rPr lang="es-E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48568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4984516" y="971212"/>
            <a:ext cx="3781669" cy="341632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Para el bloque «catch» deberemos especificar, además, el tipo o grupo de excepciones que tratamos en dicho bloque, pudiendo incluir varios bloques «catch», cada uno de ellos para un tipo/grupo de excepciones distinto.</a:t>
            </a:r>
            <a:endParaRPr lang="es-ES" sz="2400" b="1" dirty="0" smtClean="0">
              <a:latin typeface="Times New Roman" panose="02020603050405020304" pitchFamily="18" charset="0"/>
              <a:cs typeface="Times New Roman" panose="02020603050405020304" pitchFamily="18" charset="0"/>
            </a:endParaRPr>
          </a:p>
        </p:txBody>
      </p:sp>
      <p:sp>
        <p:nvSpPr>
          <p:cNvPr id="13" name="14 CuadroTexto"/>
          <p:cNvSpPr txBox="1"/>
          <p:nvPr/>
        </p:nvSpPr>
        <p:spPr>
          <a:xfrm>
            <a:off x="1239054" y="998109"/>
            <a:ext cx="3712386" cy="3477875"/>
          </a:xfrm>
          <a:prstGeom prst="rect">
            <a:avLst/>
          </a:prstGeom>
          <a:noFill/>
        </p:spPr>
        <p:txBody>
          <a:bodyPr wrap="square" rtlCol="0">
            <a:spAutoFit/>
          </a:bodyPr>
          <a:lstStyle/>
          <a:p>
            <a:r>
              <a:rPr lang="es-ES" sz="2000" b="1" dirty="0" smtClean="0">
                <a:latin typeface="Courier New" panose="02070309020205020404" pitchFamily="49" charset="0"/>
                <a:cs typeface="Courier New" panose="02070309020205020404" pitchFamily="49" charset="0"/>
              </a:rPr>
              <a:t>try</a:t>
            </a:r>
          </a:p>
          <a:p>
            <a:r>
              <a:rPr lang="es-ES" sz="2000" b="1" dirty="0" smtClean="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endParaRPr lang="es-ES" sz="2000" dirty="0" smtClean="0">
              <a:latin typeface="Courier New" panose="02070309020205020404" pitchFamily="49" charset="0"/>
              <a:cs typeface="Courier New" panose="02070309020205020404" pitchFamily="49" charset="0"/>
            </a:endParaRPr>
          </a:p>
          <a:p>
            <a:r>
              <a:rPr lang="es-ES" sz="2000" b="1" dirty="0" smtClean="0">
                <a:latin typeface="Courier New" panose="02070309020205020404" pitchFamily="49" charset="0"/>
                <a:cs typeface="Courier New" panose="02070309020205020404" pitchFamily="49" charset="0"/>
              </a:rPr>
              <a:t>} catch(</a:t>
            </a:r>
            <a:r>
              <a:rPr lang="es-ES" sz="2000" dirty="0" smtClean="0">
                <a:latin typeface="Courier New" panose="02070309020205020404" pitchFamily="49" charset="0"/>
                <a:cs typeface="Courier New" panose="02070309020205020404" pitchFamily="49" charset="0"/>
              </a:rPr>
              <a:t>excepcion-1</a:t>
            </a:r>
            <a:r>
              <a:rPr lang="es-ES" sz="2000" b="1" dirty="0" smtClean="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dirty="0" smtClean="0">
                <a:latin typeface="Courier New" panose="02070309020205020404" pitchFamily="49" charset="0"/>
                <a:cs typeface="Courier New" panose="02070309020205020404" pitchFamily="49" charset="0"/>
              </a:rPr>
              <a:t>……</a:t>
            </a:r>
          </a:p>
          <a:p>
            <a:r>
              <a:rPr lang="es-ES" sz="2000" b="1" dirty="0" smtClean="0">
                <a:latin typeface="Courier New" panose="02070309020205020404" pitchFamily="49" charset="0"/>
                <a:cs typeface="Courier New" panose="02070309020205020404" pitchFamily="49" charset="0"/>
              </a:rPr>
              <a:t>} catch(</a:t>
            </a:r>
            <a:r>
              <a:rPr lang="es-ES" sz="2000" i="1" dirty="0" smtClean="0">
                <a:latin typeface="Courier New" panose="02070309020205020404" pitchFamily="49" charset="0"/>
                <a:cs typeface="Courier New" panose="02070309020205020404" pitchFamily="49" charset="0"/>
              </a:rPr>
              <a:t>excepcion-2</a:t>
            </a:r>
            <a:r>
              <a:rPr lang="es-ES" sz="2000" b="1" dirty="0" smtClean="0">
                <a:latin typeface="Courier New" panose="02070309020205020404" pitchFamily="49" charset="0"/>
                <a:cs typeface="Courier New" panose="02070309020205020404" pitchFamily="49" charset="0"/>
              </a:rPr>
              <a:t>) {</a:t>
            </a:r>
          </a:p>
          <a:p>
            <a:r>
              <a:rPr lang="es-ES" sz="2000" b="1" dirty="0" smtClean="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a:t>
            </a:r>
          </a:p>
          <a:p>
            <a:r>
              <a:rPr lang="es-ES" sz="2000" b="1" dirty="0" err="1" smtClean="0">
                <a:latin typeface="Courier New" panose="02070309020205020404" pitchFamily="49" charset="0"/>
                <a:cs typeface="Courier New" panose="02070309020205020404" pitchFamily="49" charset="0"/>
              </a:rPr>
              <a:t>finally</a:t>
            </a:r>
            <a:r>
              <a:rPr lang="es-ES" sz="2000" b="1" dirty="0" smtClean="0">
                <a:latin typeface="Courier New" panose="02070309020205020404" pitchFamily="49" charset="0"/>
                <a:cs typeface="Courier New" panose="02070309020205020404" pitchFamily="49" charset="0"/>
              </a:rPr>
              <a:t> {</a:t>
            </a:r>
          </a:p>
          <a:p>
            <a:r>
              <a:rPr lang="es-ES" sz="2000" b="1" dirty="0" smtClean="0">
                <a:latin typeface="Courier New" panose="02070309020205020404" pitchFamily="49" charset="0"/>
                <a:cs typeface="Courier New" panose="02070309020205020404" pitchFamily="49" charset="0"/>
              </a:rPr>
              <a:t>  …….</a:t>
            </a:r>
            <a:endParaRPr lang="es-ES" sz="2000" dirty="0" smtClean="0">
              <a:latin typeface="Courier New" panose="02070309020205020404" pitchFamily="49" charset="0"/>
              <a:cs typeface="Courier New" panose="02070309020205020404" pitchFamily="49" charset="0"/>
            </a:endParaRPr>
          </a:p>
          <a:p>
            <a:r>
              <a:rPr lang="es-E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944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670605" y="1259466"/>
            <a:ext cx="7113314" cy="1261884"/>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Si como tipo de excepción especificamos un grupo de excepciones este bloque se encargará de la captura de todos los subtipos de excepciones de este grupo</a:t>
            </a:r>
            <a:r>
              <a:rPr lang="es-ES" sz="2800" dirty="0" smtClean="0">
                <a:latin typeface="Times New Roman" panose="02020603050405020304" pitchFamily="18" charset="0"/>
                <a:cs typeface="Times New Roman" panose="02020603050405020304" pitchFamily="18" charset="0"/>
              </a:rPr>
              <a:t>.</a:t>
            </a:r>
            <a:endParaRPr lang="es-ES" sz="2800" b="1" dirty="0" smtClean="0">
              <a:latin typeface="Times New Roman" panose="02020603050405020304" pitchFamily="18" charset="0"/>
              <a:cs typeface="Times New Roman" panose="02020603050405020304" pitchFamily="18" charset="0"/>
            </a:endParaRPr>
          </a:p>
        </p:txBody>
      </p:sp>
      <p:sp>
        <p:nvSpPr>
          <p:cNvPr id="13" name="14 CuadroTexto"/>
          <p:cNvSpPr txBox="1"/>
          <p:nvPr/>
        </p:nvSpPr>
        <p:spPr>
          <a:xfrm>
            <a:off x="1517900" y="2882417"/>
            <a:ext cx="7266019"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Por lo tanto, si especificamos «</a:t>
            </a:r>
            <a:r>
              <a:rPr lang="es-ES" sz="2400" b="1" i="1" dirty="0" err="1" smtClean="0">
                <a:latin typeface="Times New Roman" panose="02020603050405020304" pitchFamily="18" charset="0"/>
                <a:cs typeface="Times New Roman" panose="02020603050405020304" pitchFamily="18" charset="0"/>
              </a:rPr>
              <a:t>Exception</a:t>
            </a:r>
            <a:r>
              <a:rPr lang="es-ES" sz="2400" dirty="0" smtClean="0">
                <a:latin typeface="Times New Roman" panose="02020603050405020304" pitchFamily="18" charset="0"/>
                <a:cs typeface="Times New Roman" panose="02020603050405020304" pitchFamily="18" charset="0"/>
              </a:rPr>
              <a:t>» capturaremos cualquier excepción, ya que está es la </a:t>
            </a:r>
            <a:r>
              <a:rPr lang="es-ES" sz="2400" i="1" dirty="0" err="1" smtClean="0">
                <a:latin typeface="Times New Roman" panose="02020603050405020304" pitchFamily="18" charset="0"/>
                <a:cs typeface="Times New Roman" panose="02020603050405020304" pitchFamily="18" charset="0"/>
              </a:rPr>
              <a:t>suplerclase</a:t>
            </a:r>
            <a:r>
              <a:rPr lang="es-ES" sz="2400" dirty="0" smtClean="0">
                <a:latin typeface="Times New Roman" panose="02020603050405020304" pitchFamily="18" charset="0"/>
                <a:cs typeface="Times New Roman" panose="02020603050405020304" pitchFamily="18" charset="0"/>
              </a:rPr>
              <a:t> común de todas las excepciones.</a:t>
            </a:r>
            <a:endParaRPr lang="es-E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916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844062" y="1197405"/>
            <a:ext cx="6957354"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En el bloque «catch» pueden ser útiles algunos métodos de la excepción (que podemos ver en la API de la clase padre «</a:t>
            </a:r>
            <a:r>
              <a:rPr lang="es-ES" sz="2400" b="1" dirty="0" err="1" smtClean="0">
                <a:latin typeface="Times New Roman" panose="02020603050405020304" pitchFamily="18" charset="0"/>
                <a:cs typeface="Times New Roman" panose="02020603050405020304" pitchFamily="18" charset="0"/>
              </a:rPr>
              <a:t>Excepcion</a:t>
            </a:r>
            <a:r>
              <a:rPr lang="es-ES" sz="2400" dirty="0" smtClean="0">
                <a:latin typeface="Times New Roman" panose="02020603050405020304" pitchFamily="18" charset="0"/>
                <a:cs typeface="Times New Roman" panose="02020603050405020304" pitchFamily="18" charset="0"/>
              </a:rPr>
              <a:t>»</a:t>
            </a:r>
            <a:endParaRPr lang="es-ES" sz="2400" b="1" dirty="0" smtClean="0">
              <a:latin typeface="Times New Roman" panose="02020603050405020304" pitchFamily="18" charset="0"/>
              <a:cs typeface="Times New Roman" panose="02020603050405020304" pitchFamily="18" charset="0"/>
            </a:endParaRPr>
          </a:p>
        </p:txBody>
      </p:sp>
      <p:sp>
        <p:nvSpPr>
          <p:cNvPr id="13" name="14 CuadroTexto"/>
          <p:cNvSpPr txBox="1"/>
          <p:nvPr/>
        </p:nvSpPr>
        <p:spPr>
          <a:xfrm>
            <a:off x="3503065" y="2831614"/>
            <a:ext cx="4464496" cy="984885"/>
          </a:xfrm>
          <a:prstGeom prst="rect">
            <a:avLst/>
          </a:prstGeom>
          <a:noFill/>
        </p:spPr>
        <p:txBody>
          <a:bodyPr wrap="square" rtlCol="0">
            <a:spAutoFit/>
          </a:bodyPr>
          <a:lstStyle/>
          <a:p>
            <a:r>
              <a:rPr lang="es-ES" sz="2400" b="1" dirty="0" err="1" smtClean="0">
                <a:latin typeface="Courier New" panose="02070309020205020404" pitchFamily="49" charset="0"/>
                <a:cs typeface="Courier New" panose="02070309020205020404" pitchFamily="49" charset="0"/>
              </a:rPr>
              <a:t>String</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getMessage</a:t>
            </a:r>
            <a:r>
              <a:rPr lang="es-ES" sz="2400" b="1" dirty="0" smtClean="0">
                <a:latin typeface="Courier New" panose="02070309020205020404" pitchFamily="49" charset="0"/>
                <a:cs typeface="Courier New" panose="02070309020205020404" pitchFamily="49" charset="0"/>
              </a:rPr>
              <a:t>()</a:t>
            </a:r>
          </a:p>
          <a:p>
            <a:pPr>
              <a:spcBef>
                <a:spcPts val="1200"/>
              </a:spcBef>
            </a:pPr>
            <a:r>
              <a:rPr lang="es-ES" sz="2400" b="1" dirty="0" err="1" smtClean="0">
                <a:latin typeface="Courier New" panose="02070309020205020404" pitchFamily="49" charset="0"/>
                <a:cs typeface="Courier New" panose="02070309020205020404" pitchFamily="49" charset="0"/>
              </a:rPr>
              <a:t>void</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printStackTrace</a:t>
            </a:r>
            <a:r>
              <a:rPr lang="es-ES" sz="2400" b="1" dirty="0" smtClean="0">
                <a:latin typeface="Courier New" panose="02070309020205020404" pitchFamily="49" charset="0"/>
                <a:cs typeface="Courier New" panose="02070309020205020404" pitchFamily="49" charset="0"/>
              </a:rPr>
              <a:t>()</a:t>
            </a:r>
            <a:endParaRPr lang="es-E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667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27</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3" name="13 CuadroTexto"/>
          <p:cNvSpPr txBox="1"/>
          <p:nvPr/>
        </p:nvSpPr>
        <p:spPr>
          <a:xfrm>
            <a:off x="1670606" y="1205287"/>
            <a:ext cx="6871726" cy="830997"/>
          </a:xfrm>
          <a:prstGeom prst="rect">
            <a:avLst/>
          </a:prstGeom>
          <a:noFill/>
        </p:spPr>
        <p:txBody>
          <a:bodyPr wrap="square" rtlCol="0">
            <a:spAutoFit/>
          </a:bodyPr>
          <a:lstStyle/>
          <a:p>
            <a:pPr marL="354013" indent="-354013" algn="just">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a:t>
            </a:r>
            <a:r>
              <a:rPr lang="es-ES" sz="2400" b="1" dirty="0" err="1" smtClean="0">
                <a:latin typeface="Times New Roman" panose="02020603050405020304" pitchFamily="18" charset="0"/>
                <a:cs typeface="Times New Roman" panose="02020603050405020304" pitchFamily="18" charset="0"/>
              </a:rPr>
              <a:t>getMessage</a:t>
            </a:r>
            <a:r>
              <a:rPr lang="es-ES" sz="2400" dirty="0" smtClean="0">
                <a:latin typeface="Times New Roman" panose="02020603050405020304" pitchFamily="18" charset="0"/>
                <a:cs typeface="Times New Roman" panose="02020603050405020304" pitchFamily="18" charset="0"/>
              </a:rPr>
              <a:t>» obtenemos una cadena descriptiva del error (si la hay)</a:t>
            </a:r>
            <a:endParaRPr lang="es-ES" sz="2400" b="1" dirty="0" smtClean="0">
              <a:latin typeface="Times New Roman" panose="02020603050405020304" pitchFamily="18" charset="0"/>
              <a:cs typeface="Times New Roman" panose="02020603050405020304" pitchFamily="18" charset="0"/>
            </a:endParaRPr>
          </a:p>
        </p:txBody>
      </p:sp>
      <p:sp>
        <p:nvSpPr>
          <p:cNvPr id="14" name="14 CuadroTexto"/>
          <p:cNvSpPr txBox="1"/>
          <p:nvPr/>
        </p:nvSpPr>
        <p:spPr>
          <a:xfrm>
            <a:off x="1670605" y="2469511"/>
            <a:ext cx="6871727" cy="1569660"/>
          </a:xfrm>
          <a:prstGeom prst="rect">
            <a:avLst/>
          </a:prstGeom>
          <a:noFill/>
        </p:spPr>
        <p:txBody>
          <a:bodyPr wrap="square" rtlCol="0">
            <a:spAutoFit/>
          </a:bodyPr>
          <a:lstStyle/>
          <a:p>
            <a:pPr marL="354013" indent="-354013" algn="just">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a:t>
            </a:r>
            <a:r>
              <a:rPr lang="es-ES" sz="2400" b="1" dirty="0" err="1" smtClean="0">
                <a:latin typeface="Times New Roman" panose="02020603050405020304" pitchFamily="18" charset="0"/>
                <a:cs typeface="Times New Roman" panose="02020603050405020304" pitchFamily="18" charset="0"/>
              </a:rPr>
              <a:t>printStackTrace</a:t>
            </a:r>
            <a:r>
              <a:rPr lang="es-ES" sz="2400" dirty="0" smtClean="0">
                <a:latin typeface="Times New Roman" panose="02020603050405020304" pitchFamily="18" charset="0"/>
                <a:cs typeface="Times New Roman" panose="02020603050405020304" pitchFamily="18" charset="0"/>
              </a:rPr>
              <a:t>» se muestra por la salida estándar la traza de errores que se han producido (en ocasiones la traza es muy larga y no puede seguirse toda en pantalla con algunos S.O.</a:t>
            </a:r>
            <a:endParaRPr lang="es-E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7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5 CuadroTexto"/>
          <p:cNvSpPr txBox="1"/>
          <p:nvPr/>
        </p:nvSpPr>
        <p:spPr>
          <a:xfrm>
            <a:off x="1517901" y="1208010"/>
            <a:ext cx="7329840" cy="3046988"/>
          </a:xfrm>
          <a:prstGeom prst="rect">
            <a:avLst/>
          </a:prstGeom>
          <a:noFill/>
        </p:spPr>
        <p:txBody>
          <a:bodyPr wrap="square" rtlCol="0">
            <a:spAutoFit/>
          </a:bodyPr>
          <a:lstStyle/>
          <a:p>
            <a:r>
              <a:rPr lang="es-ES" sz="2400" b="1" dirty="0" smtClean="0">
                <a:latin typeface="Courier New" panose="02070309020205020404" pitchFamily="49" charset="0"/>
                <a:cs typeface="Courier New" panose="02070309020205020404" pitchFamily="49" charset="0"/>
              </a:rPr>
              <a:t>try{</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 //código que puede lanzar una   </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excepcion</a:t>
            </a:r>
            <a:endParaRPr lang="es-ES" sz="2400" b="1" dirty="0" smtClean="0">
              <a:latin typeface="Courier New" panose="02070309020205020404" pitchFamily="49" charset="0"/>
              <a:cs typeface="Courier New" panose="02070309020205020404" pitchFamily="49" charset="0"/>
            </a:endParaRPr>
          </a:p>
          <a:p>
            <a:r>
              <a:rPr lang="es-ES" sz="2400" b="1" dirty="0" smtClean="0">
                <a:latin typeface="Courier New" panose="02070309020205020404" pitchFamily="49" charset="0"/>
                <a:cs typeface="Courier New" panose="02070309020205020404" pitchFamily="49" charset="0"/>
              </a:rPr>
              <a:t>} catch(</a:t>
            </a:r>
            <a:r>
              <a:rPr lang="es-ES" sz="2400" b="1" dirty="0" err="1" smtClean="0">
                <a:latin typeface="Courier New" panose="02070309020205020404" pitchFamily="49" charset="0"/>
                <a:cs typeface="Courier New" panose="02070309020205020404" pitchFamily="49" charset="0"/>
              </a:rPr>
              <a:t>Exception</a:t>
            </a:r>
            <a:r>
              <a:rPr lang="es-ES" sz="2400" b="1" dirty="0" smtClean="0">
                <a:latin typeface="Courier New" panose="02070309020205020404" pitchFamily="49" charset="0"/>
                <a:cs typeface="Courier New" panose="02070309020205020404" pitchFamily="49" charset="0"/>
              </a:rPr>
              <a:t> e) {</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Systen.out.prinln</a:t>
            </a:r>
            <a:r>
              <a:rPr lang="es-ES" sz="2400" b="1" dirty="0" smtClean="0">
                <a:latin typeface="Courier New" panose="02070309020205020404" pitchFamily="49" charset="0"/>
                <a:cs typeface="Courier New" panose="02070309020205020404" pitchFamily="49" charset="0"/>
              </a:rPr>
              <a:t>(“Error -&gt; ” + </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e.getMessage</a:t>
            </a:r>
            <a:r>
              <a:rPr lang="es-ES" sz="2400" b="1" dirty="0" smtClean="0">
                <a:latin typeface="Courier New" panose="02070309020205020404" pitchFamily="49" charset="0"/>
                <a:cs typeface="Courier New" panose="02070309020205020404" pitchFamily="49" charset="0"/>
              </a:rPr>
              <a:t>());</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e.printStackTrace</a:t>
            </a:r>
            <a:r>
              <a:rPr lang="es-ES" sz="2400" b="1" dirty="0" smtClean="0">
                <a:latin typeface="Courier New" panose="02070309020205020404" pitchFamily="49" charset="0"/>
                <a:cs typeface="Courier New" panose="02070309020205020404" pitchFamily="49" charset="0"/>
              </a:rPr>
              <a:t>();</a:t>
            </a:r>
          </a:p>
          <a:p>
            <a:r>
              <a:rPr lang="es-ES" sz="2400" b="1" dirty="0" smtClean="0">
                <a:latin typeface="Courier New" panose="02070309020205020404" pitchFamily="49" charset="0"/>
                <a:cs typeface="Courier New" panose="02070309020205020404" pitchFamily="49" charset="0"/>
              </a:rPr>
              <a:t>}  </a:t>
            </a:r>
            <a:endParaRPr lang="es-E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5217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Captura de excepciones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929150" y="1655520"/>
            <a:ext cx="6787178"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Nunca deberemos dejar vacío el cuerpo del «catch» porque si se produce el error, nadie se va a dar cuenta de que se ha producido. En especial cuando estemos con excepciones </a:t>
            </a:r>
            <a:r>
              <a:rPr lang="es-ES" sz="2400" b="1" dirty="0" smtClean="0">
                <a:latin typeface="Times New Roman" panose="02020603050405020304" pitchFamily="18" charset="0"/>
                <a:cs typeface="Times New Roman" panose="02020603050405020304" pitchFamily="18" charset="0"/>
              </a:rPr>
              <a:t>_no-</a:t>
            </a:r>
            <a:r>
              <a:rPr lang="es-ES" sz="2400" b="1" dirty="0" err="1" smtClean="0">
                <a:latin typeface="Times New Roman" panose="02020603050405020304" pitchFamily="18" charset="0"/>
                <a:cs typeface="Times New Roman" panose="02020603050405020304" pitchFamily="18" charset="0"/>
              </a:rPr>
              <a:t>checked</a:t>
            </a:r>
            <a:r>
              <a:rPr lang="es-ES" sz="2400" b="1" dirty="0">
                <a:latin typeface="Times New Roman" panose="02020603050405020304" pitchFamily="18" charset="0"/>
                <a:cs typeface="Times New Roman" panose="02020603050405020304" pitchFamily="18" charset="0"/>
              </a:rPr>
              <a:t>_</a:t>
            </a:r>
            <a:endParaRPr lang="es-E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85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a:t>
              </a:fld>
              <a:endParaRPr lang="es-ES" b="1" dirty="0">
                <a:latin typeface="Times New Roman" panose="02020603050405020304" pitchFamily="18" charset="0"/>
                <a:cs typeface="Times New Roman" panose="02020603050405020304" pitchFamily="18" charset="0"/>
              </a:endParaRPr>
            </a:p>
          </p:txBody>
        </p:sp>
      </p:grpSp>
      <p:sp>
        <p:nvSpPr>
          <p:cNvPr id="17" name="Title 3"/>
          <p:cNvSpPr>
            <a:spLocks noGrp="1"/>
          </p:cNvSpPr>
          <p:nvPr>
            <p:ph type="title"/>
          </p:nvPr>
        </p:nvSpPr>
        <p:spPr>
          <a:xfrm>
            <a:off x="1211481" y="0"/>
            <a:ext cx="794066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1</a:t>
            </a:r>
            <a:r>
              <a:rPr lang="es-ES" dirty="0" smtClean="0">
                <a:latin typeface="Times New Roman" panose="02020603050405020304" pitchFamily="18" charset="0"/>
                <a:cs typeface="Times New Roman" panose="02020603050405020304" pitchFamily="18" charset="0"/>
              </a:rPr>
              <a:t>.- Introducción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8" name="13 CuadroTexto"/>
          <p:cNvSpPr txBox="1"/>
          <p:nvPr/>
        </p:nvSpPr>
        <p:spPr>
          <a:xfrm>
            <a:off x="2137365" y="1031908"/>
            <a:ext cx="6727803"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En general es preferible que los lenguajes de compilación estén diseñados de tal manera que la compilación pueda detectar el máximo número posible de errores.</a:t>
            </a:r>
          </a:p>
        </p:txBody>
      </p:sp>
      <p:sp>
        <p:nvSpPr>
          <p:cNvPr id="19" name="14 CuadroTexto"/>
          <p:cNvSpPr txBox="1"/>
          <p:nvPr/>
        </p:nvSpPr>
        <p:spPr>
          <a:xfrm>
            <a:off x="1365195" y="3032314"/>
            <a:ext cx="7480353"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Es preferible que los errores de tiempo de ejecución se deban a situaciones inesperadas y no a descuidos del programador</a:t>
            </a:r>
          </a:p>
        </p:txBody>
      </p:sp>
    </p:spTree>
    <p:extLst>
      <p:ext uri="{BB962C8B-B14F-4D97-AF65-F5344CB8AC3E}">
        <p14:creationId xmlns:p14="http://schemas.microsoft.com/office/powerpoint/2010/main" val="4248010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5</a:t>
            </a:r>
            <a:r>
              <a:rPr lang="es-ES" dirty="0" smtClean="0">
                <a:latin typeface="Times New Roman" panose="02020603050405020304" pitchFamily="18" charset="0"/>
                <a:cs typeface="Times New Roman" panose="02020603050405020304" pitchFamily="18" charset="0"/>
              </a:rPr>
              <a:t>.- Ejemplos. </a:t>
            </a:r>
            <a:endParaRPr lang="en-US"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17" y="433880"/>
            <a:ext cx="6453965" cy="1852527"/>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17" y="3296617"/>
            <a:ext cx="8719190" cy="1152128"/>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13 Flecha abajo"/>
          <p:cNvSpPr/>
          <p:nvPr/>
        </p:nvSpPr>
        <p:spPr>
          <a:xfrm>
            <a:off x="3287413" y="2286407"/>
            <a:ext cx="434371" cy="8768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CuadroTexto"/>
          <p:cNvSpPr txBox="1"/>
          <p:nvPr/>
        </p:nvSpPr>
        <p:spPr>
          <a:xfrm>
            <a:off x="4056110" y="2582494"/>
            <a:ext cx="4968552" cy="523220"/>
          </a:xfrm>
          <a:prstGeom prst="rect">
            <a:avLst/>
          </a:prstGeom>
          <a:noFill/>
        </p:spPr>
        <p:txBody>
          <a:bodyPr wrap="square" rtlCol="0">
            <a:spAutoFit/>
          </a:bodyPr>
          <a:lstStyle/>
          <a:p>
            <a:r>
              <a:rPr lang="es-ES" sz="2800" dirty="0" smtClean="0">
                <a:latin typeface="Times New Roman" panose="02020603050405020304" pitchFamily="18" charset="0"/>
                <a:cs typeface="Times New Roman" panose="02020603050405020304" pitchFamily="18" charset="0"/>
              </a:rPr>
              <a:t>Al ejecutar se produce este error </a:t>
            </a:r>
            <a:endParaRPr lang="es-E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673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5</a:t>
            </a:r>
            <a:r>
              <a:rPr lang="es-ES" dirty="0" smtClean="0">
                <a:latin typeface="Times New Roman" panose="02020603050405020304" pitchFamily="18" charset="0"/>
                <a:cs typeface="Times New Roman" panose="02020603050405020304" pitchFamily="18" charset="0"/>
              </a:rPr>
              <a:t>.- Ejemplos. </a:t>
            </a:r>
            <a:endParaRPr lang="en-US" dirty="0">
              <a:latin typeface="Times New Roman" panose="02020603050405020304" pitchFamily="18" charset="0"/>
              <a:cs typeface="Times New Roman" panose="02020603050405020304" pitchFamily="18" charset="0"/>
            </a:endParaRPr>
          </a:p>
        </p:txBody>
      </p:sp>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31</a:t>
              </a:fld>
              <a:endParaRPr lang="es-ES" b="1" dirty="0">
                <a:latin typeface="Times New Roman" panose="02020603050405020304" pitchFamily="18" charset="0"/>
                <a:cs typeface="Times New Roman" panose="02020603050405020304" pitchFamily="18" charset="0"/>
              </a:endParaRPr>
            </a:p>
          </p:txBody>
        </p:sp>
      </p:gr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593202"/>
            <a:ext cx="6801115" cy="2592288"/>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310" y="3984376"/>
            <a:ext cx="4090478" cy="745461"/>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15 Flecha abajo"/>
          <p:cNvSpPr/>
          <p:nvPr/>
        </p:nvSpPr>
        <p:spPr>
          <a:xfrm>
            <a:off x="2599836" y="3229441"/>
            <a:ext cx="434371" cy="688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6 CuadroTexto"/>
          <p:cNvSpPr txBox="1"/>
          <p:nvPr/>
        </p:nvSpPr>
        <p:spPr>
          <a:xfrm>
            <a:off x="3539902" y="3265728"/>
            <a:ext cx="5544616" cy="523220"/>
          </a:xfrm>
          <a:prstGeom prst="rect">
            <a:avLst/>
          </a:prstGeom>
          <a:noFill/>
        </p:spPr>
        <p:txBody>
          <a:bodyPr wrap="square" rtlCol="0">
            <a:spAutoFit/>
          </a:bodyPr>
          <a:lstStyle/>
          <a:p>
            <a:r>
              <a:rPr lang="es-ES" sz="2800" dirty="0" smtClean="0">
                <a:latin typeface="Times New Roman" panose="02020603050405020304" pitchFamily="18" charset="0"/>
                <a:cs typeface="Times New Roman" panose="02020603050405020304" pitchFamily="18" charset="0"/>
              </a:rPr>
              <a:t>Se captura el error y se puede tratar</a:t>
            </a:r>
            <a:endParaRPr lang="es-E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19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5</a:t>
            </a:r>
            <a:r>
              <a:rPr lang="es-ES" dirty="0" smtClean="0">
                <a:latin typeface="Times New Roman" panose="02020603050405020304" pitchFamily="18" charset="0"/>
                <a:cs typeface="Times New Roman" panose="02020603050405020304" pitchFamily="18" charset="0"/>
              </a:rPr>
              <a:t>.- Ejemplos. </a:t>
            </a:r>
            <a:endParaRPr lang="en-US"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433880"/>
            <a:ext cx="6491344" cy="2808312"/>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18" y="4144666"/>
            <a:ext cx="7444070" cy="648072"/>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14 CuadroTexto"/>
          <p:cNvSpPr txBox="1"/>
          <p:nvPr/>
        </p:nvSpPr>
        <p:spPr>
          <a:xfrm>
            <a:off x="3350360" y="3246982"/>
            <a:ext cx="5610019" cy="830997"/>
          </a:xfrm>
          <a:prstGeom prst="rect">
            <a:avLst/>
          </a:prstGeom>
          <a:noFill/>
        </p:spPr>
        <p:txBody>
          <a:bodyPr wrap="square" rtlCol="0">
            <a:spAutoFit/>
          </a:bodyPr>
          <a:lstStyle/>
          <a:p>
            <a:r>
              <a:rPr lang="es-ES" sz="2400" dirty="0" smtClean="0">
                <a:latin typeface="Times New Roman" panose="02020603050405020304" pitchFamily="18" charset="0"/>
                <a:cs typeface="Times New Roman" panose="02020603050405020304" pitchFamily="18" charset="0"/>
              </a:rPr>
              <a:t>Podemos imprimir el objeto «</a:t>
            </a:r>
            <a:r>
              <a:rPr lang="es-ES" sz="2400" b="1" i="1" dirty="0" smtClean="0">
                <a:latin typeface="Times New Roman" panose="02020603050405020304" pitchFamily="18" charset="0"/>
                <a:cs typeface="Times New Roman" panose="02020603050405020304" pitchFamily="18" charset="0"/>
              </a:rPr>
              <a:t>e</a:t>
            </a:r>
            <a:r>
              <a:rPr lang="es-ES" sz="2400" dirty="0" smtClean="0">
                <a:latin typeface="Times New Roman" panose="02020603050405020304" pitchFamily="18" charset="0"/>
                <a:cs typeface="Times New Roman" panose="02020603050405020304" pitchFamily="18" charset="0"/>
              </a:rPr>
              <a:t>» de la clase «</a:t>
            </a:r>
            <a:r>
              <a:rPr lang="es-ES" sz="2400" b="1" i="1" dirty="0" err="1" smtClean="0">
                <a:latin typeface="Times New Roman" panose="02020603050405020304" pitchFamily="18" charset="0"/>
                <a:cs typeface="Times New Roman" panose="02020603050405020304" pitchFamily="18" charset="0"/>
              </a:rPr>
              <a:t>NumberFormatException</a:t>
            </a:r>
            <a:r>
              <a:rPr lang="es-ES" sz="2400" dirty="0" smtClean="0">
                <a:latin typeface="Times New Roman" panose="02020603050405020304" pitchFamily="18" charset="0"/>
                <a:cs typeface="Times New Roman" panose="02020603050405020304" pitchFamily="18" charset="0"/>
              </a:rPr>
              <a:t>»</a:t>
            </a:r>
            <a:endParaRPr lang="es-ES" sz="2400" dirty="0">
              <a:latin typeface="Times New Roman" panose="02020603050405020304" pitchFamily="18" charset="0"/>
              <a:cs typeface="Times New Roman" panose="02020603050405020304" pitchFamily="18" charset="0"/>
            </a:endParaRPr>
          </a:p>
        </p:txBody>
      </p:sp>
      <p:sp>
        <p:nvSpPr>
          <p:cNvPr id="15" name="15 Flecha abajo"/>
          <p:cNvSpPr/>
          <p:nvPr/>
        </p:nvSpPr>
        <p:spPr>
          <a:xfrm>
            <a:off x="2739540" y="3285792"/>
            <a:ext cx="434371" cy="792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83123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5</a:t>
            </a:r>
            <a:r>
              <a:rPr lang="es-ES" dirty="0" smtClean="0">
                <a:latin typeface="Times New Roman" panose="02020603050405020304" pitchFamily="18" charset="0"/>
                <a:cs typeface="Times New Roman" panose="02020603050405020304" pitchFamily="18" charset="0"/>
              </a:rPr>
              <a:t>.- Ejemplos. </a:t>
            </a:r>
            <a:endParaRPr lang="en-US"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324982"/>
            <a:ext cx="5894425" cy="2520280"/>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204" y="3724338"/>
            <a:ext cx="3960440" cy="745033"/>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26 CuadroTexto"/>
          <p:cNvSpPr txBox="1"/>
          <p:nvPr/>
        </p:nvSpPr>
        <p:spPr>
          <a:xfrm>
            <a:off x="3163868" y="3007100"/>
            <a:ext cx="5544616" cy="523220"/>
          </a:xfrm>
          <a:prstGeom prst="rect">
            <a:avLst/>
          </a:prstGeom>
          <a:noFill/>
        </p:spPr>
        <p:txBody>
          <a:bodyPr wrap="square" rtlCol="0">
            <a:spAutoFit/>
          </a:bodyPr>
          <a:lstStyle/>
          <a:p>
            <a:r>
              <a:rPr lang="es-ES" sz="2800" dirty="0" smtClean="0">
                <a:latin typeface="Times New Roman" panose="02020603050405020304" pitchFamily="18" charset="0"/>
                <a:cs typeface="Times New Roman" panose="02020603050405020304" pitchFamily="18" charset="0"/>
              </a:rPr>
              <a:t>O simplemente extraer el mensaje</a:t>
            </a:r>
            <a:endParaRPr lang="es-ES" sz="2800" dirty="0">
              <a:latin typeface="Times New Roman" panose="02020603050405020304" pitchFamily="18" charset="0"/>
              <a:cs typeface="Times New Roman" panose="02020603050405020304" pitchFamily="18" charset="0"/>
            </a:endParaRPr>
          </a:p>
        </p:txBody>
      </p:sp>
      <p:sp>
        <p:nvSpPr>
          <p:cNvPr id="15" name="27 Flecha abajo"/>
          <p:cNvSpPr/>
          <p:nvPr/>
        </p:nvSpPr>
        <p:spPr>
          <a:xfrm>
            <a:off x="2729497" y="2890632"/>
            <a:ext cx="434371" cy="771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092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5</a:t>
            </a:r>
            <a:r>
              <a:rPr lang="es-ES" dirty="0" smtClean="0">
                <a:latin typeface="Times New Roman" panose="02020603050405020304" pitchFamily="18" charset="0"/>
                <a:cs typeface="Times New Roman" panose="02020603050405020304" pitchFamily="18" charset="0"/>
              </a:rPr>
              <a:t>.- Ejemplos. </a:t>
            </a:r>
            <a:endParaRPr lang="en-US"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5" y="234337"/>
            <a:ext cx="6853716" cy="381642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326" y="4448544"/>
            <a:ext cx="3428543" cy="537811"/>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15 Flecha abajo"/>
          <p:cNvSpPr/>
          <p:nvPr/>
        </p:nvSpPr>
        <p:spPr>
          <a:xfrm>
            <a:off x="3570413" y="4085760"/>
            <a:ext cx="434371" cy="31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3 Llamada de nube"/>
          <p:cNvSpPr/>
          <p:nvPr/>
        </p:nvSpPr>
        <p:spPr>
          <a:xfrm>
            <a:off x="5640935" y="716461"/>
            <a:ext cx="3168352" cy="1944216"/>
          </a:xfrm>
          <a:prstGeom prst="cloudCallout">
            <a:avLst>
              <a:gd name="adj1" fmla="val -30692"/>
              <a:gd name="adj2" fmla="val -271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4 CuadroTexto"/>
          <p:cNvSpPr txBox="1"/>
          <p:nvPr/>
        </p:nvSpPr>
        <p:spPr>
          <a:xfrm>
            <a:off x="6147580" y="996071"/>
            <a:ext cx="2232248" cy="1384995"/>
          </a:xfrm>
          <a:prstGeom prst="rect">
            <a:avLst/>
          </a:prstGeom>
          <a:noFill/>
        </p:spPr>
        <p:txBody>
          <a:bodyPr wrap="square" rtlCol="0">
            <a:spAutoFit/>
          </a:bodyPr>
          <a:lstStyle/>
          <a:p>
            <a:pPr algn="ctr"/>
            <a:r>
              <a:rPr lang="es-ES" sz="2800" b="1" dirty="0" smtClean="0">
                <a:latin typeface="Times New Roman" panose="02020603050405020304" pitchFamily="18" charset="0"/>
                <a:cs typeface="Times New Roman" panose="02020603050405020304" pitchFamily="18" charset="0"/>
              </a:rPr>
              <a:t>Manejando varias excepciones</a:t>
            </a:r>
            <a:endParaRPr lang="es-E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974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Lanzamiento de excepciones. </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2242290" y="1089737"/>
            <a:ext cx="6245883" cy="1938992"/>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Hemos visto cómo capturar excepciones que se produzcan en el código, pero en lugar de capturarlas también podemos hacer que se propaguen al método de nivel superior (desde el cual se ha llamado al método actual)</a:t>
            </a:r>
          </a:p>
        </p:txBody>
      </p:sp>
      <p:sp>
        <p:nvSpPr>
          <p:cNvPr id="13" name="14 CuadroTexto"/>
          <p:cNvSpPr txBox="1"/>
          <p:nvPr/>
        </p:nvSpPr>
        <p:spPr>
          <a:xfrm>
            <a:off x="1517900" y="3354941"/>
            <a:ext cx="7457148"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Para esto, en el método donde se vaya a lanzar la excepción, se siguen 2 pasos:</a:t>
            </a:r>
          </a:p>
        </p:txBody>
      </p:sp>
    </p:spTree>
    <p:extLst>
      <p:ext uri="{BB962C8B-B14F-4D97-AF65-F5344CB8AC3E}">
        <p14:creationId xmlns:p14="http://schemas.microsoft.com/office/powerpoint/2010/main" val="254407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Lanzamiento de excepciones. </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754376" y="999401"/>
            <a:ext cx="7820736" cy="830997"/>
          </a:xfrm>
          <a:prstGeom prst="rect">
            <a:avLst/>
          </a:prstGeom>
          <a:noFill/>
        </p:spPr>
        <p:txBody>
          <a:bodyPr wrap="square" rtlCol="0">
            <a:spAutoFit/>
          </a:bodyPr>
          <a:lstStyle/>
          <a:p>
            <a:pPr marL="274638" indent="-274638" algn="just">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Indicar en el método que determinados tipos de excepciones o grupos de ellas pueden ser lanzados</a:t>
            </a:r>
          </a:p>
        </p:txBody>
      </p:sp>
      <p:sp>
        <p:nvSpPr>
          <p:cNvPr id="13" name="15 CuadroTexto"/>
          <p:cNvSpPr txBox="1"/>
          <p:nvPr/>
        </p:nvSpPr>
        <p:spPr>
          <a:xfrm>
            <a:off x="1173839" y="2216566"/>
            <a:ext cx="7555199" cy="1785104"/>
          </a:xfrm>
          <a:prstGeom prst="rect">
            <a:avLst/>
          </a:prstGeom>
          <a:noFill/>
        </p:spPr>
        <p:txBody>
          <a:bodyPr wrap="square" rtlCol="0">
            <a:spAutoFit/>
          </a:bodyPr>
          <a:lstStyle/>
          <a:p>
            <a:r>
              <a:rPr lang="es-ES" sz="2200" b="1" dirty="0" err="1">
                <a:latin typeface="Courier New" panose="02070309020205020404" pitchFamily="49" charset="0"/>
                <a:cs typeface="Courier New" panose="02070309020205020404" pitchFamily="49" charset="0"/>
              </a:rPr>
              <a:t>public</a:t>
            </a:r>
            <a:r>
              <a:rPr lang="es-ES" sz="2200" b="1" dirty="0">
                <a:latin typeface="Courier New" panose="02070309020205020404" pitchFamily="49" charset="0"/>
                <a:cs typeface="Courier New" panose="02070309020205020404" pitchFamily="49" charset="0"/>
              </a:rPr>
              <a:t> </a:t>
            </a:r>
            <a:r>
              <a:rPr lang="es-ES" sz="2200" b="1" dirty="0" err="1">
                <a:latin typeface="Courier New" panose="02070309020205020404" pitchFamily="49" charset="0"/>
                <a:cs typeface="Courier New" panose="02070309020205020404" pitchFamily="49" charset="0"/>
              </a:rPr>
              <a:t>void</a:t>
            </a:r>
            <a:r>
              <a:rPr lang="es-ES" sz="2200" b="1" dirty="0">
                <a:latin typeface="Courier New" panose="02070309020205020404" pitchFamily="49" charset="0"/>
                <a:cs typeface="Courier New" panose="02070309020205020404" pitchFamily="49" charset="0"/>
              </a:rPr>
              <a:t> </a:t>
            </a:r>
            <a:r>
              <a:rPr lang="es-ES" sz="2200" b="1" dirty="0" err="1">
                <a:latin typeface="Courier New" panose="02070309020205020404" pitchFamily="49" charset="0"/>
                <a:cs typeface="Courier New" panose="02070309020205020404" pitchFamily="49" charset="0"/>
              </a:rPr>
              <a:t>lee_fichero</a:t>
            </a:r>
            <a:r>
              <a:rPr lang="es-ES" sz="2200" b="1" dirty="0">
                <a:latin typeface="Courier New" panose="02070309020205020404" pitchFamily="49" charset="0"/>
                <a:cs typeface="Courier New" panose="02070309020205020404" pitchFamily="49" charset="0"/>
              </a:rPr>
              <a:t>() </a:t>
            </a:r>
            <a:endParaRPr lang="es-ES" sz="2200" b="1" dirty="0" smtClean="0">
              <a:latin typeface="Courier New" panose="02070309020205020404" pitchFamily="49" charset="0"/>
              <a:cs typeface="Courier New" panose="02070309020205020404" pitchFamily="49" charset="0"/>
            </a:endParaRPr>
          </a:p>
          <a:p>
            <a:r>
              <a:rPr lang="es-ES" sz="2200" b="1" dirty="0">
                <a:latin typeface="Courier New" panose="02070309020205020404" pitchFamily="49" charset="0"/>
                <a:cs typeface="Courier New" panose="02070309020205020404" pitchFamily="49" charset="0"/>
              </a:rPr>
              <a:t> </a:t>
            </a:r>
            <a:r>
              <a:rPr lang="es-ES" sz="2200" b="1" dirty="0" smtClean="0">
                <a:latin typeface="Courier New" panose="02070309020205020404" pitchFamily="49" charset="0"/>
                <a:cs typeface="Courier New" panose="02070309020205020404" pitchFamily="49" charset="0"/>
              </a:rPr>
              <a:t> </a:t>
            </a:r>
            <a:r>
              <a:rPr lang="es-ES" sz="2200" b="1" dirty="0" err="1" smtClean="0">
                <a:latin typeface="Courier New" panose="02070309020205020404" pitchFamily="49" charset="0"/>
                <a:cs typeface="Courier New" panose="02070309020205020404" pitchFamily="49" charset="0"/>
              </a:rPr>
              <a:t>throws</a:t>
            </a:r>
            <a:r>
              <a:rPr lang="es-ES" sz="2200" b="1" dirty="0" smtClean="0">
                <a:latin typeface="Courier New" panose="02070309020205020404" pitchFamily="49" charset="0"/>
                <a:cs typeface="Courier New" panose="02070309020205020404" pitchFamily="49" charset="0"/>
              </a:rPr>
              <a:t> </a:t>
            </a:r>
            <a:r>
              <a:rPr lang="es-ES" sz="2200" b="1" dirty="0" err="1">
                <a:latin typeface="Courier New" panose="02070309020205020404" pitchFamily="49" charset="0"/>
                <a:cs typeface="Courier New" panose="02070309020205020404" pitchFamily="49" charset="0"/>
              </a:rPr>
              <a:t>IOException</a:t>
            </a:r>
            <a:r>
              <a:rPr lang="es-ES" sz="2200" b="1" dirty="0">
                <a:latin typeface="Courier New" panose="02070309020205020404" pitchFamily="49" charset="0"/>
                <a:cs typeface="Courier New" panose="02070309020205020404" pitchFamily="49" charset="0"/>
              </a:rPr>
              <a:t>, </a:t>
            </a:r>
            <a:r>
              <a:rPr lang="es-ES" sz="2200" b="1" dirty="0" err="1">
                <a:latin typeface="Courier New" panose="02070309020205020404" pitchFamily="49" charset="0"/>
                <a:cs typeface="Courier New" panose="02070309020205020404" pitchFamily="49" charset="0"/>
              </a:rPr>
              <a:t>FileNotFoundException</a:t>
            </a:r>
            <a:r>
              <a:rPr lang="es-ES" sz="2200" b="1" dirty="0">
                <a:latin typeface="Courier New" panose="02070309020205020404" pitchFamily="49" charset="0"/>
                <a:cs typeface="Courier New" panose="02070309020205020404" pitchFamily="49" charset="0"/>
              </a:rPr>
              <a:t> </a:t>
            </a:r>
            <a:endParaRPr lang="es-ES" sz="2200" b="1" dirty="0" smtClean="0">
              <a:latin typeface="Courier New" panose="02070309020205020404" pitchFamily="49" charset="0"/>
              <a:cs typeface="Courier New" panose="02070309020205020404" pitchFamily="49" charset="0"/>
            </a:endParaRPr>
          </a:p>
          <a:p>
            <a:r>
              <a:rPr lang="es-ES" sz="2200" b="1" dirty="0" smtClean="0">
                <a:latin typeface="Courier New" panose="02070309020205020404" pitchFamily="49" charset="0"/>
                <a:cs typeface="Courier New" panose="02070309020205020404" pitchFamily="49" charset="0"/>
              </a:rPr>
              <a:t>{ </a:t>
            </a:r>
          </a:p>
          <a:p>
            <a:r>
              <a:rPr lang="es-ES" sz="2200" b="1" dirty="0">
                <a:latin typeface="Courier New" panose="02070309020205020404" pitchFamily="49" charset="0"/>
                <a:cs typeface="Courier New" panose="02070309020205020404" pitchFamily="49" charset="0"/>
              </a:rPr>
              <a:t> </a:t>
            </a:r>
            <a:r>
              <a:rPr lang="es-ES" sz="2200" b="1" dirty="0" smtClean="0">
                <a:latin typeface="Courier New" panose="02070309020205020404" pitchFamily="49" charset="0"/>
                <a:cs typeface="Courier New" panose="02070309020205020404" pitchFamily="49" charset="0"/>
              </a:rPr>
              <a:t> // </a:t>
            </a:r>
            <a:r>
              <a:rPr lang="es-ES" sz="2200" b="1" dirty="0">
                <a:latin typeface="Courier New" panose="02070309020205020404" pitchFamily="49" charset="0"/>
                <a:cs typeface="Courier New" panose="02070309020205020404" pitchFamily="49" charset="0"/>
              </a:rPr>
              <a:t>Cuerpo de la función </a:t>
            </a:r>
            <a:endParaRPr lang="es-ES" sz="2200" b="1" dirty="0" smtClean="0">
              <a:latin typeface="Courier New" panose="02070309020205020404" pitchFamily="49" charset="0"/>
              <a:cs typeface="Courier New" panose="02070309020205020404" pitchFamily="49" charset="0"/>
            </a:endParaRPr>
          </a:p>
          <a:p>
            <a:r>
              <a:rPr lang="es-ES" sz="2200" b="1" dirty="0" smtClean="0">
                <a:latin typeface="Courier New" panose="02070309020205020404" pitchFamily="49" charset="0"/>
                <a:cs typeface="Courier New" panose="02070309020205020404" pitchFamily="49" charset="0"/>
              </a:rPr>
              <a:t>}</a:t>
            </a:r>
            <a:endParaRPr lang="es-E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8582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Lanzamiento de excepciones. </a:t>
            </a:r>
            <a:endParaRPr lang="en-US" dirty="0">
              <a:latin typeface="Times New Roman" panose="02020603050405020304" pitchFamily="18" charset="0"/>
              <a:cs typeface="Times New Roman" panose="02020603050405020304" pitchFamily="18" charset="0"/>
            </a:endParaRPr>
          </a:p>
        </p:txBody>
      </p:sp>
      <p:sp>
        <p:nvSpPr>
          <p:cNvPr id="12" name="14 CuadroTexto"/>
          <p:cNvSpPr txBox="1"/>
          <p:nvPr/>
        </p:nvSpPr>
        <p:spPr>
          <a:xfrm>
            <a:off x="1823310" y="1500319"/>
            <a:ext cx="6502495" cy="2169825"/>
          </a:xfrm>
          <a:prstGeom prst="rect">
            <a:avLst/>
          </a:prstGeom>
          <a:noFill/>
        </p:spPr>
        <p:txBody>
          <a:bodyPr wrap="square" rtlCol="0">
            <a:spAutoFit/>
          </a:bodyPr>
          <a:lstStyle/>
          <a:p>
            <a:pPr algn="ctr">
              <a:spcBef>
                <a:spcPts val="600"/>
              </a:spcBef>
            </a:pPr>
            <a:r>
              <a:rPr lang="es-ES" sz="2400" dirty="0" smtClean="0">
                <a:latin typeface="Times New Roman" panose="02020603050405020304" pitchFamily="18" charset="0"/>
                <a:cs typeface="Times New Roman" panose="02020603050405020304" pitchFamily="18" charset="0"/>
              </a:rPr>
              <a:t>Podremos indicar tantos tipos de excepciones como queramos en la clausula «</a:t>
            </a:r>
            <a:r>
              <a:rPr lang="es-ES" sz="2400" b="1" dirty="0" err="1" smtClean="0">
                <a:latin typeface="Times New Roman" panose="02020603050405020304" pitchFamily="18" charset="0"/>
                <a:cs typeface="Times New Roman" panose="02020603050405020304" pitchFamily="18" charset="0"/>
              </a:rPr>
              <a:t>throws</a:t>
            </a:r>
            <a:r>
              <a:rPr lang="es-ES" sz="2400" dirty="0" smtClean="0">
                <a:latin typeface="Times New Roman" panose="02020603050405020304" pitchFamily="18" charset="0"/>
                <a:cs typeface="Times New Roman" panose="02020603050405020304" pitchFamily="18" charset="0"/>
              </a:rPr>
              <a:t>». </a:t>
            </a:r>
          </a:p>
          <a:p>
            <a:pPr algn="ctr">
              <a:spcBef>
                <a:spcPts val="1800"/>
              </a:spcBef>
            </a:pPr>
            <a:r>
              <a:rPr lang="es-ES" sz="2400" dirty="0" smtClean="0">
                <a:latin typeface="Times New Roman" panose="02020603050405020304" pitchFamily="18" charset="0"/>
                <a:cs typeface="Times New Roman" panose="02020603050405020304" pitchFamily="18" charset="0"/>
              </a:rPr>
              <a:t>Si alguna de estas clases de excepciones tiene subclases, también se considerará que puede lanzar todas estas subclases.</a:t>
            </a:r>
          </a:p>
        </p:txBody>
      </p:sp>
    </p:spTree>
    <p:extLst>
      <p:ext uri="{BB962C8B-B14F-4D97-AF65-F5344CB8AC3E}">
        <p14:creationId xmlns:p14="http://schemas.microsoft.com/office/powerpoint/2010/main" val="2278248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Lanzamiento de excepciones. </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262154" y="237863"/>
            <a:ext cx="8635973" cy="1477328"/>
          </a:xfrm>
          <a:prstGeom prst="rect">
            <a:avLst/>
          </a:prstGeom>
          <a:solidFill>
            <a:schemeClr val="accent6">
              <a:lumMod val="60000"/>
              <a:lumOff val="40000"/>
            </a:schemeClr>
          </a:solidFill>
          <a:ln w="38100">
            <a:solidFill>
              <a:schemeClr val="accent6">
                <a:lumMod val="50000"/>
              </a:schemeClr>
            </a:solidFill>
          </a:ln>
        </p:spPr>
        <p:txBody>
          <a:bodyPr wrap="square" rtlCol="0">
            <a:spAutoFit/>
          </a:bodyPr>
          <a:lstStyle/>
          <a:p>
            <a:pPr algn="ctr">
              <a:spcBef>
                <a:spcPts val="1200"/>
              </a:spcBef>
            </a:pPr>
            <a:r>
              <a:rPr lang="es-ES" sz="2000" dirty="0">
                <a:latin typeface="Times New Roman" panose="02020603050405020304" pitchFamily="18" charset="0"/>
                <a:cs typeface="Times New Roman" panose="02020603050405020304" pitchFamily="18" charset="0"/>
              </a:rPr>
              <a:t>Si en un método ocurre una excepción, pero no se quiere tratar en el cuerpo del método, este puede realizar una propagación de excepciones</a:t>
            </a:r>
            <a:r>
              <a:rPr lang="es-ES" sz="2000" dirty="0" smtClean="0">
                <a:latin typeface="Times New Roman" panose="02020603050405020304" pitchFamily="18" charset="0"/>
                <a:cs typeface="Times New Roman" panose="02020603050405020304" pitchFamily="18" charset="0"/>
              </a:rPr>
              <a:t>.</a:t>
            </a:r>
          </a:p>
          <a:p>
            <a:pPr algn="ctr">
              <a:spcBef>
                <a:spcPts val="1200"/>
              </a:spcBef>
            </a:pPr>
            <a:r>
              <a:rPr lang="es-ES" sz="2000" dirty="0" smtClean="0">
                <a:latin typeface="Times New Roman" panose="02020603050405020304" pitchFamily="18" charset="0"/>
                <a:cs typeface="Times New Roman" panose="02020603050405020304" pitchFamily="18" charset="0"/>
              </a:rPr>
              <a:t>Esto </a:t>
            </a:r>
            <a:r>
              <a:rPr lang="es-ES" sz="2000" dirty="0">
                <a:latin typeface="Times New Roman" panose="02020603050405020304" pitchFamily="18" charset="0"/>
                <a:cs typeface="Times New Roman" panose="02020603050405020304" pitchFamily="18" charset="0"/>
              </a:rPr>
              <a:t>quiere decir que va a hacer llegar dicha excepción a un nivel más arriba de ella, es decir, al programa donde se use dicho método que propagó la excepción.</a:t>
            </a:r>
            <a:endParaRPr lang="eu-ES" sz="2000" dirty="0">
              <a:latin typeface="Times New Roman" panose="02020603050405020304" pitchFamily="18" charset="0"/>
              <a:cs typeface="Times New Roman" panose="02020603050405020304" pitchFamily="18" charset="0"/>
            </a:endParaRPr>
          </a:p>
        </p:txBody>
      </p:sp>
      <p:pic>
        <p:nvPicPr>
          <p:cNvPr id="5122" name="Picture 2" descr="Propagación de excepciones desde un método con th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460" y="1560036"/>
            <a:ext cx="7812809" cy="3527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853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Lanzamiento de excepciones. </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665725" y="1353818"/>
            <a:ext cx="6952469" cy="461665"/>
          </a:xfrm>
          <a:prstGeom prst="rect">
            <a:avLst/>
          </a:prstGeom>
          <a:noFill/>
        </p:spPr>
        <p:txBody>
          <a:bodyPr wrap="square" rtlCol="0">
            <a:spAutoFit/>
          </a:bodyPr>
          <a:lstStyle/>
          <a:p>
            <a:pPr marL="274638" indent="-274638">
              <a:spcBef>
                <a:spcPts val="600"/>
              </a:spcBef>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Utilizando la instrucción «</a:t>
            </a:r>
            <a:r>
              <a:rPr lang="es-ES" sz="2400" b="1" i="1" dirty="0" err="1" smtClean="0">
                <a:latin typeface="Times New Roman" panose="02020603050405020304" pitchFamily="18" charset="0"/>
                <a:cs typeface="Times New Roman" panose="02020603050405020304" pitchFamily="18" charset="0"/>
              </a:rPr>
              <a:t>throw</a:t>
            </a:r>
            <a:r>
              <a:rPr lang="es-ES" sz="2400" dirty="0" smtClean="0">
                <a:latin typeface="Times New Roman" panose="02020603050405020304" pitchFamily="18" charset="0"/>
                <a:cs typeface="Times New Roman" panose="02020603050405020304" pitchFamily="18" charset="0"/>
              </a:rPr>
              <a:t>»</a:t>
            </a:r>
          </a:p>
        </p:txBody>
      </p:sp>
      <p:sp>
        <p:nvSpPr>
          <p:cNvPr id="13" name="14 CuadroTexto"/>
          <p:cNvSpPr txBox="1"/>
          <p:nvPr/>
        </p:nvSpPr>
        <p:spPr>
          <a:xfrm>
            <a:off x="2137365" y="2202697"/>
            <a:ext cx="6366383" cy="830997"/>
          </a:xfrm>
          <a:prstGeom prst="rect">
            <a:avLst/>
          </a:prstGeom>
          <a:noFill/>
        </p:spPr>
        <p:txBody>
          <a:bodyPr wrap="square" rtlCol="0">
            <a:spAutoFit/>
          </a:bodyPr>
          <a:lstStyle/>
          <a:p>
            <a:pPr algn="ctr">
              <a:spcBef>
                <a:spcPts val="600"/>
              </a:spcBef>
            </a:pPr>
            <a:r>
              <a:rPr lang="es-ES" sz="2400" dirty="0" smtClean="0">
                <a:latin typeface="Times New Roman" panose="02020603050405020304" pitchFamily="18" charset="0"/>
                <a:cs typeface="Times New Roman" panose="02020603050405020304" pitchFamily="18" charset="0"/>
              </a:rPr>
              <a:t>Proporcionando un objeto correspondiente al tipo de excepción que deseamos lanzar. Por ejemplo</a:t>
            </a:r>
          </a:p>
        </p:txBody>
      </p:sp>
      <p:sp>
        <p:nvSpPr>
          <p:cNvPr id="14" name="15 CuadroTexto"/>
          <p:cNvSpPr txBox="1"/>
          <p:nvPr/>
        </p:nvSpPr>
        <p:spPr>
          <a:xfrm>
            <a:off x="1639541" y="3424986"/>
            <a:ext cx="7235311" cy="461665"/>
          </a:xfrm>
          <a:prstGeom prst="rect">
            <a:avLst/>
          </a:prstGeom>
          <a:noFill/>
        </p:spPr>
        <p:txBody>
          <a:bodyPr wrap="square" rtlCol="0">
            <a:spAutoFit/>
          </a:bodyPr>
          <a:lstStyle/>
          <a:p>
            <a:pPr algn="ctr"/>
            <a:r>
              <a:rPr lang="es-ES" sz="2400" b="1" dirty="0" err="1" smtClean="0">
                <a:latin typeface="Courier New" panose="02070309020205020404" pitchFamily="49" charset="0"/>
                <a:cs typeface="Courier New" panose="02070309020205020404" pitchFamily="49" charset="0"/>
              </a:rPr>
              <a:t>throw</a:t>
            </a:r>
            <a:r>
              <a:rPr lang="es-ES" sz="2400" b="1" dirty="0" smtClean="0">
                <a:latin typeface="Courier New" panose="02070309020205020404" pitchFamily="49" charset="0"/>
                <a:cs typeface="Courier New" panose="02070309020205020404" pitchFamily="49" charset="0"/>
              </a:rPr>
              <a:t> new </a:t>
            </a:r>
            <a:r>
              <a:rPr lang="es-ES" sz="2400" b="1" dirty="0" err="1" smtClean="0">
                <a:latin typeface="Courier New" panose="02070309020205020404" pitchFamily="49" charset="0"/>
                <a:cs typeface="Courier New" panose="02070309020205020404" pitchFamily="49" charset="0"/>
              </a:rPr>
              <a:t>IOException</a:t>
            </a:r>
            <a:r>
              <a:rPr lang="es-ES" sz="2400" b="1" dirty="0" smtClean="0">
                <a:latin typeface="Courier New" panose="02070309020205020404" pitchFamily="49" charset="0"/>
                <a:cs typeface="Courier New" panose="02070309020205020404" pitchFamily="49" charset="0"/>
              </a:rPr>
              <a:t>(</a:t>
            </a:r>
            <a:r>
              <a:rPr lang="es-ES" sz="2400" b="1" dirty="0" err="1" smtClean="0">
                <a:latin typeface="Courier New" panose="02070309020205020404" pitchFamily="49" charset="0"/>
                <a:cs typeface="Courier New" panose="02070309020205020404" pitchFamily="49" charset="0"/>
              </a:rPr>
              <a:t>mensaje_error</a:t>
            </a:r>
            <a:r>
              <a:rPr lang="es-ES" sz="2400" b="1" dirty="0" smtClean="0">
                <a:latin typeface="Courier New" panose="02070309020205020404" pitchFamily="49" charset="0"/>
                <a:cs typeface="Courier New" panose="02070309020205020404" pitchFamily="49" charset="0"/>
              </a:rPr>
              <a:t>);</a:t>
            </a:r>
            <a:endParaRPr lang="es-E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848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1481"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s-ES" dirty="0" smtClean="0">
                <a:latin typeface="Times New Roman" panose="02020603050405020304" pitchFamily="18" charset="0"/>
                <a:cs typeface="Times New Roman" panose="02020603050405020304" pitchFamily="18" charset="0"/>
              </a:rPr>
              <a:t>.- ¿Qué es una excepción?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2092823" y="1273532"/>
            <a:ext cx="6727803"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Una </a:t>
            </a:r>
            <a:r>
              <a:rPr lang="es-ES" sz="2400" b="1" u="sng" dirty="0" smtClean="0">
                <a:latin typeface="Times New Roman" panose="02020603050405020304" pitchFamily="18" charset="0"/>
                <a:cs typeface="Times New Roman" panose="02020603050405020304" pitchFamily="18" charset="0"/>
              </a:rPr>
              <a:t>excepción</a:t>
            </a:r>
            <a:r>
              <a:rPr lang="es-ES" sz="2400" dirty="0" smtClean="0">
                <a:latin typeface="Times New Roman" panose="02020603050405020304" pitchFamily="18" charset="0"/>
                <a:cs typeface="Times New Roman" panose="02020603050405020304" pitchFamily="18" charset="0"/>
              </a:rPr>
              <a:t> es la indicación de un problema que ocurre durante la ejecución de un programa.</a:t>
            </a:r>
          </a:p>
        </p:txBody>
      </p:sp>
      <p:sp>
        <p:nvSpPr>
          <p:cNvPr id="13" name="13 CuadroTexto"/>
          <p:cNvSpPr txBox="1"/>
          <p:nvPr/>
        </p:nvSpPr>
        <p:spPr>
          <a:xfrm>
            <a:off x="1542996" y="2645457"/>
            <a:ext cx="7277630"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Se le llama excepción porque se trata de un error que no sucede con frecuencia, es decir, “</a:t>
            </a:r>
            <a:r>
              <a:rPr lang="es-ES" sz="2400" i="1" dirty="0" smtClean="0">
                <a:latin typeface="Times New Roman" panose="02020603050405020304" pitchFamily="18" charset="0"/>
                <a:cs typeface="Times New Roman" panose="02020603050405020304" pitchFamily="18" charset="0"/>
              </a:rPr>
              <a:t>una excepción a la regla</a:t>
            </a:r>
            <a:r>
              <a:rPr lang="es-ES" sz="2400" dirty="0" smtClean="0">
                <a:latin typeface="Times New Roman" panose="02020603050405020304" pitchFamily="18" charset="0"/>
                <a:cs typeface="Times New Roman" panose="02020603050405020304" pitchFamily="18" charset="0"/>
              </a:rPr>
              <a:t>”. La “regla”, es la ejecución normal del programa</a:t>
            </a:r>
          </a:p>
        </p:txBody>
      </p:sp>
    </p:spTree>
    <p:extLst>
      <p:ext uri="{BB962C8B-B14F-4D97-AF65-F5344CB8AC3E}">
        <p14:creationId xmlns:p14="http://schemas.microsoft.com/office/powerpoint/2010/main" val="2832809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Lanzamiento de excepciones. </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813853" y="984303"/>
            <a:ext cx="7113315" cy="461665"/>
          </a:xfrm>
          <a:prstGeom prst="rect">
            <a:avLst/>
          </a:prstGeom>
          <a:noFill/>
        </p:spPr>
        <p:txBody>
          <a:bodyPr wrap="square" rtlCol="0">
            <a:spAutoFit/>
          </a:bodyPr>
          <a:lstStyle/>
          <a:p>
            <a:pPr marL="274638" indent="-274638">
              <a:spcBef>
                <a:spcPts val="600"/>
              </a:spcBef>
              <a:buFont typeface="Wingdings" panose="05000000000000000000" pitchFamily="2" charset="2"/>
              <a:buChar char="§"/>
            </a:pPr>
            <a:r>
              <a:rPr lang="es-ES" sz="2400" dirty="0" smtClean="0">
                <a:latin typeface="Times New Roman" panose="02020603050405020304" pitchFamily="18" charset="0"/>
                <a:cs typeface="Times New Roman" panose="02020603050405020304" pitchFamily="18" charset="0"/>
              </a:rPr>
              <a:t>Juntando estos dos pasos</a:t>
            </a:r>
          </a:p>
        </p:txBody>
      </p:sp>
      <p:sp>
        <p:nvSpPr>
          <p:cNvPr id="13" name="14 CuadroTexto"/>
          <p:cNvSpPr txBox="1"/>
          <p:nvPr/>
        </p:nvSpPr>
        <p:spPr>
          <a:xfrm>
            <a:off x="538236" y="1666746"/>
            <a:ext cx="8388932" cy="2677656"/>
          </a:xfrm>
          <a:prstGeom prst="rect">
            <a:avLst/>
          </a:prstGeom>
          <a:solidFill>
            <a:schemeClr val="bg1"/>
          </a:solidFill>
          <a:ln w="38100">
            <a:solidFill>
              <a:schemeClr val="tx1"/>
            </a:solidFill>
          </a:ln>
        </p:spPr>
        <p:txBody>
          <a:bodyPr wrap="square" rtlCol="0">
            <a:spAutoFit/>
          </a:bodyPr>
          <a:lstStyle/>
          <a:p>
            <a:r>
              <a:rPr lang="es-ES" sz="2400" b="1" dirty="0" err="1" smtClean="0">
                <a:latin typeface="Courier New" panose="02070309020205020404" pitchFamily="49" charset="0"/>
                <a:cs typeface="Courier New" panose="02070309020205020404" pitchFamily="49" charset="0"/>
              </a:rPr>
              <a:t>public</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void</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leeFichero</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throws</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IOException</a:t>
            </a:r>
            <a:r>
              <a:rPr lang="es-ES" sz="2400" b="1" dirty="0" smtClean="0">
                <a:latin typeface="Courier New" panose="02070309020205020404" pitchFamily="49" charset="0"/>
                <a:cs typeface="Courier New" panose="02070309020205020404" pitchFamily="49" charset="0"/>
              </a:rPr>
              <a:t>,</a:t>
            </a:r>
          </a:p>
          <a:p>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FileNotFoundException</a:t>
            </a:r>
            <a:r>
              <a:rPr lang="es-ES" sz="2400" b="1" dirty="0" smtClean="0">
                <a:latin typeface="Courier New" panose="02070309020205020404" pitchFamily="49" charset="0"/>
                <a:cs typeface="Courier New" panose="02070309020205020404" pitchFamily="49" charset="0"/>
              </a:rPr>
              <a:t> </a:t>
            </a:r>
          </a:p>
          <a:p>
            <a:r>
              <a:rPr lang="es-ES" sz="2400" b="1" dirty="0" smtClean="0">
                <a:latin typeface="Courier New" panose="02070309020205020404" pitchFamily="49" charset="0"/>
                <a:cs typeface="Courier New" panose="02070309020205020404" pitchFamily="49" charset="0"/>
              </a:rPr>
              <a:t>{</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r>
              <a:rPr lang="es-ES" sz="2400" b="1" dirty="0" err="1" smtClean="0">
                <a:latin typeface="Courier New" panose="02070309020205020404" pitchFamily="49" charset="0"/>
                <a:cs typeface="Courier New" panose="02070309020205020404" pitchFamily="49" charset="0"/>
              </a:rPr>
              <a:t>throw</a:t>
            </a:r>
            <a:r>
              <a:rPr lang="es-ES" sz="2400" b="1" dirty="0" smtClean="0">
                <a:latin typeface="Courier New" panose="02070309020205020404" pitchFamily="49" charset="0"/>
                <a:cs typeface="Courier New" panose="02070309020205020404" pitchFamily="49" charset="0"/>
              </a:rPr>
              <a:t> new </a:t>
            </a:r>
            <a:r>
              <a:rPr lang="es-ES" sz="2400" b="1" dirty="0" err="1" smtClean="0">
                <a:latin typeface="Courier New" panose="02070309020205020404" pitchFamily="49" charset="0"/>
                <a:cs typeface="Courier New" panose="02070309020205020404" pitchFamily="49" charset="0"/>
              </a:rPr>
              <a:t>IOException</a:t>
            </a:r>
            <a:r>
              <a:rPr lang="es-ES" sz="2400" b="1" dirty="0" smtClean="0">
                <a:latin typeface="Courier New" panose="02070309020205020404" pitchFamily="49" charset="0"/>
                <a:cs typeface="Courier New" panose="02070309020205020404" pitchFamily="49" charset="0"/>
              </a:rPr>
              <a:t>(</a:t>
            </a:r>
            <a:r>
              <a:rPr lang="es-ES" sz="2400" b="1" dirty="0" err="1" smtClean="0">
                <a:latin typeface="Courier New" panose="02070309020205020404" pitchFamily="49" charset="0"/>
                <a:cs typeface="Courier New" panose="02070309020205020404" pitchFamily="49" charset="0"/>
              </a:rPr>
              <a:t>mensaje_error</a:t>
            </a:r>
            <a:r>
              <a:rPr lang="es-ES" sz="2400" b="1" dirty="0" smtClean="0">
                <a:latin typeface="Courier New" panose="02070309020205020404" pitchFamily="49" charset="0"/>
                <a:cs typeface="Courier New" panose="02070309020205020404" pitchFamily="49" charset="0"/>
              </a:rPr>
              <a:t>; </a:t>
            </a:r>
          </a:p>
          <a:p>
            <a:r>
              <a:rPr lang="es-ES" sz="2400" b="1" dirty="0">
                <a:latin typeface="Courier New" panose="02070309020205020404" pitchFamily="49" charset="0"/>
                <a:cs typeface="Courier New" panose="02070309020205020404" pitchFamily="49" charset="0"/>
              </a:rPr>
              <a:t> </a:t>
            </a:r>
            <a:r>
              <a:rPr lang="es-ES" sz="2400" b="1" dirty="0" smtClean="0">
                <a:latin typeface="Courier New" panose="02070309020205020404" pitchFamily="49" charset="0"/>
                <a:cs typeface="Courier New" panose="02070309020205020404" pitchFamily="49" charset="0"/>
              </a:rPr>
              <a:t>    ……………</a:t>
            </a:r>
          </a:p>
          <a:p>
            <a:r>
              <a:rPr lang="es-E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71044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41</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Lanzamiento de excepciones. </a:t>
            </a:r>
            <a:endParaRPr lang="en-US" dirty="0">
              <a:latin typeface="Times New Roman" panose="02020603050405020304" pitchFamily="18" charset="0"/>
              <a:cs typeface="Times New Roman" panose="02020603050405020304" pitchFamily="18" charset="0"/>
            </a:endParaRPr>
          </a:p>
        </p:txBody>
      </p:sp>
      <p:pic>
        <p:nvPicPr>
          <p:cNvPr id="4098" name="Picture 2" descr="Propagación de excepciones con th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176208"/>
            <a:ext cx="73533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4508487" y="825477"/>
            <a:ext cx="4275740" cy="1015663"/>
          </a:xfrm>
          <a:prstGeom prst="rect">
            <a:avLst/>
          </a:prstGeom>
          <a:solidFill>
            <a:schemeClr val="accent6">
              <a:lumMod val="60000"/>
              <a:lumOff val="40000"/>
            </a:schemeClr>
          </a:solidFill>
          <a:ln w="38100">
            <a:solidFill>
              <a:schemeClr val="accent6">
                <a:lumMod val="50000"/>
              </a:schemeClr>
            </a:solidFill>
          </a:ln>
        </p:spPr>
        <p:txBody>
          <a:bodyPr wrap="square" rtlCol="0">
            <a:spAutoFit/>
          </a:bodyPr>
          <a:lstStyle/>
          <a:p>
            <a:pPr algn="ctr"/>
            <a:r>
              <a:rPr lang="es-ES" sz="2000" dirty="0" smtClean="0">
                <a:latin typeface="Times New Roman" panose="02020603050405020304" pitchFamily="18" charset="0"/>
                <a:cs typeface="Times New Roman" panose="02020603050405020304" pitchFamily="18" charset="0"/>
              </a:rPr>
              <a:t>Comprueba si la variable «nombre» es NULL, si es así lanza una excepción que será capturada en el bloque «catch»</a:t>
            </a:r>
            <a:endParaRPr lang="eu-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701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Lanzamiento de excepciones. </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365195" y="1133714"/>
            <a:ext cx="7476308" cy="2831544"/>
          </a:xfrm>
          <a:prstGeom prst="rect">
            <a:avLst/>
          </a:prstGeom>
          <a:noFill/>
        </p:spPr>
        <p:txBody>
          <a:bodyPr wrap="square" rtlCol="0">
            <a:spAutoFit/>
          </a:bodyPr>
          <a:lstStyle/>
          <a:p>
            <a:pPr algn="ctr">
              <a:spcBef>
                <a:spcPts val="600"/>
              </a:spcBef>
            </a:pPr>
            <a:r>
              <a:rPr lang="es-ES" sz="2400" dirty="0" smtClean="0">
                <a:latin typeface="Times New Roman" panose="02020603050405020304" pitchFamily="18" charset="0"/>
                <a:cs typeface="Times New Roman" panose="02020603050405020304" pitchFamily="18" charset="0"/>
              </a:rPr>
              <a:t>Podremos lanzar así excepciones en nuestras funciones para indicar que algo no es como debiera ser a las funciones llamadoras.</a:t>
            </a:r>
          </a:p>
          <a:p>
            <a:pPr algn="ctr">
              <a:spcBef>
                <a:spcPts val="1200"/>
              </a:spcBef>
            </a:pPr>
            <a:r>
              <a:rPr lang="es-ES" sz="2400" dirty="0" smtClean="0">
                <a:latin typeface="Times New Roman" panose="02020603050405020304" pitchFamily="18" charset="0"/>
                <a:cs typeface="Times New Roman" panose="02020603050405020304" pitchFamily="18" charset="0"/>
              </a:rPr>
              <a:t>Por ejemplo, si estamos procesando un fichero que debe tener un determinado formato, sería buena idea lanzar excepciones de tipo «</a:t>
            </a:r>
            <a:r>
              <a:rPr lang="es-ES" sz="2400" b="1" dirty="0" err="1" smtClean="0">
                <a:latin typeface="Courier New" panose="02070309020205020404" pitchFamily="49" charset="0"/>
                <a:cs typeface="Courier New" panose="02070309020205020404" pitchFamily="49" charset="0"/>
              </a:rPr>
              <a:t>ParseException</a:t>
            </a:r>
            <a:r>
              <a:rPr lang="es-ES" sz="2400" dirty="0" smtClean="0">
                <a:latin typeface="Times New Roman" panose="02020603050405020304" pitchFamily="18" charset="0"/>
                <a:cs typeface="Times New Roman" panose="02020603050405020304" pitchFamily="18" charset="0"/>
              </a:rPr>
              <a:t>» en caso de que la sintaxis del fichero de entrada no sea correcta. </a:t>
            </a:r>
          </a:p>
        </p:txBody>
      </p:sp>
    </p:spTree>
    <p:extLst>
      <p:ext uri="{BB962C8B-B14F-4D97-AF65-F5344CB8AC3E}">
        <p14:creationId xmlns:p14="http://schemas.microsoft.com/office/powerpoint/2010/main" val="1324353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Lanzamiento de excepciones. </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517900" y="1138950"/>
            <a:ext cx="7077311" cy="3046988"/>
          </a:xfrm>
          <a:prstGeom prst="rect">
            <a:avLst/>
          </a:prstGeom>
          <a:noFill/>
        </p:spPr>
        <p:txBody>
          <a:bodyPr wrap="square" rtlCol="0">
            <a:spAutoFit/>
          </a:bodyPr>
          <a:lstStyle/>
          <a:p>
            <a:pPr algn="ctr">
              <a:spcBef>
                <a:spcPts val="600"/>
              </a:spcBef>
            </a:pPr>
            <a:r>
              <a:rPr lang="es-ES" sz="2400" dirty="0" smtClean="0">
                <a:latin typeface="Times New Roman" panose="02020603050405020304" pitchFamily="18" charset="0"/>
                <a:cs typeface="Times New Roman" panose="02020603050405020304" pitchFamily="18" charset="0"/>
              </a:rPr>
              <a:t>Para las excepciones que no son de tipo «</a:t>
            </a:r>
            <a:r>
              <a:rPr lang="es-ES" sz="2400" b="1" dirty="0" err="1" smtClean="0">
                <a:latin typeface="Times New Roman" panose="02020603050405020304" pitchFamily="18" charset="0"/>
                <a:cs typeface="Times New Roman" panose="02020603050405020304" pitchFamily="18" charset="0"/>
              </a:rPr>
              <a:t>checked</a:t>
            </a:r>
            <a:r>
              <a:rPr lang="es-ES" sz="2400" dirty="0" smtClean="0">
                <a:latin typeface="Times New Roman" panose="02020603050405020304" pitchFamily="18" charset="0"/>
                <a:cs typeface="Times New Roman" panose="02020603050405020304" pitchFamily="18" charset="0"/>
              </a:rPr>
              <a:t>» no hará falta la cláusula «</a:t>
            </a:r>
            <a:r>
              <a:rPr lang="es-ES" sz="2400" b="1" dirty="0" err="1" smtClean="0">
                <a:latin typeface="Times New Roman" panose="02020603050405020304" pitchFamily="18" charset="0"/>
                <a:cs typeface="Times New Roman" panose="02020603050405020304" pitchFamily="18" charset="0"/>
              </a:rPr>
              <a:t>throws</a:t>
            </a:r>
            <a:r>
              <a:rPr lang="es-ES" sz="2400" dirty="0" smtClean="0">
                <a:latin typeface="Times New Roman" panose="02020603050405020304" pitchFamily="18" charset="0"/>
                <a:cs typeface="Times New Roman" panose="02020603050405020304" pitchFamily="18" charset="0"/>
              </a:rPr>
              <a:t>», en la declaración del método, pero seguirán el mismo comportamiento que el resto, si no son capturadas pasarán al método de nivel superior, y seguirán así hasta llegar a la función principal, momento en el que si no se captura provocará la salida de nuestro programa mostrando el error correspondiente.</a:t>
            </a:r>
          </a:p>
        </p:txBody>
      </p:sp>
    </p:spTree>
    <p:extLst>
      <p:ext uri="{BB962C8B-B14F-4D97-AF65-F5344CB8AC3E}">
        <p14:creationId xmlns:p14="http://schemas.microsoft.com/office/powerpoint/2010/main" val="3920368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7</a:t>
            </a:r>
            <a:r>
              <a:rPr lang="es-ES" dirty="0" smtClean="0">
                <a:latin typeface="Times New Roman" panose="02020603050405020304" pitchFamily="18" charset="0"/>
                <a:cs typeface="Times New Roman" panose="02020603050405020304" pitchFamily="18" charset="0"/>
              </a:rPr>
              <a:t>.- Ejemplos.</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517900" y="961149"/>
            <a:ext cx="7176022" cy="1569660"/>
          </a:xfrm>
          <a:prstGeom prst="rect">
            <a:avLst/>
          </a:prstGeom>
          <a:noFill/>
        </p:spPr>
        <p:txBody>
          <a:bodyPr wrap="square" rtlCol="0">
            <a:spAutoFit/>
          </a:bodyPr>
          <a:lstStyle/>
          <a:p>
            <a:pPr algn="ctr">
              <a:spcBef>
                <a:spcPts val="600"/>
              </a:spcBef>
            </a:pPr>
            <a:r>
              <a:rPr lang="es-ES" sz="2400" dirty="0" smtClean="0">
                <a:latin typeface="Times New Roman" panose="02020603050405020304" pitchFamily="18" charset="0"/>
                <a:cs typeface="Times New Roman" panose="02020603050405020304" pitchFamily="18" charset="0"/>
              </a:rPr>
              <a:t>La función miembro que lanza una excepción tiene la declaración habitual de cualquier otro método pero se le añade a continuación la palabra reservada «</a:t>
            </a:r>
            <a:r>
              <a:rPr lang="es-ES" sz="2400" b="1" i="1" dirty="0" err="1" smtClean="0">
                <a:latin typeface="Times New Roman" panose="02020603050405020304" pitchFamily="18" charset="0"/>
                <a:cs typeface="Times New Roman" panose="02020603050405020304" pitchFamily="18" charset="0"/>
              </a:rPr>
              <a:t>throws</a:t>
            </a:r>
            <a:r>
              <a:rPr lang="es-ES" sz="2400" dirty="0" smtClean="0">
                <a:latin typeface="Times New Roman" panose="02020603050405020304" pitchFamily="18" charset="0"/>
                <a:cs typeface="Times New Roman" panose="02020603050405020304" pitchFamily="18" charset="0"/>
              </a:rPr>
              <a:t>» seguida de la excepción o excepciones que puede lanzar.</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02" y="2895535"/>
            <a:ext cx="8025620" cy="1570230"/>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642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7</a:t>
            </a:r>
            <a:r>
              <a:rPr lang="es-ES" dirty="0" smtClean="0">
                <a:latin typeface="Times New Roman" panose="02020603050405020304" pitchFamily="18" charset="0"/>
                <a:cs typeface="Times New Roman" panose="02020603050405020304" pitchFamily="18" charset="0"/>
              </a:rPr>
              <a:t>.- Ejemplos.</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183727" y="815079"/>
            <a:ext cx="7535426" cy="3508653"/>
          </a:xfrm>
          <a:prstGeom prst="rect">
            <a:avLst/>
          </a:prstGeom>
          <a:noFill/>
        </p:spPr>
        <p:txBody>
          <a:bodyPr wrap="square" rtlCol="0">
            <a:spAutoFit/>
          </a:bodyPr>
          <a:lstStyle/>
          <a:p>
            <a:pPr algn="ctr">
              <a:spcBef>
                <a:spcPts val="600"/>
              </a:spcBef>
            </a:pPr>
            <a:r>
              <a:rPr lang="es-ES" sz="2400" dirty="0" smtClean="0">
                <a:latin typeface="Times New Roman" panose="02020603050405020304" pitchFamily="18" charset="0"/>
                <a:cs typeface="Times New Roman" panose="02020603050405020304" pitchFamily="18" charset="0"/>
              </a:rPr>
              <a:t>En el ejemplo anterior, cuando el numerador es mayor que 100 o el denominador es menor que -5 se lanza «</a:t>
            </a:r>
            <a:r>
              <a:rPr lang="es-ES" sz="2400" b="1" i="1" dirty="0" err="1" smtClean="0">
                <a:latin typeface="Times New Roman" panose="02020603050405020304" pitchFamily="18" charset="0"/>
                <a:cs typeface="Times New Roman" panose="02020603050405020304" pitchFamily="18" charset="0"/>
              </a:rPr>
              <a:t>throw</a:t>
            </a:r>
            <a:r>
              <a:rPr lang="es-ES" sz="2400" dirty="0" smtClean="0">
                <a:latin typeface="Times New Roman" panose="02020603050405020304" pitchFamily="18" charset="0"/>
                <a:cs typeface="Times New Roman" panose="02020603050405020304" pitchFamily="18" charset="0"/>
              </a:rPr>
              <a:t>» una excepción, un objeto de la clase «</a:t>
            </a:r>
            <a:r>
              <a:rPr lang="es-ES" sz="2400" b="1" i="1" dirty="0" err="1" smtClean="0">
                <a:latin typeface="Times New Roman" panose="02020603050405020304" pitchFamily="18" charset="0"/>
                <a:cs typeface="Times New Roman" panose="02020603050405020304" pitchFamily="18" charset="0"/>
              </a:rPr>
              <a:t>ExcepcionIntervalo</a:t>
            </a:r>
            <a:r>
              <a:rPr lang="es-ES" sz="2400" dirty="0" smtClean="0">
                <a:latin typeface="Times New Roman" panose="02020603050405020304" pitchFamily="18" charset="0"/>
                <a:cs typeface="Times New Roman" panose="02020603050405020304" pitchFamily="18" charset="0"/>
              </a:rPr>
              <a:t>». </a:t>
            </a:r>
          </a:p>
          <a:p>
            <a:pPr algn="ctr">
              <a:spcBef>
                <a:spcPts val="1800"/>
              </a:spcBef>
            </a:pPr>
            <a:r>
              <a:rPr lang="es-ES" sz="2400" dirty="0" smtClean="0">
                <a:latin typeface="Times New Roman" panose="02020603050405020304" pitchFamily="18" charset="0"/>
                <a:cs typeface="Times New Roman" panose="02020603050405020304" pitchFamily="18" charset="0"/>
              </a:rPr>
              <a:t>Dicho objeto se crea llamando al constructor de dicha clase y pasándole un </a:t>
            </a:r>
            <a:r>
              <a:rPr lang="es-ES" sz="2400" b="1" dirty="0" err="1" smtClean="0">
                <a:latin typeface="Times New Roman" panose="02020603050405020304" pitchFamily="18" charset="0"/>
                <a:cs typeface="Times New Roman" panose="02020603050405020304" pitchFamily="18" charset="0"/>
              </a:rPr>
              <a:t>string</a:t>
            </a:r>
            <a:r>
              <a:rPr lang="es-ES" sz="2400" dirty="0" smtClean="0">
                <a:latin typeface="Times New Roman" panose="02020603050405020304" pitchFamily="18" charset="0"/>
                <a:cs typeface="Times New Roman" panose="02020603050405020304" pitchFamily="18" charset="0"/>
              </a:rPr>
              <a:t> que contiene el mensaje “</a:t>
            </a:r>
            <a:r>
              <a:rPr lang="es-ES" sz="2400" i="1" dirty="0" smtClean="0">
                <a:latin typeface="Times New Roman" panose="02020603050405020304" pitchFamily="18" charset="0"/>
                <a:cs typeface="Times New Roman" panose="02020603050405020304" pitchFamily="18" charset="0"/>
              </a:rPr>
              <a:t>Números fuera del intervalo</a:t>
            </a:r>
            <a:r>
              <a:rPr lang="es-ES" sz="2400" dirty="0" smtClean="0">
                <a:latin typeface="Times New Roman" panose="02020603050405020304" pitchFamily="18" charset="0"/>
                <a:cs typeface="Times New Roman" panose="02020603050405020304" pitchFamily="18" charset="0"/>
              </a:rPr>
              <a:t>”.</a:t>
            </a:r>
          </a:p>
          <a:p>
            <a:pPr algn="ctr">
              <a:spcBef>
                <a:spcPts val="1800"/>
              </a:spcBef>
            </a:pPr>
            <a:r>
              <a:rPr lang="es-ES" sz="2400" dirty="0" smtClean="0">
                <a:latin typeface="Times New Roman" panose="02020603050405020304" pitchFamily="18" charset="0"/>
                <a:cs typeface="Times New Roman" panose="02020603050405020304" pitchFamily="18" charset="0"/>
              </a:rPr>
              <a:t>En el programa siguiente vemos el bloque «</a:t>
            </a:r>
            <a:r>
              <a:rPr lang="es-ES" sz="2400" b="1" i="1" dirty="0" smtClean="0">
                <a:latin typeface="Times New Roman" panose="02020603050405020304" pitchFamily="18" charset="0"/>
                <a:cs typeface="Times New Roman" panose="02020603050405020304" pitchFamily="18" charset="0"/>
              </a:rPr>
              <a:t>catch</a:t>
            </a:r>
            <a:r>
              <a:rPr lang="es-ES" sz="2400" dirty="0" smtClean="0">
                <a:latin typeface="Times New Roman" panose="02020603050405020304" pitchFamily="18" charset="0"/>
                <a:cs typeface="Times New Roman" panose="02020603050405020304" pitchFamily="18" charset="0"/>
              </a:rPr>
              <a:t>» que captura la excepción que puede lanzar la función «</a:t>
            </a:r>
            <a:r>
              <a:rPr lang="es-ES" sz="2400" b="1" i="1" dirty="0" smtClean="0">
                <a:latin typeface="Times New Roman" panose="02020603050405020304" pitchFamily="18" charset="0"/>
                <a:cs typeface="Times New Roman" panose="02020603050405020304" pitchFamily="18" charset="0"/>
              </a:rPr>
              <a:t>rango</a:t>
            </a:r>
            <a:r>
              <a:rPr lang="es-E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82844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7</a:t>
            </a:r>
            <a:r>
              <a:rPr lang="es-ES" dirty="0" smtClean="0">
                <a:latin typeface="Times New Roman" panose="02020603050405020304" pitchFamily="18" charset="0"/>
                <a:cs typeface="Times New Roman" panose="02020603050405020304" pitchFamily="18" charset="0"/>
              </a:rPr>
              <a:t>.- Ejemplos.</a:t>
            </a:r>
            <a:endParaRPr lang="en-US" dirty="0">
              <a:latin typeface="Times New Roman" panose="02020603050405020304" pitchFamily="18" charset="0"/>
              <a:cs typeface="Times New Roman" panose="02020603050405020304" pitchFamily="18" charset="0"/>
            </a:endParaRPr>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79" y="281175"/>
            <a:ext cx="5626266" cy="4871658"/>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12 CuadroTexto"/>
          <p:cNvSpPr txBox="1"/>
          <p:nvPr/>
        </p:nvSpPr>
        <p:spPr>
          <a:xfrm>
            <a:off x="5030115" y="1044700"/>
            <a:ext cx="3854655" cy="923330"/>
          </a:xfrm>
          <a:prstGeom prst="rect">
            <a:avLst/>
          </a:prstGeom>
          <a:solidFill>
            <a:schemeClr val="accent6">
              <a:lumMod val="20000"/>
              <a:lumOff val="80000"/>
            </a:schemeClr>
          </a:solidFill>
          <a:ln w="38100">
            <a:solidFill>
              <a:schemeClr val="accent6">
                <a:lumMod val="50000"/>
              </a:schemeClr>
            </a:solidFill>
          </a:ln>
        </p:spPr>
        <p:txBody>
          <a:bodyPr wrap="square" rtlCol="0">
            <a:spAutoFit/>
          </a:bodyPr>
          <a:lstStyle/>
          <a:p>
            <a:pPr algn="ctr"/>
            <a:r>
              <a:rPr lang="es-ES" b="1" dirty="0" smtClean="0">
                <a:latin typeface="Times New Roman" panose="02020603050405020304" pitchFamily="18" charset="0"/>
                <a:cs typeface="Times New Roman" panose="02020603050405020304" pitchFamily="18" charset="0"/>
              </a:rPr>
              <a:t>Colocamos las llamadas susceptibles de producir una excepción en el bloque try…catch</a:t>
            </a:r>
            <a:endParaRPr lang="es-ES" b="1" dirty="0">
              <a:latin typeface="Times New Roman" panose="02020603050405020304" pitchFamily="18" charset="0"/>
              <a:cs typeface="Times New Roman" panose="02020603050405020304" pitchFamily="18" charset="0"/>
            </a:endParaRPr>
          </a:p>
        </p:txBody>
      </p:sp>
      <p:sp>
        <p:nvSpPr>
          <p:cNvPr id="14" name="16 CuadroTexto"/>
          <p:cNvSpPr txBox="1"/>
          <p:nvPr/>
        </p:nvSpPr>
        <p:spPr>
          <a:xfrm>
            <a:off x="5020225" y="2874089"/>
            <a:ext cx="3854655" cy="923330"/>
          </a:xfrm>
          <a:prstGeom prst="rect">
            <a:avLst/>
          </a:prstGeom>
          <a:solidFill>
            <a:schemeClr val="accent6">
              <a:lumMod val="20000"/>
              <a:lumOff val="80000"/>
            </a:schemeClr>
          </a:solidFill>
          <a:ln w="38100">
            <a:solidFill>
              <a:schemeClr val="accent6">
                <a:lumMod val="50000"/>
              </a:schemeClr>
            </a:solidFill>
          </a:ln>
        </p:spPr>
        <p:txBody>
          <a:bodyPr wrap="square" rtlCol="0">
            <a:spAutoFit/>
          </a:bodyPr>
          <a:lstStyle/>
          <a:p>
            <a:r>
              <a:rPr lang="es-ES" b="1" dirty="0" smtClean="0">
                <a:latin typeface="Times New Roman" panose="02020603050405020304" pitchFamily="18" charset="0"/>
                <a:cs typeface="Times New Roman" panose="02020603050405020304" pitchFamily="18" charset="0"/>
              </a:rPr>
              <a:t>En la función creamos mediante «new» un objeto de la clase </a:t>
            </a:r>
            <a:r>
              <a:rPr lang="es-ES" b="1" dirty="0" err="1" smtClean="0">
                <a:latin typeface="Times New Roman" panose="02020603050405020304" pitchFamily="18" charset="0"/>
                <a:cs typeface="Times New Roman" panose="02020603050405020304" pitchFamily="18" charset="0"/>
              </a:rPr>
              <a:t>Exception</a:t>
            </a:r>
            <a:r>
              <a:rPr lang="es-ES" b="1" dirty="0" smtClean="0">
                <a:latin typeface="Times New Roman" panose="02020603050405020304" pitchFamily="18" charset="0"/>
                <a:cs typeface="Times New Roman" panose="02020603050405020304" pitchFamily="18" charset="0"/>
              </a:rPr>
              <a:t> o derivada de ésta</a:t>
            </a:r>
            <a:endParaRPr lang="es-ES" b="1" dirty="0">
              <a:latin typeface="Times New Roman" panose="02020603050405020304" pitchFamily="18" charset="0"/>
              <a:cs typeface="Times New Roman" panose="02020603050405020304" pitchFamily="18" charset="0"/>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050" y="4078594"/>
            <a:ext cx="2785720" cy="453425"/>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289167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7</a:t>
            </a:r>
            <a:r>
              <a:rPr lang="es-ES" dirty="0" smtClean="0">
                <a:latin typeface="Times New Roman" panose="02020603050405020304" pitchFamily="18" charset="0"/>
                <a:cs typeface="Times New Roman" panose="02020603050405020304" pitchFamily="18" charset="0"/>
              </a:rPr>
              <a:t>.- Ejemplos.</a:t>
            </a:r>
            <a:endParaRPr lang="en-US" dirty="0">
              <a:latin typeface="Times New Roman" panose="02020603050405020304" pitchFamily="18" charset="0"/>
              <a:cs typeface="Times New Roman" panose="02020603050405020304" pitchFamily="18" charset="0"/>
            </a:endParaRPr>
          </a:p>
        </p:txBody>
      </p:sp>
      <p:sp>
        <p:nvSpPr>
          <p:cNvPr id="13" name="14 Llamada de nube"/>
          <p:cNvSpPr/>
          <p:nvPr/>
        </p:nvSpPr>
        <p:spPr>
          <a:xfrm>
            <a:off x="785743" y="165877"/>
            <a:ext cx="4702487" cy="1184234"/>
          </a:xfrm>
          <a:prstGeom prst="cloudCallout">
            <a:avLst>
              <a:gd name="adj1" fmla="val -31273"/>
              <a:gd name="adj2" fmla="val 1603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CuadroTexto"/>
          <p:cNvSpPr txBox="1"/>
          <p:nvPr/>
        </p:nvSpPr>
        <p:spPr>
          <a:xfrm>
            <a:off x="1365443" y="366407"/>
            <a:ext cx="3790323" cy="830997"/>
          </a:xfrm>
          <a:prstGeom prst="rect">
            <a:avLst/>
          </a:prstGeom>
          <a:noFill/>
        </p:spPr>
        <p:txBody>
          <a:bodyPr wrap="square" rtlCol="0">
            <a:spAutoFit/>
          </a:bodyPr>
          <a:lstStyle/>
          <a:p>
            <a:pPr algn="ctr"/>
            <a:r>
              <a:rPr lang="es-ES" sz="2400" b="1" dirty="0" smtClean="0">
                <a:latin typeface="Times New Roman" panose="02020603050405020304" pitchFamily="18" charset="0"/>
                <a:cs typeface="Times New Roman" panose="02020603050405020304" pitchFamily="18" charset="0"/>
              </a:rPr>
              <a:t>Función que puede lanzar varias excepciones </a:t>
            </a:r>
            <a:endParaRPr lang="es-ES" sz="2400" b="1" dirty="0">
              <a:latin typeface="Times New Roman" panose="02020603050405020304" pitchFamily="18" charset="0"/>
              <a:cs typeface="Times New Roman" panose="02020603050405020304" pitchFamily="18" charset="0"/>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19" y="1283700"/>
            <a:ext cx="8353444" cy="222862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26" name="Grupo 25"/>
          <p:cNvGrpSpPr/>
          <p:nvPr/>
        </p:nvGrpSpPr>
        <p:grpSpPr>
          <a:xfrm>
            <a:off x="2892245" y="3196513"/>
            <a:ext cx="5686555" cy="1374345"/>
            <a:chOff x="2855775" y="3056240"/>
            <a:chExt cx="5686555" cy="1374345"/>
          </a:xfrm>
        </p:grpSpPr>
        <p:sp>
          <p:nvSpPr>
            <p:cNvPr id="25" name="Rectángulo 24"/>
            <p:cNvSpPr/>
            <p:nvPr/>
          </p:nvSpPr>
          <p:spPr>
            <a:xfrm>
              <a:off x="2855775" y="3056240"/>
              <a:ext cx="5686555" cy="137434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grpSp>
          <p:nvGrpSpPr>
            <p:cNvPr id="21" name="Grupo 20"/>
            <p:cNvGrpSpPr/>
            <p:nvPr/>
          </p:nvGrpSpPr>
          <p:grpSpPr>
            <a:xfrm>
              <a:off x="2860045" y="3101622"/>
              <a:ext cx="5619405" cy="1200329"/>
              <a:chOff x="287591" y="4996869"/>
              <a:chExt cx="5619405" cy="1200329"/>
            </a:xfrm>
            <a:solidFill>
              <a:schemeClr val="bg1"/>
            </a:solidFill>
          </p:grpSpPr>
          <p:sp>
            <p:nvSpPr>
              <p:cNvPr id="22" name="15 CuadroTexto"/>
              <p:cNvSpPr txBox="1"/>
              <p:nvPr/>
            </p:nvSpPr>
            <p:spPr>
              <a:xfrm>
                <a:off x="2079104" y="4996869"/>
                <a:ext cx="3827892" cy="1200329"/>
              </a:xfrm>
              <a:prstGeom prst="rect">
                <a:avLst/>
              </a:prstGeom>
              <a:grpFill/>
            </p:spPr>
            <p:txBody>
              <a:bodyPr wrap="square" rtlCol="0">
                <a:spAutoFit/>
              </a:bodyPr>
              <a:lstStyle/>
              <a:p>
                <a:pPr marL="274638" indent="-274638">
                  <a:buFont typeface="Arial" panose="020B0604020202020204" pitchFamily="34" charset="0"/>
                  <a:buChar char="•"/>
                </a:pPr>
                <a:r>
                  <a:rPr lang="es-ES" sz="2400" b="1" dirty="0" err="1" smtClean="0">
                    <a:latin typeface="Times New Roman" panose="02020603050405020304" pitchFamily="18" charset="0"/>
                    <a:cs typeface="Times New Roman" panose="02020603050405020304" pitchFamily="18" charset="0"/>
                  </a:rPr>
                  <a:t>ExcepcionIntervalo</a:t>
                </a:r>
                <a:endParaRPr lang="es-ES" sz="2400" b="1" dirty="0" smtClean="0">
                  <a:latin typeface="Times New Roman" panose="02020603050405020304" pitchFamily="18" charset="0"/>
                  <a:cs typeface="Times New Roman" panose="02020603050405020304" pitchFamily="18" charset="0"/>
                </a:endParaRPr>
              </a:p>
              <a:p>
                <a:pPr marL="274638" indent="-274638">
                  <a:buFont typeface="Arial" panose="020B0604020202020204" pitchFamily="34" charset="0"/>
                  <a:buChar char="•"/>
                </a:pPr>
                <a:r>
                  <a:rPr lang="es-ES" sz="2400" b="1" dirty="0" err="1" smtClean="0">
                    <a:latin typeface="Times New Roman" panose="02020603050405020304" pitchFamily="18" charset="0"/>
                    <a:cs typeface="Times New Roman" panose="02020603050405020304" pitchFamily="18" charset="0"/>
                  </a:rPr>
                  <a:t>NumberFormatException</a:t>
                </a:r>
                <a:endParaRPr lang="es-ES" sz="2400" b="1" dirty="0" smtClean="0">
                  <a:latin typeface="Times New Roman" panose="02020603050405020304" pitchFamily="18" charset="0"/>
                  <a:cs typeface="Times New Roman" panose="02020603050405020304" pitchFamily="18" charset="0"/>
                </a:endParaRPr>
              </a:p>
              <a:p>
                <a:pPr marL="274638" indent="-274638">
                  <a:buFont typeface="Arial" panose="020B0604020202020204" pitchFamily="34" charset="0"/>
                  <a:buChar char="•"/>
                </a:pPr>
                <a:r>
                  <a:rPr lang="es-ES" sz="2400" b="1" dirty="0" err="1" smtClean="0">
                    <a:latin typeface="Times New Roman" panose="02020603050405020304" pitchFamily="18" charset="0"/>
                    <a:cs typeface="Times New Roman" panose="02020603050405020304" pitchFamily="18" charset="0"/>
                  </a:rPr>
                  <a:t>ArithmeticException</a:t>
                </a:r>
                <a:endParaRPr lang="es-ES" sz="2400" b="1" dirty="0">
                  <a:latin typeface="Times New Roman" panose="02020603050405020304" pitchFamily="18" charset="0"/>
                  <a:cs typeface="Times New Roman" panose="02020603050405020304" pitchFamily="18" charset="0"/>
                </a:endParaRPr>
              </a:p>
            </p:txBody>
          </p:sp>
          <p:sp>
            <p:nvSpPr>
              <p:cNvPr id="23" name="16 Abrir llave"/>
              <p:cNvSpPr/>
              <p:nvPr/>
            </p:nvSpPr>
            <p:spPr>
              <a:xfrm>
                <a:off x="1925960" y="5017898"/>
                <a:ext cx="226291" cy="1179300"/>
              </a:xfrm>
              <a:prstGeom prst="leftBrace">
                <a:avLst>
                  <a:gd name="adj1" fmla="val 34147"/>
                  <a:gd name="adj2" fmla="val 50000"/>
                </a:avLst>
              </a:prstGeom>
              <a:grpFill/>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4" name="17 CuadroTexto"/>
              <p:cNvSpPr txBox="1"/>
              <p:nvPr/>
            </p:nvSpPr>
            <p:spPr>
              <a:xfrm>
                <a:off x="287591" y="5273867"/>
                <a:ext cx="1661037" cy="707886"/>
              </a:xfrm>
              <a:prstGeom prst="rect">
                <a:avLst/>
              </a:prstGeom>
              <a:noFill/>
            </p:spPr>
            <p:txBody>
              <a:bodyPr wrap="square" rtlCol="0">
                <a:spAutoFit/>
              </a:bodyPr>
              <a:lstStyle/>
              <a:p>
                <a:r>
                  <a:rPr lang="es-ES" sz="2000" b="1" i="1" dirty="0" smtClean="0">
                    <a:latin typeface="Times New Roman" panose="02020603050405020304" pitchFamily="18" charset="0"/>
                    <a:cs typeface="Times New Roman" panose="02020603050405020304" pitchFamily="18" charset="0"/>
                  </a:rPr>
                  <a:t>Puede lanzar 3 excepciones</a:t>
                </a:r>
                <a:endParaRPr lang="es-ES" sz="2000" b="1" i="1"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641972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41"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7</a:t>
            </a:r>
            <a:r>
              <a:rPr lang="es-ES" dirty="0" smtClean="0">
                <a:latin typeface="Times New Roman" panose="02020603050405020304" pitchFamily="18" charset="0"/>
                <a:cs typeface="Times New Roman" panose="02020603050405020304" pitchFamily="18" charset="0"/>
              </a:rPr>
              <a:t>.- Ejemplos.</a:t>
            </a:r>
            <a:endParaRPr lang="en-US" dirty="0">
              <a:latin typeface="Times New Roman" panose="02020603050405020304" pitchFamily="18" charset="0"/>
              <a:cs typeface="Times New Roman" panose="02020603050405020304" pitchFamily="18" charset="0"/>
            </a:endParaRPr>
          </a:p>
        </p:txBody>
      </p:sp>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48</a:t>
              </a:fld>
              <a:endParaRPr lang="es-ES" b="1" dirty="0">
                <a:latin typeface="Times New Roman" panose="02020603050405020304" pitchFamily="18" charset="0"/>
                <a:cs typeface="Times New Roman" panose="02020603050405020304" pitchFamily="18" charset="0"/>
              </a:endParaRPr>
            </a:p>
          </p:txBody>
        </p:sp>
      </p:gr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1" y="281175"/>
            <a:ext cx="5985896" cy="4581150"/>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14 CuadroTexto"/>
          <p:cNvSpPr txBox="1"/>
          <p:nvPr/>
        </p:nvSpPr>
        <p:spPr>
          <a:xfrm>
            <a:off x="5790018" y="1108777"/>
            <a:ext cx="3197655" cy="1446550"/>
          </a:xfrm>
          <a:prstGeom prst="rect">
            <a:avLst/>
          </a:prstGeom>
          <a:solidFill>
            <a:schemeClr val="bg1"/>
          </a:solidFill>
          <a:ln w="38100">
            <a:solidFill>
              <a:schemeClr val="tx1"/>
            </a:solidFill>
          </a:ln>
        </p:spPr>
        <p:txBody>
          <a:bodyPr wrap="square" rtlCol="0">
            <a:spAutoFit/>
          </a:bodyPr>
          <a:lstStyle/>
          <a:p>
            <a:pPr algn="ctr"/>
            <a:r>
              <a:rPr lang="es-ES" sz="2200" b="1" i="1" dirty="0" smtClean="0">
                <a:latin typeface="Times New Roman" panose="02020603050405020304" pitchFamily="18" charset="0"/>
                <a:cs typeface="Times New Roman" panose="02020603050405020304" pitchFamily="18" charset="0"/>
              </a:rPr>
              <a:t>Puede producir alguna de las tres excepciones que serán capturadas por catch</a:t>
            </a:r>
            <a:endParaRPr lang="es-ES" sz="2200" b="1" i="1" dirty="0">
              <a:latin typeface="Times New Roman" panose="02020603050405020304" pitchFamily="18" charset="0"/>
              <a:cs typeface="Times New Roman" panose="02020603050405020304" pitchFamily="18" charset="0"/>
            </a:endParaRPr>
          </a:p>
        </p:txBody>
      </p:sp>
      <p:cxnSp>
        <p:nvCxnSpPr>
          <p:cNvPr id="14" name="16 Conector recto de flecha"/>
          <p:cNvCxnSpPr/>
          <p:nvPr/>
        </p:nvCxnSpPr>
        <p:spPr>
          <a:xfrm flipH="1" flipV="1">
            <a:off x="3787279" y="1401541"/>
            <a:ext cx="2002739" cy="25397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250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14400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8</a:t>
            </a:r>
            <a:r>
              <a:rPr lang="es-ES" dirty="0" smtClean="0">
                <a:latin typeface="Times New Roman" panose="02020603050405020304" pitchFamily="18" charset="0"/>
                <a:cs typeface="Times New Roman" panose="02020603050405020304" pitchFamily="18" charset="0"/>
              </a:rPr>
              <a:t>.- Creación de nuevas excepciones.</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107374" y="837843"/>
            <a:ext cx="7688131" cy="3724096"/>
          </a:xfrm>
          <a:prstGeom prst="rect">
            <a:avLst/>
          </a:prstGeom>
          <a:noFill/>
        </p:spPr>
        <p:txBody>
          <a:bodyPr wrap="square" rtlCol="0">
            <a:spAutoFit/>
          </a:bodyPr>
          <a:lstStyle/>
          <a:p>
            <a:pPr algn="ctr">
              <a:spcBef>
                <a:spcPts val="600"/>
              </a:spcBef>
            </a:pPr>
            <a:r>
              <a:rPr lang="es-ES" sz="2400" dirty="0" smtClean="0">
                <a:latin typeface="Times New Roman" panose="02020603050405020304" pitchFamily="18" charset="0"/>
                <a:cs typeface="Times New Roman" panose="02020603050405020304" pitchFamily="18" charset="0"/>
              </a:rPr>
              <a:t>Además de utilizar los tipos de excepciones contenidos en la distribución de Java, podremos crear nuevos tipos de excepciones que se adapten a nuestros problemas.</a:t>
            </a:r>
          </a:p>
          <a:p>
            <a:pPr algn="ctr">
              <a:spcBef>
                <a:spcPts val="1200"/>
              </a:spcBef>
            </a:pPr>
            <a:r>
              <a:rPr lang="es-ES" sz="2400" dirty="0" smtClean="0">
                <a:latin typeface="Times New Roman" panose="02020603050405020304" pitchFamily="18" charset="0"/>
                <a:cs typeface="Times New Roman" panose="02020603050405020304" pitchFamily="18" charset="0"/>
              </a:rPr>
              <a:t>Para crear un nuevo tipo de excepciones simplemente deberemos crear una clase que herede de «</a:t>
            </a:r>
            <a:r>
              <a:rPr lang="es-ES" sz="2400" b="1" dirty="0" err="1" smtClean="0">
                <a:latin typeface="Courier New" panose="02070309020205020404" pitchFamily="49" charset="0"/>
                <a:cs typeface="Courier New" panose="02070309020205020404" pitchFamily="49" charset="0"/>
              </a:rPr>
              <a:t>Exception</a:t>
            </a:r>
            <a:r>
              <a:rPr lang="es-ES" sz="2400" dirty="0" smtClean="0">
                <a:latin typeface="Times New Roman" panose="02020603050405020304" pitchFamily="18" charset="0"/>
                <a:cs typeface="Times New Roman" panose="02020603050405020304" pitchFamily="18" charset="0"/>
              </a:rPr>
              <a:t>» o cualquier otro subgrupo de excepciones existente.</a:t>
            </a:r>
          </a:p>
          <a:p>
            <a:pPr algn="ctr">
              <a:spcBef>
                <a:spcPts val="1200"/>
              </a:spcBef>
            </a:pPr>
            <a:r>
              <a:rPr lang="es-ES" sz="2400" dirty="0" smtClean="0">
                <a:latin typeface="Times New Roman" panose="02020603050405020304" pitchFamily="18" charset="0"/>
                <a:cs typeface="Times New Roman" panose="02020603050405020304" pitchFamily="18" charset="0"/>
              </a:rPr>
              <a:t>En esta clase podremos añadir métodos y propiedades para almacenar información relativa a nuestro tipo de error. Por ejemplo:</a:t>
            </a:r>
          </a:p>
        </p:txBody>
      </p:sp>
    </p:spTree>
    <p:extLst>
      <p:ext uri="{BB962C8B-B14F-4D97-AF65-F5344CB8AC3E}">
        <p14:creationId xmlns:p14="http://schemas.microsoft.com/office/powerpoint/2010/main" val="17690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a:t>
              </a:fld>
              <a:endParaRPr lang="es-ES" b="1" dirty="0">
                <a:latin typeface="Times New Roman" panose="02020603050405020304" pitchFamily="18" charset="0"/>
                <a:cs typeface="Times New Roman" panose="02020603050405020304" pitchFamily="18" charset="0"/>
              </a:endParaRPr>
            </a:p>
          </p:txBody>
        </p:sp>
      </p:grpSp>
      <p:sp>
        <p:nvSpPr>
          <p:cNvPr id="12" name="13 CuadroTexto"/>
          <p:cNvSpPr txBox="1"/>
          <p:nvPr/>
        </p:nvSpPr>
        <p:spPr>
          <a:xfrm>
            <a:off x="754375" y="828186"/>
            <a:ext cx="8029545" cy="461665"/>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Algunos ejemplos de situación que generarán excepciones son:</a:t>
            </a:r>
          </a:p>
        </p:txBody>
      </p:sp>
      <p:grpSp>
        <p:nvGrpSpPr>
          <p:cNvPr id="13" name="14 Grupo"/>
          <p:cNvGrpSpPr/>
          <p:nvPr/>
        </p:nvGrpSpPr>
        <p:grpSpPr>
          <a:xfrm>
            <a:off x="957656" y="1508879"/>
            <a:ext cx="7826264" cy="3185487"/>
            <a:chOff x="3131841" y="2956645"/>
            <a:chExt cx="4016740" cy="3185487"/>
          </a:xfrm>
        </p:grpSpPr>
        <p:sp>
          <p:nvSpPr>
            <p:cNvPr id="14" name="15 CuadroTexto"/>
            <p:cNvSpPr txBox="1"/>
            <p:nvPr/>
          </p:nvSpPr>
          <p:spPr>
            <a:xfrm>
              <a:off x="3281009" y="2956645"/>
              <a:ext cx="3867572" cy="3185487"/>
            </a:xfrm>
            <a:prstGeom prst="rect">
              <a:avLst/>
            </a:prstGeom>
            <a:noFill/>
          </p:spPr>
          <p:txBody>
            <a:bodyPr wrap="square" rtlCol="0">
              <a:spAutoFit/>
            </a:bodyPr>
            <a:lstStyle/>
            <a:p>
              <a:pPr marL="361950" indent="-361950">
                <a:buFont typeface="Wingdings" panose="05000000000000000000" pitchFamily="2" charset="2"/>
                <a:buChar char="§"/>
              </a:pPr>
              <a:r>
                <a:rPr lang="es-ES" sz="2200" b="1" dirty="0" smtClean="0">
                  <a:latin typeface="Times New Roman" panose="02020603050405020304" pitchFamily="18" charset="0"/>
                  <a:cs typeface="Times New Roman" panose="02020603050405020304" pitchFamily="18" charset="0"/>
                </a:rPr>
                <a:t>Disco duro lleno</a:t>
              </a:r>
            </a:p>
            <a:p>
              <a:pPr marL="361950" indent="-361950">
                <a:spcBef>
                  <a:spcPts val="600"/>
                </a:spcBef>
                <a:buFont typeface="Wingdings" panose="05000000000000000000" pitchFamily="2" charset="2"/>
                <a:buChar char="§"/>
              </a:pPr>
              <a:r>
                <a:rPr lang="es-ES" sz="2200" b="1" dirty="0" smtClean="0">
                  <a:latin typeface="Times New Roman" panose="02020603050405020304" pitchFamily="18" charset="0"/>
                  <a:cs typeface="Times New Roman" panose="02020603050405020304" pitchFamily="18" charset="0"/>
                </a:rPr>
                <a:t>Error de red</a:t>
              </a:r>
            </a:p>
            <a:p>
              <a:pPr marL="361950" indent="-361950">
                <a:spcBef>
                  <a:spcPts val="600"/>
                </a:spcBef>
                <a:buFont typeface="Wingdings" panose="05000000000000000000" pitchFamily="2" charset="2"/>
                <a:buChar char="§"/>
              </a:pPr>
              <a:r>
                <a:rPr lang="es-ES" sz="2200" b="1" dirty="0" smtClean="0">
                  <a:latin typeface="Times New Roman" panose="02020603050405020304" pitchFamily="18" charset="0"/>
                  <a:cs typeface="Times New Roman" panose="02020603050405020304" pitchFamily="18" charset="0"/>
                </a:rPr>
                <a:t>El usuario introdujo una cadena de caracteres o incluso un carácter cuando el programa espera un valor numérico</a:t>
              </a:r>
            </a:p>
            <a:p>
              <a:pPr marL="361950" indent="-361950">
                <a:spcBef>
                  <a:spcPts val="600"/>
                </a:spcBef>
                <a:buFont typeface="Wingdings" panose="05000000000000000000" pitchFamily="2" charset="2"/>
                <a:buChar char="§"/>
              </a:pPr>
              <a:r>
                <a:rPr lang="es-ES" sz="2200" b="1" dirty="0" smtClean="0">
                  <a:latin typeface="Times New Roman" panose="02020603050405020304" pitchFamily="18" charset="0"/>
                  <a:cs typeface="Times New Roman" panose="02020603050405020304" pitchFamily="18" charset="0"/>
                </a:rPr>
                <a:t>El índice de un </a:t>
              </a:r>
              <a:r>
                <a:rPr lang="es-ES" sz="2200" b="1" dirty="0" err="1" smtClean="0">
                  <a:latin typeface="Times New Roman" panose="02020603050405020304" pitchFamily="18" charset="0"/>
                  <a:cs typeface="Times New Roman" panose="02020603050405020304" pitchFamily="18" charset="0"/>
                </a:rPr>
                <a:t>array</a:t>
              </a:r>
              <a:r>
                <a:rPr lang="es-ES" sz="2200" b="1" dirty="0" smtClean="0">
                  <a:latin typeface="Times New Roman" panose="02020603050405020304" pitchFamily="18" charset="0"/>
                  <a:cs typeface="Times New Roman" panose="02020603050405020304" pitchFamily="18" charset="0"/>
                </a:rPr>
                <a:t> está fuera del límite permitido.</a:t>
              </a:r>
            </a:p>
            <a:p>
              <a:pPr marL="361950" indent="-361950">
                <a:spcBef>
                  <a:spcPts val="600"/>
                </a:spcBef>
                <a:buFont typeface="Wingdings" panose="05000000000000000000" pitchFamily="2" charset="2"/>
                <a:buChar char="§"/>
              </a:pPr>
              <a:r>
                <a:rPr lang="es-ES" sz="2200" b="1" dirty="0" smtClean="0">
                  <a:latin typeface="Times New Roman" panose="02020603050405020304" pitchFamily="18" charset="0"/>
                  <a:cs typeface="Times New Roman" panose="02020603050405020304" pitchFamily="18" charset="0"/>
                </a:rPr>
                <a:t>División por cero</a:t>
              </a:r>
            </a:p>
            <a:p>
              <a:pPr marL="361950" indent="-361950">
                <a:spcBef>
                  <a:spcPts val="600"/>
                </a:spcBef>
                <a:buFont typeface="Wingdings" panose="05000000000000000000" pitchFamily="2" charset="2"/>
                <a:buChar char="§"/>
              </a:pPr>
              <a:r>
                <a:rPr lang="es-ES" sz="2200" b="1" dirty="0" err="1" smtClean="0">
                  <a:latin typeface="Times New Roman" panose="02020603050405020304" pitchFamily="18" charset="0"/>
                  <a:cs typeface="Times New Roman" panose="02020603050405020304" pitchFamily="18" charset="0"/>
                </a:rPr>
                <a:t>Cast</a:t>
              </a:r>
              <a:r>
                <a:rPr lang="es-ES" sz="2200" b="1" dirty="0" smtClean="0">
                  <a:latin typeface="Times New Roman" panose="02020603050405020304" pitchFamily="18" charset="0"/>
                  <a:cs typeface="Times New Roman" panose="02020603050405020304" pitchFamily="18" charset="0"/>
                </a:rPr>
                <a:t> inválido, etc.</a:t>
              </a:r>
              <a:endParaRPr lang="es-ES" sz="2200" b="1" dirty="0">
                <a:latin typeface="Times New Roman" panose="02020603050405020304" pitchFamily="18" charset="0"/>
                <a:cs typeface="Times New Roman" panose="02020603050405020304" pitchFamily="18" charset="0"/>
              </a:endParaRPr>
            </a:p>
          </p:txBody>
        </p:sp>
        <p:sp>
          <p:nvSpPr>
            <p:cNvPr id="15" name="16 Abrir llave"/>
            <p:cNvSpPr/>
            <p:nvPr/>
          </p:nvSpPr>
          <p:spPr>
            <a:xfrm>
              <a:off x="3131841" y="2992368"/>
              <a:ext cx="149168" cy="2703886"/>
            </a:xfrm>
            <a:prstGeom prst="leftBrace">
              <a:avLst>
                <a:gd name="adj1" fmla="val 48016"/>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
        <p:nvSpPr>
          <p:cNvPr id="17" name="Title 3"/>
          <p:cNvSpPr>
            <a:spLocks noGrp="1"/>
          </p:cNvSpPr>
          <p:nvPr>
            <p:ph type="title"/>
          </p:nvPr>
        </p:nvSpPr>
        <p:spPr>
          <a:xfrm>
            <a:off x="1211481"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s-ES" dirty="0" smtClean="0">
                <a:latin typeface="Times New Roman" panose="02020603050405020304" pitchFamily="18" charset="0"/>
                <a:cs typeface="Times New Roman" panose="02020603050405020304" pitchFamily="18" charset="0"/>
              </a:rPr>
              <a:t>.- ¿Qué es una excepción?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740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0" y="0"/>
            <a:ext cx="914400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8</a:t>
            </a:r>
            <a:r>
              <a:rPr lang="es-ES" dirty="0" smtClean="0">
                <a:latin typeface="Times New Roman" panose="02020603050405020304" pitchFamily="18" charset="0"/>
                <a:cs typeface="Times New Roman" panose="02020603050405020304" pitchFamily="18" charset="0"/>
              </a:rPr>
              <a:t>.- Creación de nuevas excepciones.</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059783" y="477231"/>
            <a:ext cx="7329841" cy="2462213"/>
          </a:xfrm>
          <a:prstGeom prst="rect">
            <a:avLst/>
          </a:prstGeom>
          <a:solidFill>
            <a:schemeClr val="bg1"/>
          </a:solidFill>
          <a:ln w="28575">
            <a:solidFill>
              <a:schemeClr val="tx1"/>
            </a:solidFill>
          </a:ln>
        </p:spPr>
        <p:txBody>
          <a:bodyPr wrap="square" rtlCol="0">
            <a:spAutoFit/>
          </a:bodyPr>
          <a:lstStyle/>
          <a:p>
            <a:r>
              <a:rPr lang="es-ES" sz="2200" b="1" dirty="0" err="1" smtClean="0">
                <a:latin typeface="Courier New" panose="02070309020205020404" pitchFamily="49" charset="0"/>
                <a:cs typeface="Courier New" panose="02070309020205020404" pitchFamily="49" charset="0"/>
              </a:rPr>
              <a:t>public</a:t>
            </a:r>
            <a:r>
              <a:rPr lang="es-ES" sz="2200" b="1" dirty="0" smtClean="0">
                <a:latin typeface="Courier New" panose="02070309020205020404" pitchFamily="49" charset="0"/>
                <a:cs typeface="Courier New" panose="02070309020205020404" pitchFamily="49" charset="0"/>
              </a:rPr>
              <a:t> </a:t>
            </a:r>
            <a:r>
              <a:rPr lang="es-ES" sz="2200" b="1" dirty="0" err="1" smtClean="0">
                <a:latin typeface="Courier New" panose="02070309020205020404" pitchFamily="49" charset="0"/>
                <a:cs typeface="Courier New" panose="02070309020205020404" pitchFamily="49" charset="0"/>
              </a:rPr>
              <a:t>class</a:t>
            </a:r>
            <a:r>
              <a:rPr lang="es-ES" sz="2200" b="1" dirty="0" smtClean="0">
                <a:latin typeface="Courier New" panose="02070309020205020404" pitchFamily="49" charset="0"/>
                <a:cs typeface="Courier New" panose="02070309020205020404" pitchFamily="49" charset="0"/>
              </a:rPr>
              <a:t> </a:t>
            </a:r>
            <a:r>
              <a:rPr lang="es-ES" sz="2200" b="1" dirty="0" err="1" smtClean="0">
                <a:solidFill>
                  <a:srgbClr val="FF0000"/>
                </a:solidFill>
                <a:latin typeface="Courier New" panose="02070309020205020404" pitchFamily="49" charset="0"/>
                <a:cs typeface="Courier New" panose="02070309020205020404" pitchFamily="49" charset="0"/>
              </a:rPr>
              <a:t>MiExcepcion</a:t>
            </a:r>
            <a:r>
              <a:rPr lang="es-ES" sz="2200" b="1" dirty="0" smtClean="0">
                <a:solidFill>
                  <a:srgbClr val="FF0000"/>
                </a:solidFill>
                <a:latin typeface="Courier New" panose="02070309020205020404" pitchFamily="49" charset="0"/>
                <a:cs typeface="Courier New" panose="02070309020205020404" pitchFamily="49" charset="0"/>
              </a:rPr>
              <a:t> </a:t>
            </a:r>
            <a:r>
              <a:rPr lang="es-ES" sz="2200" b="1" dirty="0" err="1" smtClean="0">
                <a:latin typeface="Courier New" panose="02070309020205020404" pitchFamily="49" charset="0"/>
                <a:cs typeface="Courier New" panose="02070309020205020404" pitchFamily="49" charset="0"/>
              </a:rPr>
              <a:t>extends</a:t>
            </a:r>
            <a:r>
              <a:rPr lang="es-ES" sz="2200" b="1" dirty="0" smtClean="0">
                <a:latin typeface="Courier New" panose="02070309020205020404" pitchFamily="49" charset="0"/>
                <a:cs typeface="Courier New" panose="02070309020205020404" pitchFamily="49" charset="0"/>
              </a:rPr>
              <a:t> </a:t>
            </a:r>
            <a:r>
              <a:rPr lang="es-ES" sz="2200" b="1" dirty="0" err="1" smtClean="0">
                <a:latin typeface="Courier New" panose="02070309020205020404" pitchFamily="49" charset="0"/>
                <a:cs typeface="Courier New" panose="02070309020205020404" pitchFamily="49" charset="0"/>
              </a:rPr>
              <a:t>Exception</a:t>
            </a:r>
            <a:endParaRPr lang="es-ES" sz="2200" b="1" dirty="0" smtClean="0">
              <a:latin typeface="Courier New" panose="02070309020205020404" pitchFamily="49" charset="0"/>
              <a:cs typeface="Courier New" panose="02070309020205020404" pitchFamily="49" charset="0"/>
            </a:endParaRPr>
          </a:p>
          <a:p>
            <a:r>
              <a:rPr lang="es-ES" sz="2200" b="1" dirty="0" smtClean="0">
                <a:latin typeface="Courier New" panose="02070309020205020404" pitchFamily="49" charset="0"/>
                <a:cs typeface="Courier New" panose="02070309020205020404" pitchFamily="49" charset="0"/>
              </a:rPr>
              <a:t>{</a:t>
            </a:r>
          </a:p>
          <a:p>
            <a:r>
              <a:rPr lang="es-ES" sz="2200" b="1" dirty="0" smtClean="0">
                <a:latin typeface="Courier New" panose="02070309020205020404" pitchFamily="49" charset="0"/>
                <a:cs typeface="Courier New" panose="02070309020205020404" pitchFamily="49" charset="0"/>
              </a:rPr>
              <a:t>    </a:t>
            </a:r>
            <a:r>
              <a:rPr lang="es-ES" sz="2200" b="1" dirty="0" err="1" smtClean="0">
                <a:latin typeface="Courier New" panose="02070309020205020404" pitchFamily="49" charset="0"/>
                <a:cs typeface="Courier New" panose="02070309020205020404" pitchFamily="49" charset="0"/>
              </a:rPr>
              <a:t>public</a:t>
            </a:r>
            <a:r>
              <a:rPr lang="es-ES" sz="2200" b="1" dirty="0" smtClean="0">
                <a:latin typeface="Courier New" panose="02070309020205020404" pitchFamily="49" charset="0"/>
                <a:cs typeface="Courier New" panose="02070309020205020404" pitchFamily="49" charset="0"/>
              </a:rPr>
              <a:t> </a:t>
            </a:r>
            <a:r>
              <a:rPr lang="es-ES" sz="2200" b="1" dirty="0" err="1" smtClean="0">
                <a:latin typeface="Courier New" panose="02070309020205020404" pitchFamily="49" charset="0"/>
                <a:cs typeface="Courier New" panose="02070309020205020404" pitchFamily="49" charset="0"/>
              </a:rPr>
              <a:t>MiExcepcion</a:t>
            </a:r>
            <a:r>
              <a:rPr lang="es-ES" sz="2200" b="1" dirty="0" smtClean="0">
                <a:latin typeface="Courier New" panose="02070309020205020404" pitchFamily="49" charset="0"/>
                <a:cs typeface="Courier New" panose="02070309020205020404" pitchFamily="49" charset="0"/>
              </a:rPr>
              <a:t>(</a:t>
            </a:r>
            <a:r>
              <a:rPr lang="es-ES" sz="2200" b="1" dirty="0" err="1" smtClean="0">
                <a:latin typeface="Courier New" panose="02070309020205020404" pitchFamily="49" charset="0"/>
                <a:cs typeface="Courier New" panose="02070309020205020404" pitchFamily="49" charset="0"/>
              </a:rPr>
              <a:t>String</a:t>
            </a:r>
            <a:r>
              <a:rPr lang="es-ES" sz="2200" b="1" dirty="0" smtClean="0">
                <a:latin typeface="Courier New" panose="02070309020205020404" pitchFamily="49" charset="0"/>
                <a:cs typeface="Courier New" panose="02070309020205020404" pitchFamily="49" charset="0"/>
              </a:rPr>
              <a:t> mensaje)</a:t>
            </a:r>
          </a:p>
          <a:p>
            <a:r>
              <a:rPr lang="es-ES" sz="2200" b="1" dirty="0" smtClean="0">
                <a:latin typeface="Courier New" panose="02070309020205020404" pitchFamily="49" charset="0"/>
                <a:cs typeface="Courier New" panose="02070309020205020404" pitchFamily="49" charset="0"/>
              </a:rPr>
              <a:t>    {</a:t>
            </a:r>
          </a:p>
          <a:p>
            <a:r>
              <a:rPr lang="es-ES" sz="2200" b="1" dirty="0" smtClean="0">
                <a:latin typeface="Courier New" panose="02070309020205020404" pitchFamily="49" charset="0"/>
                <a:cs typeface="Courier New" panose="02070309020205020404" pitchFamily="49" charset="0"/>
              </a:rPr>
              <a:t>        </a:t>
            </a:r>
            <a:r>
              <a:rPr lang="es-ES" sz="2200" b="1" dirty="0" err="1" smtClean="0">
                <a:latin typeface="Courier New" panose="02070309020205020404" pitchFamily="49" charset="0"/>
                <a:cs typeface="Courier New" panose="02070309020205020404" pitchFamily="49" charset="0"/>
              </a:rPr>
              <a:t>super</a:t>
            </a:r>
            <a:r>
              <a:rPr lang="es-ES" sz="2200" b="1" dirty="0" smtClean="0">
                <a:latin typeface="Courier New" panose="02070309020205020404" pitchFamily="49" charset="0"/>
                <a:cs typeface="Courier New" panose="02070309020205020404" pitchFamily="49" charset="0"/>
              </a:rPr>
              <a:t>(mensaje);</a:t>
            </a:r>
          </a:p>
          <a:p>
            <a:r>
              <a:rPr lang="es-ES" sz="2200" b="1" dirty="0" smtClean="0">
                <a:latin typeface="Courier New" panose="02070309020205020404" pitchFamily="49" charset="0"/>
                <a:cs typeface="Courier New" panose="02070309020205020404" pitchFamily="49" charset="0"/>
              </a:rPr>
              <a:t>    }</a:t>
            </a:r>
          </a:p>
          <a:p>
            <a:r>
              <a:rPr lang="es-ES" sz="2200" b="1" dirty="0">
                <a:latin typeface="Courier New" panose="02070309020205020404" pitchFamily="49" charset="0"/>
                <a:cs typeface="Courier New" panose="02070309020205020404" pitchFamily="49" charset="0"/>
              </a:rPr>
              <a:t>}</a:t>
            </a:r>
          </a:p>
        </p:txBody>
      </p:sp>
      <p:sp>
        <p:nvSpPr>
          <p:cNvPr id="13" name="14 CuadroTexto"/>
          <p:cNvSpPr txBox="1"/>
          <p:nvPr/>
        </p:nvSpPr>
        <p:spPr>
          <a:xfrm>
            <a:off x="880639" y="3001396"/>
            <a:ext cx="7688131" cy="1569660"/>
          </a:xfrm>
          <a:prstGeom prst="rect">
            <a:avLst/>
          </a:prstGeom>
          <a:noFill/>
        </p:spPr>
        <p:txBody>
          <a:bodyPr wrap="square" rtlCol="0">
            <a:spAutoFit/>
          </a:bodyPr>
          <a:lstStyle/>
          <a:p>
            <a:pPr algn="ctr">
              <a:spcBef>
                <a:spcPts val="600"/>
              </a:spcBef>
            </a:pPr>
            <a:r>
              <a:rPr lang="es-ES" sz="2400" dirty="0" smtClean="0">
                <a:latin typeface="Times New Roman" panose="02020603050405020304" pitchFamily="18" charset="0"/>
                <a:cs typeface="Times New Roman" panose="02020603050405020304" pitchFamily="18" charset="0"/>
              </a:rPr>
              <a:t>Podremos crear subclases de nuestro nuevo tipo de excepción, creando de esta forma grupos de excepciones. Para utilizar estas excepciones (capturarlas y/o lanzarlas) haremos lo mismo que con las definidas en Java</a:t>
            </a:r>
          </a:p>
        </p:txBody>
      </p:sp>
    </p:spTree>
    <p:extLst>
      <p:ext uri="{BB962C8B-B14F-4D97-AF65-F5344CB8AC3E}">
        <p14:creationId xmlns:p14="http://schemas.microsoft.com/office/powerpoint/2010/main" val="3179531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51</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0" y="0"/>
            <a:ext cx="914400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8</a:t>
            </a:r>
            <a:r>
              <a:rPr lang="es-ES" dirty="0" smtClean="0">
                <a:latin typeface="Times New Roman" panose="02020603050405020304" pitchFamily="18" charset="0"/>
                <a:cs typeface="Times New Roman" panose="02020603050405020304" pitchFamily="18" charset="0"/>
              </a:rPr>
              <a:t>.- Creación de nuevas excepciones.</a:t>
            </a:r>
            <a:endParaRPr lang="en-US" dirty="0">
              <a:latin typeface="Times New Roman" panose="02020603050405020304" pitchFamily="18" charset="0"/>
              <a:cs typeface="Times New Roman" panose="02020603050405020304" pitchFamily="18" charset="0"/>
            </a:endParaRPr>
          </a:p>
        </p:txBody>
      </p:sp>
      <p:sp>
        <p:nvSpPr>
          <p:cNvPr id="4" name="CuadroTexto 3"/>
          <p:cNvSpPr txBox="1"/>
          <p:nvPr/>
        </p:nvSpPr>
        <p:spPr>
          <a:xfrm>
            <a:off x="5237753" y="763525"/>
            <a:ext cx="3609987" cy="3939540"/>
          </a:xfrm>
          <a:prstGeom prst="rect">
            <a:avLst/>
          </a:prstGeom>
          <a:solidFill>
            <a:schemeClr val="accent6">
              <a:lumMod val="60000"/>
              <a:lumOff val="40000"/>
            </a:schemeClr>
          </a:solidFill>
          <a:ln w="38100">
            <a:solidFill>
              <a:schemeClr val="accent6">
                <a:lumMod val="50000"/>
              </a:schemeClr>
            </a:solidFill>
          </a:ln>
        </p:spPr>
        <p:txBody>
          <a:bodyPr wrap="square" rtlCol="0">
            <a:spAutoFit/>
          </a:bodyPr>
          <a:lstStyle/>
          <a:p>
            <a:pPr algn="ctr">
              <a:spcBef>
                <a:spcPts val="1200"/>
              </a:spcBef>
            </a:pPr>
            <a:r>
              <a:rPr lang="es-ES" sz="2000" dirty="0">
                <a:latin typeface="Times New Roman" panose="02020603050405020304" pitchFamily="18" charset="0"/>
                <a:cs typeface="Times New Roman" panose="02020603050405020304" pitchFamily="18" charset="0"/>
              </a:rPr>
              <a:t>En el ejemplo de la imagen se está creando una clase que hereda funcionalidad de la clase </a:t>
            </a:r>
            <a:r>
              <a:rPr lang="es-ES" sz="2000" b="1" dirty="0" err="1">
                <a:latin typeface="Times New Roman" panose="02020603050405020304" pitchFamily="18" charset="0"/>
                <a:cs typeface="Times New Roman" panose="02020603050405020304" pitchFamily="18" charset="0"/>
              </a:rPr>
              <a:t>Exception</a:t>
            </a:r>
            <a:r>
              <a:rPr lang="es-ES" sz="2000" dirty="0" smtClean="0">
                <a:latin typeface="Times New Roman" panose="02020603050405020304" pitchFamily="18" charset="0"/>
                <a:cs typeface="Times New Roman" panose="02020603050405020304" pitchFamily="18" charset="0"/>
              </a:rPr>
              <a:t>.</a:t>
            </a:r>
          </a:p>
          <a:p>
            <a:pPr algn="ctr">
              <a:spcBef>
                <a:spcPts val="1200"/>
              </a:spcBef>
            </a:pPr>
            <a:r>
              <a:rPr lang="es-ES" sz="2000" dirty="0" smtClean="0">
                <a:latin typeface="Times New Roman" panose="02020603050405020304" pitchFamily="18" charset="0"/>
                <a:cs typeface="Times New Roman" panose="02020603050405020304" pitchFamily="18" charset="0"/>
              </a:rPr>
              <a:t>También </a:t>
            </a:r>
            <a:r>
              <a:rPr lang="es-ES" sz="2000" dirty="0">
                <a:latin typeface="Times New Roman" panose="02020603050405020304" pitchFamily="18" charset="0"/>
                <a:cs typeface="Times New Roman" panose="02020603050405020304" pitchFamily="18" charset="0"/>
              </a:rPr>
              <a:t>está llamando en dos de sus </a:t>
            </a:r>
            <a:r>
              <a:rPr lang="es-ES" sz="2000" b="1" dirty="0">
                <a:latin typeface="Times New Roman" panose="02020603050405020304" pitchFamily="18" charset="0"/>
                <a:cs typeface="Times New Roman" panose="02020603050405020304" pitchFamily="18" charset="0"/>
              </a:rPr>
              <a:t>métodos constructores</a:t>
            </a:r>
            <a:r>
              <a:rPr lang="es-ES" sz="2000" dirty="0">
                <a:latin typeface="Times New Roman" panose="02020603050405020304" pitchFamily="18" charset="0"/>
                <a:cs typeface="Times New Roman" panose="02020603050405020304" pitchFamily="18" charset="0"/>
              </a:rPr>
              <a:t> a dos de los métodos constructores de la clase </a:t>
            </a:r>
            <a:r>
              <a:rPr lang="es-ES" sz="2000" dirty="0" err="1">
                <a:latin typeface="Times New Roman" panose="02020603050405020304" pitchFamily="18" charset="0"/>
                <a:cs typeface="Times New Roman" panose="02020603050405020304" pitchFamily="18" charset="0"/>
              </a:rPr>
              <a:t>Exception</a:t>
            </a:r>
            <a:r>
              <a:rPr lang="es-ES" sz="2000" dirty="0">
                <a:latin typeface="Times New Roman" panose="02020603050405020304" pitchFamily="18" charset="0"/>
                <a:cs typeface="Times New Roman" panose="02020603050405020304" pitchFamily="18" charset="0"/>
              </a:rPr>
              <a:t> a través del uso de “</a:t>
            </a:r>
            <a:r>
              <a:rPr lang="es-ES" sz="2000" b="1" dirty="0" err="1">
                <a:latin typeface="Times New Roman" panose="02020603050405020304" pitchFamily="18" charset="0"/>
                <a:cs typeface="Times New Roman" panose="02020603050405020304" pitchFamily="18" charset="0"/>
              </a:rPr>
              <a:t>super</a:t>
            </a:r>
            <a:r>
              <a:rPr lang="es-ES" sz="2000" b="1" dirty="0">
                <a:latin typeface="Times New Roman" panose="02020603050405020304" pitchFamily="18" charset="0"/>
                <a:cs typeface="Times New Roman" panose="02020603050405020304" pitchFamily="18" charset="0"/>
              </a:rPr>
              <a:t>(parámetros)</a:t>
            </a:r>
            <a:r>
              <a:rPr lang="es-ES" sz="2000" dirty="0">
                <a:latin typeface="Times New Roman" panose="02020603050405020304" pitchFamily="18" charset="0"/>
                <a:cs typeface="Times New Roman" panose="02020603050405020304" pitchFamily="18" charset="0"/>
              </a:rPr>
              <a:t>”.</a:t>
            </a:r>
            <a:br>
              <a:rPr lang="es-ES" sz="2000" dirty="0">
                <a:latin typeface="Times New Roman" panose="02020603050405020304" pitchFamily="18" charset="0"/>
                <a:cs typeface="Times New Roman" panose="02020603050405020304" pitchFamily="18" charset="0"/>
              </a:rPr>
            </a:br>
            <a:r>
              <a:rPr lang="es-ES" sz="2000" dirty="0">
                <a:latin typeface="Times New Roman" panose="02020603050405020304" pitchFamily="18" charset="0"/>
                <a:cs typeface="Times New Roman" panose="02020603050405020304" pitchFamily="18" charset="0"/>
              </a:rPr>
              <a:t>Con esto ya tenemos una clase que nos va a funcionar como excepción.</a:t>
            </a:r>
            <a:endParaRPr lang="eu-ES" sz="2000" dirty="0">
              <a:latin typeface="Times New Roman" panose="02020603050405020304" pitchFamily="18" charset="0"/>
              <a:cs typeface="Times New Roman" panose="02020603050405020304" pitchFamily="18" charset="0"/>
            </a:endParaRPr>
          </a:p>
        </p:txBody>
      </p:sp>
      <p:pic>
        <p:nvPicPr>
          <p:cNvPr id="6146" name="Picture 2" descr="Creación de excepciones heredando la Exce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1197405"/>
            <a:ext cx="5356496" cy="323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650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0" y="0"/>
            <a:ext cx="9144000" cy="763525"/>
          </a:xfrm>
        </p:spPr>
        <p:txBody>
          <a:bodyPr>
            <a:normAutofit/>
          </a:bodyPr>
          <a:lstStyle/>
          <a:p>
            <a:pPr algn="r"/>
            <a:r>
              <a:rPr lang="en-US" dirty="0" smtClean="0">
                <a:latin typeface="Times New Roman" panose="02020603050405020304" pitchFamily="18" charset="0"/>
                <a:cs typeface="Times New Roman" panose="02020603050405020304" pitchFamily="18" charset="0"/>
              </a:rPr>
              <a:t>8</a:t>
            </a:r>
            <a:r>
              <a:rPr lang="es-ES" dirty="0" smtClean="0">
                <a:latin typeface="Times New Roman" panose="02020603050405020304" pitchFamily="18" charset="0"/>
                <a:cs typeface="Times New Roman" panose="02020603050405020304" pitchFamily="18" charset="0"/>
              </a:rPr>
              <a:t>.- Creación de nuevas excepciones.</a:t>
            </a:r>
            <a:endParaRPr lang="en-US" dirty="0">
              <a:latin typeface="Times New Roman" panose="02020603050405020304" pitchFamily="18" charset="0"/>
              <a:cs typeface="Times New Roman" panose="02020603050405020304" pitchFamily="18" charset="0"/>
            </a:endParaRPr>
          </a:p>
        </p:txBody>
      </p:sp>
      <p:pic>
        <p:nvPicPr>
          <p:cNvPr id="7170" name="Picture 2" descr="Ejemplo de la creación de una excepción personaliz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60" y="749576"/>
            <a:ext cx="7257613" cy="4144645"/>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p:cNvSpPr txBox="1"/>
          <p:nvPr/>
        </p:nvSpPr>
        <p:spPr>
          <a:xfrm>
            <a:off x="5946345" y="1044700"/>
            <a:ext cx="2772907" cy="707886"/>
          </a:xfrm>
          <a:prstGeom prst="rect">
            <a:avLst/>
          </a:prstGeom>
          <a:solidFill>
            <a:schemeClr val="accent6">
              <a:lumMod val="60000"/>
              <a:lumOff val="40000"/>
            </a:schemeClr>
          </a:solidFill>
          <a:ln w="38100">
            <a:solidFill>
              <a:schemeClr val="accent6">
                <a:lumMod val="50000"/>
              </a:schemeClr>
            </a:solidFill>
          </a:ln>
        </p:spPr>
        <p:txBody>
          <a:bodyPr wrap="square" rtlCol="0">
            <a:spAutoFit/>
          </a:bodyPr>
          <a:lstStyle/>
          <a:p>
            <a:r>
              <a:rPr lang="es-ES" sz="2000" dirty="0" smtClean="0">
                <a:latin typeface="Times New Roman" panose="02020603050405020304" pitchFamily="18" charset="0"/>
                <a:cs typeface="Times New Roman" panose="02020603050405020304" pitchFamily="18" charset="0"/>
              </a:rPr>
              <a:t>Uso de nuestra excepción personalizada</a:t>
            </a:r>
            <a:endParaRPr lang="eu-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514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0" y="0"/>
            <a:ext cx="9144000" cy="763525"/>
          </a:xfrm>
        </p:spPr>
        <p:txBody>
          <a:bodyPr>
            <a:normAutofit/>
          </a:bodyPr>
          <a:lstStyle/>
          <a:p>
            <a:pPr algn="r"/>
            <a:r>
              <a:rPr lang="en-US" dirty="0">
                <a:latin typeface="Times New Roman" panose="02020603050405020304" pitchFamily="18" charset="0"/>
                <a:cs typeface="Times New Roman" panose="02020603050405020304" pitchFamily="18" charset="0"/>
              </a:rPr>
              <a:t>9</a:t>
            </a:r>
            <a:r>
              <a:rPr lang="es-ES" dirty="0" smtClean="0">
                <a:latin typeface="Times New Roman" panose="02020603050405020304" pitchFamily="18" charset="0"/>
                <a:cs typeface="Times New Roman" panose="02020603050405020304" pitchFamily="18" charset="0"/>
              </a:rPr>
              <a:t>.- Cosas a tener en cuenta.</a:t>
            </a:r>
            <a:endParaRPr lang="en-US" dirty="0">
              <a:latin typeface="Times New Roman" panose="02020603050405020304" pitchFamily="18" charset="0"/>
              <a:cs typeface="Times New Roman" panose="02020603050405020304" pitchFamily="18" charset="0"/>
            </a:endParaRPr>
          </a:p>
        </p:txBody>
      </p:sp>
      <p:sp>
        <p:nvSpPr>
          <p:cNvPr id="12" name="13 CuadroTexto"/>
          <p:cNvSpPr txBox="1"/>
          <p:nvPr/>
        </p:nvSpPr>
        <p:spPr>
          <a:xfrm>
            <a:off x="1900510" y="1502815"/>
            <a:ext cx="6844457" cy="1969770"/>
          </a:xfrm>
          <a:prstGeom prst="rect">
            <a:avLst/>
          </a:prstGeom>
          <a:noFill/>
        </p:spPr>
        <p:txBody>
          <a:bodyPr wrap="square" rtlCol="0">
            <a:spAutoFit/>
          </a:bodyPr>
          <a:lstStyle/>
          <a:p>
            <a:pPr marL="450850" indent="-450850">
              <a:buFont typeface="Wingdings" panose="05000000000000000000" pitchFamily="2" charset="2"/>
              <a:buChar char="Ø"/>
            </a:pPr>
            <a:r>
              <a:rPr lang="es-ES" sz="2800" dirty="0" smtClean="0">
                <a:latin typeface="Times New Roman" panose="02020603050405020304" pitchFamily="18" charset="0"/>
                <a:cs typeface="Times New Roman" panose="02020603050405020304" pitchFamily="18" charset="0"/>
              </a:rPr>
              <a:t>Las excepciones consumen tiempo, no usarlas cuando hay alternativas mejores.</a:t>
            </a:r>
          </a:p>
          <a:p>
            <a:pPr marL="450850" indent="-450850">
              <a:spcBef>
                <a:spcPts val="1200"/>
              </a:spcBef>
              <a:buFont typeface="Wingdings" panose="05000000000000000000" pitchFamily="2" charset="2"/>
              <a:buChar char="Ø"/>
            </a:pPr>
            <a:r>
              <a:rPr lang="es-ES" sz="2800" dirty="0" smtClean="0">
                <a:latin typeface="Times New Roman" panose="02020603050405020304" pitchFamily="18" charset="0"/>
                <a:cs typeface="Times New Roman" panose="02020603050405020304" pitchFamily="18" charset="0"/>
              </a:rPr>
              <a:t>Agrupar el manejo de varias excepciones en un único try…</a:t>
            </a:r>
          </a:p>
        </p:txBody>
      </p:sp>
    </p:spTree>
    <p:extLst>
      <p:ext uri="{BB962C8B-B14F-4D97-AF65-F5344CB8AC3E}">
        <p14:creationId xmlns:p14="http://schemas.microsoft.com/office/powerpoint/2010/main" val="253619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6</a:t>
              </a:fld>
              <a:endParaRPr lang="es-ES" b="1" dirty="0">
                <a:latin typeface="Times New Roman" panose="02020603050405020304" pitchFamily="18" charset="0"/>
                <a:cs typeface="Times New Roman" panose="02020603050405020304" pitchFamily="18" charset="0"/>
              </a:endParaRPr>
            </a:p>
          </p:txBody>
        </p:sp>
      </p:grpSp>
      <p:sp>
        <p:nvSpPr>
          <p:cNvPr id="12" name="13 CuadroTexto"/>
          <p:cNvSpPr txBox="1"/>
          <p:nvPr/>
        </p:nvSpPr>
        <p:spPr>
          <a:xfrm>
            <a:off x="2115612" y="883237"/>
            <a:ext cx="6499239"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También hay errores debidos a tareas </a:t>
            </a:r>
            <a:r>
              <a:rPr lang="es-ES" sz="2400" dirty="0" err="1" smtClean="0">
                <a:latin typeface="Times New Roman" panose="02020603050405020304" pitchFamily="18" charset="0"/>
                <a:cs typeface="Times New Roman" panose="02020603050405020304" pitchFamily="18" charset="0"/>
              </a:rPr>
              <a:t>multihilo</a:t>
            </a:r>
            <a:r>
              <a:rPr lang="es-ES" sz="2400" dirty="0" smtClean="0">
                <a:latin typeface="Times New Roman" panose="02020603050405020304" pitchFamily="18" charset="0"/>
                <a:cs typeface="Times New Roman" panose="02020603050405020304" pitchFamily="18" charset="0"/>
              </a:rPr>
              <a:t> que ocurren en tiempo de ejecución y no todos se pueden controlar.</a:t>
            </a:r>
          </a:p>
        </p:txBody>
      </p:sp>
      <p:pic>
        <p:nvPicPr>
          <p:cNvPr id="1026" name="Picture 2" descr="https://miro.medium.com/max/1400/0*OeVQsjCEdqmO1wY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85221"/>
            <a:ext cx="4113885" cy="1693953"/>
          </a:xfrm>
          <a:prstGeom prst="rect">
            <a:avLst/>
          </a:prstGeom>
          <a:noFill/>
          <a:extLst>
            <a:ext uri="{909E8E84-426E-40DD-AFC4-6F175D3DCCD1}">
              <a14:hiddenFill xmlns:a14="http://schemas.microsoft.com/office/drawing/2010/main">
                <a:solidFill>
                  <a:srgbClr val="FFFFFF"/>
                </a:solidFill>
              </a14:hiddenFill>
            </a:ext>
          </a:extLst>
        </p:spPr>
      </p:pic>
      <p:sp>
        <p:nvSpPr>
          <p:cNvPr id="13" name="14 CuadroTexto"/>
          <p:cNvSpPr txBox="1"/>
          <p:nvPr/>
        </p:nvSpPr>
        <p:spPr>
          <a:xfrm>
            <a:off x="3961180" y="2339876"/>
            <a:ext cx="4653671" cy="1938992"/>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Por ejemplo un bloqueo entre hilos sería muy difícil de controlar y habría que añadir algún mecanismo que detecte esta situación y mate los hilos que corresponda</a:t>
            </a:r>
          </a:p>
        </p:txBody>
      </p:sp>
      <p:sp>
        <p:nvSpPr>
          <p:cNvPr id="14" name="Title 3"/>
          <p:cNvSpPr>
            <a:spLocks noGrp="1"/>
          </p:cNvSpPr>
          <p:nvPr>
            <p:ph type="title"/>
          </p:nvPr>
        </p:nvSpPr>
        <p:spPr>
          <a:xfrm>
            <a:off x="1211481"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s-ES" dirty="0" smtClean="0">
                <a:latin typeface="Times New Roman" panose="02020603050405020304" pitchFamily="18" charset="0"/>
                <a:cs typeface="Times New Roman" panose="02020603050405020304" pitchFamily="18" charset="0"/>
              </a:rPr>
              <a:t>.- ¿Qué es una excepción?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87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7</a:t>
              </a:fld>
              <a:endParaRPr lang="es-ES" b="1" dirty="0">
                <a:latin typeface="Times New Roman" panose="02020603050405020304" pitchFamily="18" charset="0"/>
                <a:cs typeface="Times New Roman" panose="02020603050405020304" pitchFamily="18" charset="0"/>
              </a:endParaRPr>
            </a:p>
          </p:txBody>
        </p:sp>
      </p:grpSp>
      <p:sp>
        <p:nvSpPr>
          <p:cNvPr id="12" name="13 CuadroTexto"/>
          <p:cNvSpPr txBox="1"/>
          <p:nvPr/>
        </p:nvSpPr>
        <p:spPr>
          <a:xfrm>
            <a:off x="1064999" y="786608"/>
            <a:ext cx="7770942"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Las excepciones son eventos que ocurren durante la ejecución de un programa y hacen que éste salga de su flujo normal de instrucciones.</a:t>
            </a:r>
          </a:p>
        </p:txBody>
      </p:sp>
      <p:sp>
        <p:nvSpPr>
          <p:cNvPr id="13" name="14 CuadroTexto"/>
          <p:cNvSpPr txBox="1"/>
          <p:nvPr/>
        </p:nvSpPr>
        <p:spPr>
          <a:xfrm>
            <a:off x="1370408" y="2093071"/>
            <a:ext cx="7465533"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Este mecanismo permite tratar los errores de una forma elegante, ya que separa el código para el tratamiento de errores del código normal del programa</a:t>
            </a:r>
          </a:p>
        </p:txBody>
      </p:sp>
      <p:sp>
        <p:nvSpPr>
          <p:cNvPr id="14" name="15 CuadroTexto"/>
          <p:cNvSpPr txBox="1"/>
          <p:nvPr/>
        </p:nvSpPr>
        <p:spPr>
          <a:xfrm>
            <a:off x="1184124" y="3395497"/>
            <a:ext cx="7840538"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Se dice que una excepción es </a:t>
            </a:r>
            <a:r>
              <a:rPr lang="es-ES" sz="2400" b="1" dirty="0" smtClean="0">
                <a:latin typeface="Times New Roman" panose="02020603050405020304" pitchFamily="18" charset="0"/>
                <a:cs typeface="Times New Roman" panose="02020603050405020304" pitchFamily="18" charset="0"/>
              </a:rPr>
              <a:t>_lanzada_ </a:t>
            </a:r>
            <a:r>
              <a:rPr lang="es-ES" sz="2400" dirty="0" smtClean="0">
                <a:latin typeface="Times New Roman" panose="02020603050405020304" pitchFamily="18" charset="0"/>
                <a:cs typeface="Times New Roman" panose="02020603050405020304" pitchFamily="18" charset="0"/>
              </a:rPr>
              <a:t>cuando se produce un error, y esta excepción puede ser </a:t>
            </a:r>
            <a:r>
              <a:rPr lang="es-ES" sz="2400" b="1" dirty="0" smtClean="0">
                <a:latin typeface="Times New Roman" panose="02020603050405020304" pitchFamily="18" charset="0"/>
                <a:cs typeface="Times New Roman" panose="02020603050405020304" pitchFamily="18" charset="0"/>
              </a:rPr>
              <a:t>_capturada_ </a:t>
            </a:r>
            <a:r>
              <a:rPr lang="es-ES" sz="2400" dirty="0" smtClean="0">
                <a:latin typeface="Times New Roman" panose="02020603050405020304" pitchFamily="18" charset="0"/>
                <a:cs typeface="Times New Roman" panose="02020603050405020304" pitchFamily="18" charset="0"/>
              </a:rPr>
              <a:t>para tratar dicho error</a:t>
            </a:r>
          </a:p>
        </p:txBody>
      </p:sp>
      <p:sp>
        <p:nvSpPr>
          <p:cNvPr id="15" name="Title 3"/>
          <p:cNvSpPr>
            <a:spLocks noGrp="1"/>
          </p:cNvSpPr>
          <p:nvPr>
            <p:ph type="title"/>
          </p:nvPr>
        </p:nvSpPr>
        <p:spPr>
          <a:xfrm>
            <a:off x="1211481"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s-ES" dirty="0" smtClean="0">
                <a:latin typeface="Times New Roman" panose="02020603050405020304" pitchFamily="18" charset="0"/>
                <a:cs typeface="Times New Roman" panose="02020603050405020304" pitchFamily="18" charset="0"/>
              </a:rPr>
              <a:t>.- ¿Qué es una excepción?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0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1481"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s-ES" dirty="0" smtClean="0">
                <a:latin typeface="Times New Roman" panose="02020603050405020304" pitchFamily="18" charset="0"/>
                <a:cs typeface="Times New Roman" panose="02020603050405020304" pitchFamily="18" charset="0"/>
              </a:rPr>
              <a:t>.1.- ¿Por qué es necesario manejarlas?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13 CuadroTexto"/>
          <p:cNvSpPr txBox="1"/>
          <p:nvPr/>
        </p:nvSpPr>
        <p:spPr>
          <a:xfrm>
            <a:off x="2434130" y="912963"/>
            <a:ext cx="6401811"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Para un </a:t>
            </a:r>
            <a:r>
              <a:rPr lang="es-ES" sz="2400" b="1" dirty="0" smtClean="0">
                <a:latin typeface="Times New Roman" panose="02020603050405020304" pitchFamily="18" charset="0"/>
                <a:cs typeface="Times New Roman" panose="02020603050405020304" pitchFamily="18" charset="0"/>
              </a:rPr>
              <a:t>programador novel </a:t>
            </a:r>
            <a:r>
              <a:rPr lang="es-ES" sz="2400" dirty="0" smtClean="0">
                <a:latin typeface="Times New Roman" panose="02020603050405020304" pitchFamily="18" charset="0"/>
                <a:cs typeface="Times New Roman" panose="02020603050405020304" pitchFamily="18" charset="0"/>
              </a:rPr>
              <a:t>puede parecer superficial y no necesario programar las excepciones.</a:t>
            </a:r>
          </a:p>
        </p:txBody>
      </p:sp>
      <p:grpSp>
        <p:nvGrpSpPr>
          <p:cNvPr id="6" name="5 Grupo"/>
          <p:cNvGrpSpPr/>
          <p:nvPr/>
        </p:nvGrpSpPr>
        <p:grpSpPr>
          <a:xfrm>
            <a:off x="8141" y="4663389"/>
            <a:ext cx="9144000" cy="477452"/>
            <a:chOff x="8141" y="4663389"/>
            <a:chExt cx="9144000" cy="477452"/>
          </a:xfrm>
        </p:grpSpPr>
        <p:grpSp>
          <p:nvGrpSpPr>
            <p:cNvPr id="7" name="6 Grupo"/>
            <p:cNvGrpSpPr/>
            <p:nvPr/>
          </p:nvGrpSpPr>
          <p:grpSpPr>
            <a:xfrm>
              <a:off x="8141" y="4663389"/>
              <a:ext cx="9144000" cy="477452"/>
              <a:chOff x="0" y="6309320"/>
              <a:chExt cx="9144000" cy="548680"/>
            </a:xfrm>
          </p:grpSpPr>
          <p:sp>
            <p:nvSpPr>
              <p:cNvPr id="11"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9"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0"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8</a:t>
              </a:fld>
              <a:endParaRPr lang="es-ES" b="1" dirty="0">
                <a:latin typeface="Times New Roman" panose="02020603050405020304" pitchFamily="18" charset="0"/>
                <a:cs typeface="Times New Roman" panose="02020603050405020304" pitchFamily="18" charset="0"/>
              </a:endParaRPr>
            </a:p>
          </p:txBody>
        </p:sp>
      </p:grpSp>
      <p:sp>
        <p:nvSpPr>
          <p:cNvPr id="13" name="13 CuadroTexto"/>
          <p:cNvSpPr txBox="1"/>
          <p:nvPr/>
        </p:nvSpPr>
        <p:spPr>
          <a:xfrm>
            <a:off x="1365195" y="2274424"/>
            <a:ext cx="7471716" cy="1938992"/>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Pero si se piensa como un </a:t>
            </a:r>
            <a:r>
              <a:rPr lang="es-ES" sz="2400" b="1" dirty="0" smtClean="0">
                <a:latin typeface="Times New Roman" panose="02020603050405020304" pitchFamily="18" charset="0"/>
                <a:cs typeface="Times New Roman" panose="02020603050405020304" pitchFamily="18" charset="0"/>
              </a:rPr>
              <a:t>profesional</a:t>
            </a:r>
            <a:r>
              <a:rPr lang="es-ES" sz="2400" dirty="0" smtClean="0">
                <a:latin typeface="Times New Roman" panose="02020603050405020304" pitchFamily="18" charset="0"/>
                <a:cs typeface="Times New Roman" panose="02020603050405020304" pitchFamily="18" charset="0"/>
              </a:rPr>
              <a:t> del software, es necesario generar programas que funcionen en todas las condiciones posibles, lo que incluye errores que puedan ser generados por factores externos, como datos que introduce el usuario, o el acceso a un recurso de hardware.</a:t>
            </a:r>
          </a:p>
        </p:txBody>
      </p:sp>
    </p:spTree>
    <p:extLst>
      <p:ext uri="{BB962C8B-B14F-4D97-AF65-F5344CB8AC3E}">
        <p14:creationId xmlns:p14="http://schemas.microsoft.com/office/powerpoint/2010/main" val="167798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211481" y="0"/>
            <a:ext cx="7940660" cy="763525"/>
          </a:xfrm>
        </p:spPr>
        <p:txBody>
          <a:bodyPr>
            <a:normAutofit/>
          </a:bodyPr>
          <a:lstStyle/>
          <a:p>
            <a:pPr algn="r"/>
            <a:r>
              <a:rPr lang="en-US" dirty="0">
                <a:latin typeface="Times New Roman" panose="02020603050405020304" pitchFamily="18" charset="0"/>
                <a:cs typeface="Times New Roman" panose="02020603050405020304" pitchFamily="18" charset="0"/>
              </a:rPr>
              <a:t>2</a:t>
            </a:r>
            <a:r>
              <a:rPr lang="es-ES" dirty="0" smtClean="0">
                <a:latin typeface="Times New Roman" panose="02020603050405020304" pitchFamily="18" charset="0"/>
                <a:cs typeface="Times New Roman" panose="02020603050405020304" pitchFamily="18" charset="0"/>
              </a:rPr>
              <a:t>.1.- ¿Por qué es necesario manejarlas?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026" name="Picture 2" descr="Beneficios de las pruebas de software - Alu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050" y="2363010"/>
            <a:ext cx="3053091" cy="2284591"/>
          </a:xfrm>
          <a:prstGeom prst="rect">
            <a:avLst/>
          </a:prstGeom>
          <a:noFill/>
          <a:extLst>
            <a:ext uri="{909E8E84-426E-40DD-AFC4-6F175D3DCCD1}">
              <a14:hiddenFill xmlns:a14="http://schemas.microsoft.com/office/drawing/2010/main">
                <a:solidFill>
                  <a:srgbClr val="FFFFFF"/>
                </a:solidFill>
              </a14:hiddenFill>
            </a:ext>
          </a:extLst>
        </p:spPr>
      </p:pic>
      <p:sp>
        <p:nvSpPr>
          <p:cNvPr id="13" name="13 CuadroTexto"/>
          <p:cNvSpPr txBox="1"/>
          <p:nvPr/>
        </p:nvSpPr>
        <p:spPr>
          <a:xfrm>
            <a:off x="601670" y="912963"/>
            <a:ext cx="8234271" cy="1569660"/>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Como programadores muchas veces nos quedamos cumpliendo los requisitos mínimos, pero existen otros atributos que nos pueden añadir valor a nuestro Software, como la usabilidad y la robustez</a:t>
            </a:r>
          </a:p>
        </p:txBody>
      </p:sp>
      <p:sp>
        <p:nvSpPr>
          <p:cNvPr id="14" name="13 CuadroTexto"/>
          <p:cNvSpPr txBox="1"/>
          <p:nvPr/>
        </p:nvSpPr>
        <p:spPr>
          <a:xfrm>
            <a:off x="1517900" y="2831920"/>
            <a:ext cx="4275740" cy="1200329"/>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Un programa “</a:t>
            </a:r>
            <a:r>
              <a:rPr lang="es-ES" sz="2400" b="1" i="1" dirty="0" smtClean="0">
                <a:latin typeface="Times New Roman" panose="02020603050405020304" pitchFamily="18" charset="0"/>
                <a:cs typeface="Times New Roman" panose="02020603050405020304" pitchFamily="18" charset="0"/>
              </a:rPr>
              <a:t>Robusto</a:t>
            </a:r>
            <a:r>
              <a:rPr lang="es-ES" sz="2400" dirty="0" smtClean="0">
                <a:latin typeface="Times New Roman" panose="02020603050405020304" pitchFamily="18" charset="0"/>
                <a:cs typeface="Times New Roman" panose="02020603050405020304" pitchFamily="18" charset="0"/>
              </a:rPr>
              <a:t>” puede reponerse a los errores, es decir, no “</a:t>
            </a:r>
            <a:r>
              <a:rPr lang="es-ES" sz="2400" b="1" i="1" dirty="0" err="1" smtClean="0">
                <a:latin typeface="Times New Roman" panose="02020603050405020304" pitchFamily="18" charset="0"/>
                <a:cs typeface="Times New Roman" panose="02020603050405020304" pitchFamily="18" charset="0"/>
              </a:rPr>
              <a:t>crashea</a:t>
            </a:r>
            <a:r>
              <a:rPr lang="es-ES" sz="2400" dirty="0" smtClean="0">
                <a:latin typeface="Times New Roman" panose="02020603050405020304" pitchFamily="18" charset="0"/>
                <a:cs typeface="Times New Roman" panose="02020603050405020304" pitchFamily="18" charset="0"/>
              </a:rPr>
              <a:t>” fácilmente</a:t>
            </a:r>
          </a:p>
        </p:txBody>
      </p:sp>
    </p:spTree>
    <p:extLst>
      <p:ext uri="{BB962C8B-B14F-4D97-AF65-F5344CB8AC3E}">
        <p14:creationId xmlns:p14="http://schemas.microsoft.com/office/powerpoint/2010/main" val="239030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3941</Words>
  <Application>Microsoft Office PowerPoint</Application>
  <PresentationFormat>Presentación en pantalla (16:9)</PresentationFormat>
  <Paragraphs>462</Paragraphs>
  <Slides>53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53</vt:i4>
      </vt:variant>
    </vt:vector>
  </HeadingPairs>
  <TitlesOfParts>
    <vt:vector size="59" baseType="lpstr">
      <vt:lpstr>Arial</vt:lpstr>
      <vt:lpstr>Calibri</vt:lpstr>
      <vt:lpstr>Courier New</vt:lpstr>
      <vt:lpstr>Times New Roman</vt:lpstr>
      <vt:lpstr>Wingdings</vt:lpstr>
      <vt:lpstr>Office Theme</vt:lpstr>
      <vt:lpstr>Tratamiento de errores</vt:lpstr>
      <vt:lpstr>1.- Introducción.</vt:lpstr>
      <vt:lpstr>1.- Introducción.</vt:lpstr>
      <vt:lpstr>2.- ¿Qué es una excepción?.</vt:lpstr>
      <vt:lpstr>2.- ¿Qué es una excepción?.</vt:lpstr>
      <vt:lpstr>2.- ¿Qué es una excepción?.</vt:lpstr>
      <vt:lpstr>2.- ¿Qué es una excepción?.</vt:lpstr>
      <vt:lpstr>2.1.- ¿Por qué es necesario manejarlas?.</vt:lpstr>
      <vt:lpstr>2.1.- ¿Por qué es necesario manejarlas?.</vt:lpstr>
      <vt:lpstr>3.- Tipos de excepciones.</vt:lpstr>
      <vt:lpstr>3.- Tipos de excepciones.</vt:lpstr>
      <vt:lpstr>3.- Tipos de excepciones.</vt:lpstr>
      <vt:lpstr>3.- Tipos de excepciones.</vt:lpstr>
      <vt:lpstr>3.- Tipos de excepciones.</vt:lpstr>
      <vt:lpstr>3.- Tipos de excepciones.</vt:lpstr>
      <vt:lpstr>3.- Tipos de excepciones.</vt:lpstr>
      <vt:lpstr>4.- Captura de excepciones.</vt:lpstr>
      <vt:lpstr>4.- Captura de excepciones.</vt:lpstr>
      <vt:lpstr>4.- Captura de excepciones.</vt:lpstr>
      <vt:lpstr>4.- Captura de excepciones.</vt:lpstr>
      <vt:lpstr>4.- Captura de excepciones.</vt:lpstr>
      <vt:lpstr>4.- Captura de excepciones.</vt:lpstr>
      <vt:lpstr>4.- Captura de excepciones.</vt:lpstr>
      <vt:lpstr>4.- Captura de excepciones.</vt:lpstr>
      <vt:lpstr>4.- Captura de excepciones.</vt:lpstr>
      <vt:lpstr>4.- Captura de excepciones.</vt:lpstr>
      <vt:lpstr>4.- Captura de excepciones.</vt:lpstr>
      <vt:lpstr>4.- Captura de excepciones.</vt:lpstr>
      <vt:lpstr>4.- Captura de excepciones.</vt:lpstr>
      <vt:lpstr>5.- Ejemplos. </vt:lpstr>
      <vt:lpstr>5.- Ejemplos. </vt:lpstr>
      <vt:lpstr>5.- Ejemplos. </vt:lpstr>
      <vt:lpstr>5.- Ejemplos. </vt:lpstr>
      <vt:lpstr>5.- Ejemplos. </vt:lpstr>
      <vt:lpstr>6.- Lanzamiento de excepciones. </vt:lpstr>
      <vt:lpstr>6.- Lanzamiento de excepciones. </vt:lpstr>
      <vt:lpstr>6.- Lanzamiento de excepciones. </vt:lpstr>
      <vt:lpstr>6.- Lanzamiento de excepciones. </vt:lpstr>
      <vt:lpstr>6.- Lanzamiento de excepciones. </vt:lpstr>
      <vt:lpstr>6.- Lanzamiento de excepciones. </vt:lpstr>
      <vt:lpstr>6.- Lanzamiento de excepciones. </vt:lpstr>
      <vt:lpstr>6.- Lanzamiento de excepciones. </vt:lpstr>
      <vt:lpstr>6.- Lanzamiento de excepciones. </vt:lpstr>
      <vt:lpstr>7.- Ejemplos.</vt:lpstr>
      <vt:lpstr>7.- Ejemplos.</vt:lpstr>
      <vt:lpstr>7.- Ejemplos.</vt:lpstr>
      <vt:lpstr>7.- Ejemplos.</vt:lpstr>
      <vt:lpstr>7.- Ejemplos.</vt:lpstr>
      <vt:lpstr>8.- Creación de nuevas excepciones.</vt:lpstr>
      <vt:lpstr>8.- Creación de nuevas excepciones.</vt:lpstr>
      <vt:lpstr>8.- Creación de nuevas excepciones.</vt:lpstr>
      <vt:lpstr>8.- Creación de nuevas excepciones.</vt:lpstr>
      <vt:lpstr>9.- Cosas a tener en cuenta.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Juan Manuel Santamaria Ojeda</cp:lastModifiedBy>
  <cp:revision>195</cp:revision>
  <dcterms:created xsi:type="dcterms:W3CDTF">2013-08-21T19:17:07Z</dcterms:created>
  <dcterms:modified xsi:type="dcterms:W3CDTF">2021-12-01T12:41:20Z</dcterms:modified>
</cp:coreProperties>
</file>