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26" y="-43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PE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75" y="128470"/>
            <a:ext cx="3535536" cy="7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13885" y="1350110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29807" y="2045572"/>
            <a:ext cx="5525120" cy="1527050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Salida de datos formateada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65884" y="4098800"/>
            <a:ext cx="8532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I.E.S.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Plaiaundi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(Dpto. de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– J.M.S.)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C.F.G.S. Desarrollo de Aplicaciones Web / Multiplataforma</a:t>
            </a: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Académico 2021 / 2022</a:t>
            </a:r>
          </a:p>
        </p:txBody>
      </p:sp>
      <p:pic>
        <p:nvPicPr>
          <p:cNvPr id="6" name="Picture 2" descr="https://upload.wikimedia.org/wikipedia/commons/thumb/2/2c/Printf.svg/550px-Printf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71664"/>
            <a:ext cx="4809548" cy="114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927625" y="981568"/>
            <a:ext cx="678059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(“Valores |%5d| - |%05d|”, 7, 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616542" y="1909936"/>
            <a:ext cx="5400600" cy="4884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|    7| - |00003|</a:t>
            </a:r>
            <a:endParaRPr lang="es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Flecha abajo 16"/>
          <p:cNvSpPr/>
          <p:nvPr/>
        </p:nvSpPr>
        <p:spPr>
          <a:xfrm>
            <a:off x="5125280" y="1630953"/>
            <a:ext cx="314560" cy="248007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1672374" y="2760024"/>
            <a:ext cx="7077859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(“Valores |%+d| - |%+5d|”, 7, 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739540" y="3743284"/>
            <a:ext cx="5400600" cy="510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|+7| - |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-3|</a:t>
            </a:r>
            <a:endParaRPr lang="es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Flecha abajo 16"/>
          <p:cNvSpPr/>
          <p:nvPr/>
        </p:nvSpPr>
        <p:spPr>
          <a:xfrm>
            <a:off x="5211303" y="3408955"/>
            <a:ext cx="381242" cy="321303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4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42732"/>
              </p:ext>
            </p:extLst>
          </p:nvPr>
        </p:nvGraphicFramePr>
        <p:xfrm>
          <a:off x="1365195" y="1063350"/>
          <a:ext cx="743669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051">
                  <a:extLst>
                    <a:ext uri="{9D8B030D-6E8A-4147-A177-3AD203B41FA5}">
                      <a16:colId xmlns:a16="http://schemas.microsoft.com/office/drawing/2014/main" val="1942709795"/>
                    </a:ext>
                  </a:extLst>
                </a:gridCol>
                <a:gridCol w="5909648">
                  <a:extLst>
                    <a:ext uri="{9D8B030D-6E8A-4147-A177-3AD203B41FA5}">
                      <a16:colId xmlns:a16="http://schemas.microsoft.com/office/drawing/2014/main" val="343871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endParaRPr lang="es-E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E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07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Tamaño del ancho del campo donde</a:t>
                      </a:r>
                      <a:r>
                        <a:rPr lang="es-E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imprimirá el valor.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74221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857484" y="2800654"/>
            <a:ext cx="645212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(“Valores |%5d|”, 7);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350360" y="3770612"/>
            <a:ext cx="3715308" cy="415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|    7|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Flecha abajo 14"/>
          <p:cNvSpPr/>
          <p:nvPr/>
        </p:nvSpPr>
        <p:spPr>
          <a:xfrm>
            <a:off x="5034706" y="3446612"/>
            <a:ext cx="330525" cy="281129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6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4864"/>
              </p:ext>
            </p:extLst>
          </p:nvPr>
        </p:nvGraphicFramePr>
        <p:xfrm>
          <a:off x="1517900" y="978386"/>
          <a:ext cx="723870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570">
                  <a:extLst>
                    <a:ext uri="{9D8B030D-6E8A-4147-A177-3AD203B41FA5}">
                      <a16:colId xmlns:a16="http://schemas.microsoft.com/office/drawing/2014/main" val="1942709795"/>
                    </a:ext>
                  </a:extLst>
                </a:gridCol>
                <a:gridCol w="5620134">
                  <a:extLst>
                    <a:ext uri="{9D8B030D-6E8A-4147-A177-3AD203B41FA5}">
                      <a16:colId xmlns:a16="http://schemas.microsoft.com/office/drawing/2014/main" val="343871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Precisión</a:t>
                      </a:r>
                      <a:endParaRPr lang="es-E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E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07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Tamaño de la parte decimal para números reales.</a:t>
                      </a:r>
                      <a:r>
                        <a:rPr lang="es-E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Número de caracteres a imprimir para cadenas de texto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74221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773192" y="2930062"/>
            <a:ext cx="6825878" cy="6338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 real |%7.2f|”, 7.3754);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364873" y="3911290"/>
            <a:ext cx="4000717" cy="407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 real |   7.38|</a:t>
            </a:r>
            <a:endParaRPr lang="es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Flecha abajo 13"/>
          <p:cNvSpPr/>
          <p:nvPr/>
        </p:nvSpPr>
        <p:spPr>
          <a:xfrm>
            <a:off x="5173670" y="3561883"/>
            <a:ext cx="314560" cy="326525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echa abajo 11"/>
          <p:cNvSpPr/>
          <p:nvPr/>
        </p:nvSpPr>
        <p:spPr>
          <a:xfrm>
            <a:off x="4880718" y="3604469"/>
            <a:ext cx="322957" cy="256954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1601093" y="1201616"/>
            <a:ext cx="7252210" cy="739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(“Valores |%5s| - |%5s|”, “La”, “La casa de María”);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695057" y="2184667"/>
            <a:ext cx="7106835" cy="492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|   La| - |La casa de María|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Flecha abajo 14"/>
          <p:cNvSpPr/>
          <p:nvPr/>
        </p:nvSpPr>
        <p:spPr>
          <a:xfrm>
            <a:off x="4761879" y="1938583"/>
            <a:ext cx="340501" cy="23029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2696517" y="3877209"/>
            <a:ext cx="4774054" cy="464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365195" y="3124456"/>
            <a:ext cx="7436698" cy="485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(“Valores |%.5s|”, “La casa de Ana”);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09966"/>
              </p:ext>
            </p:extLst>
          </p:nvPr>
        </p:nvGraphicFramePr>
        <p:xfrm>
          <a:off x="1365194" y="884121"/>
          <a:ext cx="743669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175">
                  <a:extLst>
                    <a:ext uri="{9D8B030D-6E8A-4147-A177-3AD203B41FA5}">
                      <a16:colId xmlns:a16="http://schemas.microsoft.com/office/drawing/2014/main" val="1942709795"/>
                    </a:ext>
                  </a:extLst>
                </a:gridCol>
                <a:gridCol w="5577524">
                  <a:extLst>
                    <a:ext uri="{9D8B030D-6E8A-4147-A177-3AD203B41FA5}">
                      <a16:colId xmlns:a16="http://schemas.microsoft.com/office/drawing/2014/main" val="343871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s-E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E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07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CF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Imprime el carácter</a:t>
                      </a:r>
                      <a:r>
                        <a:rPr lang="es-E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ASCII correspondiente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7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%d, %i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CF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Conversión</a:t>
                      </a:r>
                      <a:r>
                        <a:rPr lang="es-E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decimal con singo de un entero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%x, %X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CF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Conversión</a:t>
                      </a:r>
                      <a:r>
                        <a:rPr lang="es-E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hexadecimal sin signo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%e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CF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Conversión a notación exponencial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9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%o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CF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Conversión octal sin signo</a:t>
                      </a:r>
                      <a:r>
                        <a:rPr lang="es-E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un entero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%s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CF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Cadena de caracteres</a:t>
                      </a:r>
                      <a:r>
                        <a:rPr lang="es-E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(terminada en ‘\0’)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%%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CF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Imprime el símbolo %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7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1720621" y="1158210"/>
            <a:ext cx="6933295" cy="533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(“Valores |%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- |%4c|”, ‘A’, 65);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815336" y="1957629"/>
            <a:ext cx="4299405" cy="5527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|A| - |   A|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Flecha abajo 12"/>
          <p:cNvSpPr/>
          <p:nvPr/>
        </p:nvSpPr>
        <p:spPr>
          <a:xfrm>
            <a:off x="4899235" y="1694416"/>
            <a:ext cx="297183" cy="239025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481957" y="3039174"/>
            <a:ext cx="7230321" cy="5550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(“Valores |%X| - |%X|”, 16, 0X16);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905844" y="3857444"/>
            <a:ext cx="4289103" cy="5099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|10| - |16|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Flecha abajo 15"/>
          <p:cNvSpPr/>
          <p:nvPr/>
        </p:nvSpPr>
        <p:spPr>
          <a:xfrm>
            <a:off x="4948084" y="3595285"/>
            <a:ext cx="248334" cy="262159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75764" y="1142809"/>
            <a:ext cx="6933295" cy="5635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(“Valores |%o| - |%o|”, 16, 016);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91812" y="2005046"/>
            <a:ext cx="4563715" cy="538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|20| - |16|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Flecha abajo 13"/>
          <p:cNvSpPr/>
          <p:nvPr/>
        </p:nvSpPr>
        <p:spPr>
          <a:xfrm>
            <a:off x="5029654" y="1702280"/>
            <a:ext cx="288032" cy="286980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775763" y="2911894"/>
            <a:ext cx="6933295" cy="5695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 del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|%5d%%|”, 21);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891812" y="3773104"/>
            <a:ext cx="4683294" cy="551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 del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21%|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Flecha abajo 16"/>
          <p:cNvSpPr/>
          <p:nvPr/>
        </p:nvSpPr>
        <p:spPr>
          <a:xfrm>
            <a:off x="5077200" y="3479411"/>
            <a:ext cx="288032" cy="27003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9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172315" y="2877160"/>
            <a:ext cx="555825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|1,0e+03| - |9,992e+02|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Flecha abajo 11"/>
          <p:cNvSpPr/>
          <p:nvPr/>
        </p:nvSpPr>
        <p:spPr>
          <a:xfrm>
            <a:off x="4865896" y="2395626"/>
            <a:ext cx="288032" cy="46574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1823310" y="1617350"/>
            <a:ext cx="6808453" cy="783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(“Valores |%7.1e| - |%7.3e|”, 999.235, 999.235);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0" y="4556915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4113885" y="938678"/>
            <a:ext cx="4787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Similar a lo que hemos visto hasta ahora, la diferencia es que el resultado queda en una cadena de caracteres que posteriormente podemos utilizar, ver ejemplo: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35586" y="3001215"/>
            <a:ext cx="7778459" cy="1289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cadena;</a:t>
            </a:r>
          </a:p>
          <a:p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cadena =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(“salida |%7d| - |%s”, 125, “Prueba”);</a:t>
            </a:r>
          </a:p>
          <a:p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cadena)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062223"/>
            <a:ext cx="3817625" cy="16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7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15 CuadroTexto"/>
          <p:cNvSpPr txBox="1"/>
          <p:nvPr/>
        </p:nvSpPr>
        <p:spPr>
          <a:xfrm>
            <a:off x="1670606" y="923124"/>
            <a:ext cx="7198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En ocasiones nos podeos ver en la necesidad de presentar números o datos con formato, que los métodos que conocemos hasta ahora (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) no pueden realizar 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7 CuadroTexto"/>
          <p:cNvSpPr txBox="1"/>
          <p:nvPr/>
        </p:nvSpPr>
        <p:spPr>
          <a:xfrm>
            <a:off x="1387924" y="2698724"/>
            <a:ext cx="7503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Java pone a nuestra disposición el método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y el método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ES" sz="2400" i="1" dirty="0" smtClean="0">
                <a:latin typeface="Times New Roman" pitchFamily="18" charset="0"/>
                <a:cs typeface="Times New Roman" pitchFamily="18" charset="0"/>
              </a:rPr>
              <a:t>Ambos incluidos en el paquete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java.io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) para llevar a cabo presentaciones o salidas numéricas en pantalla con el formato apropiado que queramos aplicar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13 CuadroTexto"/>
          <p:cNvSpPr txBox="1"/>
          <p:nvPr/>
        </p:nvSpPr>
        <p:spPr>
          <a:xfrm>
            <a:off x="2281425" y="853223"/>
            <a:ext cx="6565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Ambas realizan la misma función y tienen exactamente el mismo formato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3 CuadroTexto"/>
          <p:cNvSpPr txBox="1"/>
          <p:nvPr/>
        </p:nvSpPr>
        <p:spPr>
          <a:xfrm>
            <a:off x="1582815" y="1752311"/>
            <a:ext cx="7296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La función «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» (que deriva su nombre de “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formatted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”) imprime un mensaje por pantalla utilizando una “cadena de formato” que incluye las instrucciones para mezclar múltiples cadenas en la cadena final a mostrar por pantalla.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42636" y="3909630"/>
            <a:ext cx="801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(“cadena formato”, lista variables);</a:t>
            </a:r>
            <a:endParaRPr lang="es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1203340" y="-19466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Salida de datos formateada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1976015" y="1267611"/>
            <a:ext cx="6826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Cadena formato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: es un </a:t>
            </a:r>
            <a:r>
              <a:rPr lang="es-ES" sz="2400" u="sng" dirty="0" smtClean="0">
                <a:latin typeface="Times New Roman" pitchFamily="18" charset="0"/>
                <a:cs typeface="Times New Roman" pitchFamily="18" charset="0"/>
              </a:rPr>
              <a:t>parámetro fijo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 incluye texto a imprimir literalmente y </a:t>
            </a:r>
            <a:r>
              <a:rPr lang="es-ES" sz="2400" b="1" i="1" dirty="0" smtClean="0">
                <a:latin typeface="Times New Roman" pitchFamily="18" charset="0"/>
                <a:cs typeface="Times New Roman" pitchFamily="18" charset="0"/>
              </a:rPr>
              <a:t>marcas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a reemplazar por texto que se obtiene de los parámetros adicionales 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3 CuadroTexto"/>
          <p:cNvSpPr txBox="1"/>
          <p:nvPr/>
        </p:nvSpPr>
        <p:spPr>
          <a:xfrm>
            <a:off x="1670605" y="2671593"/>
            <a:ext cx="7131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Por lo tanto se utilizará con tantos parámetros como marcas haya en la cadena de formato más uno (la propia cadena de formato)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31669" y="1036649"/>
            <a:ext cx="8496944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(“El valor es %d.\n”, contador);</a:t>
            </a:r>
            <a:endParaRPr lang="es-E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197655" y="2610769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símbolo % denota el comienzo de la marca de formato. La marca %d se reemplazará por el valor de la variable «contador» y se imprimirá la cadena resultante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3197655" y="2558175"/>
            <a:ext cx="54726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5084197" y="1612713"/>
            <a:ext cx="0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5084197" y="1612713"/>
            <a:ext cx="2016224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1063451" y="821373"/>
            <a:ext cx="784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Si en la cadena de formato aparecen varias marcas, los valores a incluir se tomarán en el mismo orden en el que aparecen.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 descr="https://upload.wikimedia.org/wikipedia/commons/thumb/2/2c/Printf.svg/550px-Print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18" y="1701255"/>
            <a:ext cx="7037369" cy="16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1203340" y="3443036"/>
            <a:ext cx="77186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>
                <a:latin typeface="Monotype Corsiva" panose="03010101010201010101" pitchFamily="66" charset="0"/>
              </a:rPr>
              <a:t>No se comprueba que el número de marcas en la cadena de formato y el número de parámetros restantes sea consistente. En caso de error, el comportamiento de </a:t>
            </a:r>
            <a:r>
              <a:rPr lang="es-ES" sz="2200" b="1" u="sng" dirty="0" err="1" smtClean="0">
                <a:latin typeface="Monotype Corsiva" panose="03010101010201010101" pitchFamily="66" charset="0"/>
              </a:rPr>
              <a:t>printf</a:t>
            </a:r>
            <a:r>
              <a:rPr lang="es-ES" sz="2200" b="1" dirty="0" smtClean="0">
                <a:latin typeface="Monotype Corsiva" panose="03010101010201010101" pitchFamily="66" charset="0"/>
              </a:rPr>
              <a:t> es indeterminado</a:t>
            </a:r>
            <a:endParaRPr lang="es-ES" sz="22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13 CuadroTexto"/>
          <p:cNvSpPr txBox="1"/>
          <p:nvPr/>
        </p:nvSpPr>
        <p:spPr>
          <a:xfrm>
            <a:off x="1214013" y="1161134"/>
            <a:ext cx="753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Las marcas en la cadena de formato deben tener la siguiente estructura (</a:t>
            </a:r>
            <a:r>
              <a:rPr lang="es-ES" sz="2400" i="1" dirty="0" smtClean="0">
                <a:latin typeface="Times New Roman" pitchFamily="18" charset="0"/>
                <a:cs typeface="Times New Roman" pitchFamily="18" charset="0"/>
              </a:rPr>
              <a:t>los campos entre corchetes son optativos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97692" y="2439293"/>
            <a:ext cx="8102090" cy="61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%[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][.precisión][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s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13 CuadroTexto"/>
          <p:cNvSpPr txBox="1"/>
          <p:nvPr/>
        </p:nvSpPr>
        <p:spPr>
          <a:xfrm>
            <a:off x="2281425" y="3388269"/>
            <a:ext cx="540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Toda marca, por lo tanto, comenzará por el símbolo «%» y terminará con su tipo.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89532"/>
              </p:ext>
            </p:extLst>
          </p:nvPr>
        </p:nvGraphicFramePr>
        <p:xfrm>
          <a:off x="269830" y="867908"/>
          <a:ext cx="8530097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3547">
                  <a:extLst>
                    <a:ext uri="{9D8B030D-6E8A-4147-A177-3AD203B41FA5}">
                      <a16:colId xmlns:a16="http://schemas.microsoft.com/office/drawing/2014/main" val="1942709795"/>
                    </a:ext>
                  </a:extLst>
                </a:gridCol>
                <a:gridCol w="6836550">
                  <a:extLst>
                    <a:ext uri="{9D8B030D-6E8A-4147-A177-3AD203B41FA5}">
                      <a16:colId xmlns:a16="http://schemas.microsoft.com/office/drawing/2014/main" val="343871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s-E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E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07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n$</a:t>
                      </a:r>
                      <a:endParaRPr lang="es-E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reemplaza “n” por un número para cambiar el orden en el que se procesan los argumentos.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 ejemplo: %3$d</a:t>
                      </a:r>
                      <a:r>
                        <a:rPr lang="es-E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refiere al tercer argumento independientemente del lugar que ocupa en la cadena de formato</a:t>
                      </a:r>
                      <a:endParaRPr lang="es-E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74221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203340" y="2999235"/>
            <a:ext cx="7508002" cy="64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(“Valores %d - %d - %1$d”, 7, 3, 5);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739540" y="3965993"/>
            <a:ext cx="4115715" cy="4714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7 – 3 - 7</a:t>
            </a:r>
            <a:endParaRPr lang="es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Flecha abajo 14"/>
          <p:cNvSpPr/>
          <p:nvPr/>
        </p:nvSpPr>
        <p:spPr>
          <a:xfrm>
            <a:off x="4663408" y="3653086"/>
            <a:ext cx="314992" cy="28143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0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69903"/>
              </p:ext>
            </p:extLst>
          </p:nvPr>
        </p:nvGraphicFramePr>
        <p:xfrm>
          <a:off x="601670" y="903419"/>
          <a:ext cx="8352928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1942709795"/>
                    </a:ext>
                  </a:extLst>
                </a:gridCol>
                <a:gridCol w="7131288">
                  <a:extLst>
                    <a:ext uri="{9D8B030D-6E8A-4147-A177-3AD203B41FA5}">
                      <a16:colId xmlns:a16="http://schemas.microsoft.com/office/drawing/2014/main" val="343871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</a:t>
                      </a:r>
                      <a:endParaRPr lang="es-E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E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07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Rellena con espacios (o con ceros, ver siguiente </a:t>
                      </a:r>
                      <a:r>
                        <a:rPr lang="es-E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a la izquierda hasta el valor del número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7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Rellena con ceros a la izquierda hasta el valor dado</a:t>
                      </a:r>
                      <a:r>
                        <a:rPr lang="es-E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por el </a:t>
                      </a:r>
                      <a:r>
                        <a:rPr lang="es-ES" sz="2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</a:t>
                      </a:r>
                      <a:r>
                        <a:rPr lang="es-E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anterior. Por ejemplo “%03d” imprime un número justificado con ceros hasta tres dígitos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Imprime el signo de un número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4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Justifica</a:t>
                      </a:r>
                      <a:r>
                        <a:rPr lang="es-E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 campo a la izquierda. (por defecto dcha.)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50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Hace que los números negativos se muestren entre paréntesis</a:t>
                      </a:r>
                      <a:endParaRPr lang="es-E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32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3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1438</Words>
  <Application>Microsoft Office PowerPoint</Application>
  <PresentationFormat>Presentación en pantalla (16:9)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Monotype Corsiva</vt:lpstr>
      <vt:lpstr>Times New Roman</vt:lpstr>
      <vt:lpstr>Office Theme</vt:lpstr>
      <vt:lpstr>                          Salida de datos formateada</vt:lpstr>
      <vt:lpstr>2.- printf.</vt:lpstr>
      <vt:lpstr>1.- Salida de datos formateada.</vt:lpstr>
      <vt:lpstr>2.- printf.</vt:lpstr>
      <vt:lpstr>2.- printf.</vt:lpstr>
      <vt:lpstr>2.- printf.</vt:lpstr>
      <vt:lpstr>2.- printf.</vt:lpstr>
      <vt:lpstr>2.- printf.</vt:lpstr>
      <vt:lpstr>2.- printf.</vt:lpstr>
      <vt:lpstr>2.- printf.</vt:lpstr>
      <vt:lpstr>2.- printf.</vt:lpstr>
      <vt:lpstr>2.- printf.</vt:lpstr>
      <vt:lpstr>2.- printf.</vt:lpstr>
      <vt:lpstr>2.- printf.</vt:lpstr>
      <vt:lpstr>2.- printf.</vt:lpstr>
      <vt:lpstr>2.- printf.</vt:lpstr>
      <vt:lpstr>2.- printf.</vt:lpstr>
      <vt:lpstr>3.- String.format().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Juan Manuel Santamaria Ojeda</cp:lastModifiedBy>
  <cp:revision>177</cp:revision>
  <dcterms:created xsi:type="dcterms:W3CDTF">2013-08-21T19:17:07Z</dcterms:created>
  <dcterms:modified xsi:type="dcterms:W3CDTF">2021-12-09T09:40:35Z</dcterms:modified>
</cp:coreProperties>
</file>