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0" r:id="rId4"/>
    <p:sldId id="261"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726" y="12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‹Nº›</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PE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075" y="128470"/>
            <a:ext cx="3535536" cy="762934"/>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4113885" y="1350110"/>
            <a:ext cx="1152128" cy="830997"/>
          </a:xfrm>
          <a:prstGeom prst="rect">
            <a:avLst/>
          </a:prstGeom>
          <a:noFill/>
        </p:spPr>
        <p:txBody>
          <a:bodyPr wrap="square" rtlCol="0">
            <a:spAutoFit/>
          </a:bodyPr>
          <a:lstStyle/>
          <a:p>
            <a:pPr algn="ctr"/>
            <a:r>
              <a:rPr lang="es-ES" sz="4800" b="1" dirty="0">
                <a:solidFill>
                  <a:schemeClr val="bg1"/>
                </a:solidFill>
                <a:latin typeface="Times New Roman" panose="02020603050405020304" pitchFamily="18" charset="0"/>
                <a:cs typeface="Times New Roman" panose="02020603050405020304" pitchFamily="18" charset="0"/>
              </a:rPr>
              <a:t>1</a:t>
            </a:r>
            <a:r>
              <a:rPr lang="es-ES" sz="4800" b="1" dirty="0" smtClean="0">
                <a:solidFill>
                  <a:schemeClr val="bg1"/>
                </a:solidFill>
                <a:latin typeface="Times New Roman" panose="02020603050405020304" pitchFamily="18" charset="0"/>
                <a:cs typeface="Times New Roman" panose="02020603050405020304" pitchFamily="18" charset="0"/>
              </a:rPr>
              <a:t>2</a:t>
            </a:r>
            <a:endParaRPr lang="es-ES" sz="4800" b="1" dirty="0">
              <a:solidFill>
                <a:schemeClr val="bg1"/>
              </a:solidFill>
              <a:latin typeface="Times New Roman" panose="02020603050405020304" pitchFamily="18" charset="0"/>
              <a:cs typeface="Times New Roman" panose="02020603050405020304" pitchFamily="18" charset="0"/>
            </a:endParaRPr>
          </a:p>
        </p:txBody>
      </p:sp>
      <p:sp>
        <p:nvSpPr>
          <p:cNvPr id="10" name="Title 1"/>
          <p:cNvSpPr>
            <a:spLocks noGrp="1"/>
          </p:cNvSpPr>
          <p:nvPr>
            <p:ph type="ctrTitle"/>
          </p:nvPr>
        </p:nvSpPr>
        <p:spPr>
          <a:xfrm>
            <a:off x="3961180" y="2235178"/>
            <a:ext cx="5057431" cy="1527050"/>
          </a:xfrm>
        </p:spPr>
        <p:txBody>
          <a:bodyPr>
            <a:normAutofit/>
          </a:bodyPr>
          <a:lstStyle/>
          <a:p>
            <a:r>
              <a:rPr lang="es-ES" sz="4000" b="1" dirty="0" smtClean="0">
                <a:latin typeface="Times New Roman" panose="02020603050405020304" pitchFamily="18" charset="0"/>
                <a:cs typeface="Times New Roman" panose="02020603050405020304" pitchFamily="18" charset="0"/>
              </a:rPr>
              <a:t>Enumeraciones</a:t>
            </a:r>
            <a:endParaRPr lang="es-ES" sz="4000" b="1" dirty="0">
              <a:latin typeface="Times New Roman" panose="02020603050405020304" pitchFamily="18" charset="0"/>
              <a:cs typeface="Times New Roman" panose="02020603050405020304" pitchFamily="18" charset="0"/>
            </a:endParaRPr>
          </a:p>
        </p:txBody>
      </p:sp>
      <p:sp>
        <p:nvSpPr>
          <p:cNvPr id="11" name="TextBox 3"/>
          <p:cNvSpPr txBox="1"/>
          <p:nvPr/>
        </p:nvSpPr>
        <p:spPr>
          <a:xfrm>
            <a:off x="565884" y="4098800"/>
            <a:ext cx="8532438" cy="923330"/>
          </a:xfrm>
          <a:prstGeom prst="rect">
            <a:avLst/>
          </a:prstGeom>
          <a:noFill/>
        </p:spPr>
        <p:txBody>
          <a:bodyPr wrap="square">
            <a:spAutoFit/>
          </a:bodyPr>
          <a:lstStyle/>
          <a:p>
            <a:pPr algn="r"/>
            <a:r>
              <a:rPr lang="es-ES" b="1" dirty="0">
                <a:latin typeface="Times New Roman" panose="02020603050405020304" pitchFamily="18" charset="0"/>
                <a:cs typeface="Times New Roman" panose="02020603050405020304" pitchFamily="18" charset="0"/>
              </a:rPr>
              <a:t>I.E.S. </a:t>
            </a:r>
            <a:r>
              <a:rPr lang="es-ES" b="1" dirty="0" err="1">
                <a:latin typeface="Times New Roman" panose="02020603050405020304" pitchFamily="18" charset="0"/>
                <a:cs typeface="Times New Roman" panose="02020603050405020304" pitchFamily="18" charset="0"/>
              </a:rPr>
              <a:t>Plaiaundi</a:t>
            </a:r>
            <a:r>
              <a:rPr lang="es-ES" b="1" dirty="0">
                <a:latin typeface="Times New Roman" panose="02020603050405020304" pitchFamily="18" charset="0"/>
                <a:cs typeface="Times New Roman" panose="02020603050405020304" pitchFamily="18" charset="0"/>
              </a:rPr>
              <a:t> (Dpto. de </a:t>
            </a:r>
            <a:r>
              <a:rPr lang="es-ES" b="1" dirty="0" smtClean="0">
                <a:latin typeface="Times New Roman" panose="02020603050405020304" pitchFamily="18" charset="0"/>
                <a:cs typeface="Times New Roman" panose="02020603050405020304" pitchFamily="18" charset="0"/>
              </a:rPr>
              <a:t>Informática – J.M.S.)</a:t>
            </a:r>
            <a:endParaRPr lang="es-ES" b="1" dirty="0">
              <a:latin typeface="Times New Roman" panose="02020603050405020304" pitchFamily="18" charset="0"/>
              <a:cs typeface="Times New Roman" panose="02020603050405020304" pitchFamily="18" charset="0"/>
            </a:endParaRPr>
          </a:p>
          <a:p>
            <a:pPr algn="r"/>
            <a:r>
              <a:rPr lang="es-ES" b="1" dirty="0">
                <a:latin typeface="Times New Roman" panose="02020603050405020304" pitchFamily="18" charset="0"/>
                <a:cs typeface="Times New Roman" panose="02020603050405020304" pitchFamily="18" charset="0"/>
              </a:rPr>
              <a:t>C.F.G.S. Desarrollo de Aplicaciones Web / Multiplataforma</a:t>
            </a:r>
          </a:p>
          <a:p>
            <a:pPr algn="r"/>
            <a:r>
              <a:rPr lang="es-ES" b="1" dirty="0">
                <a:latin typeface="Times New Roman" panose="02020603050405020304" pitchFamily="18" charset="0"/>
                <a:cs typeface="Times New Roman" panose="02020603050405020304" pitchFamily="18" charset="0"/>
              </a:rPr>
              <a:t>Curso Académico 2021 / 2022</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2490"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Otro Ejemplo</a:t>
            </a:r>
            <a:endParaRPr lang="en-U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2311132" y="850127"/>
            <a:ext cx="6108199" cy="461665"/>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Disponemos de varias formas de transporte</a:t>
            </a:r>
            <a:endParaRPr lang="eu-ES" sz="2400" b="1" dirty="0">
              <a:latin typeface="Courier New" panose="02070309020205020404" pitchFamily="49" charset="0"/>
              <a:cs typeface="Courier New" panose="02070309020205020404" pitchFamily="49" charset="0"/>
            </a:endParaRPr>
          </a:p>
        </p:txBody>
      </p:sp>
      <p:sp>
        <p:nvSpPr>
          <p:cNvPr id="13" name="CuadroTexto 12"/>
          <p:cNvSpPr txBox="1"/>
          <p:nvPr/>
        </p:nvSpPr>
        <p:spPr>
          <a:xfrm>
            <a:off x="2268639" y="1808225"/>
            <a:ext cx="6108200" cy="1015663"/>
          </a:xfrm>
          <a:prstGeom prst="rect">
            <a:avLst/>
          </a:prstGeom>
          <a:noFill/>
        </p:spPr>
        <p:txBody>
          <a:bodyPr wrap="square" rtlCol="0">
            <a:spAutoFit/>
          </a:bodyPr>
          <a:lstStyle/>
          <a:p>
            <a:r>
              <a:rPr lang="es-ES" sz="2000" b="1" dirty="0" err="1">
                <a:latin typeface="Courier New" panose="02070309020205020404" pitchFamily="49" charset="0"/>
                <a:cs typeface="Courier New" panose="02070309020205020404" pitchFamily="49" charset="0"/>
              </a:rPr>
              <a:t>p</a:t>
            </a:r>
            <a:r>
              <a:rPr lang="es-ES" sz="2000" b="1" dirty="0" err="1" smtClean="0">
                <a:latin typeface="Courier New" panose="02070309020205020404" pitchFamily="49" charset="0"/>
                <a:cs typeface="Courier New" panose="02070309020205020404" pitchFamily="49" charset="0"/>
              </a:rPr>
              <a:t>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enum</a:t>
            </a:r>
            <a:r>
              <a:rPr lang="es-ES" sz="2000" b="1" dirty="0" smtClean="0">
                <a:latin typeface="Courier New" panose="02070309020205020404" pitchFamily="49" charset="0"/>
                <a:cs typeface="Courier New" panose="02070309020205020404" pitchFamily="49" charset="0"/>
              </a:rPr>
              <a:t> Transporte {</a:t>
            </a:r>
          </a:p>
          <a:p>
            <a:r>
              <a:rPr lang="es-ES" sz="2000" b="1" dirty="0" smtClean="0">
                <a:latin typeface="Courier New" panose="02070309020205020404" pitchFamily="49" charset="0"/>
                <a:cs typeface="Courier New" panose="02070309020205020404" pitchFamily="49" charset="0"/>
              </a:rPr>
              <a:t>    COCHE, CAMION, AVION, TREN, BARCO;</a:t>
            </a:r>
          </a:p>
          <a:p>
            <a:r>
              <a:rPr lang="es-ES" sz="2000" b="1" dirty="0">
                <a:latin typeface="Courier New" panose="02070309020205020404" pitchFamily="49" charset="0"/>
                <a:cs typeface="Courier New" panose="02070309020205020404" pitchFamily="49" charset="0"/>
              </a:rPr>
              <a:t>}</a:t>
            </a:r>
            <a:endParaRPr lang="eu-ES" sz="2000" b="1" dirty="0">
              <a:latin typeface="Courier New" panose="02070309020205020404" pitchFamily="49" charset="0"/>
              <a:cs typeface="Courier New" panose="02070309020205020404" pitchFamily="49" charset="0"/>
            </a:endParaRPr>
          </a:p>
        </p:txBody>
      </p:sp>
      <p:sp>
        <p:nvSpPr>
          <p:cNvPr id="2" name="Llamada con línea 1 1"/>
          <p:cNvSpPr/>
          <p:nvPr/>
        </p:nvSpPr>
        <p:spPr>
          <a:xfrm rot="5400000">
            <a:off x="4930440" y="852245"/>
            <a:ext cx="610820" cy="5849436"/>
          </a:xfrm>
          <a:prstGeom prst="borderCallout1">
            <a:avLst>
              <a:gd name="adj1" fmla="val 18750"/>
              <a:gd name="adj2" fmla="val -8333"/>
              <a:gd name="adj3" fmla="val 42647"/>
              <a:gd name="adj4" fmla="val -138134"/>
            </a:avLst>
          </a:prstGeom>
          <a:solidFill>
            <a:schemeClr val="accent2">
              <a:lumMod val="40000"/>
              <a:lumOff val="60000"/>
            </a:schemeClr>
          </a:solidFill>
          <a:ln w="38100">
            <a:solidFill>
              <a:schemeClr val="accent2">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cxnSp>
        <p:nvCxnSpPr>
          <p:cNvPr id="14" name="Conector recto 13"/>
          <p:cNvCxnSpPr/>
          <p:nvPr/>
        </p:nvCxnSpPr>
        <p:spPr>
          <a:xfrm flipV="1">
            <a:off x="3044950" y="2518478"/>
            <a:ext cx="5191970" cy="7893"/>
          </a:xfrm>
          <a:prstGeom prst="lin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2325171" y="3553948"/>
            <a:ext cx="5793093" cy="461665"/>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Se denominan </a:t>
            </a:r>
            <a:r>
              <a:rPr lang="es-ES" sz="2400" b="1" i="1" dirty="0" smtClean="0">
                <a:latin typeface="Times New Roman" panose="02020603050405020304" pitchFamily="18" charset="0"/>
                <a:cs typeface="Times New Roman" panose="02020603050405020304" pitchFamily="18" charset="0"/>
              </a:rPr>
              <a:t>Constantes de enumeración </a:t>
            </a:r>
            <a:endParaRPr lang="eu-E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883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11</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2490"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Otro Ejemplo</a:t>
            </a:r>
            <a:endParaRPr lang="en-U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1365196" y="850127"/>
            <a:ext cx="7482544" cy="2831544"/>
          </a:xfrm>
          <a:prstGeom prst="rect">
            <a:avLst/>
          </a:prstGeom>
          <a:noFill/>
        </p:spPr>
        <p:txBody>
          <a:bodyPr wrap="square" rtlCol="0">
            <a:spAutoFit/>
          </a:bodyPr>
          <a:lstStyle/>
          <a:p>
            <a:pPr algn="ctr">
              <a:spcBef>
                <a:spcPts val="1200"/>
              </a:spcBef>
            </a:pPr>
            <a:r>
              <a:rPr lang="es-ES" sz="2400" dirty="0" smtClean="0">
                <a:latin typeface="Times New Roman" panose="02020603050405020304" pitchFamily="18" charset="0"/>
                <a:cs typeface="Times New Roman" panose="02020603050405020304" pitchFamily="18" charset="0"/>
              </a:rPr>
              <a:t>Una vez que hayamos definido una enumeración, podemos crear nuevas variables de ese tipo. Sin embargo, aunque las enumeraciones definen un tipo de clase, no crea una instancia de una enumeración utilizando </a:t>
            </a:r>
            <a:r>
              <a:rPr lang="es-ES" sz="2400" b="1" dirty="0" smtClean="0">
                <a:latin typeface="Courier New" panose="02070309020205020404" pitchFamily="49" charset="0"/>
                <a:cs typeface="Courier New" panose="02070309020205020404" pitchFamily="49" charset="0"/>
              </a:rPr>
              <a:t>new</a:t>
            </a:r>
            <a:r>
              <a:rPr lang="es-ES" sz="2400" dirty="0" smtClean="0">
                <a:latin typeface="Times New Roman" panose="02020603050405020304" pitchFamily="18" charset="0"/>
                <a:cs typeface="Times New Roman" panose="02020603050405020304" pitchFamily="18" charset="0"/>
              </a:rPr>
              <a:t>.</a:t>
            </a:r>
          </a:p>
          <a:p>
            <a:pPr algn="ctr">
              <a:spcBef>
                <a:spcPts val="1200"/>
              </a:spcBef>
            </a:pPr>
            <a:r>
              <a:rPr lang="es-ES" sz="2400" dirty="0" smtClean="0">
                <a:latin typeface="Times New Roman" panose="02020603050405020304" pitchFamily="18" charset="0"/>
                <a:cs typeface="Times New Roman" panose="02020603050405020304" pitchFamily="18" charset="0"/>
              </a:rPr>
              <a:t>En cambio, declaramos y utilizamos una variable de enumeración de la misma manera que lo hacemos con los tipos primitivos</a:t>
            </a:r>
            <a:endParaRPr lang="eu-ES" sz="2400" dirty="0">
              <a:latin typeface="Courier New" panose="02070309020205020404" pitchFamily="49" charset="0"/>
              <a:cs typeface="Courier New" panose="02070309020205020404" pitchFamily="49" charset="0"/>
            </a:endParaRPr>
          </a:p>
        </p:txBody>
      </p:sp>
      <p:sp>
        <p:nvSpPr>
          <p:cNvPr id="3" name="2 CuadroTexto"/>
          <p:cNvSpPr txBox="1"/>
          <p:nvPr/>
        </p:nvSpPr>
        <p:spPr>
          <a:xfrm>
            <a:off x="534561" y="3793390"/>
            <a:ext cx="3738950" cy="784830"/>
          </a:xfrm>
          <a:prstGeom prst="rect">
            <a:avLst/>
          </a:prstGeom>
          <a:solidFill>
            <a:schemeClr val="bg1"/>
          </a:solidFill>
          <a:ln w="19050">
            <a:solidFill>
              <a:schemeClr val="tx1"/>
            </a:solidFill>
          </a:ln>
        </p:spPr>
        <p:txBody>
          <a:bodyPr wrap="square" rtlCol="0">
            <a:spAutoFit/>
          </a:bodyPr>
          <a:lstStyle/>
          <a:p>
            <a:r>
              <a:rPr lang="es-ES" sz="2000" b="1" dirty="0" smtClean="0">
                <a:latin typeface="Courier New" panose="02070309020205020404" pitchFamily="49" charset="0"/>
                <a:cs typeface="Courier New" panose="02070309020205020404" pitchFamily="49" charset="0"/>
              </a:rPr>
              <a:t>Transporte </a:t>
            </a:r>
            <a:r>
              <a:rPr lang="es-ES" sz="2000" b="1" dirty="0" err="1" smtClean="0">
                <a:latin typeface="Courier New" panose="02070309020205020404" pitchFamily="49" charset="0"/>
                <a:cs typeface="Courier New" panose="02070309020205020404" pitchFamily="49" charset="0"/>
              </a:rPr>
              <a:t>tp</a:t>
            </a:r>
            <a:r>
              <a:rPr lang="es-ES" sz="2000" b="1" dirty="0" smtClean="0">
                <a:latin typeface="Courier New" panose="02070309020205020404" pitchFamily="49" charset="0"/>
                <a:cs typeface="Courier New" panose="02070309020205020404" pitchFamily="49" charset="0"/>
              </a:rPr>
              <a:t>;</a:t>
            </a:r>
          </a:p>
          <a:p>
            <a:pPr>
              <a:spcBef>
                <a:spcPts val="600"/>
              </a:spcBef>
            </a:pPr>
            <a:r>
              <a:rPr lang="es-ES" sz="2000" b="1" dirty="0" err="1" smtClean="0">
                <a:latin typeface="Courier New" panose="02070309020205020404" pitchFamily="49" charset="0"/>
                <a:cs typeface="Courier New" panose="02070309020205020404" pitchFamily="49" charset="0"/>
              </a:rPr>
              <a:t>tp</a:t>
            </a:r>
            <a:r>
              <a:rPr lang="es-ES" sz="2000" b="1" dirty="0" smtClean="0">
                <a:latin typeface="Courier New" panose="02070309020205020404" pitchFamily="49" charset="0"/>
                <a:cs typeface="Courier New" panose="02070309020205020404" pitchFamily="49" charset="0"/>
              </a:rPr>
              <a:t> = </a:t>
            </a:r>
            <a:r>
              <a:rPr lang="es-ES" sz="2000" b="1" dirty="0" err="1" smtClean="0">
                <a:latin typeface="Courier New" panose="02070309020205020404" pitchFamily="49" charset="0"/>
                <a:cs typeface="Courier New" panose="02070309020205020404" pitchFamily="49" charset="0"/>
              </a:rPr>
              <a:t>Transporte.AVION</a:t>
            </a:r>
            <a:r>
              <a:rPr lang="es-ES" sz="2000" b="1" dirty="0" smtClean="0">
                <a:latin typeface="Courier New" panose="02070309020205020404" pitchFamily="49" charset="0"/>
                <a:cs typeface="Courier New" panose="02070309020205020404" pitchFamily="49" charset="0"/>
              </a:rPr>
              <a:t>;</a:t>
            </a:r>
            <a:endParaRPr lang="es-ES" sz="2000" b="1" dirty="0">
              <a:latin typeface="Courier New" panose="02070309020205020404" pitchFamily="49" charset="0"/>
              <a:cs typeface="Courier New" panose="02070309020205020404" pitchFamily="49" charset="0"/>
            </a:endParaRPr>
          </a:p>
        </p:txBody>
      </p:sp>
      <p:sp>
        <p:nvSpPr>
          <p:cNvPr id="13" name="12 CuadroTexto"/>
          <p:cNvSpPr txBox="1"/>
          <p:nvPr/>
        </p:nvSpPr>
        <p:spPr>
          <a:xfrm>
            <a:off x="4419295" y="3985750"/>
            <a:ext cx="4428445" cy="400110"/>
          </a:xfrm>
          <a:prstGeom prst="rect">
            <a:avLst/>
          </a:prstGeom>
          <a:noFill/>
          <a:ln w="19050">
            <a:solidFill>
              <a:schemeClr val="tx1"/>
            </a:solidFill>
          </a:ln>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if</a:t>
            </a:r>
            <a:r>
              <a:rPr lang="es-ES" sz="2000" b="1" dirty="0" smtClean="0">
                <a:latin typeface="Courier New" panose="02070309020205020404" pitchFamily="49" charset="0"/>
                <a:cs typeface="Courier New" panose="02070309020205020404" pitchFamily="49" charset="0"/>
              </a:rPr>
              <a:t>(</a:t>
            </a:r>
            <a:r>
              <a:rPr lang="es-ES" sz="2000" b="1" dirty="0" err="1" smtClean="0">
                <a:latin typeface="Courier New" panose="02070309020205020404" pitchFamily="49" charset="0"/>
                <a:cs typeface="Courier New" panose="02070309020205020404" pitchFamily="49" charset="0"/>
              </a:rPr>
              <a:t>tp</a:t>
            </a:r>
            <a:r>
              <a:rPr lang="es-ES" sz="2000" b="1" dirty="0" smtClean="0">
                <a:latin typeface="Courier New" panose="02070309020205020404" pitchFamily="49" charset="0"/>
                <a:cs typeface="Courier New" panose="02070309020205020404" pitchFamily="49" charset="0"/>
              </a:rPr>
              <a:t> == </a:t>
            </a:r>
            <a:r>
              <a:rPr lang="es-ES" sz="2000" b="1" dirty="0" err="1" smtClean="0">
                <a:latin typeface="Courier New" panose="02070309020205020404" pitchFamily="49" charset="0"/>
                <a:cs typeface="Courier New" panose="02070309020205020404" pitchFamily="49" charset="0"/>
              </a:rPr>
              <a:t>Transporte.TREN</a:t>
            </a:r>
            <a:r>
              <a:rPr lang="es-ES" sz="2000" b="1" dirty="0" smtClean="0">
                <a:latin typeface="Courier New" panose="02070309020205020404" pitchFamily="49" charset="0"/>
                <a:cs typeface="Courier New" panose="02070309020205020404" pitchFamily="49" charset="0"/>
              </a:rPr>
              <a:t>)..</a:t>
            </a:r>
            <a:endParaRPr lang="es-E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0612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2490"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Otro Ejemplo</a:t>
            </a:r>
            <a:endParaRPr lang="en-U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1038858" y="775474"/>
            <a:ext cx="4283881" cy="461665"/>
          </a:xfrm>
          <a:prstGeom prst="rect">
            <a:avLst/>
          </a:prstGeom>
          <a:noFill/>
        </p:spPr>
        <p:txBody>
          <a:bodyPr wrap="square" rtlCol="0">
            <a:spAutoFit/>
          </a:bodyPr>
          <a:lstStyle/>
          <a:p>
            <a:pPr algn="ctr"/>
            <a:r>
              <a:rPr lang="es-ES" sz="2400" b="1" dirty="0" smtClean="0">
                <a:latin typeface="Times New Roman" panose="02020603050405020304" pitchFamily="18" charset="0"/>
                <a:cs typeface="Times New Roman" panose="02020603050405020304" pitchFamily="18" charset="0"/>
              </a:rPr>
              <a:t>Utilización de la enumeración</a:t>
            </a:r>
            <a:endParaRPr lang="eu-ES" sz="2400" b="1" dirty="0">
              <a:latin typeface="Courier New" panose="02070309020205020404" pitchFamily="49" charset="0"/>
              <a:cs typeface="Courier New" panose="02070309020205020404" pitchFamily="49" charset="0"/>
            </a:endParaRPr>
          </a:p>
        </p:txBody>
      </p:sp>
      <p:sp>
        <p:nvSpPr>
          <p:cNvPr id="2" name="1 CuadroTexto"/>
          <p:cNvSpPr txBox="1"/>
          <p:nvPr/>
        </p:nvSpPr>
        <p:spPr>
          <a:xfrm>
            <a:off x="562702" y="1502815"/>
            <a:ext cx="8285038" cy="2862322"/>
          </a:xfrm>
          <a:prstGeom prst="rect">
            <a:avLst/>
          </a:prstGeom>
          <a:solidFill>
            <a:schemeClr val="bg1"/>
          </a:solidFill>
          <a:ln w="19050">
            <a:solidFill>
              <a:schemeClr val="tx1"/>
            </a:solidFill>
          </a:ln>
        </p:spPr>
        <p:txBody>
          <a:bodyPr wrap="square" rtlCol="0">
            <a:spAutoFit/>
          </a:bodyPr>
          <a:lstStyle/>
          <a:p>
            <a:pPr>
              <a:spcBef>
                <a:spcPts val="600"/>
              </a:spcBef>
            </a:pPr>
            <a:r>
              <a:rPr lang="es-ES" sz="2000" b="1" dirty="0" err="1">
                <a:latin typeface="Courier New" panose="02070309020205020404" pitchFamily="49" charset="0"/>
                <a:cs typeface="Courier New" panose="02070309020205020404" pitchFamily="49" charset="0"/>
              </a:rPr>
              <a:t>public</a:t>
            </a:r>
            <a:r>
              <a:rPr lang="es-ES" sz="2000" b="1" dirty="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class</a:t>
            </a:r>
            <a:r>
              <a:rPr lang="es-ES" sz="2000" b="1" dirty="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EnumTransporte</a:t>
            </a:r>
            <a:r>
              <a:rPr lang="es-E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public </a:t>
            </a:r>
            <a:r>
              <a:rPr lang="en-US" sz="2000" b="1" dirty="0">
                <a:latin typeface="Courier New" panose="02070309020205020404" pitchFamily="49" charset="0"/>
                <a:cs typeface="Courier New" panose="02070309020205020404" pitchFamily="49" charset="0"/>
              </a:rPr>
              <a:t>static void main(String[] </a:t>
            </a:r>
            <a:r>
              <a:rPr lang="en-US" sz="2000" b="1"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a:latin typeface="Courier New" panose="02070309020205020404" pitchFamily="49" charset="0"/>
                <a:cs typeface="Courier New" panose="02070309020205020404" pitchFamily="49" charset="0"/>
              </a:rPr>
              <a:t>Transporte </a:t>
            </a:r>
            <a:r>
              <a:rPr lang="es-ES" sz="2000" b="1" dirty="0" err="1">
                <a:latin typeface="Courier New" panose="02070309020205020404" pitchFamily="49" charset="0"/>
                <a:cs typeface="Courier New" panose="02070309020205020404" pitchFamily="49" charset="0"/>
              </a:rPr>
              <a:t>tp</a:t>
            </a:r>
            <a:r>
              <a:rPr lang="es-ES" sz="2000" b="1" dirty="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tp</a:t>
            </a:r>
            <a:r>
              <a:rPr lang="es-ES" sz="2000" b="1" dirty="0">
                <a:latin typeface="Courier New" panose="02070309020205020404" pitchFamily="49" charset="0"/>
                <a:cs typeface="Courier New" panose="02070309020205020404" pitchFamily="49" charset="0"/>
              </a:rPr>
              <a:t> = </a:t>
            </a:r>
            <a:r>
              <a:rPr lang="es-ES" sz="2000" b="1" dirty="0" err="1" smtClean="0">
                <a:latin typeface="Courier New" panose="02070309020205020404" pitchFamily="49" charset="0"/>
                <a:cs typeface="Courier New" panose="02070309020205020404" pitchFamily="49" charset="0"/>
              </a:rPr>
              <a:t>Transporte.</a:t>
            </a:r>
            <a:r>
              <a:rPr lang="es-ES" sz="2000" b="1" i="1" dirty="0" err="1" smtClean="0">
                <a:latin typeface="Courier New" panose="02070309020205020404" pitchFamily="49" charset="0"/>
                <a:cs typeface="Courier New" panose="02070309020205020404" pitchFamily="49" charset="0"/>
              </a:rPr>
              <a:t>TREN</a:t>
            </a:r>
            <a:r>
              <a:rPr lang="es-ES" sz="2000" b="1" i="1" dirty="0" smtClean="0">
                <a:latin typeface="Courier New" panose="02070309020205020404" pitchFamily="49" charset="0"/>
                <a:cs typeface="Courier New" panose="02070309020205020404" pitchFamily="49" charset="0"/>
              </a:rPr>
              <a:t>;</a:t>
            </a:r>
            <a:endParaRPr lang="es-ES" sz="2000" b="1" i="1" dirty="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System.</a:t>
            </a:r>
            <a:r>
              <a:rPr lang="es-ES" sz="2000" b="1" i="1" dirty="0" err="1" smtClean="0">
                <a:latin typeface="Courier New" panose="02070309020205020404" pitchFamily="49" charset="0"/>
                <a:cs typeface="Courier New" panose="02070309020205020404" pitchFamily="49" charset="0"/>
              </a:rPr>
              <a:t>out.println</a:t>
            </a:r>
            <a:r>
              <a:rPr lang="es-ES" sz="2000" b="1" i="1" dirty="0">
                <a:latin typeface="Courier New" panose="02070309020205020404" pitchFamily="49" charset="0"/>
                <a:cs typeface="Courier New" panose="02070309020205020404" pitchFamily="49" charset="0"/>
              </a:rPr>
              <a:t>("Transporte " + </a:t>
            </a:r>
            <a:r>
              <a:rPr lang="es-ES" sz="2000" b="1" i="1" dirty="0" err="1">
                <a:latin typeface="Courier New" panose="02070309020205020404" pitchFamily="49" charset="0"/>
                <a:cs typeface="Courier New" panose="02070309020205020404" pitchFamily="49" charset="0"/>
              </a:rPr>
              <a:t>tp</a:t>
            </a:r>
            <a:r>
              <a:rPr lang="es-ES" sz="2000" b="1" i="1" dirty="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p>
          <a:p>
            <a:r>
              <a:rPr lang="es-ES" sz="2000" b="1" dirty="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tp</a:t>
            </a:r>
            <a:r>
              <a:rPr lang="es-ES" sz="2000" b="1" dirty="0" smtClean="0">
                <a:latin typeface="Courier New" panose="02070309020205020404" pitchFamily="49" charset="0"/>
                <a:cs typeface="Courier New" panose="02070309020205020404" pitchFamily="49" charset="0"/>
              </a:rPr>
              <a:t> </a:t>
            </a:r>
            <a:r>
              <a:rPr lang="es-ES" sz="2000" b="1" dirty="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Transporte.</a:t>
            </a:r>
            <a:r>
              <a:rPr lang="es-ES" sz="2000" b="1" i="1" dirty="0" err="1" smtClean="0">
                <a:latin typeface="Courier New" panose="02070309020205020404" pitchFamily="49" charset="0"/>
                <a:cs typeface="Courier New" panose="02070309020205020404" pitchFamily="49" charset="0"/>
              </a:rPr>
              <a:t>AVION</a:t>
            </a:r>
            <a:r>
              <a:rPr lang="es-ES" sz="2000" b="1" i="1" dirty="0" smtClean="0">
                <a:latin typeface="Courier New" panose="02070309020205020404" pitchFamily="49" charset="0"/>
                <a:cs typeface="Courier New" panose="02070309020205020404" pitchFamily="49" charset="0"/>
              </a:rPr>
              <a:t>;</a:t>
            </a:r>
            <a:endParaRPr lang="es-ES" sz="2000" b="1" i="1" dirty="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if</a:t>
            </a:r>
            <a:r>
              <a:rPr lang="es-ES" sz="2000" b="1" dirty="0" smtClean="0">
                <a:latin typeface="Courier New" panose="02070309020205020404" pitchFamily="49" charset="0"/>
                <a:cs typeface="Courier New" panose="02070309020205020404" pitchFamily="49" charset="0"/>
              </a:rPr>
              <a:t>(</a:t>
            </a:r>
            <a:r>
              <a:rPr lang="es-ES" sz="2000" b="1" dirty="0" err="1" smtClean="0">
                <a:latin typeface="Courier New" panose="02070309020205020404" pitchFamily="49" charset="0"/>
                <a:cs typeface="Courier New" panose="02070309020205020404" pitchFamily="49" charset="0"/>
              </a:rPr>
              <a:t>tp</a:t>
            </a:r>
            <a:r>
              <a:rPr lang="es-ES" sz="2000" b="1" dirty="0" smtClean="0">
                <a:latin typeface="Courier New" panose="02070309020205020404" pitchFamily="49" charset="0"/>
                <a:cs typeface="Courier New" panose="02070309020205020404" pitchFamily="49" charset="0"/>
              </a:rPr>
              <a:t> </a:t>
            </a:r>
            <a:r>
              <a:rPr lang="es-ES" sz="2000" b="1" dirty="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Transporte.</a:t>
            </a:r>
            <a:r>
              <a:rPr lang="es-ES" sz="2000" b="1" i="1" dirty="0" err="1" smtClean="0">
                <a:latin typeface="Courier New" panose="02070309020205020404" pitchFamily="49" charset="0"/>
                <a:cs typeface="Courier New" panose="02070309020205020404" pitchFamily="49" charset="0"/>
              </a:rPr>
              <a:t>AVION</a:t>
            </a:r>
            <a:r>
              <a:rPr lang="es-ES" sz="2000" b="1" i="1" dirty="0" smtClean="0">
                <a:latin typeface="Courier New" panose="02070309020205020404" pitchFamily="49" charset="0"/>
                <a:cs typeface="Courier New" panose="02070309020205020404" pitchFamily="49" charset="0"/>
              </a:rPr>
              <a:t>)</a:t>
            </a:r>
            <a:endParaRPr lang="es-ES" sz="2000" b="1" i="1" dirty="0">
              <a:latin typeface="Courier New" panose="02070309020205020404" pitchFamily="49" charset="0"/>
              <a:cs typeface="Courier New" panose="02070309020205020404" pitchFamily="49" charset="0"/>
            </a:endParaRPr>
          </a:p>
          <a:p>
            <a:pPr>
              <a:spcAft>
                <a:spcPts val="600"/>
              </a:spcAft>
            </a:pPr>
            <a:r>
              <a:rPr lang="es-ES" sz="2000" b="1" dirty="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System.</a:t>
            </a:r>
            <a:r>
              <a:rPr lang="es-ES" sz="2000" b="1" i="1" dirty="0" err="1" smtClean="0">
                <a:latin typeface="Courier New" panose="02070309020205020404" pitchFamily="49" charset="0"/>
                <a:cs typeface="Courier New" panose="02070309020205020404" pitchFamily="49" charset="0"/>
              </a:rPr>
              <a:t>out.println</a:t>
            </a:r>
            <a:r>
              <a:rPr lang="es-ES" sz="2000" b="1" i="1" dirty="0">
                <a:latin typeface="Courier New" panose="02070309020205020404" pitchFamily="49" charset="0"/>
                <a:cs typeface="Courier New" panose="02070309020205020404" pitchFamily="49" charset="0"/>
              </a:rPr>
              <a:t>("</a:t>
            </a:r>
            <a:r>
              <a:rPr lang="es-ES" sz="2000" b="1" i="1" dirty="0" err="1">
                <a:latin typeface="Courier New" panose="02070309020205020404" pitchFamily="49" charset="0"/>
                <a:cs typeface="Courier New" panose="02070309020205020404" pitchFamily="49" charset="0"/>
              </a:rPr>
              <a:t>tp</a:t>
            </a:r>
            <a:r>
              <a:rPr lang="es-ES" sz="2000" b="1" i="1" dirty="0">
                <a:latin typeface="Courier New" panose="02070309020205020404" pitchFamily="49" charset="0"/>
                <a:cs typeface="Courier New" panose="02070309020205020404" pitchFamily="49" charset="0"/>
              </a:rPr>
              <a:t> tiene el valor de </a:t>
            </a:r>
            <a:r>
              <a:rPr lang="es-ES" sz="2000" b="1" i="1" dirty="0" err="1">
                <a:latin typeface="Courier New" panose="02070309020205020404" pitchFamily="49" charset="0"/>
                <a:cs typeface="Courier New" panose="02070309020205020404" pitchFamily="49" charset="0"/>
              </a:rPr>
              <a:t>Avion</a:t>
            </a:r>
            <a:r>
              <a:rPr lang="es-ES" sz="2000" b="1" i="1" dirty="0">
                <a:latin typeface="Courier New" panose="02070309020205020404" pitchFamily="49" charset="0"/>
                <a:cs typeface="Courier New" panose="02070309020205020404" pitchFamily="49" charset="0"/>
              </a:rPr>
              <a:t>");</a:t>
            </a:r>
            <a:endParaRPr lang="es-E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5982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2490"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Otro Ejemplo</a:t>
            </a:r>
            <a:endParaRPr lang="en-US" dirty="0">
              <a:latin typeface="Times New Roman" panose="02020603050405020304" pitchFamily="18" charset="0"/>
              <a:cs typeface="Times New Roman" panose="02020603050405020304" pitchFamily="18" charset="0"/>
            </a:endParaRPr>
          </a:p>
        </p:txBody>
      </p:sp>
      <p:sp>
        <p:nvSpPr>
          <p:cNvPr id="12" name="11 CuadroTexto"/>
          <p:cNvSpPr txBox="1"/>
          <p:nvPr/>
        </p:nvSpPr>
        <p:spPr>
          <a:xfrm>
            <a:off x="296260" y="929351"/>
            <a:ext cx="8565321" cy="3477875"/>
          </a:xfrm>
          <a:prstGeom prst="rect">
            <a:avLst/>
          </a:prstGeom>
          <a:solidFill>
            <a:schemeClr val="bg1"/>
          </a:solidFill>
          <a:ln w="19050">
            <a:solidFill>
              <a:schemeClr val="tx1"/>
            </a:solidFill>
          </a:ln>
        </p:spPr>
        <p:txBody>
          <a:bodyPr wrap="square" rtlCol="0">
            <a:spAutoFit/>
          </a:bodyPr>
          <a:lstStyle/>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Enum</a:t>
            </a:r>
            <a:r>
              <a:rPr lang="es-ES" sz="2000" b="1" dirty="0">
                <a:latin typeface="Courier New" panose="02070309020205020404" pitchFamily="49" charset="0"/>
                <a:cs typeface="Courier New" panose="02070309020205020404" pitchFamily="49" charset="0"/>
              </a:rPr>
              <a:t> controlando una sentencia </a:t>
            </a:r>
            <a:r>
              <a:rPr lang="es-ES" sz="2000" b="1" dirty="0" err="1">
                <a:latin typeface="Courier New" panose="02070309020205020404" pitchFamily="49" charset="0"/>
                <a:cs typeface="Courier New" panose="02070309020205020404" pitchFamily="49" charset="0"/>
              </a:rPr>
              <a:t>switch</a:t>
            </a:r>
            <a:endParaRPr lang="es-ES" sz="2000" b="1" dirty="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switch</a:t>
            </a:r>
            <a:r>
              <a:rPr lang="es-ES" sz="2000" b="1" dirty="0">
                <a:latin typeface="Courier New" panose="02070309020205020404" pitchFamily="49" charset="0"/>
                <a:cs typeface="Courier New" panose="02070309020205020404" pitchFamily="49" charset="0"/>
              </a:rPr>
              <a:t>(</a:t>
            </a:r>
            <a:r>
              <a:rPr lang="es-ES" sz="2000" b="1" dirty="0" err="1">
                <a:latin typeface="Courier New" panose="02070309020205020404" pitchFamily="49" charset="0"/>
                <a:cs typeface="Courier New" panose="02070309020205020404" pitchFamily="49" charset="0"/>
              </a:rPr>
              <a:t>tp</a:t>
            </a:r>
            <a:r>
              <a:rPr lang="es-ES" sz="2000" b="1" dirty="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a:latin typeface="Courier New" panose="02070309020205020404" pitchFamily="49" charset="0"/>
                <a:cs typeface="Courier New" panose="02070309020205020404" pitchFamily="49" charset="0"/>
              </a:rPr>
              <a:t>case </a:t>
            </a:r>
            <a:r>
              <a:rPr lang="es-ES" sz="2000" b="1" i="1" dirty="0" smtClean="0">
                <a:latin typeface="Courier New" panose="02070309020205020404" pitchFamily="49" charset="0"/>
                <a:cs typeface="Courier New" panose="02070309020205020404" pitchFamily="49" charset="0"/>
              </a:rPr>
              <a:t>COCHE:</a:t>
            </a:r>
            <a:endParaRPr lang="es-ES" sz="2000" b="1" i="1" dirty="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System.</a:t>
            </a:r>
            <a:r>
              <a:rPr lang="es-ES" sz="2000" b="1" i="1" dirty="0" err="1">
                <a:latin typeface="Courier New" panose="02070309020205020404" pitchFamily="49" charset="0"/>
                <a:cs typeface="Courier New" panose="02070309020205020404" pitchFamily="49" charset="0"/>
              </a:rPr>
              <a:t>out.println</a:t>
            </a:r>
            <a:r>
              <a:rPr lang="es-ES" sz="2000" b="1" i="1" dirty="0">
                <a:latin typeface="Courier New" panose="02070309020205020404" pitchFamily="49" charset="0"/>
                <a:cs typeface="Courier New" panose="02070309020205020404" pitchFamily="49" charset="0"/>
              </a:rPr>
              <a:t>("El coche lleva 4 personas");</a:t>
            </a:r>
          </a:p>
          <a:p>
            <a:r>
              <a:rPr lang="es-ES" sz="2000" b="1" dirty="0">
                <a:latin typeface="Courier New" panose="02070309020205020404" pitchFamily="49" charset="0"/>
                <a:cs typeface="Courier New" panose="02070309020205020404" pitchFamily="49" charset="0"/>
              </a:rPr>
              <a:t>     break;</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case </a:t>
            </a:r>
            <a:r>
              <a:rPr lang="es-ES" sz="2000" b="1" i="1" dirty="0" smtClean="0">
                <a:latin typeface="Courier New" panose="02070309020205020404" pitchFamily="49" charset="0"/>
                <a:cs typeface="Courier New" panose="02070309020205020404" pitchFamily="49" charset="0"/>
              </a:rPr>
              <a:t>CAMION:</a:t>
            </a:r>
            <a:endParaRPr lang="es-ES" sz="2000" b="1" i="1" dirty="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System.</a:t>
            </a:r>
            <a:r>
              <a:rPr lang="es-ES" sz="2000" b="1" i="1" dirty="0" err="1">
                <a:latin typeface="Courier New" panose="02070309020205020404" pitchFamily="49" charset="0"/>
                <a:cs typeface="Courier New" panose="02070309020205020404" pitchFamily="49" charset="0"/>
              </a:rPr>
              <a:t>out.println</a:t>
            </a:r>
            <a:r>
              <a:rPr lang="es-ES" sz="2000" b="1" i="1" dirty="0">
                <a:latin typeface="Courier New" panose="02070309020205020404" pitchFamily="49" charset="0"/>
                <a:cs typeface="Courier New" panose="02070309020205020404" pitchFamily="49" charset="0"/>
              </a:rPr>
              <a:t>("El camión </a:t>
            </a:r>
            <a:r>
              <a:rPr lang="es-ES" sz="2000" b="1" i="1" dirty="0" smtClean="0">
                <a:latin typeface="Courier New" panose="02070309020205020404" pitchFamily="49" charset="0"/>
                <a:cs typeface="Courier New" panose="02070309020205020404" pitchFamily="49" charset="0"/>
              </a:rPr>
              <a:t>lleva </a:t>
            </a:r>
            <a:r>
              <a:rPr lang="es-ES" sz="2000" b="1" i="1" dirty="0" err="1" smtClean="0">
                <a:latin typeface="Courier New" panose="02070309020205020404" pitchFamily="49" charset="0"/>
                <a:cs typeface="Courier New" panose="02070309020205020404" pitchFamily="49" charset="0"/>
              </a:rPr>
              <a:t>mercancias</a:t>
            </a:r>
            <a:r>
              <a:rPr lang="es-ES" sz="2000" b="1" i="1" dirty="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break;</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case </a:t>
            </a:r>
            <a:r>
              <a:rPr lang="es-ES" sz="2000" b="1" i="1" dirty="0" err="1" smtClean="0">
                <a:latin typeface="Courier New" panose="02070309020205020404" pitchFamily="49" charset="0"/>
                <a:cs typeface="Courier New" panose="02070309020205020404" pitchFamily="49" charset="0"/>
              </a:rPr>
              <a:t>Avion</a:t>
            </a:r>
            <a:r>
              <a:rPr lang="es-ES" sz="2000" b="1" i="1" dirty="0" smtClean="0">
                <a:latin typeface="Courier New" panose="02070309020205020404" pitchFamily="49" charset="0"/>
                <a:cs typeface="Courier New" panose="02070309020205020404" pitchFamily="49" charset="0"/>
              </a:rPr>
              <a:t>:</a:t>
            </a:r>
            <a:endParaRPr lang="es-ES" sz="2000" b="1" i="1" dirty="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System.</a:t>
            </a:r>
            <a:r>
              <a:rPr lang="es-ES" sz="2000" b="1" i="1" dirty="0" err="1">
                <a:latin typeface="Courier New" panose="02070309020205020404" pitchFamily="49" charset="0"/>
                <a:cs typeface="Courier New" panose="02070309020205020404" pitchFamily="49" charset="0"/>
              </a:rPr>
              <a:t>out.println</a:t>
            </a:r>
            <a:r>
              <a:rPr lang="es-ES" sz="2000" b="1" i="1" dirty="0">
                <a:latin typeface="Courier New" panose="02070309020205020404" pitchFamily="49" charset="0"/>
                <a:cs typeface="Courier New" panose="02070309020205020404" pitchFamily="49" charset="0"/>
              </a:rPr>
              <a:t>("El avión surca el cielo");</a:t>
            </a:r>
          </a:p>
          <a:p>
            <a:r>
              <a:rPr lang="es-ES" sz="2000" b="1" dirty="0">
                <a:latin typeface="Courier New" panose="02070309020205020404" pitchFamily="49" charset="0"/>
                <a:cs typeface="Courier New" panose="02070309020205020404" pitchFamily="49" charset="0"/>
              </a:rPr>
              <a:t>     break</a:t>
            </a:r>
            <a:r>
              <a:rPr lang="es-ES" sz="2000" b="1" dirty="0" smtClean="0">
                <a:latin typeface="Courier New" panose="02070309020205020404" pitchFamily="49" charset="0"/>
                <a:cs typeface="Courier New" panose="02070309020205020404" pitchFamily="49" charset="0"/>
              </a:rPr>
              <a:t>;</a:t>
            </a:r>
            <a:endParaRPr lang="es-E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9807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14</a:t>
              </a:fld>
              <a:endParaRPr lang="es-ES" b="1" dirty="0">
                <a:latin typeface="Times New Roman" panose="02020603050405020304" pitchFamily="18" charset="0"/>
                <a:cs typeface="Times New Roman" panose="02020603050405020304" pitchFamily="18" charset="0"/>
              </a:endParaRPr>
            </a:p>
          </p:txBody>
        </p:sp>
      </p:grpSp>
      <p:sp>
        <p:nvSpPr>
          <p:cNvPr id="11" name="10 CuadroTexto"/>
          <p:cNvSpPr txBox="1"/>
          <p:nvPr/>
        </p:nvSpPr>
        <p:spPr>
          <a:xfrm>
            <a:off x="296259" y="891995"/>
            <a:ext cx="8565321" cy="2862322"/>
          </a:xfrm>
          <a:prstGeom prst="rect">
            <a:avLst/>
          </a:prstGeom>
          <a:solidFill>
            <a:schemeClr val="bg1"/>
          </a:solidFill>
          <a:ln w="19050">
            <a:solidFill>
              <a:schemeClr val="tx1"/>
            </a:solidFill>
          </a:ln>
        </p:spPr>
        <p:txBody>
          <a:bodyPr wrap="square" rtlCol="0">
            <a:spAutoFit/>
          </a:bodyPr>
          <a:lstStyle/>
          <a:p>
            <a:r>
              <a:rPr lang="es-ES" sz="2000" b="1" dirty="0" smtClean="0">
                <a:latin typeface="Courier New" panose="02070309020205020404" pitchFamily="49" charset="0"/>
                <a:cs typeface="Courier New" panose="02070309020205020404" pitchFamily="49" charset="0"/>
              </a:rPr>
              <a:t>    case </a:t>
            </a:r>
            <a:r>
              <a:rPr lang="es-ES" sz="2000" b="1" i="1" dirty="0" smtClean="0">
                <a:latin typeface="Courier New" panose="02070309020205020404" pitchFamily="49" charset="0"/>
                <a:cs typeface="Courier New" panose="02070309020205020404" pitchFamily="49" charset="0"/>
              </a:rPr>
              <a:t>TREN:</a:t>
            </a:r>
            <a:endParaRPr lang="es-ES" sz="2000" b="1" i="1" dirty="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System.</a:t>
            </a:r>
            <a:r>
              <a:rPr lang="es-ES" sz="2000" b="1" i="1" dirty="0" err="1">
                <a:latin typeface="Courier New" panose="02070309020205020404" pitchFamily="49" charset="0"/>
                <a:cs typeface="Courier New" panose="02070309020205020404" pitchFamily="49" charset="0"/>
              </a:rPr>
              <a:t>out.println</a:t>
            </a:r>
            <a:r>
              <a:rPr lang="es-ES" sz="2000" b="1" i="1" dirty="0">
                <a:latin typeface="Courier New" panose="02070309020205020404" pitchFamily="49" charset="0"/>
                <a:cs typeface="Courier New" panose="02070309020205020404" pitchFamily="49" charset="0"/>
              </a:rPr>
              <a:t>("El tren circula por </a:t>
            </a:r>
            <a:r>
              <a:rPr lang="es-ES" sz="2000" b="1" i="1" dirty="0" err="1">
                <a:latin typeface="Courier New" panose="02070309020205020404" pitchFamily="49" charset="0"/>
                <a:cs typeface="Courier New" panose="02070309020205020404" pitchFamily="49" charset="0"/>
              </a:rPr>
              <a:t>vias</a:t>
            </a:r>
            <a:r>
              <a:rPr lang="es-ES" sz="2000" b="1" i="1" dirty="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a:latin typeface="Courier New" panose="02070309020205020404" pitchFamily="49" charset="0"/>
                <a:cs typeface="Courier New" panose="02070309020205020404" pitchFamily="49" charset="0"/>
              </a:rPr>
              <a:t>break;</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case </a:t>
            </a:r>
            <a:r>
              <a:rPr lang="es-ES" sz="2000" b="1" i="1" dirty="0" smtClean="0">
                <a:latin typeface="Courier New" panose="02070309020205020404" pitchFamily="49" charset="0"/>
                <a:cs typeface="Courier New" panose="02070309020205020404" pitchFamily="49" charset="0"/>
              </a:rPr>
              <a:t>BARCO:</a:t>
            </a:r>
            <a:endParaRPr lang="es-ES" sz="2000" b="1" i="1" dirty="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System.</a:t>
            </a:r>
            <a:r>
              <a:rPr lang="es-ES" sz="2000" b="1" i="1" dirty="0" err="1">
                <a:latin typeface="Courier New" panose="02070309020205020404" pitchFamily="49" charset="0"/>
                <a:cs typeface="Courier New" panose="02070309020205020404" pitchFamily="49" charset="0"/>
              </a:rPr>
              <a:t>out.println</a:t>
            </a:r>
            <a:r>
              <a:rPr lang="es-ES" sz="2000" b="1" i="1" dirty="0">
                <a:latin typeface="Courier New" panose="02070309020205020404" pitchFamily="49" charset="0"/>
                <a:cs typeface="Courier New" panose="02070309020205020404" pitchFamily="49" charset="0"/>
              </a:rPr>
              <a:t>("El barco hace cruceros");</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a:latin typeface="Courier New" panose="02070309020205020404" pitchFamily="49" charset="0"/>
                <a:cs typeface="Courier New" panose="02070309020205020404" pitchFamily="49" charset="0"/>
              </a:rPr>
              <a:t>break;</a:t>
            </a:r>
          </a:p>
          <a:p>
            <a:r>
              <a:rPr lang="es-ES" sz="2000" b="1" dirty="0" smtClean="0">
                <a:latin typeface="Courier New" panose="02070309020205020404" pitchFamily="49" charset="0"/>
                <a:cs typeface="Courier New" panose="02070309020205020404" pitchFamily="49" charset="0"/>
              </a:rPr>
              <a:t>    }</a:t>
            </a:r>
            <a:endParaRPr lang="es-ES" sz="2000" b="1" dirty="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endParaRPr lang="es-ES" sz="2000" b="1" dirty="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a:t>
            </a:r>
          </a:p>
        </p:txBody>
      </p:sp>
      <p:sp>
        <p:nvSpPr>
          <p:cNvPr id="12" name="Title 3"/>
          <p:cNvSpPr>
            <a:spLocks noGrp="1"/>
          </p:cNvSpPr>
          <p:nvPr>
            <p:ph type="title"/>
          </p:nvPr>
        </p:nvSpPr>
        <p:spPr>
          <a:xfrm>
            <a:off x="1212490"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Otro Ejemplo</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265" y="3182570"/>
            <a:ext cx="4694930" cy="122164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54004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5009"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5</a:t>
            </a:r>
            <a:r>
              <a:rPr lang="es-ES" dirty="0" smtClean="0">
                <a:latin typeface="Times New Roman" panose="02020603050405020304" pitchFamily="18" charset="0"/>
                <a:cs typeface="Times New Roman" panose="02020603050405020304" pitchFamily="18" charset="0"/>
              </a:rPr>
              <a:t>.- Métodos </a:t>
            </a:r>
            <a:r>
              <a:rPr lang="es-ES" dirty="0" err="1" smtClean="0">
                <a:latin typeface="Times New Roman" panose="02020603050405020304" pitchFamily="18" charset="0"/>
                <a:cs typeface="Times New Roman" panose="02020603050405020304" pitchFamily="18" charset="0"/>
              </a:rPr>
              <a:t>values</a:t>
            </a:r>
            <a:r>
              <a:rPr lang="es-ES" dirty="0" smtClean="0">
                <a:latin typeface="Times New Roman" panose="02020603050405020304" pitchFamily="18" charset="0"/>
                <a:cs typeface="Times New Roman" panose="02020603050405020304" pitchFamily="18" charset="0"/>
              </a:rPr>
              <a:t>(), ordinal() y </a:t>
            </a:r>
            <a:r>
              <a:rPr lang="es-ES" dirty="0" err="1" smtClean="0">
                <a:latin typeface="Times New Roman" panose="02020603050405020304" pitchFamily="18" charset="0"/>
                <a:cs typeface="Times New Roman" panose="02020603050405020304" pitchFamily="18" charset="0"/>
              </a:rPr>
              <a:t>valueOf</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1365196" y="850127"/>
            <a:ext cx="7482544" cy="830997"/>
          </a:xfrm>
          <a:prstGeom prst="rect">
            <a:avLst/>
          </a:prstGeom>
          <a:noFill/>
        </p:spPr>
        <p:txBody>
          <a:bodyPr wrap="square" rtlCol="0">
            <a:spAutoFit/>
          </a:bodyPr>
          <a:lstStyle/>
          <a:p>
            <a:pPr algn="ctr">
              <a:spcBef>
                <a:spcPts val="1200"/>
              </a:spcBef>
            </a:pPr>
            <a:r>
              <a:rPr lang="es-ES" sz="2400" dirty="0" smtClean="0">
                <a:latin typeface="Times New Roman" panose="02020603050405020304" pitchFamily="18" charset="0"/>
                <a:cs typeface="Times New Roman" panose="02020603050405020304" pitchFamily="18" charset="0"/>
              </a:rPr>
              <a:t>Todas las enumeraciones tienen automáticamente dos métodos predefinidos:</a:t>
            </a:r>
            <a:endParaRPr lang="eu-ES" sz="2400" dirty="0">
              <a:latin typeface="Courier New" panose="02070309020205020404" pitchFamily="49" charset="0"/>
              <a:cs typeface="Courier New" panose="02070309020205020404" pitchFamily="49" charset="0"/>
            </a:endParaRPr>
          </a:p>
        </p:txBody>
      </p:sp>
      <p:sp>
        <p:nvSpPr>
          <p:cNvPr id="13" name="12 CuadroTexto"/>
          <p:cNvSpPr txBox="1"/>
          <p:nvPr/>
        </p:nvSpPr>
        <p:spPr>
          <a:xfrm>
            <a:off x="1823310" y="1865789"/>
            <a:ext cx="6871725" cy="707886"/>
          </a:xfrm>
          <a:prstGeom prst="rect">
            <a:avLst/>
          </a:prstGeom>
          <a:solidFill>
            <a:schemeClr val="bg1">
              <a:lumMod val="85000"/>
            </a:schemeClr>
          </a:solidFill>
          <a:ln w="28575">
            <a:solidFill>
              <a:schemeClr val="tx1"/>
            </a:solidFill>
          </a:ln>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static</a:t>
            </a:r>
            <a:r>
              <a:rPr lang="es-ES" sz="2000" b="1" dirty="0" smtClean="0">
                <a:latin typeface="Courier New" panose="02070309020205020404" pitchFamily="49" charset="0"/>
                <a:cs typeface="Courier New" panose="02070309020205020404" pitchFamily="49" charset="0"/>
              </a:rPr>
              <a:t> tipo-</a:t>
            </a:r>
            <a:r>
              <a:rPr lang="es-ES" sz="2000" b="1" dirty="0" err="1" smtClean="0">
                <a:latin typeface="Courier New" panose="02070309020205020404" pitchFamily="49" charset="0"/>
                <a:cs typeface="Courier New" panose="02070309020205020404" pitchFamily="49" charset="0"/>
              </a:rPr>
              <a:t>enum</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values</a:t>
            </a:r>
            <a:r>
              <a:rPr lang="es-ES" sz="2000" b="1" dirty="0" smtClean="0">
                <a:latin typeface="Courier New" panose="02070309020205020404" pitchFamily="49" charset="0"/>
                <a:cs typeface="Courier New" panose="02070309020205020404" pitchFamily="49" charset="0"/>
              </a:rPr>
              <a:t>()</a:t>
            </a:r>
          </a:p>
          <a:p>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static</a:t>
            </a:r>
            <a:r>
              <a:rPr lang="es-ES" sz="2000" b="1" dirty="0" smtClean="0">
                <a:latin typeface="Courier New" panose="02070309020205020404" pitchFamily="49" charset="0"/>
                <a:cs typeface="Courier New" panose="02070309020205020404" pitchFamily="49" charset="0"/>
              </a:rPr>
              <a:t> tipo-</a:t>
            </a:r>
            <a:r>
              <a:rPr lang="es-ES" sz="2000" b="1" dirty="0" err="1" smtClean="0">
                <a:latin typeface="Courier New" panose="02070309020205020404" pitchFamily="49" charset="0"/>
                <a:cs typeface="Courier New" panose="02070309020205020404" pitchFamily="49" charset="0"/>
              </a:rPr>
              <a:t>enum</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valueOf</a:t>
            </a:r>
            <a:r>
              <a:rPr lang="es-ES" sz="2000" b="1" dirty="0" smtClean="0">
                <a:latin typeface="Courier New" panose="02070309020205020404" pitchFamily="49" charset="0"/>
                <a:cs typeface="Courier New" panose="02070309020205020404" pitchFamily="49" charset="0"/>
              </a:rPr>
              <a:t>(</a:t>
            </a:r>
            <a:r>
              <a:rPr lang="es-ES" sz="2000" b="1" dirty="0" err="1" smtClean="0">
                <a:latin typeface="Courier New" panose="02070309020205020404" pitchFamily="49" charset="0"/>
                <a:cs typeface="Courier New" panose="02070309020205020404" pitchFamily="49" charset="0"/>
              </a:rPr>
              <a:t>String</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str</a:t>
            </a:r>
            <a:r>
              <a:rPr lang="es-ES" sz="2000" b="1" dirty="0" smtClean="0">
                <a:latin typeface="Courier New" panose="02070309020205020404" pitchFamily="49" charset="0"/>
                <a:cs typeface="Courier New" panose="02070309020205020404" pitchFamily="49" charset="0"/>
              </a:rPr>
              <a:t>)</a:t>
            </a:r>
            <a:endParaRPr lang="es-ES" sz="2000" b="1" dirty="0">
              <a:latin typeface="Courier New" panose="02070309020205020404" pitchFamily="49" charset="0"/>
              <a:cs typeface="Courier New" panose="02070309020205020404" pitchFamily="49" charset="0"/>
            </a:endParaRPr>
          </a:p>
        </p:txBody>
      </p:sp>
      <p:sp>
        <p:nvSpPr>
          <p:cNvPr id="15" name="CuadroTexto 11"/>
          <p:cNvSpPr txBox="1"/>
          <p:nvPr/>
        </p:nvSpPr>
        <p:spPr>
          <a:xfrm>
            <a:off x="1509012" y="2770157"/>
            <a:ext cx="7482544" cy="1723549"/>
          </a:xfrm>
          <a:prstGeom prst="rect">
            <a:avLst/>
          </a:prstGeom>
          <a:noFill/>
        </p:spPr>
        <p:txBody>
          <a:bodyPr wrap="square" rtlCol="0">
            <a:spAutoFit/>
          </a:bodyPr>
          <a:lstStyle/>
          <a:p>
            <a:pPr>
              <a:spcBef>
                <a:spcPts val="1200"/>
              </a:spcBef>
            </a:pPr>
            <a:r>
              <a:rPr lang="es-ES" sz="2400" b="1" dirty="0" err="1" smtClean="0">
                <a:latin typeface="Times New Roman" panose="02020603050405020304" pitchFamily="18" charset="0"/>
                <a:cs typeface="Times New Roman" panose="02020603050405020304" pitchFamily="18" charset="0"/>
              </a:rPr>
              <a:t>values</a:t>
            </a:r>
            <a:r>
              <a:rPr lang="es-ES" sz="2400" b="1" dirty="0" smtClean="0">
                <a:latin typeface="Times New Roman" panose="02020603050405020304" pitchFamily="18" charset="0"/>
                <a:cs typeface="Times New Roman" panose="02020603050405020304" pitchFamily="18" charset="0"/>
              </a:rPr>
              <a:t>()</a:t>
            </a:r>
            <a:r>
              <a:rPr lang="es-ES" sz="2400" dirty="0" smtClean="0">
                <a:latin typeface="Times New Roman" panose="02020603050405020304" pitchFamily="18" charset="0"/>
                <a:cs typeface="Times New Roman" panose="02020603050405020304" pitchFamily="18" charset="0"/>
              </a:rPr>
              <a:t> &gt; Devuelve todos los valores presentes dentro de </a:t>
            </a:r>
          </a:p>
          <a:p>
            <a:r>
              <a:rPr lang="es-ES" sz="2400" dirty="0">
                <a:latin typeface="Times New Roman" panose="02020603050405020304" pitchFamily="18" charset="0"/>
                <a:cs typeface="Times New Roman" panose="02020603050405020304" pitchFamily="18" charset="0"/>
              </a:rPr>
              <a:t> </a:t>
            </a:r>
            <a:r>
              <a:rPr lang="es-ES" sz="2400" dirty="0" smtClean="0">
                <a:latin typeface="Times New Roman" panose="02020603050405020304" pitchFamily="18" charset="0"/>
                <a:cs typeface="Times New Roman" panose="02020603050405020304" pitchFamily="18" charset="0"/>
              </a:rPr>
              <a:t>                </a:t>
            </a:r>
            <a:r>
              <a:rPr lang="es-ES" sz="2400" dirty="0" err="1" smtClean="0">
                <a:latin typeface="Times New Roman" panose="02020603050405020304" pitchFamily="18" charset="0"/>
                <a:cs typeface="Times New Roman" panose="02020603050405020304" pitchFamily="18" charset="0"/>
              </a:rPr>
              <a:t>enum</a:t>
            </a:r>
            <a:endParaRPr lang="es-ES" sz="2400" dirty="0" smtClean="0">
              <a:latin typeface="Times New Roman" panose="02020603050405020304" pitchFamily="18" charset="0"/>
              <a:cs typeface="Times New Roman" panose="02020603050405020304" pitchFamily="18" charset="0"/>
            </a:endParaRPr>
          </a:p>
          <a:p>
            <a:pPr>
              <a:spcBef>
                <a:spcPts val="1200"/>
              </a:spcBef>
            </a:pPr>
            <a:r>
              <a:rPr lang="es-ES" sz="2400" b="1" dirty="0" err="1" smtClean="0">
                <a:latin typeface="Times New Roman" panose="02020603050405020304" pitchFamily="18" charset="0"/>
                <a:cs typeface="Times New Roman" panose="02020603050405020304" pitchFamily="18" charset="0"/>
              </a:rPr>
              <a:t>valueOf</a:t>
            </a:r>
            <a:r>
              <a:rPr lang="es-ES" sz="2400" b="1" dirty="0" smtClean="0">
                <a:latin typeface="Times New Roman" panose="02020603050405020304" pitchFamily="18" charset="0"/>
                <a:cs typeface="Times New Roman" panose="02020603050405020304" pitchFamily="18" charset="0"/>
              </a:rPr>
              <a:t>() </a:t>
            </a:r>
            <a:r>
              <a:rPr lang="es-ES" sz="2400" dirty="0" smtClean="0">
                <a:latin typeface="Times New Roman" panose="02020603050405020304" pitchFamily="18" charset="0"/>
                <a:cs typeface="Times New Roman" panose="02020603050405020304" pitchFamily="18" charset="0"/>
              </a:rPr>
              <a:t>&gt; Devuelve la constante </a:t>
            </a:r>
            <a:r>
              <a:rPr lang="es-ES" sz="2400" b="1" dirty="0" err="1" smtClean="0">
                <a:latin typeface="Courier New" panose="02070309020205020404" pitchFamily="49" charset="0"/>
                <a:cs typeface="Courier New" panose="02070309020205020404" pitchFamily="49" charset="0"/>
              </a:rPr>
              <a:t>enum</a:t>
            </a:r>
            <a:r>
              <a:rPr lang="es-ES" sz="2400" dirty="0" smtClean="0">
                <a:latin typeface="Times New Roman" panose="02020603050405020304" pitchFamily="18" charset="0"/>
                <a:cs typeface="Times New Roman" panose="02020603050405020304" pitchFamily="18" charset="0"/>
              </a:rPr>
              <a:t> del valor de </a:t>
            </a:r>
          </a:p>
          <a:p>
            <a:r>
              <a:rPr lang="es-ES" sz="2400" dirty="0">
                <a:latin typeface="Times New Roman" panose="02020603050405020304" pitchFamily="18" charset="0"/>
                <a:cs typeface="Times New Roman" panose="02020603050405020304" pitchFamily="18" charset="0"/>
              </a:rPr>
              <a:t> </a:t>
            </a:r>
            <a:r>
              <a:rPr lang="es-ES" sz="2400" dirty="0" smtClean="0">
                <a:latin typeface="Times New Roman" panose="02020603050405020304" pitchFamily="18" charset="0"/>
                <a:cs typeface="Times New Roman" panose="02020603050405020304" pitchFamily="18" charset="0"/>
              </a:rPr>
              <a:t>                   cadena especificado, si existe</a:t>
            </a:r>
            <a:endParaRPr lang="eu-E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1993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5009"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5</a:t>
            </a:r>
            <a:r>
              <a:rPr lang="es-ES" dirty="0" smtClean="0">
                <a:latin typeface="Times New Roman" panose="02020603050405020304" pitchFamily="18" charset="0"/>
                <a:cs typeface="Times New Roman" panose="02020603050405020304" pitchFamily="18" charset="0"/>
              </a:rPr>
              <a:t>.- Métodos </a:t>
            </a:r>
            <a:r>
              <a:rPr lang="es-ES" dirty="0" err="1" smtClean="0">
                <a:latin typeface="Times New Roman" panose="02020603050405020304" pitchFamily="18" charset="0"/>
                <a:cs typeface="Times New Roman" panose="02020603050405020304" pitchFamily="18" charset="0"/>
              </a:rPr>
              <a:t>values</a:t>
            </a:r>
            <a:r>
              <a:rPr lang="es-ES" dirty="0" smtClean="0">
                <a:latin typeface="Times New Roman" panose="02020603050405020304" pitchFamily="18" charset="0"/>
                <a:cs typeface="Times New Roman" panose="02020603050405020304" pitchFamily="18" charset="0"/>
              </a:rPr>
              <a:t>(), ordinal() y </a:t>
            </a:r>
            <a:r>
              <a:rPr lang="es-ES" dirty="0" err="1" smtClean="0">
                <a:latin typeface="Times New Roman" panose="02020603050405020304" pitchFamily="18" charset="0"/>
                <a:cs typeface="Times New Roman" panose="02020603050405020304" pitchFamily="18" charset="0"/>
              </a:rPr>
              <a:t>valueOf</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1210168" y="739290"/>
            <a:ext cx="7482544" cy="461665"/>
          </a:xfrm>
          <a:prstGeom prst="rect">
            <a:avLst/>
          </a:prstGeom>
          <a:noFill/>
        </p:spPr>
        <p:txBody>
          <a:bodyPr wrap="square" rtlCol="0">
            <a:spAutoFit/>
          </a:bodyPr>
          <a:lstStyle/>
          <a:p>
            <a:pPr algn="ctr">
              <a:spcBef>
                <a:spcPts val="1200"/>
              </a:spcBef>
            </a:pPr>
            <a:r>
              <a:rPr lang="es-ES" sz="2400" dirty="0" smtClean="0">
                <a:latin typeface="Times New Roman" panose="02020603050405020304" pitchFamily="18" charset="0"/>
                <a:cs typeface="Times New Roman" panose="02020603050405020304" pitchFamily="18" charset="0"/>
              </a:rPr>
              <a:t>Veamos el uso con la enumeración </a:t>
            </a:r>
            <a:r>
              <a:rPr lang="es-ES" sz="2400" dirty="0" err="1" smtClean="0">
                <a:latin typeface="Times New Roman" panose="02020603050405020304" pitchFamily="18" charset="0"/>
                <a:cs typeface="Times New Roman" panose="02020603050405020304" pitchFamily="18" charset="0"/>
              </a:rPr>
              <a:t>ColorSemaforo</a:t>
            </a:r>
            <a:endParaRPr lang="eu-ES" sz="2400" dirty="0">
              <a:latin typeface="Courier New" panose="02070309020205020404" pitchFamily="49" charset="0"/>
              <a:cs typeface="Courier New" panose="02070309020205020404" pitchFamily="49" charset="0"/>
            </a:endParaRPr>
          </a:p>
        </p:txBody>
      </p:sp>
      <p:sp>
        <p:nvSpPr>
          <p:cNvPr id="2" name="1 CuadroTexto"/>
          <p:cNvSpPr txBox="1"/>
          <p:nvPr/>
        </p:nvSpPr>
        <p:spPr>
          <a:xfrm>
            <a:off x="790388" y="1350110"/>
            <a:ext cx="8093364" cy="2862322"/>
          </a:xfrm>
          <a:prstGeom prst="rect">
            <a:avLst/>
          </a:prstGeom>
          <a:solidFill>
            <a:schemeClr val="bg1">
              <a:lumMod val="85000"/>
            </a:schemeClr>
          </a:solidFill>
          <a:ln w="31750">
            <a:solidFill>
              <a:schemeClr val="tx1"/>
            </a:solidFill>
          </a:ln>
        </p:spPr>
        <p:txBody>
          <a:bodyPr wrap="square" rtlCol="0">
            <a:spAutoFit/>
          </a:bodyPr>
          <a:lstStyle/>
          <a:p>
            <a:r>
              <a:rPr lang="es-ES" b="1" dirty="0" err="1" smtClean="0">
                <a:latin typeface="Courier New" panose="02070309020205020404" pitchFamily="49" charset="0"/>
                <a:cs typeface="Courier New" panose="02070309020205020404" pitchFamily="49" charset="0"/>
              </a:rPr>
              <a:t>public</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class</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TestSemaforo</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public</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static</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void</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main</a:t>
            </a:r>
            <a:r>
              <a:rPr lang="es-ES" b="1" dirty="0" smtClean="0">
                <a:latin typeface="Courier New" panose="02070309020205020404" pitchFamily="49" charset="0"/>
                <a:cs typeface="Courier New" panose="02070309020205020404" pitchFamily="49" charset="0"/>
              </a:rPr>
              <a:t>(</a:t>
            </a:r>
            <a:r>
              <a:rPr lang="es-ES" b="1" dirty="0" err="1" smtClean="0">
                <a:latin typeface="Courier New" panose="02070309020205020404" pitchFamily="49" charset="0"/>
                <a:cs typeface="Courier New" panose="02070309020205020404" pitchFamily="49" charset="0"/>
              </a:rPr>
              <a:t>String</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args</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ColorSemaforo</a:t>
            </a:r>
            <a:r>
              <a:rPr lang="es-ES" b="1" dirty="0" smtClean="0">
                <a:latin typeface="Courier New" panose="02070309020205020404" pitchFamily="49" charset="0"/>
                <a:cs typeface="Courier New" panose="02070309020205020404" pitchFamily="49" charset="0"/>
              </a:rPr>
              <a:t> colores[] = </a:t>
            </a:r>
            <a:r>
              <a:rPr lang="es-ES" b="1" dirty="0" err="1" smtClean="0">
                <a:latin typeface="Courier New" panose="02070309020205020404" pitchFamily="49" charset="0"/>
                <a:cs typeface="Courier New" panose="02070309020205020404" pitchFamily="49" charset="0"/>
              </a:rPr>
              <a:t>ColorSemaforo.values</a:t>
            </a:r>
            <a:r>
              <a:rPr lang="es-ES" b="1" dirty="0" smtClean="0">
                <a:latin typeface="Courier New" panose="02070309020205020404" pitchFamily="49" charset="0"/>
                <a:cs typeface="Courier New" panose="02070309020205020404" pitchFamily="49" charset="0"/>
              </a:rPr>
              <a:t>();</a:t>
            </a:r>
          </a:p>
          <a:p>
            <a:endParaRPr lang="es-ES" b="1" dirty="0">
              <a:latin typeface="Courier New" panose="02070309020205020404" pitchFamily="49" charset="0"/>
              <a:cs typeface="Courier New" panose="02070309020205020404" pitchFamily="49" charset="0"/>
            </a:endParaRPr>
          </a:p>
          <a:p>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for</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ColorSemaforo</a:t>
            </a:r>
            <a:r>
              <a:rPr lang="es-ES" b="1" dirty="0" smtClean="0">
                <a:latin typeface="Courier New" panose="02070309020205020404" pitchFamily="49" charset="0"/>
                <a:cs typeface="Courier New" panose="02070309020205020404" pitchFamily="49" charset="0"/>
              </a:rPr>
              <a:t> col : colores){</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System.out.println</a:t>
            </a:r>
            <a:r>
              <a:rPr lang="es-ES" b="1" dirty="0" smtClean="0">
                <a:latin typeface="Courier New" panose="02070309020205020404" pitchFamily="49" charset="0"/>
                <a:cs typeface="Courier New" panose="02070309020205020404" pitchFamily="49" charset="0"/>
              </a:rPr>
              <a:t>(col + “ en el </a:t>
            </a:r>
            <a:r>
              <a:rPr lang="es-ES" b="1" dirty="0" err="1" smtClean="0">
                <a:latin typeface="Courier New" panose="02070309020205020404" pitchFamily="49" charset="0"/>
                <a:cs typeface="Courier New" panose="02070309020205020404" pitchFamily="49" charset="0"/>
              </a:rPr>
              <a:t>indice</a:t>
            </a:r>
            <a:r>
              <a:rPr lang="es-ES" b="1" dirty="0" smtClean="0">
                <a:latin typeface="Courier New" panose="02070309020205020404" pitchFamily="49" charset="0"/>
                <a:cs typeface="Courier New" panose="02070309020205020404" pitchFamily="49" charset="0"/>
              </a:rPr>
              <a:t> ” + </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col.ordinal</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p>
          <a:p>
            <a:r>
              <a:rPr lang="es-ES" b="1" dirty="0">
                <a:latin typeface="Courier New" panose="02070309020205020404" pitchFamily="49" charset="0"/>
                <a:cs typeface="Courier New" panose="02070309020205020404" pitchFamily="49"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365" y="3499198"/>
            <a:ext cx="3872859" cy="1221640"/>
          </a:xfrm>
          <a:prstGeom prst="rect">
            <a:avLst/>
          </a:prstGeom>
          <a:noFill/>
          <a:ln w="317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38322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5009" cy="1044700"/>
          </a:xfrm>
        </p:spPr>
        <p:txBody>
          <a:bodyPr>
            <a:normAutofit fontScale="90000"/>
          </a:bodyPr>
          <a:lstStyle/>
          <a:p>
            <a:pPr algn="r"/>
            <a:r>
              <a:rPr lang="en-US" dirty="0" smtClean="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a:t>
            </a:r>
            <a:r>
              <a:rPr lang="es-ES" dirty="0" err="1" smtClean="0">
                <a:latin typeface="Times New Roman" panose="02020603050405020304" pitchFamily="18" charset="0"/>
                <a:cs typeface="Times New Roman" panose="02020603050405020304" pitchFamily="18" charset="0"/>
              </a:rPr>
              <a:t>enum</a:t>
            </a:r>
            <a:r>
              <a:rPr lang="es-ES" dirty="0" smtClean="0">
                <a:latin typeface="Times New Roman" panose="02020603050405020304" pitchFamily="18" charset="0"/>
                <a:cs typeface="Times New Roman" panose="02020603050405020304" pitchFamily="18" charset="0"/>
              </a:rPr>
              <a:t>: Constructores, métodos, variables de instancia</a:t>
            </a:r>
            <a:endParaRPr lang="es-ES" dirty="0">
              <a:latin typeface="Times New Roman" panose="02020603050405020304" pitchFamily="18" charset="0"/>
              <a:cs typeface="Times New Roman" panose="02020603050405020304" pitchFamily="18" charset="0"/>
            </a:endParaRPr>
          </a:p>
        </p:txBody>
      </p:sp>
      <p:sp>
        <p:nvSpPr>
          <p:cNvPr id="2" name="1 CuadroTexto"/>
          <p:cNvSpPr txBox="1"/>
          <p:nvPr/>
        </p:nvSpPr>
        <p:spPr>
          <a:xfrm>
            <a:off x="1059786" y="1197405"/>
            <a:ext cx="7787954" cy="1569660"/>
          </a:xfrm>
          <a:prstGeom prst="rect">
            <a:avLst/>
          </a:prstGeom>
          <a:noFill/>
        </p:spPr>
        <p:txBody>
          <a:bodyPr wrap="square" rtlCol="0">
            <a:spAutoFit/>
          </a:bodyPr>
          <a:lstStyle/>
          <a:p>
            <a:pPr algn="ctr"/>
            <a:r>
              <a:rPr lang="es-ES" sz="2400" dirty="0">
                <a:latin typeface="Times New Roman" panose="02020603050405020304" pitchFamily="18" charset="0"/>
                <a:cs typeface="Times New Roman" panose="02020603050405020304" pitchFamily="18" charset="0"/>
              </a:rPr>
              <a:t>Es importante comprender que cada constante de enumeración es un objeto de su tipo de enumeración. Por lo tanto, </a:t>
            </a:r>
            <a:r>
              <a:rPr lang="es-ES" sz="2400" b="1" dirty="0">
                <a:latin typeface="Times New Roman" panose="02020603050405020304" pitchFamily="18" charset="0"/>
                <a:cs typeface="Times New Roman" panose="02020603050405020304" pitchFamily="18" charset="0"/>
              </a:rPr>
              <a:t>una enumeración puede definir constructores, agregar métodos y tener variables de instancia</a:t>
            </a:r>
            <a:r>
              <a:rPr lang="es-ES" sz="2400" dirty="0">
                <a:latin typeface="Times New Roman" panose="02020603050405020304" pitchFamily="18" charset="0"/>
                <a:cs typeface="Times New Roman" panose="02020603050405020304" pitchFamily="18" charset="0"/>
              </a:rPr>
              <a:t>.</a:t>
            </a:r>
          </a:p>
        </p:txBody>
      </p:sp>
      <p:sp>
        <p:nvSpPr>
          <p:cNvPr id="3" name="2 CuadroTexto"/>
          <p:cNvSpPr txBox="1"/>
          <p:nvPr/>
        </p:nvSpPr>
        <p:spPr>
          <a:xfrm>
            <a:off x="2137365" y="3029865"/>
            <a:ext cx="6108200" cy="1200329"/>
          </a:xfrm>
          <a:prstGeom prst="rect">
            <a:avLst/>
          </a:prstGeom>
          <a:solidFill>
            <a:schemeClr val="bg1">
              <a:lumMod val="85000"/>
            </a:schemeClr>
          </a:solidFill>
          <a:ln w="31750">
            <a:solidFill>
              <a:schemeClr val="tx1"/>
            </a:solidFill>
          </a:ln>
        </p:spPr>
        <p:txBody>
          <a:bodyPr wrap="square" rtlCol="0">
            <a:spAutoFit/>
          </a:bodyPr>
          <a:lstStyle/>
          <a:p>
            <a:pPr algn="ctr"/>
            <a:r>
              <a:rPr lang="es-ES" sz="2400" dirty="0">
                <a:latin typeface="Times New Roman" panose="02020603050405020304" pitchFamily="18" charset="0"/>
                <a:cs typeface="Times New Roman" panose="02020603050405020304" pitchFamily="18" charset="0"/>
              </a:rPr>
              <a:t>No podemos crear objetos </a:t>
            </a:r>
            <a:r>
              <a:rPr lang="es-ES" sz="2400" dirty="0" err="1">
                <a:latin typeface="Times New Roman" panose="02020603050405020304" pitchFamily="18" charset="0"/>
                <a:cs typeface="Times New Roman" panose="02020603050405020304" pitchFamily="18" charset="0"/>
              </a:rPr>
              <a:t>enum</a:t>
            </a:r>
            <a:r>
              <a:rPr lang="es-ES" sz="2400" dirty="0">
                <a:latin typeface="Times New Roman" panose="02020603050405020304" pitchFamily="18" charset="0"/>
                <a:cs typeface="Times New Roman" panose="02020603050405020304" pitchFamily="18" charset="0"/>
              </a:rPr>
              <a:t> explícitamente y, por lo tanto, no podemos invocar el constructor </a:t>
            </a:r>
            <a:r>
              <a:rPr lang="es-ES" sz="2400" dirty="0" err="1">
                <a:latin typeface="Times New Roman" panose="02020603050405020304" pitchFamily="18" charset="0"/>
                <a:cs typeface="Times New Roman" panose="02020603050405020304" pitchFamily="18" charset="0"/>
              </a:rPr>
              <a:t>enum</a:t>
            </a:r>
            <a:r>
              <a:rPr lang="es-ES" sz="2400" dirty="0">
                <a:latin typeface="Times New Roman" panose="02020603050405020304" pitchFamily="18" charset="0"/>
                <a:cs typeface="Times New Roman" panose="02020603050405020304" pitchFamily="18" charset="0"/>
              </a:rPr>
              <a:t> directamente.</a:t>
            </a:r>
          </a:p>
        </p:txBody>
      </p:sp>
    </p:spTree>
    <p:extLst>
      <p:ext uri="{BB962C8B-B14F-4D97-AF65-F5344CB8AC3E}">
        <p14:creationId xmlns:p14="http://schemas.microsoft.com/office/powerpoint/2010/main" val="3845726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5009" cy="1044700"/>
          </a:xfrm>
        </p:spPr>
        <p:txBody>
          <a:bodyPr>
            <a:normAutofit fontScale="90000"/>
          </a:bodyPr>
          <a:lstStyle/>
          <a:p>
            <a:pPr algn="r"/>
            <a:r>
              <a:rPr lang="en-US" dirty="0" smtClean="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a:t>
            </a:r>
            <a:r>
              <a:rPr lang="es-ES" dirty="0" err="1" smtClean="0">
                <a:latin typeface="Times New Roman" panose="02020603050405020304" pitchFamily="18" charset="0"/>
                <a:cs typeface="Times New Roman" panose="02020603050405020304" pitchFamily="18" charset="0"/>
              </a:rPr>
              <a:t>enum</a:t>
            </a:r>
            <a:r>
              <a:rPr lang="es-ES" dirty="0" smtClean="0">
                <a:latin typeface="Times New Roman" panose="02020603050405020304" pitchFamily="18" charset="0"/>
                <a:cs typeface="Times New Roman" panose="02020603050405020304" pitchFamily="18" charset="0"/>
              </a:rPr>
              <a:t>: Constructores, métodos, variables de instancia</a:t>
            </a:r>
            <a:endParaRPr lang="es-ES"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721" y="1151174"/>
            <a:ext cx="7024430" cy="3512215"/>
          </a:xfrm>
          <a:prstGeom prst="rect">
            <a:avLst/>
          </a:prstGeom>
          <a:noFill/>
          <a:ln w="317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09982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5009" cy="1044700"/>
          </a:xfrm>
        </p:spPr>
        <p:txBody>
          <a:bodyPr>
            <a:normAutofit fontScale="90000"/>
          </a:bodyPr>
          <a:lstStyle/>
          <a:p>
            <a:pPr algn="r"/>
            <a:r>
              <a:rPr lang="en-US" dirty="0" smtClean="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a:t>
            </a:r>
            <a:r>
              <a:rPr lang="es-ES" dirty="0" err="1" smtClean="0">
                <a:latin typeface="Times New Roman" panose="02020603050405020304" pitchFamily="18" charset="0"/>
                <a:cs typeface="Times New Roman" panose="02020603050405020304" pitchFamily="18" charset="0"/>
              </a:rPr>
              <a:t>enum</a:t>
            </a:r>
            <a:r>
              <a:rPr lang="es-ES" dirty="0" smtClean="0">
                <a:latin typeface="Times New Roman" panose="02020603050405020304" pitchFamily="18" charset="0"/>
                <a:cs typeface="Times New Roman" panose="02020603050405020304" pitchFamily="18" charset="0"/>
              </a:rPr>
              <a:t>: Constructores, métodos, variables de instancia</a:t>
            </a:r>
            <a:endParaRPr lang="es-ES" dirty="0">
              <a:latin typeface="Times New Roman" panose="02020603050405020304" pitchFamily="18" charset="0"/>
              <a:cs typeface="Times New Roman" panose="02020603050405020304" pitchFamily="18" charset="0"/>
            </a:endParaRPr>
          </a:p>
        </p:txBody>
      </p:sp>
      <p:sp>
        <p:nvSpPr>
          <p:cNvPr id="3" name="2 CuadroTexto"/>
          <p:cNvSpPr txBox="1"/>
          <p:nvPr/>
        </p:nvSpPr>
        <p:spPr>
          <a:xfrm>
            <a:off x="1517900" y="1250027"/>
            <a:ext cx="7329840" cy="2862322"/>
          </a:xfrm>
          <a:prstGeom prst="rect">
            <a:avLst/>
          </a:prstGeom>
          <a:noFill/>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clas</a:t>
            </a:r>
            <a:r>
              <a:rPr lang="es-ES" sz="2000" b="1" dirty="0" smtClean="0">
                <a:latin typeface="Courier New" panose="02070309020205020404" pitchFamily="49" charset="0"/>
                <a:cs typeface="Courier New" panose="02070309020205020404" pitchFamily="49" charset="0"/>
              </a:rPr>
              <a:t> TestTransporte2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static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void</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main</a:t>
            </a:r>
            <a:r>
              <a:rPr lang="es-ES" sz="2000" b="1" dirty="0" smtClean="0">
                <a:latin typeface="Courier New" panose="02070309020205020404" pitchFamily="49" charset="0"/>
                <a:cs typeface="Courier New" panose="02070309020205020404" pitchFamily="49" charset="0"/>
              </a:rPr>
              <a:t>(</a:t>
            </a:r>
            <a:r>
              <a:rPr lang="es-ES" sz="2000" b="1" dirty="0" err="1" smtClean="0">
                <a:latin typeface="Courier New" panose="02070309020205020404" pitchFamily="49" charset="0"/>
                <a:cs typeface="Courier New" panose="02070309020205020404" pitchFamily="49" charset="0"/>
              </a:rPr>
              <a:t>String</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args</a:t>
            </a:r>
            <a:r>
              <a:rPr lang="es-ES" sz="2000" b="1" dirty="0" smtClean="0">
                <a:latin typeface="Courier New" panose="02070309020205020404" pitchFamily="49" charset="0"/>
                <a:cs typeface="Courier New" panose="02070309020205020404" pitchFamily="49" charset="0"/>
              </a:rPr>
              <a:t>)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Transporte2 </a:t>
            </a:r>
            <a:r>
              <a:rPr lang="es-ES" sz="2000" b="1" dirty="0" err="1" smtClean="0">
                <a:latin typeface="Courier New" panose="02070309020205020404" pitchFamily="49" charset="0"/>
                <a:cs typeface="Courier New" panose="02070309020205020404" pitchFamily="49" charset="0"/>
              </a:rPr>
              <a:t>unTransporte</a:t>
            </a:r>
            <a:r>
              <a:rPr lang="es-ES" sz="2000" b="1" dirty="0" smtClean="0">
                <a:latin typeface="Courier New" panose="02070309020205020404" pitchFamily="49" charset="0"/>
                <a:cs typeface="Courier New" panose="02070309020205020404" pitchFamily="49" charset="0"/>
              </a:rPr>
              <a:t>;</a:t>
            </a:r>
          </a:p>
          <a:p>
            <a:endParaRPr lang="es-ES" sz="2000" b="1" dirty="0">
              <a:latin typeface="Courier New" panose="02070309020205020404" pitchFamily="49" charset="0"/>
              <a:cs typeface="Courier New" panose="02070309020205020404" pitchFamily="49" charset="0"/>
            </a:endParaRPr>
          </a:p>
          <a:p>
            <a:r>
              <a:rPr lang="es-ES" sz="2000" b="1" dirty="0" smtClean="0">
                <a:latin typeface="Courier New" panose="02070309020205020404" pitchFamily="49" charset="0"/>
                <a:cs typeface="Courier New" panose="02070309020205020404" pitchFamily="49" charset="0"/>
              </a:rPr>
              <a:t>    </a:t>
            </a:r>
            <a:r>
              <a:rPr lang="es-ES" sz="2000" dirty="0" smtClean="0">
                <a:latin typeface="Courier New" panose="02070309020205020404" pitchFamily="49" charset="0"/>
                <a:cs typeface="Courier New" panose="02070309020205020404" pitchFamily="49" charset="0"/>
              </a:rPr>
              <a:t>//Mostrar velocidad de un avión</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System.out.println</a:t>
            </a:r>
            <a:r>
              <a:rPr lang="es-ES" sz="2000" b="1" dirty="0" smtClean="0">
                <a:latin typeface="Courier New" panose="02070309020205020404" pitchFamily="49" charset="0"/>
                <a:cs typeface="Courier New" panose="02070309020205020404" pitchFamily="49" charset="0"/>
              </a:rPr>
              <a:t>(“Velocidad del avión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 Transporte2.AVION.getVelocidad());</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p>
          <a:p>
            <a:r>
              <a:rPr lang="es-ES" sz="2000" b="1" dirty="0">
                <a:latin typeface="Courier New" panose="02070309020205020404" pitchFamily="49" charset="0"/>
                <a:cs typeface="Courier New" panose="02070309020205020404" pitchFamily="49"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885" y="3912324"/>
            <a:ext cx="4286435" cy="491886"/>
          </a:xfrm>
          <a:prstGeom prst="rect">
            <a:avLst/>
          </a:prstGeom>
          <a:noFill/>
          <a:ln w="317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60557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2490" y="0"/>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 ¿</a:t>
            </a:r>
            <a:r>
              <a:rPr lang="es-ES" dirty="0" smtClean="0">
                <a:latin typeface="Times New Roman" panose="02020603050405020304" pitchFamily="18" charset="0"/>
                <a:cs typeface="Times New Roman" panose="02020603050405020304" pitchFamily="18" charset="0"/>
              </a:rPr>
              <a:t>Qué es una enumeración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6" name="5 Grupo"/>
          <p:cNvGrpSpPr/>
          <p:nvPr/>
        </p:nvGrpSpPr>
        <p:grpSpPr>
          <a:xfrm>
            <a:off x="8141" y="4663389"/>
            <a:ext cx="9144000" cy="477452"/>
            <a:chOff x="8141" y="4663389"/>
            <a:chExt cx="9144000" cy="477452"/>
          </a:xfrm>
        </p:grpSpPr>
        <p:grpSp>
          <p:nvGrpSpPr>
            <p:cNvPr id="7" name="6 Grupo"/>
            <p:cNvGrpSpPr/>
            <p:nvPr/>
          </p:nvGrpSpPr>
          <p:grpSpPr>
            <a:xfrm>
              <a:off x="8141" y="4663389"/>
              <a:ext cx="9144000" cy="477452"/>
              <a:chOff x="0" y="6309320"/>
              <a:chExt cx="9144000" cy="548680"/>
            </a:xfrm>
          </p:grpSpPr>
          <p:sp>
            <p:nvSpPr>
              <p:cNvPr id="11"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9"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0"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a:t>
              </a:fld>
              <a:endParaRPr lang="es-ES" b="1" dirty="0">
                <a:latin typeface="Times New Roman" panose="02020603050405020304" pitchFamily="18" charset="0"/>
                <a:cs typeface="Times New Roman" panose="02020603050405020304" pitchFamily="18" charset="0"/>
              </a:endParaRPr>
            </a:p>
          </p:txBody>
        </p:sp>
      </p:grpSp>
      <p:sp>
        <p:nvSpPr>
          <p:cNvPr id="13" name="CuadroTexto 12"/>
          <p:cNvSpPr txBox="1"/>
          <p:nvPr/>
        </p:nvSpPr>
        <p:spPr>
          <a:xfrm>
            <a:off x="1357181" y="920640"/>
            <a:ext cx="7635249" cy="3585597"/>
          </a:xfrm>
          <a:prstGeom prst="rect">
            <a:avLst/>
          </a:prstGeom>
          <a:noFill/>
        </p:spPr>
        <p:txBody>
          <a:bodyPr wrap="square" rtlCol="0">
            <a:spAutoFit/>
          </a:bodyPr>
          <a:lstStyle/>
          <a:p>
            <a:pPr algn="ctr"/>
            <a:r>
              <a:rPr lang="es-ES" sz="2400" b="1" dirty="0" smtClean="0">
                <a:latin typeface="Times New Roman" panose="02020603050405020304" pitchFamily="18" charset="0"/>
                <a:cs typeface="Times New Roman" panose="02020603050405020304" pitchFamily="18" charset="0"/>
              </a:rPr>
              <a:t>¿Qué es un ENUM?</a:t>
            </a:r>
          </a:p>
          <a:p>
            <a:pPr algn="ctr">
              <a:spcBef>
                <a:spcPts val="1800"/>
              </a:spcBef>
            </a:pPr>
            <a:r>
              <a:rPr lang="es-ES" sz="2400" dirty="0" smtClean="0">
                <a:latin typeface="Times New Roman" panose="02020603050405020304" pitchFamily="18" charset="0"/>
                <a:cs typeface="Times New Roman" panose="02020603050405020304" pitchFamily="18" charset="0"/>
              </a:rPr>
              <a:t>En su forma más simple, </a:t>
            </a:r>
            <a:r>
              <a:rPr lang="es-ES" sz="2400" b="1" i="1" dirty="0" smtClean="0">
                <a:latin typeface="Times New Roman" panose="02020603050405020304" pitchFamily="18" charset="0"/>
                <a:cs typeface="Times New Roman" panose="02020603050405020304" pitchFamily="18" charset="0"/>
              </a:rPr>
              <a:t>una enumeración es una lista de constantes con nombre que definen un nuevo tipo de datos.</a:t>
            </a:r>
          </a:p>
          <a:p>
            <a:pPr algn="ctr">
              <a:spcBef>
                <a:spcPts val="1200"/>
              </a:spcBef>
            </a:pPr>
            <a:r>
              <a:rPr lang="es-ES" sz="2400" dirty="0" smtClean="0">
                <a:latin typeface="Times New Roman" panose="02020603050405020304" pitchFamily="18" charset="0"/>
                <a:cs typeface="Times New Roman" panose="02020603050405020304" pitchFamily="18" charset="0"/>
              </a:rPr>
              <a:t>Un objeto de un tipo de enumeración solo puede contener los valores definidos por la lista.</a:t>
            </a:r>
          </a:p>
          <a:p>
            <a:pPr algn="ctr">
              <a:spcBef>
                <a:spcPts val="1200"/>
              </a:spcBef>
            </a:pPr>
            <a:r>
              <a:rPr lang="es-ES" sz="2400" dirty="0" smtClean="0">
                <a:latin typeface="Times New Roman" panose="02020603050405020304" pitchFamily="18" charset="0"/>
                <a:cs typeface="Times New Roman" panose="02020603050405020304" pitchFamily="18" charset="0"/>
              </a:rPr>
              <a:t>Por lo tanto, una enumeración nos brinda la manera de definir con precisión un nuevo tipo de datos que tiene un número fijo de valores válidos</a:t>
            </a:r>
            <a:endParaRPr lang="eu-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5009" cy="1044700"/>
          </a:xfrm>
        </p:spPr>
        <p:txBody>
          <a:bodyPr>
            <a:normAutofit fontScale="90000"/>
          </a:bodyPr>
          <a:lstStyle/>
          <a:p>
            <a:pPr algn="r"/>
            <a:r>
              <a:rPr lang="en-US" dirty="0" smtClean="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a:t>
            </a:r>
            <a:r>
              <a:rPr lang="es-ES" dirty="0" err="1" smtClean="0">
                <a:latin typeface="Times New Roman" panose="02020603050405020304" pitchFamily="18" charset="0"/>
                <a:cs typeface="Times New Roman" panose="02020603050405020304" pitchFamily="18" charset="0"/>
              </a:rPr>
              <a:t>enum</a:t>
            </a:r>
            <a:r>
              <a:rPr lang="es-ES" dirty="0" smtClean="0">
                <a:latin typeface="Times New Roman" panose="02020603050405020304" pitchFamily="18" charset="0"/>
                <a:cs typeface="Times New Roman" panose="02020603050405020304" pitchFamily="18" charset="0"/>
              </a:rPr>
              <a:t>: Constructores, métodos, variables de instancia</a:t>
            </a:r>
            <a:endParaRPr lang="es-ES" dirty="0">
              <a:latin typeface="Times New Roman" panose="02020603050405020304" pitchFamily="18" charset="0"/>
              <a:cs typeface="Times New Roman" panose="02020603050405020304" pitchFamily="18" charset="0"/>
            </a:endParaRPr>
          </a:p>
        </p:txBody>
      </p:sp>
      <p:sp>
        <p:nvSpPr>
          <p:cNvPr id="13" name="12 CuadroTexto"/>
          <p:cNvSpPr txBox="1"/>
          <p:nvPr/>
        </p:nvSpPr>
        <p:spPr>
          <a:xfrm>
            <a:off x="1057461" y="891995"/>
            <a:ext cx="7787955" cy="2554545"/>
          </a:xfrm>
          <a:prstGeom prst="rect">
            <a:avLst/>
          </a:prstGeom>
          <a:noFill/>
        </p:spPr>
        <p:txBody>
          <a:bodyPr wrap="square" rtlCol="0">
            <a:spAutoFit/>
          </a:bodyPr>
          <a:lstStyle/>
          <a:p>
            <a:endParaRPr lang="es-ES" sz="2000" b="1" dirty="0">
              <a:latin typeface="Courier New" panose="02070309020205020404" pitchFamily="49" charset="0"/>
              <a:cs typeface="Courier New" panose="02070309020205020404" pitchFamily="49" charset="0"/>
            </a:endParaRPr>
          </a:p>
          <a:p>
            <a:r>
              <a:rPr lang="es-ES" sz="2000" b="1" dirty="0" smtClean="0">
                <a:latin typeface="Courier New" panose="02070309020205020404" pitchFamily="49" charset="0"/>
                <a:cs typeface="Courier New" panose="02070309020205020404" pitchFamily="49" charset="0"/>
              </a:rPr>
              <a:t>    </a:t>
            </a:r>
            <a:r>
              <a:rPr lang="es-ES" sz="2000" dirty="0" smtClean="0">
                <a:latin typeface="Courier New" panose="02070309020205020404" pitchFamily="49" charset="0"/>
                <a:cs typeface="Courier New" panose="02070309020205020404" pitchFamily="49" charset="0"/>
              </a:rPr>
              <a:t>//Mostrar todas las velocidades y transportes</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System.out.println</a:t>
            </a:r>
            <a:r>
              <a:rPr lang="es-ES" sz="2000" b="1" dirty="0" smtClean="0">
                <a:latin typeface="Courier New" panose="02070309020205020404" pitchFamily="49" charset="0"/>
                <a:cs typeface="Courier New" panose="02070309020205020404" pitchFamily="49" charset="0"/>
              </a:rPr>
              <a:t>(“Todas las velocidades”);</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for</a:t>
            </a:r>
            <a:r>
              <a:rPr lang="es-ES" sz="2000" b="1" dirty="0" smtClean="0">
                <a:latin typeface="Courier New" panose="02070309020205020404" pitchFamily="49" charset="0"/>
                <a:cs typeface="Courier New" panose="02070309020205020404" pitchFamily="49" charset="0"/>
              </a:rPr>
              <a:t>(Transporte2 t : Transporte2.values())</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System.out.println</a:t>
            </a:r>
            <a:r>
              <a:rPr lang="es-ES" sz="2000" b="1" dirty="0" smtClean="0">
                <a:latin typeface="Courier New" panose="02070309020205020404" pitchFamily="49" charset="0"/>
                <a:cs typeface="Courier New" panose="02070309020205020404" pitchFamily="49" charset="0"/>
              </a:rPr>
              <a:t>(t + “ Velocidad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 </a:t>
            </a:r>
            <a:r>
              <a:rPr lang="es-ES" sz="2000" b="1" dirty="0" err="1" smtClean="0">
                <a:latin typeface="Courier New" panose="02070309020205020404" pitchFamily="49" charset="0"/>
                <a:cs typeface="Courier New" panose="02070309020205020404" pitchFamily="49" charset="0"/>
              </a:rPr>
              <a:t>t.getVelocidad</a:t>
            </a:r>
            <a:r>
              <a:rPr lang="es-ES" sz="2000" b="1" dirty="0" smtClean="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p>
          <a:p>
            <a:r>
              <a:rPr lang="es-ES" sz="2000" b="1" dirty="0">
                <a:latin typeface="Courier New" panose="02070309020205020404" pitchFamily="49" charset="0"/>
                <a:cs typeface="Courier New" panose="02070309020205020404" pitchFamily="49"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756" y="3019425"/>
            <a:ext cx="3111364" cy="1874796"/>
          </a:xfrm>
          <a:prstGeom prst="rect">
            <a:avLst/>
          </a:prstGeom>
          <a:noFill/>
          <a:ln w="317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54595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a:t>
              </a:fld>
              <a:endParaRPr lang="es-ES" b="1" dirty="0">
                <a:latin typeface="Times New Roman" panose="02020603050405020304" pitchFamily="18" charset="0"/>
                <a:cs typeface="Times New Roman" panose="02020603050405020304" pitchFamily="18" charset="0"/>
              </a:endParaRPr>
            </a:p>
          </p:txBody>
        </p:sp>
      </p:grpSp>
      <p:sp>
        <p:nvSpPr>
          <p:cNvPr id="17" name="Title 3"/>
          <p:cNvSpPr>
            <a:spLocks noGrp="1"/>
          </p:cNvSpPr>
          <p:nvPr>
            <p:ph type="title"/>
          </p:nvPr>
        </p:nvSpPr>
        <p:spPr>
          <a:xfrm>
            <a:off x="1212490" y="0"/>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 ¿</a:t>
            </a:r>
            <a:r>
              <a:rPr lang="es-ES" dirty="0" smtClean="0">
                <a:latin typeface="Times New Roman" panose="02020603050405020304" pitchFamily="18" charset="0"/>
                <a:cs typeface="Times New Roman" panose="02020603050405020304" pitchFamily="18" charset="0"/>
              </a:rPr>
              <a:t>Qué es una enumeración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9" name="CuadroTexto 18"/>
          <p:cNvSpPr txBox="1"/>
          <p:nvPr/>
        </p:nvSpPr>
        <p:spPr>
          <a:xfrm>
            <a:off x="754375" y="763525"/>
            <a:ext cx="8221517" cy="4324261"/>
          </a:xfrm>
          <a:prstGeom prst="rect">
            <a:avLst/>
          </a:prstGeom>
          <a:noFill/>
        </p:spPr>
        <p:txBody>
          <a:bodyPr wrap="square" rtlCol="0">
            <a:spAutoFit/>
          </a:bodyPr>
          <a:lstStyle/>
          <a:p>
            <a:pPr algn="ctr">
              <a:spcBef>
                <a:spcPts val="1800"/>
              </a:spcBef>
            </a:pPr>
            <a:r>
              <a:rPr lang="es-ES" sz="2400" dirty="0" smtClean="0">
                <a:latin typeface="Times New Roman" panose="02020603050405020304" pitchFamily="18" charset="0"/>
                <a:cs typeface="Times New Roman" panose="02020603050405020304" pitchFamily="18" charset="0"/>
              </a:rPr>
              <a:t>Desde una perspectiva de programación, las enumeraciones son útiles siempre que se necesite definir un conjunto de valores que represente una colección de elementos</a:t>
            </a:r>
          </a:p>
          <a:p>
            <a:pPr algn="ctr">
              <a:spcBef>
                <a:spcPts val="1200"/>
              </a:spcBef>
            </a:pPr>
            <a:r>
              <a:rPr lang="es-ES" sz="2400" dirty="0" smtClean="0">
                <a:latin typeface="Times New Roman" panose="02020603050405020304" pitchFamily="18" charset="0"/>
                <a:cs typeface="Times New Roman" panose="02020603050405020304" pitchFamily="18" charset="0"/>
              </a:rPr>
              <a:t>Por ejemplo, podemos utilizar una enumeración para representar un conjunto de códigos de estado, como preparado, espera, ejecución, error, finalizado, …, que indican el progreso de alguna acción.</a:t>
            </a:r>
          </a:p>
          <a:p>
            <a:pPr algn="ctr">
              <a:spcBef>
                <a:spcPts val="1200"/>
              </a:spcBef>
            </a:pPr>
            <a:r>
              <a:rPr lang="es-ES" sz="2400" dirty="0" smtClean="0">
                <a:latin typeface="Times New Roman" panose="02020603050405020304" pitchFamily="18" charset="0"/>
                <a:cs typeface="Times New Roman" panose="02020603050405020304" pitchFamily="18" charset="0"/>
              </a:rPr>
              <a:t>Hasta ahora, estos valores los definíamos como </a:t>
            </a:r>
            <a:r>
              <a:rPr lang="es-ES" sz="2400" b="1" dirty="0" smtClean="0">
                <a:latin typeface="Times New Roman" panose="02020603050405020304" pitchFamily="18" charset="0"/>
                <a:cs typeface="Times New Roman" panose="02020603050405020304" pitchFamily="18" charset="0"/>
              </a:rPr>
              <a:t>variables finales</a:t>
            </a:r>
            <a:r>
              <a:rPr lang="es-ES" sz="2400" dirty="0" smtClean="0">
                <a:latin typeface="Times New Roman" panose="02020603050405020304" pitchFamily="18" charset="0"/>
                <a:cs typeface="Times New Roman" panose="02020603050405020304" pitchFamily="18" charset="0"/>
              </a:rPr>
              <a:t>, pero las enumeraciones nos ofrecen un enfoque más estructurado </a:t>
            </a:r>
          </a:p>
          <a:p>
            <a:pPr algn="ctr">
              <a:spcBef>
                <a:spcPts val="1800"/>
              </a:spcBef>
            </a:pPr>
            <a:endParaRPr lang="eu-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010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2490"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s-ES" dirty="0" err="1" smtClean="0">
                <a:latin typeface="Times New Roman" panose="02020603050405020304" pitchFamily="18" charset="0"/>
                <a:cs typeface="Times New Roman" panose="02020603050405020304" pitchFamily="18" charset="0"/>
              </a:rPr>
              <a:t>Enum</a:t>
            </a:r>
            <a:r>
              <a:rPr lang="es-ES" dirty="0" smtClean="0">
                <a:latin typeface="Times New Roman" panose="02020603050405020304" pitchFamily="18" charset="0"/>
                <a:cs typeface="Times New Roman" panose="02020603050405020304" pitchFamily="18" charset="0"/>
              </a:rPr>
              <a:t> en Java</a:t>
            </a:r>
            <a:endParaRPr lang="en-U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1746448" y="923905"/>
            <a:ext cx="7152582" cy="3277820"/>
          </a:xfrm>
          <a:prstGeom prst="rect">
            <a:avLst/>
          </a:prstGeom>
          <a:noFill/>
        </p:spPr>
        <p:txBody>
          <a:bodyPr wrap="square" rtlCol="0">
            <a:spAutoFit/>
          </a:bodyPr>
          <a:lstStyle/>
          <a:p>
            <a:pPr algn="ctr">
              <a:spcBef>
                <a:spcPts val="1800"/>
              </a:spcBef>
            </a:pPr>
            <a:r>
              <a:rPr lang="es-ES" sz="2400" dirty="0" smtClean="0">
                <a:latin typeface="Times New Roman" panose="02020603050405020304" pitchFamily="18" charset="0"/>
                <a:cs typeface="Times New Roman" panose="02020603050405020304" pitchFamily="18" charset="0"/>
              </a:rPr>
              <a:t>Tanto en Java como en otros leguajes, una enumeración (o </a:t>
            </a:r>
            <a:r>
              <a:rPr lang="es-ES" sz="2400" dirty="0" err="1" smtClean="0">
                <a:latin typeface="Times New Roman" panose="02020603050405020304" pitchFamily="18" charset="0"/>
                <a:cs typeface="Times New Roman" panose="02020603050405020304" pitchFamily="18" charset="0"/>
              </a:rPr>
              <a:t>Enum</a:t>
            </a:r>
            <a:r>
              <a:rPr lang="es-ES" sz="2400" dirty="0" smtClean="0">
                <a:latin typeface="Times New Roman" panose="02020603050405020304" pitchFamily="18" charset="0"/>
                <a:cs typeface="Times New Roman" panose="02020603050405020304" pitchFamily="18" charset="0"/>
              </a:rPr>
              <a:t>) es una clase “especial” que </a:t>
            </a:r>
            <a:r>
              <a:rPr lang="es-ES" sz="2400" b="1" dirty="0" smtClean="0">
                <a:latin typeface="Times New Roman" panose="02020603050405020304" pitchFamily="18" charset="0"/>
                <a:cs typeface="Times New Roman" panose="02020603050405020304" pitchFamily="18" charset="0"/>
              </a:rPr>
              <a:t>limita la creación de objetos a los especificados en la implementación de la clase.</a:t>
            </a:r>
          </a:p>
          <a:p>
            <a:pPr algn="ctr">
              <a:spcBef>
                <a:spcPts val="1800"/>
              </a:spcBef>
            </a:pPr>
            <a:r>
              <a:rPr lang="es-ES" sz="2400" dirty="0" smtClean="0">
                <a:latin typeface="Times New Roman" panose="02020603050405020304" pitchFamily="18" charset="0"/>
                <a:cs typeface="Times New Roman" panose="02020603050405020304" pitchFamily="18" charset="0"/>
              </a:rPr>
              <a:t>La única limitación que tienen los enumerados respecto a una clase normal, es que si tiene constructor, este debe de ser privado para que no se puedan crear nuevos objetos.</a:t>
            </a:r>
          </a:p>
        </p:txBody>
      </p:sp>
    </p:spTree>
    <p:extLst>
      <p:ext uri="{BB962C8B-B14F-4D97-AF65-F5344CB8AC3E}">
        <p14:creationId xmlns:p14="http://schemas.microsoft.com/office/powerpoint/2010/main" val="2948740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2490"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s-ES" dirty="0" err="1" smtClean="0">
                <a:latin typeface="Times New Roman" panose="02020603050405020304" pitchFamily="18" charset="0"/>
                <a:cs typeface="Times New Roman" panose="02020603050405020304" pitchFamily="18" charset="0"/>
              </a:rPr>
              <a:t>Enum</a:t>
            </a:r>
            <a:r>
              <a:rPr lang="es-ES" dirty="0" smtClean="0">
                <a:latin typeface="Times New Roman" panose="02020603050405020304" pitchFamily="18" charset="0"/>
                <a:cs typeface="Times New Roman" panose="02020603050405020304" pitchFamily="18" charset="0"/>
              </a:rPr>
              <a:t> en Java</a:t>
            </a:r>
            <a:endParaRPr lang="en-U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1517900" y="923905"/>
            <a:ext cx="7381130" cy="3508653"/>
          </a:xfrm>
          <a:prstGeom prst="rect">
            <a:avLst/>
          </a:prstGeom>
          <a:noFill/>
        </p:spPr>
        <p:txBody>
          <a:bodyPr wrap="square" rtlCol="0">
            <a:spAutoFit/>
          </a:bodyPr>
          <a:lstStyle/>
          <a:p>
            <a:pPr algn="ctr">
              <a:spcBef>
                <a:spcPts val="1800"/>
              </a:spcBef>
            </a:pPr>
            <a:r>
              <a:rPr lang="es-ES" sz="2400" dirty="0" smtClean="0">
                <a:latin typeface="Times New Roman" panose="02020603050405020304" pitchFamily="18" charset="0"/>
                <a:cs typeface="Times New Roman" panose="02020603050405020304" pitchFamily="18" charset="0"/>
              </a:rPr>
              <a:t>En Java (desde la versión 1.5), las enumeraciones se representan utilizando el tipo de datos </a:t>
            </a:r>
            <a:r>
              <a:rPr lang="es-ES" sz="2400" b="1" dirty="0" err="1" smtClean="0">
                <a:latin typeface="Courier New" panose="02070309020205020404" pitchFamily="49" charset="0"/>
                <a:cs typeface="Courier New" panose="02070309020205020404" pitchFamily="49" charset="0"/>
              </a:rPr>
              <a:t>enum</a:t>
            </a:r>
            <a:r>
              <a:rPr lang="es-ES" sz="2400" dirty="0" smtClean="0">
                <a:latin typeface="Times New Roman" panose="02020603050405020304" pitchFamily="18" charset="0"/>
                <a:cs typeface="Times New Roman" panose="02020603050405020304" pitchFamily="18" charset="0"/>
              </a:rPr>
              <a:t>.</a:t>
            </a:r>
          </a:p>
          <a:p>
            <a:pPr algn="ctr">
              <a:spcBef>
                <a:spcPts val="1200"/>
              </a:spcBef>
            </a:pPr>
            <a:r>
              <a:rPr lang="es-ES" sz="2400" dirty="0" smtClean="0">
                <a:latin typeface="Times New Roman" panose="02020603050405020304" pitchFamily="18" charset="0"/>
                <a:cs typeface="Times New Roman" panose="02020603050405020304" pitchFamily="18" charset="0"/>
              </a:rPr>
              <a:t>Las enumeraciones Java son más potentes que las enumeraciones C/C++.</a:t>
            </a:r>
          </a:p>
          <a:p>
            <a:pPr algn="ctr">
              <a:spcBef>
                <a:spcPts val="1200"/>
              </a:spcBef>
            </a:pPr>
            <a:r>
              <a:rPr lang="es-ES" sz="2400" dirty="0" smtClean="0">
                <a:latin typeface="Times New Roman" panose="02020603050405020304" pitchFamily="18" charset="0"/>
                <a:cs typeface="Times New Roman" panose="02020603050405020304" pitchFamily="18" charset="0"/>
              </a:rPr>
              <a:t>En Java, también podemos agregarle variables, métodos y constructores.</a:t>
            </a:r>
          </a:p>
          <a:p>
            <a:pPr algn="ctr">
              <a:spcBef>
                <a:spcPts val="1200"/>
              </a:spcBef>
            </a:pPr>
            <a:r>
              <a:rPr lang="es-ES" sz="2400" dirty="0" smtClean="0">
                <a:latin typeface="Times New Roman" panose="02020603050405020304" pitchFamily="18" charset="0"/>
                <a:cs typeface="Times New Roman" panose="02020603050405020304" pitchFamily="18" charset="0"/>
              </a:rPr>
              <a:t>El objetivo principal de </a:t>
            </a:r>
            <a:r>
              <a:rPr lang="es-ES" sz="2400" dirty="0" err="1" smtClean="0">
                <a:latin typeface="Times New Roman" panose="02020603050405020304" pitchFamily="18" charset="0"/>
                <a:cs typeface="Times New Roman" panose="02020603050405020304" pitchFamily="18" charset="0"/>
              </a:rPr>
              <a:t>enum</a:t>
            </a:r>
            <a:r>
              <a:rPr lang="es-ES" sz="2400" dirty="0" smtClean="0">
                <a:latin typeface="Times New Roman" panose="02020603050405020304" pitchFamily="18" charset="0"/>
                <a:cs typeface="Times New Roman" panose="02020603050405020304" pitchFamily="18" charset="0"/>
              </a:rPr>
              <a:t> es definir nuestros propios tipos de datos (</a:t>
            </a:r>
            <a:r>
              <a:rPr lang="es-ES" sz="2400" b="1" i="1" dirty="0" smtClean="0">
                <a:latin typeface="Times New Roman" panose="02020603050405020304" pitchFamily="18" charset="0"/>
                <a:cs typeface="Times New Roman" panose="02020603050405020304" pitchFamily="18" charset="0"/>
              </a:rPr>
              <a:t>tipos de datos enumerados</a:t>
            </a:r>
            <a:r>
              <a:rPr lang="es-E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58872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2490"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Ejemplo</a:t>
            </a:r>
            <a:endParaRPr lang="en-US" dirty="0">
              <a:latin typeface="Times New Roman" panose="02020603050405020304" pitchFamily="18" charset="0"/>
              <a:cs typeface="Times New Roman" panose="02020603050405020304" pitchFamily="18" charset="0"/>
            </a:endParaRPr>
          </a:p>
        </p:txBody>
      </p:sp>
      <p:pic>
        <p:nvPicPr>
          <p:cNvPr id="1028" name="Picture 4" descr="semaforo tricolor Stock Vector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6078" y="2571749"/>
            <a:ext cx="1027269" cy="176103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4580141" y="1003659"/>
            <a:ext cx="4142469"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Vamos a emular el comportamiento de un semáforo, a través de un </a:t>
            </a:r>
            <a:r>
              <a:rPr lang="es-ES" sz="2400" b="1" dirty="0" err="1" smtClean="0">
                <a:latin typeface="Courier New" panose="02070309020205020404" pitchFamily="49" charset="0"/>
                <a:cs typeface="Courier New" panose="02070309020205020404" pitchFamily="49" charset="0"/>
              </a:rPr>
              <a:t>enum</a:t>
            </a:r>
            <a:endParaRPr lang="eu-ES" sz="2400" b="1" dirty="0">
              <a:latin typeface="Courier New" panose="02070309020205020404" pitchFamily="49" charset="0"/>
              <a:cs typeface="Courier New" panose="02070309020205020404" pitchFamily="49" charset="0"/>
            </a:endParaRPr>
          </a:p>
        </p:txBody>
      </p:sp>
      <p:sp>
        <p:nvSpPr>
          <p:cNvPr id="3" name="CuadroTexto 2"/>
          <p:cNvSpPr txBox="1"/>
          <p:nvPr/>
        </p:nvSpPr>
        <p:spPr>
          <a:xfrm>
            <a:off x="2996201" y="3548635"/>
            <a:ext cx="4428445" cy="1015663"/>
          </a:xfrm>
          <a:prstGeom prst="rect">
            <a:avLst/>
          </a:prstGeom>
          <a:noFill/>
        </p:spPr>
        <p:txBody>
          <a:bodyPr wrap="square" rtlCol="0">
            <a:spAutoFit/>
          </a:bodyPr>
          <a:lstStyle/>
          <a:p>
            <a:r>
              <a:rPr lang="es-ES" sz="2000" b="1" dirty="0" err="1">
                <a:latin typeface="Courier New" panose="02070309020205020404" pitchFamily="49" charset="0"/>
                <a:cs typeface="Courier New" panose="02070309020205020404" pitchFamily="49" charset="0"/>
              </a:rPr>
              <a:t>p</a:t>
            </a:r>
            <a:r>
              <a:rPr lang="es-ES" sz="2000" b="1" dirty="0" err="1" smtClean="0">
                <a:latin typeface="Courier New" panose="02070309020205020404" pitchFamily="49" charset="0"/>
                <a:cs typeface="Courier New" panose="02070309020205020404" pitchFamily="49" charset="0"/>
              </a:rPr>
              <a:t>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enum</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ColorSemaforo</a:t>
            </a:r>
            <a:r>
              <a:rPr lang="es-ES" sz="2000" b="1" dirty="0" smtClean="0">
                <a:latin typeface="Courier New" panose="02070309020205020404" pitchFamily="49" charset="0"/>
                <a:cs typeface="Courier New" panose="02070309020205020404" pitchFamily="49" charset="0"/>
              </a:rPr>
              <a:t> {</a:t>
            </a:r>
          </a:p>
          <a:p>
            <a:r>
              <a:rPr lang="es-ES" sz="2000" b="1" dirty="0" smtClean="0">
                <a:latin typeface="Courier New" panose="02070309020205020404" pitchFamily="49" charset="0"/>
                <a:cs typeface="Courier New" panose="02070309020205020404" pitchFamily="49" charset="0"/>
              </a:rPr>
              <a:t>    VERDE, </a:t>
            </a:r>
            <a:r>
              <a:rPr lang="es-ES" sz="2000" b="1" dirty="0" smtClean="0">
                <a:latin typeface="Courier New" panose="02070309020205020404" pitchFamily="49" charset="0"/>
                <a:cs typeface="Courier New" panose="02070309020205020404" pitchFamily="49" charset="0"/>
              </a:rPr>
              <a:t>AMBAR</a:t>
            </a:r>
            <a:r>
              <a:rPr lang="es-ES" sz="2000" b="1" dirty="0" smtClean="0">
                <a:latin typeface="Courier New" panose="02070309020205020404" pitchFamily="49" charset="0"/>
                <a:cs typeface="Courier New" panose="02070309020205020404" pitchFamily="49" charset="0"/>
              </a:rPr>
              <a:t>, ROJO;</a:t>
            </a:r>
          </a:p>
          <a:p>
            <a:r>
              <a:rPr lang="es-ES" sz="2000" b="1" dirty="0">
                <a:latin typeface="Courier New" panose="02070309020205020404" pitchFamily="49" charset="0"/>
                <a:cs typeface="Courier New" panose="02070309020205020404" pitchFamily="49" charset="0"/>
              </a:rPr>
              <a:t>}</a:t>
            </a:r>
            <a:endParaRPr lang="eu-ES" sz="2000" b="1" dirty="0">
              <a:latin typeface="Courier New" panose="02070309020205020404" pitchFamily="49" charset="0"/>
              <a:cs typeface="Courier New" panose="02070309020205020404" pitchFamily="49" charset="0"/>
            </a:endParaRPr>
          </a:p>
        </p:txBody>
      </p:sp>
      <p:pic>
        <p:nvPicPr>
          <p:cNvPr id="13" name="Imagen 12"/>
          <p:cNvPicPr>
            <a:picLocks noChangeAspect="1"/>
          </p:cNvPicPr>
          <p:nvPr/>
        </p:nvPicPr>
        <p:blipFill>
          <a:blip r:embed="rId3"/>
          <a:stretch>
            <a:fillRect/>
          </a:stretch>
        </p:blipFill>
        <p:spPr>
          <a:xfrm>
            <a:off x="143555" y="1833731"/>
            <a:ext cx="2451937" cy="2730567"/>
          </a:xfrm>
          <a:prstGeom prst="rect">
            <a:avLst/>
          </a:prstGeom>
        </p:spPr>
      </p:pic>
      <p:pic>
        <p:nvPicPr>
          <p:cNvPr id="14" name="Imagen 13"/>
          <p:cNvPicPr>
            <a:picLocks noChangeAspect="1"/>
          </p:cNvPicPr>
          <p:nvPr/>
        </p:nvPicPr>
        <p:blipFill>
          <a:blip r:embed="rId4"/>
          <a:stretch>
            <a:fillRect/>
          </a:stretch>
        </p:blipFill>
        <p:spPr>
          <a:xfrm>
            <a:off x="2580809" y="286227"/>
            <a:ext cx="1685422" cy="3156485"/>
          </a:xfrm>
          <a:prstGeom prst="rect">
            <a:avLst/>
          </a:prstGeom>
        </p:spPr>
      </p:pic>
      <p:sp>
        <p:nvSpPr>
          <p:cNvPr id="15" name="Elipse 14"/>
          <p:cNvSpPr/>
          <p:nvPr/>
        </p:nvSpPr>
        <p:spPr>
          <a:xfrm>
            <a:off x="296260" y="1833730"/>
            <a:ext cx="504820" cy="22312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
        <p:nvSpPr>
          <p:cNvPr id="18" name="Elipse 17"/>
          <p:cNvSpPr/>
          <p:nvPr/>
        </p:nvSpPr>
        <p:spPr>
          <a:xfrm>
            <a:off x="2739540" y="1246931"/>
            <a:ext cx="504820" cy="22312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cxnSp>
        <p:nvCxnSpPr>
          <p:cNvPr id="17" name="Conector recto de flecha 16"/>
          <p:cNvCxnSpPr>
            <a:stCxn id="15" idx="6"/>
          </p:cNvCxnSpPr>
          <p:nvPr/>
        </p:nvCxnSpPr>
        <p:spPr>
          <a:xfrm flipV="1">
            <a:off x="801080" y="1040756"/>
            <a:ext cx="1794412" cy="904535"/>
          </a:xfrm>
          <a:prstGeom prst="straightConnector1">
            <a:avLst/>
          </a:prstGeom>
          <a:ln w="381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03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2490"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Ejemplo</a:t>
            </a:r>
            <a:endParaRPr lang="en-U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601670" y="281175"/>
            <a:ext cx="5344675" cy="830997"/>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Seguidamente procedemos a definir la clase semáforo</a:t>
            </a:r>
            <a:endParaRPr lang="eu-ES" sz="2400" b="1" dirty="0">
              <a:latin typeface="Courier New" panose="02070309020205020404" pitchFamily="49" charset="0"/>
              <a:cs typeface="Courier New" panose="02070309020205020404" pitchFamily="49" charset="0"/>
            </a:endParaRPr>
          </a:p>
        </p:txBody>
      </p:sp>
      <p:sp>
        <p:nvSpPr>
          <p:cNvPr id="3" name="CuadroTexto 2"/>
          <p:cNvSpPr txBox="1"/>
          <p:nvPr/>
        </p:nvSpPr>
        <p:spPr>
          <a:xfrm>
            <a:off x="2434130" y="1188737"/>
            <a:ext cx="6108200" cy="3354765"/>
          </a:xfrm>
          <a:prstGeom prst="rect">
            <a:avLst/>
          </a:prstGeom>
          <a:solidFill>
            <a:schemeClr val="accent1">
              <a:lumMod val="40000"/>
              <a:lumOff val="60000"/>
            </a:schemeClr>
          </a:solidFill>
          <a:ln w="38100">
            <a:solidFill>
              <a:schemeClr val="tx1"/>
            </a:solidFill>
          </a:ln>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class</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Semaforo</a:t>
            </a:r>
            <a:r>
              <a:rPr lang="es-ES" sz="2000" b="1" dirty="0" smtClean="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private</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ColorSemaforo</a:t>
            </a:r>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estado;</a:t>
            </a:r>
          </a:p>
          <a:p>
            <a:endParaRPr lang="es-ES" sz="800" b="1" dirty="0">
              <a:latin typeface="Courier New" panose="02070309020205020404" pitchFamily="49" charset="0"/>
              <a:cs typeface="Courier New" panose="02070309020205020404" pitchFamily="49" charset="0"/>
            </a:endParaRPr>
          </a:p>
          <a:p>
            <a:r>
              <a:rPr lang="es-ES" sz="2000" b="1" dirty="0" smtClean="0">
                <a:latin typeface="Courier New" panose="02070309020205020404" pitchFamily="49" charset="0"/>
                <a:cs typeface="Courier New" panose="02070309020205020404" pitchFamily="49" charset="0"/>
              </a:rPr>
              <a:t>   //Constructora</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Semaforo</a:t>
            </a:r>
            <a:r>
              <a:rPr lang="es-ES" sz="2000" b="1" dirty="0" smtClean="0">
                <a:latin typeface="Courier New" panose="02070309020205020404" pitchFamily="49" charset="0"/>
                <a:cs typeface="Courier New" panose="02070309020205020404" pitchFamily="49" charset="0"/>
              </a:rPr>
              <a:t>(){</a:t>
            </a:r>
          </a:p>
          <a:p>
            <a:endParaRPr lang="es-ES" sz="800" b="1" dirty="0" smtClean="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p>
          <a:p>
            <a:endParaRPr lang="es-ES" sz="800" b="1" dirty="0">
              <a:latin typeface="Courier New" panose="02070309020205020404" pitchFamily="49" charset="0"/>
              <a:cs typeface="Courier New" panose="02070309020205020404" pitchFamily="49" charset="0"/>
            </a:endParaRPr>
          </a:p>
          <a:p>
            <a:r>
              <a:rPr lang="es-ES" sz="2000" b="1" dirty="0" smtClean="0">
                <a:latin typeface="Courier New" panose="02070309020205020404" pitchFamily="49" charset="0"/>
                <a:cs typeface="Courier New" panose="02070309020205020404" pitchFamily="49" charset="0"/>
              </a:rPr>
              <a:t>   //Métodos </a:t>
            </a:r>
            <a:r>
              <a:rPr lang="es-ES" sz="2000" b="1" dirty="0" err="1" smtClean="0">
                <a:latin typeface="Courier New" panose="02070309020205020404" pitchFamily="49" charset="0"/>
                <a:cs typeface="Courier New" panose="02070309020205020404" pitchFamily="49" charset="0"/>
              </a:rPr>
              <a:t>getter</a:t>
            </a:r>
            <a:r>
              <a:rPr lang="es-ES" sz="2000" b="1" dirty="0" smtClean="0">
                <a:latin typeface="Courier New" panose="02070309020205020404" pitchFamily="49" charset="0"/>
                <a:cs typeface="Courier New" panose="02070309020205020404" pitchFamily="49" charset="0"/>
              </a:rPr>
              <a:t> y setter</a:t>
            </a:r>
          </a:p>
          <a:p>
            <a:endParaRPr lang="es-ES" sz="800" b="1" dirty="0">
              <a:latin typeface="Courier New" panose="02070309020205020404" pitchFamily="49" charset="0"/>
              <a:cs typeface="Courier New" panose="02070309020205020404" pitchFamily="49" charset="0"/>
            </a:endParaRPr>
          </a:p>
          <a:p>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ColorSemaforo</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getEstado</a:t>
            </a:r>
            <a:r>
              <a:rPr lang="es-ES" sz="2000" b="1" dirty="0" smtClean="0">
                <a:latin typeface="Courier New" panose="02070309020205020404" pitchFamily="49" charset="0"/>
                <a:cs typeface="Courier New" panose="02070309020205020404" pitchFamily="49" charset="0"/>
              </a:rPr>
              <a:t>()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return</a:t>
            </a:r>
            <a:r>
              <a:rPr lang="es-ES" sz="2000" b="1" dirty="0" smtClean="0">
                <a:latin typeface="Courier New" panose="02070309020205020404" pitchFamily="49" charset="0"/>
                <a:cs typeface="Courier New" panose="02070309020205020404" pitchFamily="49" charset="0"/>
              </a:rPr>
              <a:t> estado;</a:t>
            </a:r>
          </a:p>
          <a:p>
            <a:r>
              <a:rPr lang="es-ES" sz="2000" b="1" dirty="0" smtClean="0">
                <a:latin typeface="Courier New" panose="02070309020205020404" pitchFamily="49" charset="0"/>
                <a:cs typeface="Courier New" panose="02070309020205020404" pitchFamily="49" charset="0"/>
              </a:rPr>
              <a:t>   }</a:t>
            </a:r>
            <a:endParaRPr lang="eu-E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4544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2490"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Ejemplo</a:t>
            </a:r>
            <a:endParaRPr lang="en-U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762516" y="393410"/>
            <a:ext cx="7635250" cy="4493538"/>
          </a:xfrm>
          <a:prstGeom prst="rect">
            <a:avLst/>
          </a:prstGeom>
          <a:solidFill>
            <a:schemeClr val="accent1">
              <a:lumMod val="40000"/>
              <a:lumOff val="60000"/>
            </a:schemeClr>
          </a:solidFill>
          <a:ln w="38100">
            <a:solidFill>
              <a:schemeClr val="tx1"/>
            </a:solidFill>
          </a:ln>
        </p:spPr>
        <p:txBody>
          <a:bodyPr wrap="square" rtlCol="0">
            <a:spAutoFit/>
          </a:bodyPr>
          <a:lstStyle/>
          <a:p>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public</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void</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setEstado</a:t>
            </a:r>
            <a:r>
              <a:rPr lang="es-ES" b="1" dirty="0" smtClean="0">
                <a:latin typeface="Courier New" panose="02070309020205020404" pitchFamily="49" charset="0"/>
                <a:cs typeface="Courier New" panose="02070309020205020404" pitchFamily="49" charset="0"/>
              </a:rPr>
              <a:t>(</a:t>
            </a:r>
            <a:r>
              <a:rPr lang="es-ES" b="1" dirty="0" err="1" smtClean="0">
                <a:latin typeface="Courier New" panose="02070309020205020404" pitchFamily="49" charset="0"/>
                <a:cs typeface="Courier New" panose="02070309020205020404" pitchFamily="49" charset="0"/>
              </a:rPr>
              <a:t>ColorSemaforo</a:t>
            </a:r>
            <a:r>
              <a:rPr lang="es-ES" b="1" dirty="0" smtClean="0">
                <a:latin typeface="Courier New" panose="02070309020205020404" pitchFamily="49" charset="0"/>
                <a:cs typeface="Courier New" panose="02070309020205020404" pitchFamily="49" charset="0"/>
              </a:rPr>
              <a:t> estado){</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this.estado</a:t>
            </a:r>
            <a:r>
              <a:rPr lang="es-ES" b="1" dirty="0" smtClean="0">
                <a:latin typeface="Courier New" panose="02070309020205020404" pitchFamily="49" charset="0"/>
                <a:cs typeface="Courier New" panose="02070309020205020404" pitchFamily="49" charset="0"/>
              </a:rPr>
              <a:t> = estado;</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p>
          <a:p>
            <a:endParaRPr lang="es-ES" sz="800" b="1" dirty="0">
              <a:latin typeface="Courier New" panose="02070309020205020404" pitchFamily="49" charset="0"/>
              <a:cs typeface="Courier New" panose="02070309020205020404" pitchFamily="49" charset="0"/>
            </a:endParaRPr>
          </a:p>
          <a:p>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public</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String</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toString</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return</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Semaforo</a:t>
            </a:r>
            <a:r>
              <a:rPr lang="es-ES" b="1" dirty="0" smtClean="0">
                <a:latin typeface="Courier New" panose="02070309020205020404" pitchFamily="49" charset="0"/>
                <a:cs typeface="Courier New" panose="02070309020205020404" pitchFamily="49" charset="0"/>
              </a:rPr>
              <a:t> ” +  estado;</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p>
          <a:p>
            <a:endParaRPr lang="es-ES" sz="800" b="1" dirty="0">
              <a:latin typeface="Courier New" panose="02070309020205020404" pitchFamily="49" charset="0"/>
              <a:cs typeface="Courier New" panose="02070309020205020404" pitchFamily="49" charset="0"/>
            </a:endParaRPr>
          </a:p>
          <a:p>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public</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void</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cambiarColor</a:t>
            </a:r>
            <a:r>
              <a:rPr lang="es-ES" b="1" dirty="0" smtClean="0">
                <a:latin typeface="Courier New" panose="02070309020205020404" pitchFamily="49" charset="0"/>
                <a:cs typeface="Courier New" panose="02070309020205020404" pitchFamily="49" charset="0"/>
              </a:rPr>
              <a:t>() {</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if</a:t>
            </a:r>
            <a:r>
              <a:rPr lang="es-ES" b="1" dirty="0" smtClean="0">
                <a:latin typeface="Courier New" panose="02070309020205020404" pitchFamily="49" charset="0"/>
                <a:cs typeface="Courier New" panose="02070309020205020404" pitchFamily="49" charset="0"/>
              </a:rPr>
              <a:t> (estado == </a:t>
            </a:r>
            <a:r>
              <a:rPr lang="es-ES" b="1" dirty="0" err="1" smtClean="0">
                <a:latin typeface="Courier New" panose="02070309020205020404" pitchFamily="49" charset="0"/>
                <a:cs typeface="Courier New" panose="02070309020205020404" pitchFamily="49" charset="0"/>
              </a:rPr>
              <a:t>ColorSemaforo.VERDE</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estado = </a:t>
            </a:r>
            <a:r>
              <a:rPr lang="es-ES" b="1" dirty="0" err="1" smtClean="0">
                <a:latin typeface="Courier New" panose="02070309020205020404" pitchFamily="49" charset="0"/>
                <a:cs typeface="Courier New" panose="02070309020205020404" pitchFamily="49" charset="0"/>
              </a:rPr>
              <a:t>ColorSemaforo.AMBAR</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else</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if</a:t>
            </a:r>
            <a:r>
              <a:rPr lang="es-ES" b="1" dirty="0" smtClean="0">
                <a:latin typeface="Courier New" panose="02070309020205020404" pitchFamily="49" charset="0"/>
                <a:cs typeface="Courier New" panose="02070309020205020404" pitchFamily="49" charset="0"/>
              </a:rPr>
              <a:t> (estado == </a:t>
            </a:r>
            <a:r>
              <a:rPr lang="es-ES" b="1" dirty="0" err="1" smtClean="0">
                <a:latin typeface="Courier New" panose="02070309020205020404" pitchFamily="49" charset="0"/>
                <a:cs typeface="Courier New" panose="02070309020205020404" pitchFamily="49" charset="0"/>
              </a:rPr>
              <a:t>ColorSemaforo.AMBAR</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estado = </a:t>
            </a:r>
            <a:r>
              <a:rPr lang="es-ES" b="1" dirty="0" err="1" smtClean="0">
                <a:latin typeface="Courier New" panose="02070309020205020404" pitchFamily="49" charset="0"/>
                <a:cs typeface="Courier New" panose="02070309020205020404" pitchFamily="49" charset="0"/>
              </a:rPr>
              <a:t>ColorSemaforo.ROJO</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else</a:t>
            </a:r>
            <a:endParaRPr lang="es-ES" b="1" dirty="0" smtClean="0">
              <a:latin typeface="Courier New" panose="02070309020205020404" pitchFamily="49" charset="0"/>
              <a:cs typeface="Courier New" panose="02070309020205020404" pitchFamily="49" charset="0"/>
            </a:endParaRP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estado = </a:t>
            </a:r>
            <a:r>
              <a:rPr lang="es-ES" b="1" dirty="0" err="1" smtClean="0">
                <a:latin typeface="Courier New" panose="02070309020205020404" pitchFamily="49" charset="0"/>
                <a:cs typeface="Courier New" panose="02070309020205020404" pitchFamily="49" charset="0"/>
              </a:rPr>
              <a:t>ColorSemaforo.VERDE</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p>
          <a:p>
            <a:r>
              <a:rPr lang="es-ES" b="1" dirty="0">
                <a:latin typeface="Courier New" panose="02070309020205020404" pitchFamily="49" charset="0"/>
                <a:cs typeface="Courier New" panose="02070309020205020404" pitchFamily="49" charset="0"/>
              </a:rPr>
              <a:t>}</a:t>
            </a:r>
            <a:endParaRPr lang="eu-E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0162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2490"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Ejemplo</a:t>
            </a:r>
            <a:endParaRPr lang="en-U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143555" y="332836"/>
            <a:ext cx="6108199" cy="461665"/>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Finalmente el método para probar el semáforo</a:t>
            </a:r>
            <a:endParaRPr lang="eu-ES" sz="2400" b="1" dirty="0">
              <a:latin typeface="Courier New" panose="02070309020205020404" pitchFamily="49" charset="0"/>
              <a:cs typeface="Courier New" panose="02070309020205020404" pitchFamily="49" charset="0"/>
            </a:endParaRPr>
          </a:p>
        </p:txBody>
      </p:sp>
      <p:sp>
        <p:nvSpPr>
          <p:cNvPr id="13" name="CuadroTexto 12"/>
          <p:cNvSpPr txBox="1"/>
          <p:nvPr/>
        </p:nvSpPr>
        <p:spPr>
          <a:xfrm>
            <a:off x="754375" y="939690"/>
            <a:ext cx="7635250" cy="3970318"/>
          </a:xfrm>
          <a:prstGeom prst="rect">
            <a:avLst/>
          </a:prstGeom>
          <a:solidFill>
            <a:schemeClr val="accent1">
              <a:lumMod val="40000"/>
              <a:lumOff val="60000"/>
            </a:schemeClr>
          </a:solidFill>
          <a:ln w="38100">
            <a:solidFill>
              <a:schemeClr val="tx1"/>
            </a:solidFill>
          </a:ln>
        </p:spPr>
        <p:txBody>
          <a:bodyPr wrap="square" rtlCol="0">
            <a:spAutoFit/>
          </a:bodyPr>
          <a:lstStyle/>
          <a:p>
            <a:r>
              <a:rPr lang="es-ES" b="1" dirty="0" err="1" smtClean="0">
                <a:latin typeface="Courier New" panose="02070309020205020404" pitchFamily="49" charset="0"/>
                <a:cs typeface="Courier New" panose="02070309020205020404" pitchFamily="49" charset="0"/>
              </a:rPr>
              <a:t>public</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class</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PruebaSemaforo</a:t>
            </a:r>
            <a:r>
              <a:rPr lang="es-ES" b="1" dirty="0" smtClean="0">
                <a:latin typeface="Courier New" panose="02070309020205020404" pitchFamily="49" charset="0"/>
                <a:cs typeface="Courier New" panose="02070309020205020404" pitchFamily="49" charset="0"/>
              </a:rPr>
              <a:t> {</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public</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static</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void</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main</a:t>
            </a:r>
            <a:r>
              <a:rPr lang="es-ES" b="1" dirty="0" smtClean="0">
                <a:latin typeface="Courier New" panose="02070309020205020404" pitchFamily="49" charset="0"/>
                <a:cs typeface="Courier New" panose="02070309020205020404" pitchFamily="49" charset="0"/>
              </a:rPr>
              <a:t>(</a:t>
            </a:r>
            <a:r>
              <a:rPr lang="es-ES" b="1" dirty="0" err="1" smtClean="0">
                <a:latin typeface="Courier New" panose="02070309020205020404" pitchFamily="49" charset="0"/>
                <a:cs typeface="Courier New" panose="02070309020205020404" pitchFamily="49" charset="0"/>
              </a:rPr>
              <a:t>String</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args</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throws</a:t>
            </a:r>
            <a:r>
              <a:rPr lang="es-ES" b="1" dirty="0" smtClean="0">
                <a:latin typeface="Courier New" panose="02070309020205020404" pitchFamily="49" charset="0"/>
                <a:cs typeface="Courier New" panose="02070309020205020404" pitchFamily="49" charset="0"/>
              </a:rPr>
              <a:t> </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InterruptedException</a:t>
            </a:r>
            <a:r>
              <a:rPr lang="es-ES" b="1" dirty="0" smtClean="0">
                <a:latin typeface="Courier New" panose="02070309020205020404" pitchFamily="49" charset="0"/>
                <a:cs typeface="Courier New" panose="02070309020205020404" pitchFamily="49" charset="0"/>
              </a:rPr>
              <a:t> {</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Semaforo</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miSemaforo</a:t>
            </a:r>
            <a:r>
              <a:rPr lang="es-ES" b="1" dirty="0" smtClean="0">
                <a:latin typeface="Courier New" panose="02070309020205020404" pitchFamily="49" charset="0"/>
                <a:cs typeface="Courier New" panose="02070309020205020404" pitchFamily="49" charset="0"/>
              </a:rPr>
              <a:t> = new </a:t>
            </a:r>
            <a:r>
              <a:rPr lang="es-ES" b="1" dirty="0" err="1" smtClean="0">
                <a:latin typeface="Courier New" panose="02070309020205020404" pitchFamily="49" charset="0"/>
                <a:cs typeface="Courier New" panose="02070309020205020404" pitchFamily="49" charset="0"/>
              </a:rPr>
              <a:t>Semaforo</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miSemaforo.setEstado</a:t>
            </a:r>
            <a:r>
              <a:rPr lang="es-ES" b="1" dirty="0" smtClean="0">
                <a:latin typeface="Courier New" panose="02070309020205020404" pitchFamily="49" charset="0"/>
                <a:cs typeface="Courier New" panose="02070309020205020404" pitchFamily="49" charset="0"/>
              </a:rPr>
              <a:t>(</a:t>
            </a:r>
            <a:r>
              <a:rPr lang="es-ES" b="1" dirty="0" err="1" smtClean="0">
                <a:latin typeface="Courier New" panose="02070309020205020404" pitchFamily="49" charset="0"/>
                <a:cs typeface="Courier New" panose="02070309020205020404" pitchFamily="49" charset="0"/>
              </a:rPr>
              <a:t>ColorSemaforo.VERDE</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int</a:t>
            </a:r>
            <a:r>
              <a:rPr lang="es-ES" b="1" dirty="0" smtClean="0">
                <a:latin typeface="Courier New" panose="02070309020205020404" pitchFamily="49" charset="0"/>
                <a:cs typeface="Courier New" panose="02070309020205020404" pitchFamily="49" charset="0"/>
              </a:rPr>
              <a:t> c = 0;</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while</a:t>
            </a:r>
            <a:r>
              <a:rPr lang="es-ES" b="1" dirty="0" smtClean="0">
                <a:latin typeface="Courier New" panose="02070309020205020404" pitchFamily="49" charset="0"/>
                <a:cs typeface="Courier New" panose="02070309020205020404" pitchFamily="49" charset="0"/>
              </a:rPr>
              <a:t> (c &lt;= 100) {</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System.out.println</a:t>
            </a:r>
            <a:r>
              <a:rPr lang="es-ES" b="1" dirty="0" smtClean="0">
                <a:latin typeface="Courier New" panose="02070309020205020404" pitchFamily="49" charset="0"/>
                <a:cs typeface="Courier New" panose="02070309020205020404" pitchFamily="49" charset="0"/>
              </a:rPr>
              <a:t>(</a:t>
            </a:r>
            <a:r>
              <a:rPr lang="es-ES" b="1" dirty="0" err="1" smtClean="0">
                <a:latin typeface="Courier New" panose="02070309020205020404" pitchFamily="49" charset="0"/>
                <a:cs typeface="Courier New" panose="02070309020205020404" pitchFamily="49" charset="0"/>
              </a:rPr>
              <a:t>miSemaforo.toString</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miSemaforo.cambiarColor</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Thread.sleep</a:t>
            </a:r>
            <a:r>
              <a:rPr lang="es-ES" b="1" dirty="0" smtClean="0">
                <a:latin typeface="Courier New" panose="02070309020205020404" pitchFamily="49" charset="0"/>
                <a:cs typeface="Courier New" panose="02070309020205020404" pitchFamily="49" charset="0"/>
              </a:rPr>
              <a:t>(2000);</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r>
              <a:rPr lang="es-ES" b="1" dirty="0" err="1" smtClean="0">
                <a:latin typeface="Courier New" panose="02070309020205020404" pitchFamily="49" charset="0"/>
                <a:cs typeface="Courier New" panose="02070309020205020404" pitchFamily="49" charset="0"/>
              </a:rPr>
              <a:t>c++</a:t>
            </a:r>
            <a:r>
              <a:rPr lang="es-ES" b="1" dirty="0" smtClean="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p>
          <a:p>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  }</a:t>
            </a:r>
          </a:p>
          <a:p>
            <a:r>
              <a:rPr lang="es-ES" b="1" dirty="0">
                <a:latin typeface="Courier New" panose="02070309020205020404" pitchFamily="49" charset="0"/>
                <a:cs typeface="Courier New" panose="02070309020205020404" pitchFamily="49" charset="0"/>
              </a:rPr>
              <a:t>}</a:t>
            </a:r>
            <a:endParaRPr lang="eu-E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8821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1637</Words>
  <Application>Microsoft Office PowerPoint</Application>
  <PresentationFormat>Presentación en pantalla (16:9)</PresentationFormat>
  <Paragraphs>259</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Courier New</vt:lpstr>
      <vt:lpstr>Times New Roman</vt:lpstr>
      <vt:lpstr>Office Theme</vt:lpstr>
      <vt:lpstr>Enumeraciones</vt:lpstr>
      <vt:lpstr>1.- ¿Qué es una enumeración?</vt:lpstr>
      <vt:lpstr>1.- ¿Qué es una enumeración?</vt:lpstr>
      <vt:lpstr>2.- Enum en Java</vt:lpstr>
      <vt:lpstr>2.- Enum en Java</vt:lpstr>
      <vt:lpstr>3.- Ejemplo</vt:lpstr>
      <vt:lpstr>3.- Ejemplo</vt:lpstr>
      <vt:lpstr>3.- Ejemplo</vt:lpstr>
      <vt:lpstr>3.- Ejemplo</vt:lpstr>
      <vt:lpstr>4.- Otro Ejemplo</vt:lpstr>
      <vt:lpstr>4.- Otro Ejemplo</vt:lpstr>
      <vt:lpstr>4.- Otro Ejemplo</vt:lpstr>
      <vt:lpstr>4.- Otro Ejemplo</vt:lpstr>
      <vt:lpstr>4.- Otro Ejemplo</vt:lpstr>
      <vt:lpstr>5.- Métodos values(), ordinal() y valueOf()</vt:lpstr>
      <vt:lpstr>5.- Métodos values(), ordinal() y valueOf()</vt:lpstr>
      <vt:lpstr>6.- enum: Constructores, métodos, variables de instancia</vt:lpstr>
      <vt:lpstr>6.- enum: Constructores, métodos, variables de instancia</vt:lpstr>
      <vt:lpstr>6.- enum: Constructores, métodos, variables de instancia</vt:lpstr>
      <vt:lpstr>6.- enum: Constructores, métodos, variables de instancia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Juan Manuel Santamaria Ojeda</cp:lastModifiedBy>
  <cp:revision>193</cp:revision>
  <dcterms:created xsi:type="dcterms:W3CDTF">2013-08-21T19:17:07Z</dcterms:created>
  <dcterms:modified xsi:type="dcterms:W3CDTF">2022-01-10T08:24:42Z</dcterms:modified>
</cp:coreProperties>
</file>