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9" r:id="rId3"/>
    <p:sldId id="260" r:id="rId4"/>
    <p:sldId id="261" r:id="rId5"/>
    <p:sldId id="262" r:id="rId6"/>
    <p:sldId id="263"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3" r:id="rId38"/>
    <p:sldId id="295"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4"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726" y="114"/>
      </p:cViewPr>
      <p:guideLst>
        <p:guide orient="horz" pos="1620"/>
        <p:guide pos="2880"/>
      </p:guideLst>
    </p:cSldViewPr>
  </p:slideViewPr>
  <p:notesTextViewPr>
    <p:cViewPr>
      <p:scale>
        <a:sx n="3" d="2"/>
        <a:sy n="3" d="2"/>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‹Nº›</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PE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075" y="128470"/>
            <a:ext cx="3535536" cy="762934"/>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4113885" y="1350110"/>
            <a:ext cx="1152128" cy="830997"/>
          </a:xfrm>
          <a:prstGeom prst="rect">
            <a:avLst/>
          </a:prstGeom>
          <a:noFill/>
        </p:spPr>
        <p:txBody>
          <a:bodyPr wrap="square" rtlCol="0">
            <a:spAutoFit/>
          </a:bodyPr>
          <a:lstStyle/>
          <a:p>
            <a:pPr algn="ctr"/>
            <a:r>
              <a:rPr lang="es-ES" sz="4800" b="1" dirty="0" smtClean="0">
                <a:solidFill>
                  <a:schemeClr val="bg1"/>
                </a:solidFill>
                <a:latin typeface="Times New Roman" panose="02020603050405020304" pitchFamily="18" charset="0"/>
                <a:cs typeface="Times New Roman" panose="02020603050405020304" pitchFamily="18" charset="0"/>
              </a:rPr>
              <a:t>13</a:t>
            </a:r>
            <a:endParaRPr lang="es-ES" sz="4800" b="1" dirty="0">
              <a:solidFill>
                <a:schemeClr val="bg1"/>
              </a:solidFill>
              <a:latin typeface="Times New Roman" panose="02020603050405020304" pitchFamily="18" charset="0"/>
              <a:cs typeface="Times New Roman" panose="02020603050405020304" pitchFamily="18" charset="0"/>
            </a:endParaRPr>
          </a:p>
        </p:txBody>
      </p:sp>
      <p:sp>
        <p:nvSpPr>
          <p:cNvPr id="10" name="Title 1"/>
          <p:cNvSpPr>
            <a:spLocks noGrp="1"/>
          </p:cNvSpPr>
          <p:nvPr>
            <p:ph type="ctrTitle"/>
          </p:nvPr>
        </p:nvSpPr>
        <p:spPr>
          <a:xfrm>
            <a:off x="3961180" y="1960930"/>
            <a:ext cx="5057431" cy="1527050"/>
          </a:xfrm>
        </p:spPr>
        <p:txBody>
          <a:bodyPr>
            <a:normAutofit/>
          </a:bodyPr>
          <a:lstStyle/>
          <a:p>
            <a:r>
              <a:rPr lang="es-ES" sz="4000" b="1" dirty="0" smtClean="0">
                <a:latin typeface="Times New Roman" panose="02020603050405020304" pitchFamily="18" charset="0"/>
                <a:cs typeface="Times New Roman" panose="02020603050405020304" pitchFamily="18" charset="0"/>
              </a:rPr>
              <a:t>Extensión de Clases Herencia</a:t>
            </a:r>
            <a:endParaRPr lang="es-ES" sz="4000" b="1" dirty="0">
              <a:latin typeface="Times New Roman" panose="02020603050405020304" pitchFamily="18" charset="0"/>
              <a:cs typeface="Times New Roman" panose="02020603050405020304" pitchFamily="18" charset="0"/>
            </a:endParaRPr>
          </a:p>
        </p:txBody>
      </p:sp>
      <p:sp>
        <p:nvSpPr>
          <p:cNvPr id="11" name="TextBox 3"/>
          <p:cNvSpPr txBox="1"/>
          <p:nvPr/>
        </p:nvSpPr>
        <p:spPr>
          <a:xfrm>
            <a:off x="565884" y="4098800"/>
            <a:ext cx="8532438" cy="923330"/>
          </a:xfrm>
          <a:prstGeom prst="rect">
            <a:avLst/>
          </a:prstGeom>
          <a:noFill/>
        </p:spPr>
        <p:txBody>
          <a:bodyPr wrap="square">
            <a:spAutoFit/>
          </a:bodyPr>
          <a:lstStyle/>
          <a:p>
            <a:pPr algn="r"/>
            <a:r>
              <a:rPr lang="es-ES" b="1" dirty="0">
                <a:latin typeface="Times New Roman" panose="02020603050405020304" pitchFamily="18" charset="0"/>
                <a:cs typeface="Times New Roman" panose="02020603050405020304" pitchFamily="18" charset="0"/>
              </a:rPr>
              <a:t>I.E.S. </a:t>
            </a:r>
            <a:r>
              <a:rPr lang="es-ES" b="1" dirty="0" err="1">
                <a:latin typeface="Times New Roman" panose="02020603050405020304" pitchFamily="18" charset="0"/>
                <a:cs typeface="Times New Roman" panose="02020603050405020304" pitchFamily="18" charset="0"/>
              </a:rPr>
              <a:t>Plaiaundi</a:t>
            </a:r>
            <a:r>
              <a:rPr lang="es-ES" b="1" dirty="0">
                <a:latin typeface="Times New Roman" panose="02020603050405020304" pitchFamily="18" charset="0"/>
                <a:cs typeface="Times New Roman" panose="02020603050405020304" pitchFamily="18" charset="0"/>
              </a:rPr>
              <a:t> (Dpto. de </a:t>
            </a:r>
            <a:r>
              <a:rPr lang="es-ES" b="1" dirty="0" smtClean="0">
                <a:latin typeface="Times New Roman" panose="02020603050405020304" pitchFamily="18" charset="0"/>
                <a:cs typeface="Times New Roman" panose="02020603050405020304" pitchFamily="18" charset="0"/>
              </a:rPr>
              <a:t>Informática – J.M.S.)</a:t>
            </a:r>
            <a:endParaRPr lang="es-ES" b="1" dirty="0">
              <a:latin typeface="Times New Roman" panose="02020603050405020304" pitchFamily="18" charset="0"/>
              <a:cs typeface="Times New Roman" panose="02020603050405020304" pitchFamily="18" charset="0"/>
            </a:endParaRPr>
          </a:p>
          <a:p>
            <a:pPr algn="r"/>
            <a:r>
              <a:rPr lang="es-ES" b="1" dirty="0">
                <a:latin typeface="Times New Roman" panose="02020603050405020304" pitchFamily="18" charset="0"/>
                <a:cs typeface="Times New Roman" panose="02020603050405020304" pitchFamily="18" charset="0"/>
              </a:rPr>
              <a:t>C.F.G.S. Desarrollo de Aplicaciones Web / Multiplataforma</a:t>
            </a:r>
          </a:p>
          <a:p>
            <a:pPr algn="r"/>
            <a:r>
              <a:rPr lang="es-ES" b="1" dirty="0">
                <a:latin typeface="Times New Roman" panose="02020603050405020304" pitchFamily="18" charset="0"/>
                <a:cs typeface="Times New Roman" panose="02020603050405020304" pitchFamily="18" charset="0"/>
              </a:rPr>
              <a:t>Curso Académico 2021 / 2022</a:t>
            </a:r>
          </a:p>
        </p:txBody>
      </p:sp>
      <p:pic>
        <p:nvPicPr>
          <p:cNvPr id="1026" name="Picture 2" descr="Programación en Java (4ª edición) | Extensión Universitaria en Vitoria -  Gasteiz | U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080" y="281175"/>
            <a:ext cx="2426258" cy="237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10</a:t>
              </a:fld>
              <a:endParaRPr lang="es-ES" b="1" dirty="0">
                <a:latin typeface="Times New Roman" panose="02020603050405020304" pitchFamily="18" charset="0"/>
                <a:cs typeface="Times New Roman" panose="02020603050405020304" pitchFamily="18" charset="0"/>
              </a:endParaRPr>
            </a:p>
          </p:txBody>
        </p:sp>
      </p:grpSp>
      <p:grpSp>
        <p:nvGrpSpPr>
          <p:cNvPr id="11" name="10 Grupo"/>
          <p:cNvGrpSpPr/>
          <p:nvPr/>
        </p:nvGrpSpPr>
        <p:grpSpPr>
          <a:xfrm>
            <a:off x="911751" y="918452"/>
            <a:ext cx="7843368" cy="3693274"/>
            <a:chOff x="359532" y="2586320"/>
            <a:chExt cx="7843368" cy="3693274"/>
          </a:xfrm>
        </p:grpSpPr>
        <p:sp>
          <p:nvSpPr>
            <p:cNvPr id="12" name="11 Rectángulo"/>
            <p:cNvSpPr/>
            <p:nvPr/>
          </p:nvSpPr>
          <p:spPr>
            <a:xfrm>
              <a:off x="5322580" y="2586320"/>
              <a:ext cx="2880320" cy="1938992"/>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 name="12 Grupo"/>
            <p:cNvGrpSpPr/>
            <p:nvPr/>
          </p:nvGrpSpPr>
          <p:grpSpPr>
            <a:xfrm>
              <a:off x="359532" y="2586320"/>
              <a:ext cx="3816424" cy="3693274"/>
              <a:chOff x="251520" y="2472030"/>
              <a:chExt cx="3816424" cy="3693274"/>
            </a:xfrm>
          </p:grpSpPr>
          <p:sp>
            <p:nvSpPr>
              <p:cNvPr id="28" name="27 Rectángulo"/>
              <p:cNvSpPr/>
              <p:nvPr/>
            </p:nvSpPr>
            <p:spPr>
              <a:xfrm>
                <a:off x="251520" y="2472030"/>
                <a:ext cx="3816424" cy="3693274"/>
              </a:xfrm>
              <a:prstGeom prst="rect">
                <a:avLst/>
              </a:prstGeom>
              <a:solidFill>
                <a:schemeClr val="accent1">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28 CuadroTexto"/>
              <p:cNvSpPr txBox="1"/>
              <p:nvPr/>
            </p:nvSpPr>
            <p:spPr>
              <a:xfrm>
                <a:off x="251520" y="2472031"/>
                <a:ext cx="3600400" cy="1323439"/>
              </a:xfrm>
              <a:prstGeom prst="rect">
                <a:avLst/>
              </a:prstGeom>
              <a:noFill/>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class</a:t>
                </a:r>
                <a:r>
                  <a:rPr lang="es-ES" sz="2000" b="1" dirty="0" smtClean="0">
                    <a:latin typeface="Courier New" panose="02070309020205020404" pitchFamily="49" charset="0"/>
                    <a:cs typeface="Courier New" panose="02070309020205020404" pitchFamily="49" charset="0"/>
                  </a:rPr>
                  <a:t> Animal</a:t>
                </a:r>
              </a:p>
              <a:p>
                <a:r>
                  <a:rPr lang="es-ES" sz="2000" b="1" dirty="0" smtClean="0">
                    <a:latin typeface="Courier New" panose="02070309020205020404" pitchFamily="49" charset="0"/>
                    <a:cs typeface="Courier New" panose="02070309020205020404" pitchFamily="49" charset="0"/>
                  </a:rPr>
                  <a:t>   comer()</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dormir()</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reproducirse()</a:t>
                </a:r>
                <a:endParaRPr lang="es-ES" sz="2000" b="1" dirty="0">
                  <a:latin typeface="Courier New" panose="02070309020205020404" pitchFamily="49" charset="0"/>
                  <a:cs typeface="Courier New" panose="02070309020205020404" pitchFamily="49" charset="0"/>
                </a:endParaRPr>
              </a:p>
            </p:txBody>
          </p:sp>
          <p:sp>
            <p:nvSpPr>
              <p:cNvPr id="30" name="29 Rectángulo"/>
              <p:cNvSpPr/>
              <p:nvPr/>
            </p:nvSpPr>
            <p:spPr>
              <a:xfrm>
                <a:off x="683568" y="3795469"/>
                <a:ext cx="3168352" cy="2225817"/>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30 CuadroTexto"/>
              <p:cNvSpPr txBox="1"/>
              <p:nvPr/>
            </p:nvSpPr>
            <p:spPr>
              <a:xfrm>
                <a:off x="251520" y="3770179"/>
                <a:ext cx="3600400" cy="707886"/>
              </a:xfrm>
              <a:prstGeom prst="rect">
                <a:avLst/>
              </a:prstGeom>
              <a:noFill/>
            </p:spPr>
            <p:txBody>
              <a:bodyPr wrap="square" rtlCol="0">
                <a:spAutoFit/>
              </a:bodyPr>
              <a:lstStyle/>
              <a:p>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class</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Mamifero</a:t>
                </a:r>
                <a:endParaRPr lang="es-ES" sz="2000" b="1" dirty="0" smtClean="0">
                  <a:latin typeface="Courier New" panose="02070309020205020404" pitchFamily="49" charset="0"/>
                  <a:cs typeface="Courier New" panose="02070309020205020404" pitchFamily="49" charset="0"/>
                </a:endParaRPr>
              </a:p>
              <a:p>
                <a:r>
                  <a:rPr lang="es-ES" sz="2000" b="1" dirty="0" smtClean="0">
                    <a:latin typeface="Courier New" panose="02070309020205020404" pitchFamily="49" charset="0"/>
                    <a:cs typeface="Courier New" panose="02070309020205020404" pitchFamily="49" charset="0"/>
                  </a:rPr>
                  <a:t>      reproducirse()</a:t>
                </a:r>
                <a:endParaRPr lang="es-ES" sz="2000" b="1" dirty="0">
                  <a:latin typeface="Courier New" panose="02070309020205020404" pitchFamily="49" charset="0"/>
                  <a:cs typeface="Courier New" panose="02070309020205020404" pitchFamily="49" charset="0"/>
                </a:endParaRPr>
              </a:p>
            </p:txBody>
          </p:sp>
          <p:sp>
            <p:nvSpPr>
              <p:cNvPr id="32" name="31 Rectángulo"/>
              <p:cNvSpPr/>
              <p:nvPr/>
            </p:nvSpPr>
            <p:spPr>
              <a:xfrm>
                <a:off x="1187624" y="4478065"/>
                <a:ext cx="2448272" cy="1399207"/>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32 CuadroTexto"/>
              <p:cNvSpPr txBox="1"/>
              <p:nvPr/>
            </p:nvSpPr>
            <p:spPr>
              <a:xfrm>
                <a:off x="251520" y="4478065"/>
                <a:ext cx="3600400" cy="1323439"/>
              </a:xfrm>
              <a:prstGeom prst="rect">
                <a:avLst/>
              </a:prstGeom>
              <a:noFill/>
            </p:spPr>
            <p:txBody>
              <a:bodyPr wrap="square" rtlCol="0">
                <a:spAutoFit/>
              </a:bodyPr>
              <a:lstStyle/>
              <a:p>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class</a:t>
                </a:r>
                <a:r>
                  <a:rPr lang="es-ES" sz="2000" b="1" dirty="0" smtClean="0">
                    <a:latin typeface="Courier New" panose="02070309020205020404" pitchFamily="49" charset="0"/>
                    <a:cs typeface="Courier New" panose="02070309020205020404" pitchFamily="49" charset="0"/>
                  </a:rPr>
                  <a:t> Gato</a:t>
                </a:r>
              </a:p>
              <a:p>
                <a:r>
                  <a:rPr lang="es-ES" sz="2000" b="1" dirty="0" smtClean="0">
                    <a:latin typeface="Courier New" panose="02070309020205020404" pitchFamily="49" charset="0"/>
                    <a:cs typeface="Courier New" panose="02070309020205020404" pitchFamily="49" charset="0"/>
                  </a:rPr>
                  <a:t>         dormir()</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cazarRaton</a:t>
                </a:r>
                <a:r>
                  <a:rPr lang="es-ES" sz="2000" b="1" dirty="0" smtClean="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maullar()</a:t>
                </a:r>
                <a:endParaRPr lang="es-ES" sz="2000" b="1" dirty="0">
                  <a:latin typeface="Courier New" panose="02070309020205020404" pitchFamily="49" charset="0"/>
                  <a:cs typeface="Courier New" panose="02070309020205020404" pitchFamily="49" charset="0"/>
                </a:endParaRPr>
              </a:p>
            </p:txBody>
          </p:sp>
        </p:grpSp>
        <p:sp>
          <p:nvSpPr>
            <p:cNvPr id="14" name="13 CuadroTexto"/>
            <p:cNvSpPr txBox="1"/>
            <p:nvPr/>
          </p:nvSpPr>
          <p:spPr>
            <a:xfrm>
              <a:off x="5322580" y="2586320"/>
              <a:ext cx="2880320" cy="1938992"/>
            </a:xfrm>
            <a:prstGeom prst="rect">
              <a:avLst/>
            </a:prstGeom>
            <a:noFill/>
          </p:spPr>
          <p:txBody>
            <a:bodyPr wrap="square" rtlCol="0">
              <a:spAutoFit/>
            </a:bodyPr>
            <a:lstStyle/>
            <a:p>
              <a:r>
                <a:rPr lang="es-ES" sz="2000" b="1" dirty="0" smtClean="0">
                  <a:latin typeface="Courier New" panose="02070309020205020404" pitchFamily="49" charset="0"/>
                  <a:cs typeface="Courier New" panose="02070309020205020404" pitchFamily="49" charset="0"/>
                </a:rPr>
                <a:t>Gato </a:t>
              </a:r>
              <a:r>
                <a:rPr lang="es-ES" sz="2000" b="1" dirty="0" err="1" smtClean="0">
                  <a:latin typeface="Courier New" panose="02070309020205020404" pitchFamily="49" charset="0"/>
                  <a:cs typeface="Courier New" panose="02070309020205020404" pitchFamily="49" charset="0"/>
                </a:rPr>
                <a:t>Gardfield</a:t>
              </a:r>
              <a:endParaRPr lang="es-ES" sz="2000" b="1" dirty="0" smtClean="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comer()</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reproducirse()</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dormir()</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cazarRaton</a:t>
              </a:r>
              <a:r>
                <a:rPr lang="es-ES" sz="2000" b="1" dirty="0" smtClean="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maullar()</a:t>
              </a:r>
              <a:endParaRPr lang="es-ES" sz="2000" b="1" dirty="0">
                <a:latin typeface="Courier New" panose="02070309020205020404" pitchFamily="49" charset="0"/>
                <a:cs typeface="Courier New" panose="02070309020205020404" pitchFamily="49" charset="0"/>
              </a:endParaRPr>
            </a:p>
          </p:txBody>
        </p:sp>
        <p:cxnSp>
          <p:nvCxnSpPr>
            <p:cNvPr id="15" name="14 Conector recto de flecha"/>
            <p:cNvCxnSpPr/>
            <p:nvPr/>
          </p:nvCxnSpPr>
          <p:spPr>
            <a:xfrm>
              <a:off x="1979712" y="3068960"/>
              <a:ext cx="3816424" cy="0"/>
            </a:xfrm>
            <a:prstGeom prst="straightConnector1">
              <a:avLst/>
            </a:prstGeom>
            <a:ln w="508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4427984" y="3429000"/>
              <a:ext cx="1368152" cy="0"/>
            </a:xfrm>
            <a:prstGeom prst="straightConnector1">
              <a:avLst/>
            </a:prstGeom>
            <a:ln w="508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3491880" y="4432957"/>
              <a:ext cx="936104" cy="0"/>
            </a:xfrm>
            <a:prstGeom prst="straightConnector1">
              <a:avLst/>
            </a:prstGeom>
            <a:ln w="508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4427984" y="3429000"/>
              <a:ext cx="0" cy="1003957"/>
            </a:xfrm>
            <a:prstGeom prst="straightConnector1">
              <a:avLst/>
            </a:prstGeom>
            <a:ln w="508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4576885" y="3717032"/>
              <a:ext cx="1219251" cy="0"/>
            </a:xfrm>
            <a:prstGeom prst="straightConnector1">
              <a:avLst/>
            </a:prstGeom>
            <a:ln w="508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a:off x="4788024" y="4005064"/>
              <a:ext cx="1003227" cy="0"/>
            </a:xfrm>
            <a:prstGeom prst="straightConnector1">
              <a:avLst/>
            </a:prstGeom>
            <a:ln w="508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a:off x="4943299" y="4293096"/>
              <a:ext cx="847952" cy="0"/>
            </a:xfrm>
            <a:prstGeom prst="straightConnector1">
              <a:avLst/>
            </a:prstGeom>
            <a:ln w="508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a:off x="3023828" y="5157192"/>
              <a:ext cx="1553057" cy="0"/>
            </a:xfrm>
            <a:prstGeom prst="straightConnector1">
              <a:avLst/>
            </a:prstGeom>
            <a:ln w="508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flipV="1">
              <a:off x="4572000" y="3717033"/>
              <a:ext cx="9459" cy="1440159"/>
            </a:xfrm>
            <a:prstGeom prst="straightConnector1">
              <a:avLst/>
            </a:prstGeom>
            <a:ln w="508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3651455" y="5445224"/>
              <a:ext cx="1136569" cy="0"/>
            </a:xfrm>
            <a:prstGeom prst="straightConnector1">
              <a:avLst/>
            </a:prstGeom>
            <a:ln w="508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88024" y="4005065"/>
              <a:ext cx="9459" cy="1440159"/>
            </a:xfrm>
            <a:prstGeom prst="straightConnector1">
              <a:avLst/>
            </a:prstGeom>
            <a:ln w="508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3165695" y="5733256"/>
              <a:ext cx="1777604" cy="0"/>
            </a:xfrm>
            <a:prstGeom prst="straightConnector1">
              <a:avLst/>
            </a:prstGeom>
            <a:ln w="508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flipV="1">
              <a:off x="4933840" y="4302587"/>
              <a:ext cx="9459" cy="1440159"/>
            </a:xfrm>
            <a:prstGeom prst="straightConnector1">
              <a:avLst/>
            </a:prstGeom>
            <a:ln w="508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4" name="Title 3"/>
          <p:cNvSpPr>
            <a:spLocks noGrp="1"/>
          </p:cNvSpPr>
          <p:nvPr>
            <p:ph type="title"/>
          </p:nvPr>
        </p:nvSpPr>
        <p:spPr>
          <a:xfrm>
            <a:off x="1138315"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Herencia</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290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11</a:t>
              </a:fld>
              <a:endParaRPr lang="es-ES" b="1" dirty="0">
                <a:latin typeface="Times New Roman" panose="02020603050405020304" pitchFamily="18" charset="0"/>
                <a:cs typeface="Times New Roman" panose="02020603050405020304" pitchFamily="18" charset="0"/>
              </a:endParaRPr>
            </a:p>
          </p:txBody>
        </p:sp>
      </p:grpSp>
      <p:sp>
        <p:nvSpPr>
          <p:cNvPr id="35" name="Title 3"/>
          <p:cNvSpPr>
            <a:spLocks noGrp="1"/>
          </p:cNvSpPr>
          <p:nvPr>
            <p:ph type="title"/>
          </p:nvPr>
        </p:nvSpPr>
        <p:spPr>
          <a:xfrm>
            <a:off x="8141" y="0"/>
            <a:ext cx="9070834" cy="763525"/>
          </a:xfrm>
        </p:spPr>
        <p:txBody>
          <a:bodyPr>
            <a:normAutofit fontScale="90000"/>
          </a:bodyPr>
          <a:lstStyle/>
          <a:p>
            <a:pPr algn="r"/>
            <a:r>
              <a:rPr lang="en-US" dirty="0" smtClean="0">
                <a:latin typeface="Times New Roman" panose="02020603050405020304" pitchFamily="18" charset="0"/>
                <a:cs typeface="Times New Roman" panose="02020603050405020304" pitchFamily="18" charset="0"/>
              </a:rPr>
              <a:t>3.- </a:t>
            </a:r>
            <a:r>
              <a:rPr lang="es-ES" dirty="0" smtClean="0">
                <a:latin typeface="Times New Roman" panose="02020603050405020304" pitchFamily="18" charset="0"/>
                <a:cs typeface="Times New Roman" panose="02020603050405020304" pitchFamily="18" charset="0"/>
              </a:rPr>
              <a:t>¿Cómo detectar la herencia durante el diseño?</a:t>
            </a:r>
            <a:endParaRPr lang="en-US" dirty="0">
              <a:latin typeface="Times New Roman" panose="02020603050405020304" pitchFamily="18" charset="0"/>
              <a:cs typeface="Times New Roman" panose="02020603050405020304" pitchFamily="18" charset="0"/>
            </a:endParaRPr>
          </a:p>
        </p:txBody>
      </p:sp>
      <p:sp>
        <p:nvSpPr>
          <p:cNvPr id="36" name="35 CuadroTexto"/>
          <p:cNvSpPr txBox="1"/>
          <p:nvPr/>
        </p:nvSpPr>
        <p:spPr>
          <a:xfrm>
            <a:off x="1517900" y="964294"/>
            <a:ext cx="5095092" cy="461665"/>
          </a:xfrm>
          <a:prstGeom prst="rect">
            <a:avLst/>
          </a:prstGeom>
          <a:noFill/>
        </p:spPr>
        <p:txBody>
          <a:bodyPr wrap="square" rtlCol="0">
            <a:spAutoFit/>
          </a:bodyPr>
          <a:lstStyle/>
          <a:p>
            <a:pPr marL="457200" indent="-457200" algn="just">
              <a:buFont typeface="Wingdings"/>
              <a:buChar char="Ø"/>
            </a:pPr>
            <a:r>
              <a:rPr lang="es-ES" sz="2400" b="1" dirty="0" smtClean="0">
                <a:latin typeface="Times New Roman" panose="02020603050405020304" pitchFamily="18" charset="0"/>
                <a:cs typeface="Times New Roman" panose="02020603050405020304" pitchFamily="18" charset="0"/>
              </a:rPr>
              <a:t>Generalización (Factorización)</a:t>
            </a:r>
          </a:p>
        </p:txBody>
      </p:sp>
      <p:sp>
        <p:nvSpPr>
          <p:cNvPr id="37" name="36 CuadroTexto"/>
          <p:cNvSpPr txBox="1"/>
          <p:nvPr/>
        </p:nvSpPr>
        <p:spPr>
          <a:xfrm>
            <a:off x="1987691" y="1464189"/>
            <a:ext cx="6755082" cy="830997"/>
          </a:xfrm>
          <a:prstGeom prst="rect">
            <a:avLst/>
          </a:prstGeom>
          <a:noFill/>
        </p:spPr>
        <p:txBody>
          <a:bodyPr wrap="square" rtlCol="0">
            <a:spAutoFit/>
          </a:bodyPr>
          <a:lstStyle/>
          <a:p>
            <a:pPr algn="just"/>
            <a:r>
              <a:rPr lang="es-ES" sz="2400" dirty="0" smtClean="0">
                <a:latin typeface="Times New Roman" panose="02020603050405020304" pitchFamily="18" charset="0"/>
                <a:cs typeface="Times New Roman" panose="02020603050405020304" pitchFamily="18" charset="0"/>
              </a:rPr>
              <a:t>Detectamos clases con un comportamiento común </a:t>
            </a:r>
          </a:p>
          <a:p>
            <a:r>
              <a:rPr lang="es-ES" sz="2400" dirty="0" smtClean="0">
                <a:latin typeface="Times New Roman" panose="02020603050405020304" pitchFamily="18" charset="0"/>
                <a:cs typeface="Times New Roman" panose="02020603050405020304" pitchFamily="18" charset="0"/>
              </a:rPr>
              <a:t>(</a:t>
            </a:r>
            <a:r>
              <a:rPr lang="es-ES" sz="2400" i="1" dirty="0" err="1" smtClean="0">
                <a:latin typeface="Times New Roman" panose="02020603050405020304" pitchFamily="18" charset="0"/>
                <a:cs typeface="Times New Roman" panose="02020603050405020304" pitchFamily="18" charset="0"/>
              </a:rPr>
              <a:t>p.e</a:t>
            </a:r>
            <a:r>
              <a:rPr lang="es-ES" sz="2400" i="1" dirty="0" smtClean="0">
                <a:latin typeface="Times New Roman" panose="02020603050405020304" pitchFamily="18" charset="0"/>
                <a:cs typeface="Times New Roman" panose="02020603050405020304" pitchFamily="18" charset="0"/>
              </a:rPr>
              <a:t>. Libro y Revista</a:t>
            </a:r>
            <a:r>
              <a:rPr lang="es-ES" sz="2400" dirty="0" smtClean="0">
                <a:latin typeface="Times New Roman" panose="02020603050405020304" pitchFamily="18" charset="0"/>
                <a:cs typeface="Times New Roman" panose="02020603050405020304" pitchFamily="18" charset="0"/>
              </a:rPr>
              <a:t>)</a:t>
            </a:r>
            <a:endParaRPr lang="es-ES" sz="2400" dirty="0">
              <a:latin typeface="Times New Roman" panose="02020603050405020304" pitchFamily="18" charset="0"/>
              <a:cs typeface="Times New Roman" panose="02020603050405020304" pitchFamily="18" charset="0"/>
            </a:endParaRPr>
          </a:p>
        </p:txBody>
      </p:sp>
      <p:sp>
        <p:nvSpPr>
          <p:cNvPr id="38" name="37 CuadroTexto"/>
          <p:cNvSpPr txBox="1"/>
          <p:nvPr/>
        </p:nvSpPr>
        <p:spPr>
          <a:xfrm>
            <a:off x="1517900" y="2387406"/>
            <a:ext cx="5370624" cy="461665"/>
          </a:xfrm>
          <a:prstGeom prst="rect">
            <a:avLst/>
          </a:prstGeom>
          <a:noFill/>
        </p:spPr>
        <p:txBody>
          <a:bodyPr wrap="square" rtlCol="0">
            <a:spAutoFit/>
          </a:bodyPr>
          <a:lstStyle/>
          <a:p>
            <a:pPr marL="457200" indent="-457200" algn="just">
              <a:buFont typeface="Wingdings"/>
              <a:buChar char="Ø"/>
            </a:pPr>
            <a:r>
              <a:rPr lang="es-ES" sz="2400" b="1" dirty="0" smtClean="0">
                <a:latin typeface="Times New Roman" panose="02020603050405020304" pitchFamily="18" charset="0"/>
                <a:cs typeface="Times New Roman" panose="02020603050405020304" pitchFamily="18" charset="0"/>
              </a:rPr>
              <a:t>Especialización (Abstracción)</a:t>
            </a:r>
          </a:p>
        </p:txBody>
      </p:sp>
      <p:sp>
        <p:nvSpPr>
          <p:cNvPr id="39" name="38 CuadroTexto"/>
          <p:cNvSpPr txBox="1"/>
          <p:nvPr/>
        </p:nvSpPr>
        <p:spPr>
          <a:xfrm>
            <a:off x="2007425" y="2877160"/>
            <a:ext cx="6794557" cy="830997"/>
          </a:xfrm>
          <a:prstGeom prst="rect">
            <a:avLst/>
          </a:prstGeom>
          <a:noFill/>
        </p:spPr>
        <p:txBody>
          <a:bodyPr wrap="square" rtlCol="0">
            <a:spAutoFit/>
          </a:bodyPr>
          <a:lstStyle/>
          <a:p>
            <a:pPr algn="just"/>
            <a:r>
              <a:rPr lang="es-ES" sz="2400" dirty="0" smtClean="0">
                <a:latin typeface="Times New Roman" panose="02020603050405020304" pitchFamily="18" charset="0"/>
                <a:cs typeface="Times New Roman" panose="02020603050405020304" pitchFamily="18" charset="0"/>
              </a:rPr>
              <a:t>Detectamos que una clase es un caso especial de otra</a:t>
            </a:r>
          </a:p>
          <a:p>
            <a:r>
              <a:rPr lang="es-ES" sz="2400" dirty="0" smtClean="0">
                <a:latin typeface="Times New Roman" panose="02020603050405020304" pitchFamily="18" charset="0"/>
                <a:cs typeface="Times New Roman" panose="02020603050405020304" pitchFamily="18" charset="0"/>
              </a:rPr>
              <a:t>(</a:t>
            </a:r>
            <a:r>
              <a:rPr lang="es-ES" sz="2400" i="1" dirty="0" err="1" smtClean="0">
                <a:latin typeface="Times New Roman" panose="02020603050405020304" pitchFamily="18" charset="0"/>
                <a:cs typeface="Times New Roman" panose="02020603050405020304" pitchFamily="18" charset="0"/>
              </a:rPr>
              <a:t>p.e</a:t>
            </a:r>
            <a:r>
              <a:rPr lang="es-ES" sz="2400" i="1" dirty="0" smtClean="0">
                <a:latin typeface="Times New Roman" panose="02020603050405020304" pitchFamily="18" charset="0"/>
                <a:cs typeface="Times New Roman" panose="02020603050405020304" pitchFamily="18" charset="0"/>
              </a:rPr>
              <a:t>. Rectángulo de polígono</a:t>
            </a:r>
            <a:r>
              <a:rPr lang="es-ES" sz="2400" dirty="0" smtClean="0">
                <a:latin typeface="Times New Roman" panose="02020603050405020304" pitchFamily="18" charset="0"/>
                <a:cs typeface="Times New Roman" panose="02020603050405020304" pitchFamily="18" charset="0"/>
              </a:rPr>
              <a:t>)</a:t>
            </a:r>
            <a:endParaRPr lang="es-ES" sz="2400" dirty="0">
              <a:latin typeface="Times New Roman" panose="02020603050405020304" pitchFamily="18" charset="0"/>
              <a:cs typeface="Times New Roman" panose="02020603050405020304" pitchFamily="18" charset="0"/>
            </a:endParaRPr>
          </a:p>
        </p:txBody>
      </p:sp>
      <p:sp>
        <p:nvSpPr>
          <p:cNvPr id="40" name="39 CuadroTexto"/>
          <p:cNvSpPr txBox="1"/>
          <p:nvPr/>
        </p:nvSpPr>
        <p:spPr>
          <a:xfrm>
            <a:off x="1100897" y="3834185"/>
            <a:ext cx="7701085" cy="584775"/>
          </a:xfrm>
          <a:prstGeom prst="rect">
            <a:avLst/>
          </a:prstGeom>
          <a:noFill/>
        </p:spPr>
        <p:txBody>
          <a:bodyPr wrap="square" rtlCol="0">
            <a:spAutoFit/>
          </a:bodyPr>
          <a:lstStyle/>
          <a:p>
            <a:pPr algn="ctr"/>
            <a:r>
              <a:rPr lang="es-ES" sz="3200" b="1" dirty="0" smtClean="0">
                <a:solidFill>
                  <a:srgbClr val="FF0000"/>
                </a:solidFill>
                <a:latin typeface="Monotype Corsiva" panose="03010101010201010101" pitchFamily="66" charset="0"/>
              </a:rPr>
              <a:t>No hay receta mágica para crear buenas jerarquías </a:t>
            </a:r>
            <a:endParaRPr lang="es-ES" sz="3200" b="1" dirty="0">
              <a:solidFill>
                <a:srgbClr val="FF0000"/>
              </a:solidFill>
              <a:latin typeface="Monotype Corsiva" panose="03010101010201010101" pitchFamily="66" charset="0"/>
            </a:endParaRPr>
          </a:p>
        </p:txBody>
      </p:sp>
    </p:spTree>
    <p:extLst>
      <p:ext uri="{BB962C8B-B14F-4D97-AF65-F5344CB8AC3E}">
        <p14:creationId xmlns:p14="http://schemas.microsoft.com/office/powerpoint/2010/main" val="1158524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212489" y="735350"/>
            <a:ext cx="7689335" cy="830997"/>
          </a:xfrm>
          <a:prstGeom prst="rect">
            <a:avLst/>
          </a:prstGeom>
          <a:noFill/>
        </p:spPr>
        <p:txBody>
          <a:bodyPr wrap="square" rtlCol="0">
            <a:spAutoFit/>
          </a:bodyPr>
          <a:lstStyle/>
          <a:p>
            <a:pPr marL="457200" indent="-457200" algn="just">
              <a:buFont typeface="Wingdings"/>
              <a:buChar char="Ø"/>
            </a:pPr>
            <a:r>
              <a:rPr lang="es-ES" sz="2400" dirty="0" smtClean="0">
                <a:latin typeface="Times New Roman" panose="02020603050405020304" pitchFamily="18" charset="0"/>
                <a:cs typeface="Times New Roman" panose="02020603050405020304" pitchFamily="18" charset="0"/>
              </a:rPr>
              <a:t>Imaginemos que necesitamos ampliar nuestra clase </a:t>
            </a:r>
            <a:r>
              <a:rPr lang="es-ES" sz="2400" b="1" dirty="0" smtClean="0">
                <a:latin typeface="Courier New" pitchFamily="49" charset="0"/>
                <a:cs typeface="Courier New" pitchFamily="49" charset="0"/>
              </a:rPr>
              <a:t>Persona</a:t>
            </a:r>
            <a:r>
              <a:rPr lang="es-ES" sz="2400" dirty="0" smtClean="0">
                <a:latin typeface="Times New Roman" panose="02020603050405020304" pitchFamily="18" charset="0"/>
                <a:cs typeface="Times New Roman" panose="02020603050405020304" pitchFamily="18" charset="0"/>
              </a:rPr>
              <a:t>, para añadirle nueva funcionalidad.</a:t>
            </a:r>
          </a:p>
        </p:txBody>
      </p:sp>
      <p:sp>
        <p:nvSpPr>
          <p:cNvPr id="13" name="12 CuadroTexto"/>
          <p:cNvSpPr txBox="1"/>
          <p:nvPr/>
        </p:nvSpPr>
        <p:spPr>
          <a:xfrm>
            <a:off x="2739540" y="1655520"/>
            <a:ext cx="6162283" cy="1200329"/>
          </a:xfrm>
          <a:prstGeom prst="rect">
            <a:avLst/>
          </a:prstGeom>
          <a:noFill/>
        </p:spPr>
        <p:txBody>
          <a:bodyPr wrap="square" rtlCol="0">
            <a:spAutoFit/>
          </a:bodyPr>
          <a:lstStyle/>
          <a:p>
            <a:pPr algn="ctr"/>
            <a:r>
              <a:rPr lang="es-ES" sz="2400" b="1" dirty="0" smtClean="0">
                <a:solidFill>
                  <a:srgbClr val="002060"/>
                </a:solidFill>
                <a:latin typeface="Times New Roman" panose="02020603050405020304" pitchFamily="18" charset="0"/>
                <a:cs typeface="Times New Roman" panose="02020603050405020304" pitchFamily="18" charset="0"/>
              </a:rPr>
              <a:t>Queremos que nuestra nueva clase contenga la provincia, la población de residencia y la edad de cada uno de nuestros contactos.</a:t>
            </a:r>
          </a:p>
        </p:txBody>
      </p:sp>
      <p:sp>
        <p:nvSpPr>
          <p:cNvPr id="14" name="13 CuadroTexto"/>
          <p:cNvSpPr txBox="1"/>
          <p:nvPr/>
        </p:nvSpPr>
        <p:spPr>
          <a:xfrm>
            <a:off x="2043148" y="2990630"/>
            <a:ext cx="6804756" cy="461665"/>
          </a:xfrm>
          <a:prstGeom prst="rect">
            <a:avLst/>
          </a:prstGeom>
          <a:noFill/>
        </p:spPr>
        <p:txBody>
          <a:bodyPr wrap="square" rtlCol="0">
            <a:spAutoFit/>
          </a:bodyPr>
          <a:lstStyle/>
          <a:p>
            <a:pPr algn="ctr"/>
            <a:r>
              <a:rPr lang="es-ES" sz="2400" b="1" u="sng" dirty="0" smtClean="0">
                <a:latin typeface="Times New Roman" panose="02020603050405020304" pitchFamily="18" charset="0"/>
                <a:cs typeface="Times New Roman" panose="02020603050405020304" pitchFamily="18" charset="0"/>
              </a:rPr>
              <a:t>Dos alternativas antagónicas</a:t>
            </a:r>
          </a:p>
        </p:txBody>
      </p:sp>
      <p:sp>
        <p:nvSpPr>
          <p:cNvPr id="15" name="14 CuadroTexto"/>
          <p:cNvSpPr txBox="1"/>
          <p:nvPr/>
        </p:nvSpPr>
        <p:spPr>
          <a:xfrm>
            <a:off x="1649695" y="3757188"/>
            <a:ext cx="2930446" cy="830997"/>
          </a:xfrm>
          <a:prstGeom prst="rect">
            <a:avLst/>
          </a:prstGeom>
          <a:noFill/>
        </p:spPr>
        <p:txBody>
          <a:bodyPr wrap="square" rtlCol="0">
            <a:spAutoFit/>
          </a:bodyPr>
          <a:lstStyle/>
          <a:p>
            <a:pPr algn="r"/>
            <a:r>
              <a:rPr lang="es-ES" sz="2400" b="1" dirty="0" smtClean="0">
                <a:latin typeface="Times New Roman" panose="02020603050405020304" pitchFamily="18" charset="0"/>
                <a:cs typeface="Times New Roman" panose="02020603050405020304" pitchFamily="18" charset="0"/>
              </a:rPr>
              <a:t>Reescribir la clase desde cero</a:t>
            </a:r>
          </a:p>
        </p:txBody>
      </p:sp>
      <p:cxnSp>
        <p:nvCxnSpPr>
          <p:cNvPr id="16" name="15 Conector recto de flecha"/>
          <p:cNvCxnSpPr/>
          <p:nvPr/>
        </p:nvCxnSpPr>
        <p:spPr>
          <a:xfrm flipH="1">
            <a:off x="4384573" y="3376784"/>
            <a:ext cx="672583" cy="4580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057156" y="3376784"/>
            <a:ext cx="583779" cy="4580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8"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47817" y="1976942"/>
            <a:ext cx="2003756" cy="2196750"/>
          </a:xfrm>
          <a:prstGeom prst="rect">
            <a:avLst/>
          </a:prstGeom>
          <a:noFill/>
          <a:extLst>
            <a:ext uri="{909E8E84-426E-40DD-AFC4-6F175D3DCCD1}">
              <a14:hiddenFill xmlns:a14="http://schemas.microsoft.com/office/drawing/2010/main">
                <a:solidFill>
                  <a:srgbClr val="FFFFFF"/>
                </a:solidFill>
              </a14:hiddenFill>
            </a:ext>
          </a:extLst>
        </p:spPr>
      </p:pic>
      <p:sp>
        <p:nvSpPr>
          <p:cNvPr id="20" name="19 CuadroTexto"/>
          <p:cNvSpPr txBox="1"/>
          <p:nvPr/>
        </p:nvSpPr>
        <p:spPr>
          <a:xfrm>
            <a:off x="5322739" y="3758194"/>
            <a:ext cx="3398886" cy="830997"/>
          </a:xfrm>
          <a:prstGeom prst="rect">
            <a:avLst/>
          </a:prstGeom>
          <a:noFill/>
        </p:spPr>
        <p:txBody>
          <a:bodyPr wrap="square" rtlCol="0">
            <a:spAutoFit/>
          </a:bodyPr>
          <a:lstStyle/>
          <a:p>
            <a:pPr algn="just"/>
            <a:r>
              <a:rPr lang="es-ES" sz="2400" b="1" dirty="0" smtClean="0">
                <a:latin typeface="Times New Roman" panose="02020603050405020304" pitchFamily="18" charset="0"/>
                <a:cs typeface="Times New Roman" panose="02020603050405020304" pitchFamily="18" charset="0"/>
              </a:rPr>
              <a:t>Aprovechar al máximo el código existente</a:t>
            </a:r>
          </a:p>
        </p:txBody>
      </p:sp>
    </p:spTree>
    <p:extLst>
      <p:ext uri="{BB962C8B-B14F-4D97-AF65-F5344CB8AC3E}">
        <p14:creationId xmlns:p14="http://schemas.microsoft.com/office/powerpoint/2010/main" val="189151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13</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1973692" y="1044700"/>
            <a:ext cx="5955496" cy="461665"/>
          </a:xfrm>
          <a:prstGeom prst="rect">
            <a:avLst/>
          </a:prstGeom>
          <a:noFill/>
        </p:spPr>
        <p:txBody>
          <a:bodyPr wrap="square" rtlCol="0">
            <a:spAutoFit/>
          </a:bodyPr>
          <a:lstStyle/>
          <a:p>
            <a:pPr marL="457200" indent="-457200" algn="just">
              <a:buFont typeface="Wingdings"/>
              <a:buChar char="Ø"/>
            </a:pPr>
            <a:r>
              <a:rPr lang="es-ES" sz="2400" b="1" u="sng" dirty="0" smtClean="0">
                <a:latin typeface="Times New Roman" panose="02020603050405020304" pitchFamily="18" charset="0"/>
                <a:cs typeface="Times New Roman" panose="02020603050405020304" pitchFamily="18" charset="0"/>
              </a:rPr>
              <a:t>Reescribir la clase desde cero</a:t>
            </a:r>
          </a:p>
        </p:txBody>
      </p:sp>
      <p:sp>
        <p:nvSpPr>
          <p:cNvPr id="12" name="11 CuadroTexto"/>
          <p:cNvSpPr txBox="1"/>
          <p:nvPr/>
        </p:nvSpPr>
        <p:spPr>
          <a:xfrm>
            <a:off x="5322739" y="2111681"/>
            <a:ext cx="3404249"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No tenemos nada nuevo que aprender, con lo aprendido hasta ahora podemos resolver.</a:t>
            </a:r>
          </a:p>
        </p:txBody>
      </p:sp>
      <p:pic>
        <p:nvPicPr>
          <p:cNvPr id="13" name="Picture 2" descr="http://lavozdelmuro.net/wp-content/uploads/2015/04/homer-matematico-portada-484x25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555" y="2113635"/>
            <a:ext cx="4610100" cy="240030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152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14</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601670" y="865831"/>
            <a:ext cx="6335869" cy="461665"/>
          </a:xfrm>
          <a:prstGeom prst="rect">
            <a:avLst/>
          </a:prstGeom>
          <a:noFill/>
        </p:spPr>
        <p:txBody>
          <a:bodyPr wrap="square" rtlCol="0">
            <a:spAutoFit/>
          </a:bodyPr>
          <a:lstStyle/>
          <a:p>
            <a:pPr marL="457200" indent="-457200" algn="just">
              <a:buFont typeface="Wingdings"/>
              <a:buChar char="Ø"/>
            </a:pPr>
            <a:r>
              <a:rPr lang="es-ES" sz="2400" b="1" u="sng" dirty="0" smtClean="0">
                <a:latin typeface="Times New Roman" panose="02020603050405020304" pitchFamily="18" charset="0"/>
                <a:cs typeface="Times New Roman" panose="02020603050405020304" pitchFamily="18" charset="0"/>
              </a:rPr>
              <a:t>Aprovechar al máximo el código existente</a:t>
            </a:r>
          </a:p>
        </p:txBody>
      </p:sp>
      <p:sp>
        <p:nvSpPr>
          <p:cNvPr id="12" name="11 CuadroTexto"/>
          <p:cNvSpPr txBox="1"/>
          <p:nvPr/>
        </p:nvSpPr>
        <p:spPr>
          <a:xfrm>
            <a:off x="1365196" y="1421493"/>
            <a:ext cx="7334482" cy="461665"/>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Estaremos haciendo uso del mecanismo de </a:t>
            </a:r>
            <a:r>
              <a:rPr lang="es-ES" sz="2400" b="1" i="1" dirty="0" smtClean="0">
                <a:latin typeface="Times New Roman" panose="02020603050405020304" pitchFamily="18" charset="0"/>
                <a:cs typeface="Times New Roman" panose="02020603050405020304" pitchFamily="18" charset="0"/>
              </a:rPr>
              <a:t>Herencia</a:t>
            </a:r>
            <a:r>
              <a:rPr lang="es-ES" sz="2400" dirty="0" smtClean="0">
                <a:latin typeface="Times New Roman" panose="02020603050405020304" pitchFamily="18" charset="0"/>
                <a:cs typeface="Times New Roman" panose="02020603050405020304" pitchFamily="18" charset="0"/>
              </a:rPr>
              <a:t>. </a:t>
            </a:r>
          </a:p>
        </p:txBody>
      </p:sp>
      <p:sp>
        <p:nvSpPr>
          <p:cNvPr id="13" name="12 CuadroTexto"/>
          <p:cNvSpPr txBox="1"/>
          <p:nvPr/>
        </p:nvSpPr>
        <p:spPr>
          <a:xfrm>
            <a:off x="1365195" y="2113635"/>
            <a:ext cx="7334482"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En Java se dice que una clase extiende a otra clase cuando añade más funcionalidad a una clase ya existente.</a:t>
            </a:r>
          </a:p>
        </p:txBody>
      </p:sp>
      <p:sp>
        <p:nvSpPr>
          <p:cNvPr id="14" name="13 CuadroTexto"/>
          <p:cNvSpPr txBox="1"/>
          <p:nvPr/>
        </p:nvSpPr>
        <p:spPr>
          <a:xfrm>
            <a:off x="1365195" y="3029865"/>
            <a:ext cx="7455750"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A la nueva clase se le llama </a:t>
            </a:r>
            <a:r>
              <a:rPr lang="es-ES" sz="2400" b="1" u="sng" dirty="0" smtClean="0">
                <a:latin typeface="Times New Roman" panose="02020603050405020304" pitchFamily="18" charset="0"/>
                <a:cs typeface="Times New Roman" panose="02020603050405020304" pitchFamily="18" charset="0"/>
              </a:rPr>
              <a:t>clase hija o extendida</a:t>
            </a:r>
            <a:r>
              <a:rPr lang="es-ES" sz="2400" dirty="0" smtClean="0">
                <a:latin typeface="Times New Roman" panose="02020603050405020304" pitchFamily="18" charset="0"/>
                <a:cs typeface="Times New Roman" panose="02020603050405020304" pitchFamily="18" charset="0"/>
              </a:rPr>
              <a:t>, a la clase original se le llama </a:t>
            </a:r>
            <a:r>
              <a:rPr lang="es-ES" sz="2400" b="1" u="sng" dirty="0" smtClean="0">
                <a:latin typeface="Times New Roman" panose="02020603050405020304" pitchFamily="18" charset="0"/>
                <a:cs typeface="Times New Roman" panose="02020603050405020304" pitchFamily="18" charset="0"/>
              </a:rPr>
              <a:t>clase padre o base</a:t>
            </a:r>
          </a:p>
        </p:txBody>
      </p:sp>
      <p:sp>
        <p:nvSpPr>
          <p:cNvPr id="15"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pic>
        <p:nvPicPr>
          <p:cNvPr id="16" name="Picture 2" descr="http://www.dit.upm.es/~santiago/doc/fprg/lib/herenci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670" y="3622835"/>
            <a:ext cx="3453051" cy="133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60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800246" y="1044700"/>
            <a:ext cx="7044986"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Para indicar que una clase extiende el comportamiento de otra utilizamos la palabra reservada </a:t>
            </a:r>
            <a:r>
              <a:rPr lang="es-ES" sz="2400" b="1" dirty="0" err="1" smtClean="0">
                <a:latin typeface="Courier New" pitchFamily="49" charset="0"/>
                <a:cs typeface="Courier New" pitchFamily="49" charset="0"/>
              </a:rPr>
              <a:t>extends</a:t>
            </a:r>
            <a:endParaRPr lang="es-ES" sz="2400" b="1" dirty="0" smtClean="0">
              <a:latin typeface="Courier New" pitchFamily="49" charset="0"/>
              <a:cs typeface="Courier New" pitchFamily="49" charset="0"/>
            </a:endParaRPr>
          </a:p>
        </p:txBody>
      </p:sp>
      <p:sp>
        <p:nvSpPr>
          <p:cNvPr id="13" name="12 CuadroTexto"/>
          <p:cNvSpPr txBox="1"/>
          <p:nvPr/>
        </p:nvSpPr>
        <p:spPr>
          <a:xfrm>
            <a:off x="2571401" y="2113635"/>
            <a:ext cx="6123634" cy="2308324"/>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Supongamos que queremos ampliar la definición de una Persona para que contenga datos de su lugar de residencia, como son la Provincia y la Población y también la Edad, y llamemos a esta nueva clase «</a:t>
            </a:r>
            <a:r>
              <a:rPr lang="es-ES" sz="2400" b="1" dirty="0" smtClean="0">
                <a:latin typeface="Courier New" pitchFamily="49" charset="0"/>
                <a:cs typeface="Courier New" pitchFamily="49" charset="0"/>
              </a:rPr>
              <a:t>Ciudadano</a:t>
            </a:r>
            <a:r>
              <a:rPr lang="es-ES" sz="2400" dirty="0" smtClean="0">
                <a:latin typeface="Times New Roman" panose="02020603050405020304" pitchFamily="18" charset="0"/>
                <a:cs typeface="Times New Roman" panose="02020603050405020304" pitchFamily="18" charset="0"/>
              </a:rPr>
              <a:t>», </a:t>
            </a:r>
            <a:r>
              <a:rPr lang="es-ES" sz="2400" b="1" dirty="0" smtClean="0">
                <a:solidFill>
                  <a:srgbClr val="C00000"/>
                </a:solidFill>
                <a:latin typeface="Times New Roman" panose="02020603050405020304" pitchFamily="18" charset="0"/>
                <a:cs typeface="Times New Roman" panose="02020603050405020304" pitchFamily="18" charset="0"/>
              </a:rPr>
              <a:t>¿Cómo lo haremos en Java?</a:t>
            </a:r>
            <a:endParaRPr lang="es-ES" sz="2400" b="1" dirty="0" smtClean="0">
              <a:solidFill>
                <a:srgbClr val="C00000"/>
              </a:solidFill>
              <a:latin typeface="Courier New" pitchFamily="49" charset="0"/>
              <a:cs typeface="Courier New" pitchFamily="49" charset="0"/>
            </a:endParaRPr>
          </a:p>
        </p:txBody>
      </p:sp>
      <p:pic>
        <p:nvPicPr>
          <p:cNvPr id="14" name="Picture 2" descr="http://4.bp.blogspot.com/-le9QocvOz1Q/Vglxqd5Lu5I/AAAAAAAAAB0/QulVypHRl2c/s1600/GIF%2BEJEMPL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25" y="2724455"/>
            <a:ext cx="2207876" cy="200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8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16</a:t>
              </a:fld>
              <a:endParaRPr lang="es-ES" b="1" dirty="0">
                <a:latin typeface="Times New Roman" panose="02020603050405020304" pitchFamily="18" charset="0"/>
                <a:cs typeface="Times New Roman" panose="02020603050405020304" pitchFamily="18" charset="0"/>
              </a:endParaRPr>
            </a:p>
          </p:txBody>
        </p:sp>
      </p:grpSp>
      <p:sp>
        <p:nvSpPr>
          <p:cNvPr id="12" name="11 CuadroTexto"/>
          <p:cNvSpPr txBox="1"/>
          <p:nvPr/>
        </p:nvSpPr>
        <p:spPr>
          <a:xfrm>
            <a:off x="339163" y="1350110"/>
            <a:ext cx="8481956" cy="1200329"/>
          </a:xfrm>
          <a:prstGeom prst="rect">
            <a:avLst/>
          </a:prstGeom>
          <a:solidFill>
            <a:schemeClr val="accent6">
              <a:lumMod val="40000"/>
              <a:lumOff val="60000"/>
            </a:schemeClr>
          </a:solidFill>
          <a:ln w="31750">
            <a:solidFill>
              <a:srgbClr val="CC3300"/>
            </a:solidFill>
          </a:ln>
        </p:spPr>
        <p:txBody>
          <a:bodyPr wrap="square" rtlCol="0">
            <a:spAutoFit/>
          </a:bodyPr>
          <a:lstStyle/>
          <a:p>
            <a:pPr marL="457200" indent="-457200" algn="just">
              <a:buAutoNum type="arabicPlain"/>
            </a:pPr>
            <a:r>
              <a:rPr lang="es-ES" sz="2400" b="1" dirty="0" err="1" smtClean="0">
                <a:latin typeface="Courier New" pitchFamily="49" charset="0"/>
                <a:cs typeface="Courier New" pitchFamily="49" charset="0"/>
              </a:rPr>
              <a:t>public</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class</a:t>
            </a:r>
            <a:r>
              <a:rPr lang="es-ES" sz="2400" b="1" dirty="0" smtClean="0">
                <a:latin typeface="Courier New" pitchFamily="49" charset="0"/>
                <a:cs typeface="Courier New" pitchFamily="49" charset="0"/>
              </a:rPr>
              <a:t> Ciudadano </a:t>
            </a:r>
            <a:r>
              <a:rPr lang="es-ES" sz="2400" b="1" dirty="0" err="1" smtClean="0">
                <a:latin typeface="Courier New" pitchFamily="49" charset="0"/>
                <a:cs typeface="Courier New" pitchFamily="49" charset="0"/>
              </a:rPr>
              <a:t>extends</a:t>
            </a:r>
            <a:r>
              <a:rPr lang="es-ES" sz="2400" b="1" dirty="0" smtClean="0">
                <a:latin typeface="Courier New" pitchFamily="49" charset="0"/>
                <a:cs typeface="Courier New" pitchFamily="49" charset="0"/>
              </a:rPr>
              <a:t> Persona {</a:t>
            </a:r>
          </a:p>
          <a:p>
            <a:pPr marL="457200" indent="-457200" algn="just">
              <a:buAutoNum type="arabicPlain"/>
            </a:pPr>
            <a:r>
              <a:rPr lang="es-ES" sz="2400" b="1" dirty="0">
                <a:latin typeface="Courier New" pitchFamily="49" charset="0"/>
                <a:cs typeface="Courier New" pitchFamily="49" charset="0"/>
              </a:rPr>
              <a:t> </a:t>
            </a:r>
            <a:r>
              <a:rPr lang="es-ES" sz="2400" dirty="0" smtClean="0">
                <a:solidFill>
                  <a:srgbClr val="336600"/>
                </a:solidFill>
                <a:latin typeface="Courier New" pitchFamily="49" charset="0"/>
                <a:cs typeface="Courier New" pitchFamily="49" charset="0"/>
              </a:rPr>
              <a:t>// Definición de la nueva clase extendida</a:t>
            </a:r>
            <a:endParaRPr lang="es-ES" sz="2400" b="1" dirty="0">
              <a:latin typeface="Courier New" pitchFamily="49" charset="0"/>
              <a:cs typeface="Courier New" pitchFamily="49" charset="0"/>
            </a:endParaRPr>
          </a:p>
          <a:p>
            <a:pPr marL="457200" indent="-457200" algn="just">
              <a:buAutoNum type="arabicPlain"/>
            </a:pPr>
            <a:r>
              <a:rPr lang="es-ES" sz="2400" b="1" dirty="0" smtClean="0">
                <a:latin typeface="Courier New" pitchFamily="49" charset="0"/>
                <a:cs typeface="Courier New" pitchFamily="49" charset="0"/>
              </a:rPr>
              <a:t>}</a:t>
            </a:r>
          </a:p>
        </p:txBody>
      </p:sp>
      <p:sp>
        <p:nvSpPr>
          <p:cNvPr id="13" name="12 CuadroTexto"/>
          <p:cNvSpPr txBox="1"/>
          <p:nvPr/>
        </p:nvSpPr>
        <p:spPr>
          <a:xfrm>
            <a:off x="1104672" y="3029865"/>
            <a:ext cx="7693535" cy="954107"/>
          </a:xfrm>
          <a:prstGeom prst="rect">
            <a:avLst/>
          </a:prstGeom>
          <a:noFill/>
        </p:spPr>
        <p:txBody>
          <a:bodyPr wrap="square" rtlCol="0">
            <a:spAutoFit/>
          </a:bodyPr>
          <a:lstStyle/>
          <a:p>
            <a:pPr algn="ctr"/>
            <a:r>
              <a:rPr lang="es-ES" sz="2800" dirty="0" smtClean="0">
                <a:latin typeface="Times New Roman" panose="02020603050405020304" pitchFamily="18" charset="0"/>
                <a:cs typeface="Times New Roman" panose="02020603050405020304" pitchFamily="18" charset="0"/>
              </a:rPr>
              <a:t>En la definición de la nueva clase podemos incluir nuevos atributos y métodos. Por ejemplo:</a:t>
            </a:r>
          </a:p>
        </p:txBody>
      </p:sp>
      <p:sp>
        <p:nvSpPr>
          <p:cNvPr id="15"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649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17</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410524" y="1502815"/>
            <a:ext cx="8481956" cy="2308324"/>
          </a:xfrm>
          <a:prstGeom prst="rect">
            <a:avLst/>
          </a:prstGeom>
          <a:solidFill>
            <a:schemeClr val="accent5">
              <a:lumMod val="40000"/>
              <a:lumOff val="60000"/>
            </a:schemeClr>
          </a:solidFill>
          <a:ln w="38100">
            <a:solidFill>
              <a:schemeClr val="accent5">
                <a:lumMod val="50000"/>
              </a:schemeClr>
            </a:solidFill>
          </a:ln>
        </p:spPr>
        <p:txBody>
          <a:bodyPr wrap="square" rtlCol="0">
            <a:spAutoFit/>
          </a:bodyPr>
          <a:lstStyle/>
          <a:p>
            <a:pPr marL="457200" indent="-457200" algn="just">
              <a:buAutoNum type="arabicPlain"/>
            </a:pPr>
            <a:r>
              <a:rPr lang="es-ES" sz="2400" b="1" dirty="0" err="1" smtClean="0">
                <a:latin typeface="Courier New" pitchFamily="49" charset="0"/>
                <a:cs typeface="Courier New" pitchFamily="49" charset="0"/>
              </a:rPr>
              <a:t>public</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class</a:t>
            </a:r>
            <a:r>
              <a:rPr lang="es-ES" sz="2400" b="1" dirty="0" smtClean="0">
                <a:latin typeface="Courier New" pitchFamily="49" charset="0"/>
                <a:cs typeface="Courier New" pitchFamily="49" charset="0"/>
              </a:rPr>
              <a:t> Ciudadano </a:t>
            </a:r>
            <a:r>
              <a:rPr lang="es-ES" sz="2400" b="1" dirty="0" err="1" smtClean="0">
                <a:latin typeface="Courier New" pitchFamily="49" charset="0"/>
                <a:cs typeface="Courier New" pitchFamily="49" charset="0"/>
              </a:rPr>
              <a:t>extends</a:t>
            </a:r>
            <a:r>
              <a:rPr lang="es-ES" sz="2400" b="1" dirty="0" smtClean="0">
                <a:latin typeface="Courier New" pitchFamily="49" charset="0"/>
                <a:cs typeface="Courier New" pitchFamily="49" charset="0"/>
              </a:rPr>
              <a:t> Persona {</a:t>
            </a:r>
          </a:p>
          <a:p>
            <a:pPr marL="457200" indent="-457200" algn="just">
              <a:buAutoNum type="arabicPlain"/>
            </a:pP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private</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población;</a:t>
            </a:r>
          </a:p>
          <a:p>
            <a:pPr marL="457200" indent="-457200" algn="just">
              <a:buAutoNum type="arabicPlain"/>
            </a:pPr>
            <a:r>
              <a:rPr lang="es-ES" sz="2400" b="1" dirty="0">
                <a:latin typeface="Courier New" pitchFamily="49" charset="0"/>
                <a:cs typeface="Courier New" pitchFamily="49" charset="0"/>
              </a:rPr>
              <a:t> </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private</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String</a:t>
            </a:r>
            <a:r>
              <a:rPr lang="es-ES" sz="2400" b="1" dirty="0" smtClean="0">
                <a:latin typeface="Courier New" pitchFamily="49" charset="0"/>
                <a:cs typeface="Courier New" pitchFamily="49" charset="0"/>
              </a:rPr>
              <a:t> provincia;</a:t>
            </a:r>
          </a:p>
          <a:p>
            <a:pPr marL="457200" indent="-457200" algn="just">
              <a:buAutoNum type="arabicPlain"/>
            </a:pPr>
            <a:r>
              <a:rPr lang="es-ES" sz="2400" b="1" dirty="0">
                <a:latin typeface="Courier New" pitchFamily="49" charset="0"/>
                <a:cs typeface="Courier New" pitchFamily="49" charset="0"/>
              </a:rPr>
              <a:t> </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private</a:t>
            </a:r>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int</a:t>
            </a:r>
            <a:r>
              <a:rPr lang="es-ES" sz="2400" b="1" dirty="0" smtClean="0">
                <a:latin typeface="Courier New" pitchFamily="49" charset="0"/>
                <a:cs typeface="Courier New" pitchFamily="49" charset="0"/>
              </a:rPr>
              <a:t> edad;</a:t>
            </a:r>
          </a:p>
          <a:p>
            <a:pPr marL="457200" indent="-457200" algn="just">
              <a:buAutoNum type="arabicPlain"/>
            </a:pPr>
            <a:r>
              <a:rPr lang="es-ES" sz="2400" dirty="0">
                <a:solidFill>
                  <a:srgbClr val="336600"/>
                </a:solidFill>
                <a:latin typeface="Courier New" pitchFamily="49" charset="0"/>
                <a:cs typeface="Courier New" pitchFamily="49" charset="0"/>
              </a:rPr>
              <a:t> </a:t>
            </a:r>
            <a:r>
              <a:rPr lang="es-ES" sz="2400" dirty="0" smtClean="0">
                <a:solidFill>
                  <a:srgbClr val="336600"/>
                </a:solidFill>
                <a:latin typeface="Courier New" pitchFamily="49" charset="0"/>
                <a:cs typeface="Courier New" pitchFamily="49" charset="0"/>
              </a:rPr>
              <a:t> // Definición de nuevos métodos.</a:t>
            </a:r>
          </a:p>
          <a:p>
            <a:pPr marL="457200" indent="-457200" algn="just">
              <a:buAutoNum type="arabicPlain"/>
            </a:pPr>
            <a:r>
              <a:rPr lang="es-ES" sz="2400" b="1" dirty="0" smtClean="0">
                <a:latin typeface="Courier New" pitchFamily="49" charset="0"/>
                <a:cs typeface="Courier New" pitchFamily="49" charset="0"/>
              </a:rPr>
              <a:t>}</a:t>
            </a:r>
          </a:p>
        </p:txBody>
      </p:sp>
      <p:sp>
        <p:nvSpPr>
          <p:cNvPr id="12"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722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18</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1517900" y="891995"/>
            <a:ext cx="7418725"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Nuestra nueva clase «</a:t>
            </a:r>
            <a:r>
              <a:rPr lang="es-ES" sz="2400" b="1" dirty="0" smtClean="0">
                <a:latin typeface="Courier New" pitchFamily="49" charset="0"/>
                <a:cs typeface="Courier New" pitchFamily="49" charset="0"/>
              </a:rPr>
              <a:t>Ciudadano</a:t>
            </a:r>
            <a:r>
              <a:rPr lang="es-ES" sz="2400" dirty="0" smtClean="0">
                <a:latin typeface="Times New Roman" panose="02020603050405020304" pitchFamily="18" charset="0"/>
                <a:cs typeface="Times New Roman" panose="02020603050405020304" pitchFamily="18" charset="0"/>
              </a:rPr>
              <a:t>» posee tanto los nuevos métodos definidos en ella como los métodos definidos en su clase padre, (</a:t>
            </a:r>
            <a:r>
              <a:rPr lang="es-ES" sz="2400" i="1" dirty="0" smtClean="0">
                <a:latin typeface="Times New Roman" panose="02020603050405020304" pitchFamily="18" charset="0"/>
                <a:cs typeface="Times New Roman" panose="02020603050405020304" pitchFamily="18" charset="0"/>
              </a:rPr>
              <a:t>con las restricciones de accesibilidad que veremos más adelante</a:t>
            </a:r>
            <a:r>
              <a:rPr lang="es-ES" sz="2400" dirty="0" smtClean="0">
                <a:latin typeface="Times New Roman" panose="02020603050405020304" pitchFamily="18" charset="0"/>
                <a:cs typeface="Times New Roman" panose="02020603050405020304" pitchFamily="18" charset="0"/>
              </a:rPr>
              <a:t>)</a:t>
            </a:r>
          </a:p>
        </p:txBody>
      </p:sp>
      <p:sp>
        <p:nvSpPr>
          <p:cNvPr id="12" name="11 CuadroTexto"/>
          <p:cNvSpPr txBox="1"/>
          <p:nvPr/>
        </p:nvSpPr>
        <p:spPr>
          <a:xfrm>
            <a:off x="3503065" y="2793135"/>
            <a:ext cx="5151496" cy="1569660"/>
          </a:xfrm>
          <a:prstGeom prst="rect">
            <a:avLst/>
          </a:prstGeom>
          <a:noFill/>
        </p:spPr>
        <p:txBody>
          <a:bodyPr wrap="square" rtlCol="0">
            <a:spAutoFit/>
          </a:bodyPr>
          <a:lstStyle/>
          <a:p>
            <a:pPr algn="ctr"/>
            <a:r>
              <a:rPr lang="es-ES" sz="2400" b="1" dirty="0" smtClean="0">
                <a:solidFill>
                  <a:srgbClr val="C00000"/>
                </a:solidFill>
                <a:latin typeface="Times New Roman" panose="02020603050405020304" pitchFamily="18" charset="0"/>
                <a:cs typeface="Times New Roman" panose="02020603050405020304" pitchFamily="18" charset="0"/>
              </a:rPr>
              <a:t>¿Cómo hacemos uso de los métodos de la clase, tanto de los definidos en la clase extendida como los definidos en la clase base?</a:t>
            </a:r>
          </a:p>
        </p:txBody>
      </p:sp>
      <p:pic>
        <p:nvPicPr>
          <p:cNvPr id="13" name="Picture 2" descr="http://herflor.mx/admin_mx/application/assets/images_post/5/ner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297" y="2245923"/>
            <a:ext cx="2499947" cy="266408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067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19</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341631" y="1044700"/>
            <a:ext cx="8481956" cy="1631216"/>
          </a:xfrm>
          <a:prstGeom prst="rect">
            <a:avLst/>
          </a:prstGeom>
          <a:solidFill>
            <a:schemeClr val="accent5">
              <a:lumMod val="40000"/>
              <a:lumOff val="60000"/>
            </a:schemeClr>
          </a:solidFill>
          <a:ln w="38100">
            <a:solidFill>
              <a:schemeClr val="accent5">
                <a:lumMod val="50000"/>
              </a:schemeClr>
            </a:solidFill>
          </a:ln>
        </p:spPr>
        <p:txBody>
          <a:bodyPr wrap="square" rtlCol="0">
            <a:spAutoFit/>
          </a:bodyPr>
          <a:lstStyle/>
          <a:p>
            <a:pPr marL="355600" indent="-355600">
              <a:buAutoNum type="arabicPlain"/>
            </a:pPr>
            <a:r>
              <a:rPr lang="es-ES" sz="2000" b="1" dirty="0" smtClean="0">
                <a:latin typeface="Courier New" pitchFamily="49" charset="0"/>
                <a:cs typeface="Courier New" pitchFamily="49" charset="0"/>
              </a:rPr>
              <a:t>Ciudadano ciudadano = new Ciudadano (“José”, “García”, “943616263”, “</a:t>
            </a:r>
            <a:r>
              <a:rPr lang="es-ES" sz="2000" b="1" dirty="0" err="1" smtClean="0">
                <a:latin typeface="Courier New" pitchFamily="49" charset="0"/>
                <a:cs typeface="Courier New" pitchFamily="49" charset="0"/>
              </a:rPr>
              <a:t>Irun</a:t>
            </a: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Gipuzkoa</a:t>
            </a:r>
            <a:r>
              <a:rPr lang="es-ES" sz="2000" b="1" dirty="0" smtClean="0">
                <a:latin typeface="Courier New" pitchFamily="49" charset="0"/>
                <a:cs typeface="Courier New" pitchFamily="49" charset="0"/>
              </a:rPr>
              <a:t>”, 23);</a:t>
            </a:r>
          </a:p>
          <a:p>
            <a:pPr marL="355600" indent="-355600">
              <a:buAutoNum type="arabicPlain"/>
            </a:pPr>
            <a:r>
              <a:rPr lang="es-ES" sz="2000" b="1" dirty="0" err="1" smtClean="0">
                <a:latin typeface="Courier New" pitchFamily="49" charset="0"/>
                <a:cs typeface="Courier New" pitchFamily="49" charset="0"/>
              </a:rPr>
              <a:t>System.out.println</a:t>
            </a:r>
            <a:r>
              <a:rPr lang="es-ES" sz="2000" b="1" dirty="0" smtClean="0">
                <a:latin typeface="Courier New" pitchFamily="49" charset="0"/>
                <a:cs typeface="Courier New" pitchFamily="49" charset="0"/>
              </a:rPr>
              <a:t>(“Nombre: ” +  </a:t>
            </a:r>
          </a:p>
          <a:p>
            <a:pPr marL="355600" indent="-355600"/>
            <a:r>
              <a:rPr lang="es-ES" sz="2000" b="1" dirty="0">
                <a:latin typeface="Courier New" pitchFamily="49" charset="0"/>
                <a:cs typeface="Courier New" pitchFamily="49" charset="0"/>
              </a:rPr>
              <a:t> </a:t>
            </a:r>
            <a:r>
              <a:rPr lang="es-ES" sz="2000" b="1" dirty="0" smtClean="0">
                <a:latin typeface="Courier New" pitchFamily="49" charset="0"/>
                <a:cs typeface="Courier New" pitchFamily="49" charset="0"/>
              </a:rPr>
              <a:t>                             </a:t>
            </a:r>
            <a:r>
              <a:rPr lang="es-ES" sz="2000" b="1" dirty="0" err="1" smtClean="0">
                <a:latin typeface="Courier New" pitchFamily="49" charset="0"/>
                <a:cs typeface="Courier New" pitchFamily="49" charset="0"/>
              </a:rPr>
              <a:t>ciudadano.getNombre</a:t>
            </a:r>
            <a:r>
              <a:rPr lang="es-ES" sz="2000" b="1" dirty="0" smtClean="0">
                <a:latin typeface="Courier New" pitchFamily="49" charset="0"/>
                <a:cs typeface="Courier New" pitchFamily="49" charset="0"/>
              </a:rPr>
              <a:t>());</a:t>
            </a:r>
          </a:p>
          <a:p>
            <a:pPr marL="355600" indent="-355600">
              <a:buAutoNum type="arabicPlain" startAt="3"/>
            </a:pPr>
            <a:r>
              <a:rPr lang="es-ES" sz="2000" b="1" dirty="0" err="1" smtClean="0">
                <a:latin typeface="Courier New" pitchFamily="49" charset="0"/>
                <a:cs typeface="Courier New" pitchFamily="49" charset="0"/>
              </a:rPr>
              <a:t>System.out.println</a:t>
            </a:r>
            <a:r>
              <a:rPr lang="es-ES" sz="2000" b="1" dirty="0" smtClean="0">
                <a:latin typeface="Courier New" pitchFamily="49" charset="0"/>
                <a:cs typeface="Courier New" pitchFamily="49" charset="0"/>
              </a:rPr>
              <a:t>(“Edad: ” + </a:t>
            </a:r>
            <a:r>
              <a:rPr lang="es-ES" sz="2000" b="1" dirty="0" err="1" smtClean="0">
                <a:latin typeface="Courier New" pitchFamily="49" charset="0"/>
                <a:cs typeface="Courier New" pitchFamily="49" charset="0"/>
              </a:rPr>
              <a:t>ciudadano.getEdad</a:t>
            </a:r>
            <a:r>
              <a:rPr lang="es-ES" sz="2000" b="1" dirty="0" smtClean="0">
                <a:latin typeface="Courier New" pitchFamily="49" charset="0"/>
                <a:cs typeface="Courier New" pitchFamily="49" charset="0"/>
              </a:rPr>
              <a:t>());</a:t>
            </a:r>
          </a:p>
        </p:txBody>
      </p:sp>
      <p:sp>
        <p:nvSpPr>
          <p:cNvPr id="12"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
        <p:nvSpPr>
          <p:cNvPr id="13" name="12 CuadroTexto"/>
          <p:cNvSpPr txBox="1"/>
          <p:nvPr/>
        </p:nvSpPr>
        <p:spPr>
          <a:xfrm>
            <a:off x="1094530" y="2877160"/>
            <a:ext cx="7763802"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Como vemos en la línea 2 hacemos uso del método </a:t>
            </a:r>
            <a:r>
              <a:rPr lang="es-ES" sz="2400" b="1" dirty="0" err="1" smtClean="0">
                <a:latin typeface="Courier New" panose="02070309020205020404" pitchFamily="49" charset="0"/>
                <a:cs typeface="Courier New" panose="02070309020205020404" pitchFamily="49" charset="0"/>
              </a:rPr>
              <a:t>getNombre</a:t>
            </a:r>
            <a:r>
              <a:rPr lang="es-ES" sz="2400" b="1" dirty="0" smtClean="0">
                <a:latin typeface="Courier New" panose="02070309020205020404" pitchFamily="49" charset="0"/>
                <a:cs typeface="Courier New" panose="02070309020205020404" pitchFamily="49" charset="0"/>
              </a:rPr>
              <a:t>()</a:t>
            </a:r>
            <a:r>
              <a:rPr lang="es-ES" sz="2400" dirty="0" smtClean="0">
                <a:latin typeface="Times New Roman" panose="02020603050405020304" pitchFamily="18" charset="0"/>
                <a:cs typeface="Times New Roman" panose="02020603050405020304" pitchFamily="18" charset="0"/>
              </a:rPr>
              <a:t> definido en la clase padre, a partir de una referencia de la clase hija, mientras que en la línea 3 hacemos uso del método </a:t>
            </a:r>
            <a:r>
              <a:rPr lang="es-ES" sz="2400" b="1" dirty="0" err="1" smtClean="0">
                <a:latin typeface="Courier New" panose="02070309020205020404" pitchFamily="49" charset="0"/>
                <a:cs typeface="Courier New" panose="02070309020205020404" pitchFamily="49" charset="0"/>
              </a:rPr>
              <a:t>getEdad</a:t>
            </a:r>
            <a:r>
              <a:rPr lang="es-ES" sz="2400" b="1" dirty="0" smtClean="0">
                <a:latin typeface="Courier New" panose="02070309020205020404" pitchFamily="49" charset="0"/>
                <a:cs typeface="Courier New" panose="02070309020205020404" pitchFamily="49" charset="0"/>
              </a:rPr>
              <a:t>()</a:t>
            </a:r>
            <a:r>
              <a:rPr lang="es-ES" sz="2400" dirty="0" smtClean="0">
                <a:latin typeface="Times New Roman" panose="02020603050405020304" pitchFamily="18" charset="0"/>
                <a:cs typeface="Times New Roman" panose="02020603050405020304" pitchFamily="18" charset="0"/>
              </a:rPr>
              <a:t> definido en la clase hija.</a:t>
            </a:r>
            <a:endParaRPr lang="es-ES"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68717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9488" y="27746"/>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Introducción</a:t>
            </a:r>
            <a:endParaRPr lang="es-ES" dirty="0">
              <a:latin typeface="Times New Roman" panose="02020603050405020304" pitchFamily="18" charset="0"/>
              <a:cs typeface="Times New Roman" panose="02020603050405020304" pitchFamily="18" charset="0"/>
            </a:endParaRPr>
          </a:p>
        </p:txBody>
      </p:sp>
      <p:grpSp>
        <p:nvGrpSpPr>
          <p:cNvPr id="6" name="5 Grupo"/>
          <p:cNvGrpSpPr/>
          <p:nvPr/>
        </p:nvGrpSpPr>
        <p:grpSpPr>
          <a:xfrm>
            <a:off x="8141" y="4663389"/>
            <a:ext cx="9144000" cy="477452"/>
            <a:chOff x="8141" y="4663389"/>
            <a:chExt cx="9144000" cy="477452"/>
          </a:xfrm>
        </p:grpSpPr>
        <p:grpSp>
          <p:nvGrpSpPr>
            <p:cNvPr id="7" name="6 Grupo"/>
            <p:cNvGrpSpPr/>
            <p:nvPr/>
          </p:nvGrpSpPr>
          <p:grpSpPr>
            <a:xfrm>
              <a:off x="8141" y="4663389"/>
              <a:ext cx="9144000" cy="477452"/>
              <a:chOff x="0" y="6309320"/>
              <a:chExt cx="9144000" cy="548680"/>
            </a:xfrm>
          </p:grpSpPr>
          <p:sp>
            <p:nvSpPr>
              <p:cNvPr id="11"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9"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0"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a:t>
              </a:fld>
              <a:endParaRPr lang="es-ES" b="1" dirty="0">
                <a:latin typeface="Times New Roman" panose="02020603050405020304" pitchFamily="18" charset="0"/>
                <a:cs typeface="Times New Roman" panose="02020603050405020304" pitchFamily="18" charset="0"/>
              </a:endParaRPr>
            </a:p>
          </p:txBody>
        </p:sp>
      </p:grpSp>
      <p:sp>
        <p:nvSpPr>
          <p:cNvPr id="14" name="13 CuadroTexto"/>
          <p:cNvSpPr txBox="1"/>
          <p:nvPr/>
        </p:nvSpPr>
        <p:spPr>
          <a:xfrm>
            <a:off x="907079" y="1044700"/>
            <a:ext cx="7940659" cy="892552"/>
          </a:xfrm>
          <a:prstGeom prst="rect">
            <a:avLst/>
          </a:prstGeom>
          <a:noFill/>
        </p:spPr>
        <p:txBody>
          <a:bodyPr wrap="square" rtlCol="0">
            <a:spAutoFit/>
          </a:bodyPr>
          <a:lstStyle/>
          <a:p>
            <a:pPr algn="ctr"/>
            <a:r>
              <a:rPr lang="es-ES" sz="2800" dirty="0" smtClean="0">
                <a:latin typeface="Times New Roman" panose="02020603050405020304" pitchFamily="18" charset="0"/>
                <a:cs typeface="Times New Roman" panose="02020603050405020304" pitchFamily="18" charset="0"/>
              </a:rPr>
              <a:t>H</a:t>
            </a:r>
            <a:r>
              <a:rPr lang="es-ES" sz="2400" dirty="0" smtClean="0">
                <a:latin typeface="Times New Roman" panose="02020603050405020304" pitchFamily="18" charset="0"/>
                <a:cs typeface="Times New Roman" panose="02020603050405020304" pitchFamily="18" charset="0"/>
              </a:rPr>
              <a:t>emos visto cómo podemos codificar la abstracción de una entidad del mundo real a código Java.</a:t>
            </a:r>
          </a:p>
        </p:txBody>
      </p:sp>
      <p:sp>
        <p:nvSpPr>
          <p:cNvPr id="16" name="15 CuadroTexto"/>
          <p:cNvSpPr txBox="1"/>
          <p:nvPr/>
        </p:nvSpPr>
        <p:spPr>
          <a:xfrm>
            <a:off x="1212488" y="2113635"/>
            <a:ext cx="7635249"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Hemos visto la sintaxis de Java para la creación de clases, atributos y métodos, además de algunos de los modificadores que podemos utilizar sobre ellos.</a:t>
            </a:r>
          </a:p>
        </p:txBody>
      </p:sp>
      <p:sp>
        <p:nvSpPr>
          <p:cNvPr id="18" name="17 CuadroTexto"/>
          <p:cNvSpPr txBox="1"/>
          <p:nvPr/>
        </p:nvSpPr>
        <p:spPr>
          <a:xfrm>
            <a:off x="1212487" y="3487980"/>
            <a:ext cx="7635249"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También hemos aprendido a crear instancias a partir de una clase con el operador </a:t>
            </a:r>
            <a:r>
              <a:rPr lang="es-ES" sz="2400" b="1" dirty="0" smtClean="0">
                <a:latin typeface="Courier New" panose="02070309020205020404" pitchFamily="49" charset="0"/>
                <a:cs typeface="Courier New" panose="02070309020205020404" pitchFamily="49" charset="0"/>
              </a:rPr>
              <a:t>new</a:t>
            </a:r>
            <a:r>
              <a:rPr lang="es-E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20</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3005316" y="1023395"/>
            <a:ext cx="4189632" cy="1569660"/>
          </a:xfrm>
          <a:prstGeom prst="rect">
            <a:avLst/>
          </a:prstGeom>
          <a:noFill/>
        </p:spPr>
        <p:txBody>
          <a:bodyPr wrap="square" rtlCol="0">
            <a:spAutoFit/>
          </a:bodyPr>
          <a:lstStyle/>
          <a:p>
            <a:pPr algn="ctr"/>
            <a:r>
              <a:rPr lang="es-ES" sz="2400" b="1" dirty="0" smtClean="0">
                <a:solidFill>
                  <a:srgbClr val="C00000"/>
                </a:solidFill>
                <a:latin typeface="Times New Roman" panose="02020603050405020304" pitchFamily="18" charset="0"/>
                <a:cs typeface="Times New Roman" panose="02020603050405020304" pitchFamily="18" charset="0"/>
              </a:rPr>
              <a:t>¿Podemos utilizar una referencia a la clase padre para acceder a los mismos métodos?</a:t>
            </a:r>
          </a:p>
        </p:txBody>
      </p:sp>
      <p:pic>
        <p:nvPicPr>
          <p:cNvPr id="12"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5" y="433880"/>
            <a:ext cx="2346416" cy="23004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http://www.psicologo-palma-de-mallorca.es/coste-psicologico-nunca-decir-n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4947" y="1252145"/>
            <a:ext cx="1060404" cy="1068935"/>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14" name="13 CuadroTexto"/>
          <p:cNvSpPr txBox="1"/>
          <p:nvPr/>
        </p:nvSpPr>
        <p:spPr>
          <a:xfrm>
            <a:off x="1361230" y="2877160"/>
            <a:ext cx="7428655"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Aunque es perfectamente válido asignar una referencia de una clase hija a una referencia a la clase padre, a través de la referencia a la clase padre sólo tendremos acceso a los miembros declarados en ella.</a:t>
            </a:r>
            <a:endParaRPr lang="es-ES" sz="2400" b="1" dirty="0" smtClean="0">
              <a:latin typeface="Courier New" pitchFamily="49" charset="0"/>
              <a:cs typeface="Courier New" pitchFamily="49" charset="0"/>
            </a:endParaRPr>
          </a:p>
        </p:txBody>
      </p:sp>
      <p:sp>
        <p:nvSpPr>
          <p:cNvPr id="15"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81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21</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941541" y="823834"/>
            <a:ext cx="7603478" cy="2492990"/>
          </a:xfrm>
          <a:prstGeom prst="rect">
            <a:avLst/>
          </a:prstGeom>
          <a:noFill/>
        </p:spPr>
        <p:txBody>
          <a:bodyPr wrap="square" rtlCol="0">
            <a:spAutoFit/>
          </a:bodyPr>
          <a:lstStyle/>
          <a:p>
            <a:r>
              <a:rPr lang="es-ES" sz="2400" b="1" dirty="0" smtClean="0">
                <a:latin typeface="Courier New" panose="02070309020205020404" pitchFamily="49" charset="0"/>
                <a:cs typeface="Courier New" panose="02070309020205020404" pitchFamily="49" charset="0"/>
              </a:rPr>
              <a:t>1 Ciudadano </a:t>
            </a:r>
            <a:r>
              <a:rPr lang="es-ES" sz="2400" b="1" dirty="0" err="1" smtClean="0">
                <a:latin typeface="Courier New" panose="02070309020205020404" pitchFamily="49" charset="0"/>
                <a:cs typeface="Courier New" panose="02070309020205020404" pitchFamily="49" charset="0"/>
              </a:rPr>
              <a:t>ciudadano</a:t>
            </a:r>
            <a:r>
              <a:rPr lang="es-ES" sz="2400" b="1" dirty="0" smtClean="0">
                <a:latin typeface="Courier New" panose="02070309020205020404" pitchFamily="49" charset="0"/>
                <a:cs typeface="Courier New" panose="02070309020205020404" pitchFamily="49" charset="0"/>
              </a:rPr>
              <a:t> = new Ciudadano();</a:t>
            </a:r>
          </a:p>
          <a:p>
            <a:pPr>
              <a:spcBef>
                <a:spcPts val="2400"/>
              </a:spcBef>
            </a:pPr>
            <a:r>
              <a:rPr lang="es-ES" sz="2400" b="1" dirty="0" smtClean="0">
                <a:latin typeface="Courier New" panose="02070309020205020404" pitchFamily="49" charset="0"/>
                <a:cs typeface="Courier New" panose="02070309020205020404" pitchFamily="49" charset="0"/>
              </a:rPr>
              <a:t>2 Persona </a:t>
            </a:r>
            <a:r>
              <a:rPr lang="es-ES" sz="2400" b="1" dirty="0" err="1" smtClean="0">
                <a:latin typeface="Courier New" panose="02070309020205020404" pitchFamily="49" charset="0"/>
                <a:cs typeface="Courier New" panose="02070309020205020404" pitchFamily="49" charset="0"/>
              </a:rPr>
              <a:t>persona</a:t>
            </a:r>
            <a:r>
              <a:rPr lang="es-ES" sz="2400" b="1" dirty="0" smtClean="0">
                <a:latin typeface="Courier New" panose="02070309020205020404" pitchFamily="49" charset="0"/>
                <a:cs typeface="Courier New" panose="02070309020205020404" pitchFamily="49" charset="0"/>
              </a:rPr>
              <a:t> = ciudadano;</a:t>
            </a:r>
          </a:p>
          <a:p>
            <a:pPr>
              <a:spcBef>
                <a:spcPts val="2400"/>
              </a:spcBef>
            </a:pPr>
            <a:r>
              <a:rPr lang="es-ES" sz="2400" b="1" dirty="0" smtClean="0">
                <a:latin typeface="Courier New" panose="02070309020205020404" pitchFamily="49" charset="0"/>
                <a:cs typeface="Courier New" panose="02070309020205020404" pitchFamily="49" charset="0"/>
              </a:rPr>
              <a:t>3 </a:t>
            </a:r>
            <a:r>
              <a:rPr lang="es-ES" sz="2400" b="1" dirty="0" err="1" smtClean="0">
                <a:latin typeface="Courier New" panose="02070309020205020404" pitchFamily="49" charset="0"/>
                <a:cs typeface="Courier New" panose="02070309020205020404" pitchFamily="49" charset="0"/>
              </a:rPr>
              <a:t>persona.getNombre</a:t>
            </a:r>
            <a:r>
              <a:rPr lang="es-ES" sz="2400" b="1" dirty="0" smtClean="0">
                <a:latin typeface="Courier New" panose="02070309020205020404" pitchFamily="49" charset="0"/>
                <a:cs typeface="Courier New" panose="02070309020205020404" pitchFamily="49" charset="0"/>
              </a:rPr>
              <a:t>();</a:t>
            </a:r>
          </a:p>
          <a:p>
            <a:pPr>
              <a:spcBef>
                <a:spcPts val="2400"/>
              </a:spcBef>
            </a:pPr>
            <a:r>
              <a:rPr lang="es-ES" sz="2400" b="1" dirty="0" smtClean="0">
                <a:latin typeface="Courier New" panose="02070309020205020404" pitchFamily="49" charset="0"/>
                <a:cs typeface="Courier New" panose="02070309020205020404" pitchFamily="49" charset="0"/>
              </a:rPr>
              <a:t>4 </a:t>
            </a:r>
            <a:r>
              <a:rPr lang="es-ES" sz="2400" b="1" dirty="0" err="1" smtClean="0">
                <a:latin typeface="Courier New" panose="02070309020205020404" pitchFamily="49" charset="0"/>
                <a:cs typeface="Courier New" panose="02070309020205020404" pitchFamily="49" charset="0"/>
              </a:rPr>
              <a:t>persona.getEdad</a:t>
            </a:r>
            <a:r>
              <a:rPr lang="es-ES" sz="2400" b="1" dirty="0" smtClean="0">
                <a:latin typeface="Courier New" panose="02070309020205020404" pitchFamily="49" charset="0"/>
                <a:cs typeface="Courier New" panose="02070309020205020404" pitchFamily="49" charset="0"/>
              </a:rPr>
              <a:t>();</a:t>
            </a:r>
            <a:endParaRPr lang="es-ES" sz="2400" b="1" dirty="0">
              <a:latin typeface="Courier New" panose="02070309020205020404" pitchFamily="49" charset="0"/>
              <a:cs typeface="Courier New" panose="02070309020205020404" pitchFamily="49" charset="0"/>
            </a:endParaRPr>
          </a:p>
        </p:txBody>
      </p:sp>
      <p:sp>
        <p:nvSpPr>
          <p:cNvPr id="12" name="11 Rectángulo"/>
          <p:cNvSpPr/>
          <p:nvPr/>
        </p:nvSpPr>
        <p:spPr>
          <a:xfrm>
            <a:off x="1286895" y="1489663"/>
            <a:ext cx="5422976" cy="4949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 name="12 Grupo"/>
          <p:cNvGrpSpPr/>
          <p:nvPr/>
        </p:nvGrpSpPr>
        <p:grpSpPr>
          <a:xfrm>
            <a:off x="5954946" y="1984566"/>
            <a:ext cx="2931407" cy="739740"/>
            <a:chOff x="5817057" y="2934901"/>
            <a:chExt cx="2931407" cy="739740"/>
          </a:xfrm>
        </p:grpSpPr>
        <p:sp>
          <p:nvSpPr>
            <p:cNvPr id="14" name="13 CuadroTexto"/>
            <p:cNvSpPr txBox="1"/>
            <p:nvPr/>
          </p:nvSpPr>
          <p:spPr>
            <a:xfrm>
              <a:off x="5817057" y="3212976"/>
              <a:ext cx="2931407" cy="461665"/>
            </a:xfrm>
            <a:prstGeom prst="rect">
              <a:avLst/>
            </a:prstGeom>
            <a:noFill/>
            <a:ln w="25400">
              <a:solidFill>
                <a:schemeClr val="tx1"/>
              </a:solidFill>
            </a:ln>
          </p:spPr>
          <p:txBody>
            <a:bodyPr wrap="square" rtlCol="0">
              <a:spAutoFit/>
            </a:bodyPr>
            <a:lstStyle/>
            <a:p>
              <a:pPr algn="ctr"/>
              <a:r>
                <a:rPr lang="es-ES" sz="2400" b="1" dirty="0" smtClean="0">
                  <a:latin typeface="Times New Roman" pitchFamily="18" charset="0"/>
                  <a:cs typeface="Times New Roman" pitchFamily="18" charset="0"/>
                </a:rPr>
                <a:t>Perfectamente válido</a:t>
              </a:r>
              <a:endParaRPr lang="es-ES" sz="2400" b="1" dirty="0">
                <a:latin typeface="Times New Roman" pitchFamily="18" charset="0"/>
                <a:cs typeface="Times New Roman" pitchFamily="18" charset="0"/>
              </a:endParaRPr>
            </a:p>
          </p:txBody>
        </p:sp>
        <p:cxnSp>
          <p:nvCxnSpPr>
            <p:cNvPr id="15" name="14 Conector recto de flecha"/>
            <p:cNvCxnSpPr/>
            <p:nvPr/>
          </p:nvCxnSpPr>
          <p:spPr>
            <a:xfrm flipV="1">
              <a:off x="6266571" y="2934901"/>
              <a:ext cx="0" cy="2880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15 Rectángulo"/>
          <p:cNvSpPr/>
          <p:nvPr/>
        </p:nvSpPr>
        <p:spPr>
          <a:xfrm>
            <a:off x="1286895" y="2148242"/>
            <a:ext cx="4035844" cy="5760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7" name="16 Grupo"/>
          <p:cNvGrpSpPr/>
          <p:nvPr/>
        </p:nvGrpSpPr>
        <p:grpSpPr>
          <a:xfrm>
            <a:off x="5072979" y="2724306"/>
            <a:ext cx="3816424" cy="1148730"/>
            <a:chOff x="5332894" y="3597312"/>
            <a:chExt cx="3816424" cy="1148730"/>
          </a:xfrm>
        </p:grpSpPr>
        <p:sp>
          <p:nvSpPr>
            <p:cNvPr id="18" name="17 CuadroTexto"/>
            <p:cNvSpPr txBox="1"/>
            <p:nvPr/>
          </p:nvSpPr>
          <p:spPr>
            <a:xfrm>
              <a:off x="5332894" y="3915045"/>
              <a:ext cx="3816424" cy="830997"/>
            </a:xfrm>
            <a:prstGeom prst="rect">
              <a:avLst/>
            </a:prstGeom>
            <a:noFill/>
            <a:ln w="25400">
              <a:solidFill>
                <a:schemeClr val="tx1"/>
              </a:solidFill>
            </a:ln>
          </p:spPr>
          <p:txBody>
            <a:bodyPr wrap="square" rtlCol="0">
              <a:spAutoFit/>
            </a:bodyPr>
            <a:lstStyle/>
            <a:p>
              <a:pPr algn="ctr"/>
              <a:r>
                <a:rPr lang="es-ES" sz="2400" b="1" dirty="0" smtClean="0">
                  <a:latin typeface="Times New Roman" pitchFamily="18" charset="0"/>
                  <a:cs typeface="Times New Roman" pitchFamily="18" charset="0"/>
                </a:rPr>
                <a:t>Sin problema, </a:t>
              </a:r>
              <a:r>
                <a:rPr lang="es-ES" sz="2400" b="1" dirty="0" err="1" smtClean="0">
                  <a:latin typeface="Times New Roman" pitchFamily="18" charset="0"/>
                  <a:cs typeface="Times New Roman" pitchFamily="18" charset="0"/>
                </a:rPr>
                <a:t>getNombre</a:t>
              </a:r>
              <a:r>
                <a:rPr lang="es-ES" sz="2400" b="1" dirty="0" smtClean="0">
                  <a:latin typeface="Times New Roman" pitchFamily="18" charset="0"/>
                  <a:cs typeface="Times New Roman" pitchFamily="18" charset="0"/>
                </a:rPr>
                <a:t>(), está definido en persona</a:t>
              </a:r>
              <a:endParaRPr lang="es-ES" sz="2400" b="1" dirty="0">
                <a:latin typeface="Times New Roman" pitchFamily="18" charset="0"/>
                <a:cs typeface="Times New Roman" pitchFamily="18" charset="0"/>
              </a:endParaRPr>
            </a:p>
          </p:txBody>
        </p:sp>
        <p:cxnSp>
          <p:nvCxnSpPr>
            <p:cNvPr id="19" name="18 Conector recto de flecha"/>
            <p:cNvCxnSpPr/>
            <p:nvPr/>
          </p:nvCxnSpPr>
          <p:spPr>
            <a:xfrm flipV="1">
              <a:off x="5470324" y="3597312"/>
              <a:ext cx="1" cy="30555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0" name="19 Rectángulo"/>
          <p:cNvSpPr/>
          <p:nvPr/>
        </p:nvSpPr>
        <p:spPr>
          <a:xfrm>
            <a:off x="1286896" y="2871143"/>
            <a:ext cx="3590514" cy="4456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1" name="20 Grupo"/>
          <p:cNvGrpSpPr/>
          <p:nvPr/>
        </p:nvGrpSpPr>
        <p:grpSpPr>
          <a:xfrm>
            <a:off x="1421026" y="3316824"/>
            <a:ext cx="6912768" cy="1139156"/>
            <a:chOff x="1619672" y="4839741"/>
            <a:chExt cx="6912768" cy="1139156"/>
          </a:xfrm>
        </p:grpSpPr>
        <p:sp>
          <p:nvSpPr>
            <p:cNvPr id="22" name="21 CuadroTexto"/>
            <p:cNvSpPr txBox="1"/>
            <p:nvPr/>
          </p:nvSpPr>
          <p:spPr>
            <a:xfrm>
              <a:off x="1619672" y="5517232"/>
              <a:ext cx="6912768" cy="461665"/>
            </a:xfrm>
            <a:prstGeom prst="rect">
              <a:avLst/>
            </a:prstGeom>
            <a:noFill/>
            <a:ln w="25400">
              <a:solidFill>
                <a:schemeClr val="tx1"/>
              </a:solidFill>
            </a:ln>
          </p:spPr>
          <p:txBody>
            <a:bodyPr wrap="square" rtlCol="0">
              <a:spAutoFit/>
            </a:bodyPr>
            <a:lstStyle/>
            <a:p>
              <a:pPr algn="ctr"/>
              <a:r>
                <a:rPr lang="es-ES" sz="2400" b="1" dirty="0" smtClean="0">
                  <a:latin typeface="Times New Roman" pitchFamily="18" charset="0"/>
                  <a:cs typeface="Times New Roman" pitchFamily="18" charset="0"/>
                </a:rPr>
                <a:t>Error !!!, </a:t>
              </a:r>
              <a:r>
                <a:rPr lang="es-ES" sz="2400" b="1" dirty="0" err="1" smtClean="0">
                  <a:latin typeface="Times New Roman" pitchFamily="18" charset="0"/>
                  <a:cs typeface="Times New Roman" pitchFamily="18" charset="0"/>
                </a:rPr>
                <a:t>getEdad</a:t>
              </a:r>
              <a:r>
                <a:rPr lang="es-ES" sz="2400" b="1" dirty="0" smtClean="0">
                  <a:latin typeface="Times New Roman" pitchFamily="18" charset="0"/>
                  <a:cs typeface="Times New Roman" pitchFamily="18" charset="0"/>
                </a:rPr>
                <a:t>() está definido en Ciudadano</a:t>
              </a:r>
              <a:endParaRPr lang="es-ES" sz="2400" b="1" dirty="0">
                <a:latin typeface="Times New Roman" pitchFamily="18" charset="0"/>
                <a:cs typeface="Times New Roman" pitchFamily="18" charset="0"/>
              </a:endParaRPr>
            </a:p>
          </p:txBody>
        </p:sp>
        <p:cxnSp>
          <p:nvCxnSpPr>
            <p:cNvPr id="23" name="22 Conector recto de flecha"/>
            <p:cNvCxnSpPr/>
            <p:nvPr/>
          </p:nvCxnSpPr>
          <p:spPr>
            <a:xfrm flipV="1">
              <a:off x="4465236" y="4839741"/>
              <a:ext cx="0" cy="7002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4"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36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 calcmode="lin" valueType="num">
                                      <p:cBhvr>
                                        <p:cTn id="24" dur="1000" fill="hold"/>
                                        <p:tgtEl>
                                          <p:spTgt spid="16"/>
                                        </p:tgtEl>
                                        <p:attrNameLst>
                                          <p:attrName>style.rotation</p:attrName>
                                        </p:attrNameLst>
                                      </p:cBhvr>
                                      <p:tavLst>
                                        <p:tav tm="0">
                                          <p:val>
                                            <p:fltVal val="90"/>
                                          </p:val>
                                        </p:tav>
                                        <p:tav tm="100000">
                                          <p:val>
                                            <p:fltVal val="0"/>
                                          </p:val>
                                        </p:tav>
                                      </p:tavLst>
                                    </p:anim>
                                    <p:animEffect transition="in" filter="fade">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style.rotation</p:attrName>
                                        </p:attrNameLst>
                                      </p:cBhvr>
                                      <p:tavLst>
                                        <p:tav tm="0">
                                          <p:val>
                                            <p:fltVal val="90"/>
                                          </p:val>
                                        </p:tav>
                                        <p:tav tm="100000">
                                          <p:val>
                                            <p:fltVal val="0"/>
                                          </p:val>
                                        </p:tav>
                                      </p:tavLst>
                                    </p:anim>
                                    <p:animEffect transition="in" filter="fade">
                                      <p:cBhvr>
                                        <p:cTn id="40" dur="10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fltVal val="0"/>
                                          </p:val>
                                        </p:tav>
                                        <p:tav tm="100000">
                                          <p:val>
                                            <p:strVal val="#ppt_h"/>
                                          </p:val>
                                        </p:tav>
                                      </p:tavLst>
                                    </p:anim>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900581" y="1044700"/>
            <a:ext cx="6844315"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También es un error asignar a una referencia de una clase hija una referencia a la clase padre, el siguiente código de ejemplo contiene un error.</a:t>
            </a:r>
            <a:endParaRPr lang="es-ES" sz="2400" b="1" dirty="0" smtClean="0">
              <a:latin typeface="Courier New" pitchFamily="49" charset="0"/>
              <a:cs typeface="Courier New" pitchFamily="49" charset="0"/>
            </a:endParaRPr>
          </a:p>
        </p:txBody>
      </p:sp>
      <p:sp>
        <p:nvSpPr>
          <p:cNvPr id="13" name="12 Elipse"/>
          <p:cNvSpPr/>
          <p:nvPr/>
        </p:nvSpPr>
        <p:spPr>
          <a:xfrm>
            <a:off x="1900581" y="3200837"/>
            <a:ext cx="6055794" cy="72008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CuadroTexto"/>
          <p:cNvSpPr txBox="1"/>
          <p:nvPr/>
        </p:nvSpPr>
        <p:spPr>
          <a:xfrm>
            <a:off x="1670605" y="2604111"/>
            <a:ext cx="6645810" cy="1215717"/>
          </a:xfrm>
          <a:prstGeom prst="rect">
            <a:avLst/>
          </a:prstGeom>
          <a:noFill/>
        </p:spPr>
        <p:txBody>
          <a:bodyPr wrap="square" rtlCol="0">
            <a:spAutoFit/>
          </a:bodyPr>
          <a:lstStyle/>
          <a:p>
            <a:pPr algn="just"/>
            <a:r>
              <a:rPr lang="es-ES" sz="2400" b="1" dirty="0" smtClean="0">
                <a:latin typeface="Courier New" pitchFamily="49" charset="0"/>
                <a:cs typeface="Courier New" pitchFamily="49" charset="0"/>
              </a:rPr>
              <a:t>1 Persona </a:t>
            </a:r>
            <a:r>
              <a:rPr lang="es-ES" sz="2400" b="1" dirty="0" err="1" smtClean="0">
                <a:latin typeface="Courier New" pitchFamily="49" charset="0"/>
                <a:cs typeface="Courier New" pitchFamily="49" charset="0"/>
              </a:rPr>
              <a:t>persona</a:t>
            </a:r>
            <a:r>
              <a:rPr lang="es-ES" sz="2400" b="1" dirty="0" smtClean="0">
                <a:latin typeface="Courier New" pitchFamily="49" charset="0"/>
                <a:cs typeface="Courier New" pitchFamily="49" charset="0"/>
              </a:rPr>
              <a:t> = new Persona();</a:t>
            </a:r>
          </a:p>
          <a:p>
            <a:pPr algn="just">
              <a:spcBef>
                <a:spcPts val="3000"/>
              </a:spcBef>
            </a:pPr>
            <a:r>
              <a:rPr lang="es-ES" sz="2400" b="1" dirty="0" smtClean="0">
                <a:latin typeface="Courier New" pitchFamily="49" charset="0"/>
                <a:cs typeface="Courier New" pitchFamily="49" charset="0"/>
              </a:rPr>
              <a:t>2 Ciudadano </a:t>
            </a:r>
            <a:r>
              <a:rPr lang="es-ES" sz="2400" b="1" dirty="0" err="1" smtClean="0">
                <a:latin typeface="Courier New" pitchFamily="49" charset="0"/>
                <a:cs typeface="Courier New" pitchFamily="49" charset="0"/>
              </a:rPr>
              <a:t>ciudadano</a:t>
            </a:r>
            <a:r>
              <a:rPr lang="es-ES" sz="2400" b="1" dirty="0" smtClean="0">
                <a:latin typeface="Courier New" pitchFamily="49" charset="0"/>
                <a:cs typeface="Courier New" pitchFamily="49" charset="0"/>
              </a:rPr>
              <a:t> = persona;</a:t>
            </a:r>
          </a:p>
        </p:txBody>
      </p:sp>
      <p:sp>
        <p:nvSpPr>
          <p:cNvPr id="15" name="14 CuadroTexto"/>
          <p:cNvSpPr txBox="1"/>
          <p:nvPr/>
        </p:nvSpPr>
        <p:spPr>
          <a:xfrm>
            <a:off x="7020271" y="3819828"/>
            <a:ext cx="1872208" cy="523220"/>
          </a:xfrm>
          <a:prstGeom prst="rect">
            <a:avLst/>
          </a:prstGeom>
          <a:noFill/>
        </p:spPr>
        <p:txBody>
          <a:bodyPr wrap="square" rtlCol="0">
            <a:spAutoFit/>
          </a:bodyPr>
          <a:lstStyle/>
          <a:p>
            <a:r>
              <a:rPr lang="es-ES" sz="2800" b="1" dirty="0" smtClean="0">
                <a:solidFill>
                  <a:srgbClr val="C00000"/>
                </a:solidFill>
                <a:latin typeface="Times New Roman" pitchFamily="18" charset="0"/>
                <a:cs typeface="Times New Roman" pitchFamily="18" charset="0"/>
              </a:rPr>
              <a:t>Error !!!</a:t>
            </a:r>
            <a:endParaRPr lang="es-ES" sz="28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41446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Extensión de una clase</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212490" y="1350110"/>
            <a:ext cx="7611097" cy="2616101"/>
          </a:xfrm>
          <a:prstGeom prst="rect">
            <a:avLst/>
          </a:prstGeom>
          <a:noFill/>
        </p:spPr>
        <p:txBody>
          <a:bodyPr wrap="square" rtlCol="0">
            <a:spAutoFit/>
          </a:bodyPr>
          <a:lstStyle/>
          <a:p>
            <a:pPr algn="ctr"/>
            <a:r>
              <a:rPr lang="es-ES" sz="3200" b="1" u="sng" dirty="0" smtClean="0">
                <a:solidFill>
                  <a:srgbClr val="C00000"/>
                </a:solidFill>
                <a:latin typeface="Times New Roman" panose="02020603050405020304" pitchFamily="18" charset="0"/>
                <a:cs typeface="Times New Roman" panose="02020603050405020304" pitchFamily="18" charset="0"/>
              </a:rPr>
              <a:t>Concepto clave.</a:t>
            </a:r>
          </a:p>
          <a:p>
            <a:pPr algn="ctr"/>
            <a:endParaRPr lang="es-ES" sz="2400" b="1" u="sng" dirty="0">
              <a:latin typeface="Times New Roman" panose="02020603050405020304" pitchFamily="18" charset="0"/>
              <a:cs typeface="Times New Roman" panose="02020603050405020304" pitchFamily="18" charset="0"/>
            </a:endParaRPr>
          </a:p>
          <a:p>
            <a:pPr algn="ctr"/>
            <a:r>
              <a:rPr lang="es-ES" sz="3600" b="1" dirty="0" smtClean="0">
                <a:latin typeface="Monotype Corsiva" pitchFamily="66" charset="0"/>
                <a:cs typeface="Times New Roman" panose="02020603050405020304" pitchFamily="18" charset="0"/>
              </a:rPr>
              <a:t>Una referencia a una clase padre admite una referencia a cualquiera de sus clases hijas, pero no al contrario.</a:t>
            </a:r>
            <a:endParaRPr lang="es-ES" sz="3600" b="1" dirty="0" smtClean="0">
              <a:latin typeface="Monotype Corsiva" pitchFamily="66" charset="0"/>
              <a:cs typeface="Courier New" pitchFamily="49" charset="0"/>
            </a:endParaRPr>
          </a:p>
        </p:txBody>
      </p:sp>
    </p:spTree>
    <p:extLst>
      <p:ext uri="{BB962C8B-B14F-4D97-AF65-F5344CB8AC3E}">
        <p14:creationId xmlns:p14="http://schemas.microsoft.com/office/powerpoint/2010/main" val="1260577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24</a:t>
              </a:fld>
              <a:endParaRPr lang="es-ES" b="1" dirty="0">
                <a:latin typeface="Times New Roman" panose="02020603050405020304" pitchFamily="18" charset="0"/>
                <a:cs typeface="Times New Roman" panose="02020603050405020304" pitchFamily="18" charset="0"/>
              </a:endParaRPr>
            </a:p>
          </p:txBody>
        </p:sp>
      </p:grpSp>
      <p:pic>
        <p:nvPicPr>
          <p:cNvPr id="12" name="Picture 4"/>
          <p:cNvPicPr>
            <a:picLocks noChangeAspect="1" noChangeArrowheads="1"/>
          </p:cNvPicPr>
          <p:nvPr/>
        </p:nvPicPr>
        <p:blipFill>
          <a:blip r:embed="rId2" cstate="print"/>
          <a:srcRect/>
          <a:stretch>
            <a:fillRect/>
          </a:stretch>
        </p:blipFill>
        <p:spPr bwMode="auto">
          <a:xfrm>
            <a:off x="41028" y="128471"/>
            <a:ext cx="9102972" cy="4550706"/>
          </a:xfrm>
          <a:prstGeom prst="rect">
            <a:avLst/>
          </a:prstGeom>
          <a:noFill/>
          <a:ln w="9525">
            <a:noFill/>
            <a:miter lim="800000"/>
            <a:headEnd/>
            <a:tailEnd/>
          </a:ln>
        </p:spPr>
      </p:pic>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Ejemplos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464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25</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1275784" y="1197404"/>
            <a:ext cx="7351312" cy="2908489"/>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El constructor de la subclase invoca al constructor de la superclase. Para ello se incluye, obligatoriamente, la palabra clave </a:t>
            </a:r>
            <a:r>
              <a:rPr lang="es-ES" sz="2400" b="1" dirty="0" err="1" smtClean="0">
                <a:latin typeface="Times New Roman" pitchFamily="18" charset="0"/>
                <a:cs typeface="Times New Roman" pitchFamily="18" charset="0"/>
              </a:rPr>
              <a:t>super</a:t>
            </a:r>
            <a:r>
              <a:rPr lang="es-ES" sz="2400" dirty="0" smtClean="0">
                <a:latin typeface="Times New Roman" pitchFamily="18" charset="0"/>
                <a:cs typeface="Times New Roman" pitchFamily="18" charset="0"/>
              </a:rPr>
              <a:t> como primera línea del constructor de la subclase. </a:t>
            </a:r>
          </a:p>
          <a:p>
            <a:pPr algn="ctr">
              <a:spcBef>
                <a:spcPts val="1800"/>
              </a:spcBef>
            </a:pPr>
            <a:r>
              <a:rPr lang="es-ES" sz="2400" dirty="0" smtClean="0">
                <a:latin typeface="Times New Roman" pitchFamily="18" charset="0"/>
                <a:cs typeface="Times New Roman" pitchFamily="18" charset="0"/>
              </a:rPr>
              <a:t>La palabra </a:t>
            </a:r>
            <a:r>
              <a:rPr lang="es-ES" sz="2400" b="1" dirty="0" err="1" smtClean="0">
                <a:latin typeface="Times New Roman" pitchFamily="18" charset="0"/>
                <a:cs typeface="Times New Roman" pitchFamily="18" charset="0"/>
              </a:rPr>
              <a:t>super</a:t>
            </a:r>
            <a:r>
              <a:rPr lang="es-ES" sz="2400" dirty="0" smtClean="0">
                <a:latin typeface="Times New Roman" pitchFamily="18" charset="0"/>
                <a:cs typeface="Times New Roman" pitchFamily="18" charset="0"/>
              </a:rPr>
              <a:t> irá seguida de paréntesis dentro de los cuales pondremos los parámetros que requiera el constructor de la superclase al que queramos invocar.</a:t>
            </a:r>
          </a:p>
        </p:txBody>
      </p:sp>
      <p:sp>
        <p:nvSpPr>
          <p:cNvPr id="12"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Ejemplos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53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26</a:t>
              </a:fld>
              <a:endParaRPr lang="es-ES" b="1" dirty="0">
                <a:latin typeface="Times New Roman" panose="02020603050405020304" pitchFamily="18" charset="0"/>
                <a:cs typeface="Times New Roman" panose="02020603050405020304" pitchFamily="18" charset="0"/>
              </a:endParaRPr>
            </a:p>
          </p:txBody>
        </p:sp>
      </p:grpSp>
      <p:pic>
        <p:nvPicPr>
          <p:cNvPr id="11" name="Picture 3"/>
          <p:cNvPicPr>
            <a:picLocks noChangeAspect="1" noChangeArrowheads="1"/>
          </p:cNvPicPr>
          <p:nvPr/>
        </p:nvPicPr>
        <p:blipFill>
          <a:blip r:embed="rId2" cstate="print"/>
          <a:srcRect/>
          <a:stretch>
            <a:fillRect/>
          </a:stretch>
        </p:blipFill>
        <p:spPr bwMode="auto">
          <a:xfrm>
            <a:off x="69810" y="128470"/>
            <a:ext cx="8954851" cy="4765751"/>
          </a:xfrm>
          <a:prstGeom prst="rect">
            <a:avLst/>
          </a:prstGeom>
          <a:noFill/>
          <a:ln w="9525">
            <a:noFill/>
            <a:miter lim="800000"/>
            <a:headEnd/>
            <a:tailEnd/>
          </a:ln>
        </p:spPr>
      </p:pic>
      <p:sp>
        <p:nvSpPr>
          <p:cNvPr id="12"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Ejemplos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46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Actividades</a:t>
            </a:r>
            <a:endParaRPr lang="en-US" dirty="0">
              <a:latin typeface="Times New Roman" panose="02020603050405020304" pitchFamily="18" charset="0"/>
              <a:cs typeface="Times New Roman" panose="02020603050405020304" pitchFamily="18" charset="0"/>
            </a:endParaRPr>
          </a:p>
        </p:txBody>
      </p:sp>
      <p:grpSp>
        <p:nvGrpSpPr>
          <p:cNvPr id="12" name="11 Grupo"/>
          <p:cNvGrpSpPr/>
          <p:nvPr/>
        </p:nvGrpSpPr>
        <p:grpSpPr>
          <a:xfrm>
            <a:off x="685982" y="204947"/>
            <a:ext cx="7822609" cy="4714836"/>
            <a:chOff x="310537" y="1196752"/>
            <a:chExt cx="7822609" cy="4714836"/>
          </a:xfrm>
        </p:grpSpPr>
        <p:sp>
          <p:nvSpPr>
            <p:cNvPr id="13" name="12 Rectángulo"/>
            <p:cNvSpPr/>
            <p:nvPr/>
          </p:nvSpPr>
          <p:spPr>
            <a:xfrm>
              <a:off x="3049922" y="1196752"/>
              <a:ext cx="2304256" cy="1981737"/>
            </a:xfrm>
            <a:prstGeom prst="rect">
              <a:avLst/>
            </a:prstGeom>
            <a:solidFill>
              <a:schemeClr val="accent5">
                <a:lumMod val="40000"/>
                <a:lumOff val="6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334787" y="3933057"/>
              <a:ext cx="2304256" cy="1872208"/>
            </a:xfrm>
            <a:prstGeom prst="rect">
              <a:avLst/>
            </a:prstGeom>
            <a:solidFill>
              <a:schemeClr val="accent5">
                <a:lumMod val="40000"/>
                <a:lumOff val="6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Rectángulo"/>
            <p:cNvSpPr/>
            <p:nvPr/>
          </p:nvSpPr>
          <p:spPr>
            <a:xfrm>
              <a:off x="3049922" y="3929851"/>
              <a:ext cx="2304256" cy="1981737"/>
            </a:xfrm>
            <a:prstGeom prst="rect">
              <a:avLst/>
            </a:prstGeom>
            <a:solidFill>
              <a:schemeClr val="accent5">
                <a:lumMod val="40000"/>
                <a:lumOff val="6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Rectángulo"/>
            <p:cNvSpPr/>
            <p:nvPr/>
          </p:nvSpPr>
          <p:spPr>
            <a:xfrm>
              <a:off x="5796136" y="3943737"/>
              <a:ext cx="2304256" cy="1483311"/>
            </a:xfrm>
            <a:prstGeom prst="rect">
              <a:avLst/>
            </a:prstGeom>
            <a:solidFill>
              <a:schemeClr val="accent5">
                <a:lumMod val="40000"/>
                <a:lumOff val="6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6 Conector recto de flecha"/>
            <p:cNvCxnSpPr/>
            <p:nvPr/>
          </p:nvCxnSpPr>
          <p:spPr>
            <a:xfrm flipV="1">
              <a:off x="2639043" y="3178490"/>
              <a:ext cx="636813" cy="751361"/>
            </a:xfrm>
            <a:prstGeom prst="straightConnector1">
              <a:avLst/>
            </a:prstGeom>
            <a:ln w="50800">
              <a:solidFill>
                <a:schemeClr val="accent5">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15" idx="0"/>
              <a:endCxn id="13" idx="2"/>
            </p:cNvCxnSpPr>
            <p:nvPr/>
          </p:nvCxnSpPr>
          <p:spPr>
            <a:xfrm flipV="1">
              <a:off x="4202050" y="3178489"/>
              <a:ext cx="0" cy="751362"/>
            </a:xfrm>
            <a:prstGeom prst="straightConnector1">
              <a:avLst/>
            </a:prstGeom>
            <a:ln w="50800">
              <a:solidFill>
                <a:schemeClr val="accent5">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flipH="1">
              <a:off x="5334068" y="4504589"/>
              <a:ext cx="429311" cy="30920"/>
            </a:xfrm>
            <a:prstGeom prst="straightConnector1">
              <a:avLst/>
            </a:prstGeom>
            <a:ln w="50800">
              <a:solidFill>
                <a:schemeClr val="accent5">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3075850" y="1196752"/>
              <a:ext cx="2238747" cy="369332"/>
            </a:xfrm>
            <a:prstGeom prst="rect">
              <a:avLst/>
            </a:prstGeom>
            <a:noFill/>
          </p:spPr>
          <p:txBody>
            <a:bodyPr wrap="square" rtlCol="0">
              <a:spAutoFit/>
            </a:bodyPr>
            <a:lstStyle/>
            <a:p>
              <a:pPr algn="ctr"/>
              <a:r>
                <a:rPr lang="es-ES" b="1" dirty="0" smtClean="0">
                  <a:latin typeface="Times New Roman" panose="02020603050405020304" pitchFamily="18" charset="0"/>
                  <a:cs typeface="Times New Roman" panose="02020603050405020304" pitchFamily="18" charset="0"/>
                </a:rPr>
                <a:t>Persona</a:t>
              </a:r>
              <a:endParaRPr lang="es-ES" b="1" dirty="0">
                <a:latin typeface="Times New Roman" panose="02020603050405020304" pitchFamily="18" charset="0"/>
                <a:cs typeface="Times New Roman" panose="02020603050405020304" pitchFamily="18" charset="0"/>
              </a:endParaRPr>
            </a:p>
          </p:txBody>
        </p:sp>
        <p:sp>
          <p:nvSpPr>
            <p:cNvPr id="21" name="20 CuadroTexto"/>
            <p:cNvSpPr txBox="1"/>
            <p:nvPr/>
          </p:nvSpPr>
          <p:spPr>
            <a:xfrm>
              <a:off x="343292" y="3945941"/>
              <a:ext cx="2238747" cy="369332"/>
            </a:xfrm>
            <a:prstGeom prst="rect">
              <a:avLst/>
            </a:prstGeom>
            <a:noFill/>
          </p:spPr>
          <p:txBody>
            <a:bodyPr wrap="square" rtlCol="0">
              <a:spAutoFit/>
            </a:bodyPr>
            <a:lstStyle/>
            <a:p>
              <a:pPr algn="ctr"/>
              <a:r>
                <a:rPr lang="es-ES" b="1" dirty="0" smtClean="0">
                  <a:latin typeface="Times New Roman" panose="02020603050405020304" pitchFamily="18" charset="0"/>
                  <a:cs typeface="Times New Roman" panose="02020603050405020304" pitchFamily="18" charset="0"/>
                </a:rPr>
                <a:t>Estudiante</a:t>
              </a:r>
              <a:endParaRPr lang="es-ES" b="1" dirty="0">
                <a:latin typeface="Times New Roman" panose="02020603050405020304" pitchFamily="18" charset="0"/>
                <a:cs typeface="Times New Roman" panose="02020603050405020304" pitchFamily="18" charset="0"/>
              </a:endParaRPr>
            </a:p>
          </p:txBody>
        </p:sp>
        <p:sp>
          <p:nvSpPr>
            <p:cNvPr id="22" name="21 CuadroTexto"/>
            <p:cNvSpPr txBox="1"/>
            <p:nvPr/>
          </p:nvSpPr>
          <p:spPr>
            <a:xfrm>
              <a:off x="3075851" y="3954134"/>
              <a:ext cx="2238747" cy="369332"/>
            </a:xfrm>
            <a:prstGeom prst="rect">
              <a:avLst/>
            </a:prstGeom>
            <a:noFill/>
          </p:spPr>
          <p:txBody>
            <a:bodyPr wrap="square" rtlCol="0">
              <a:spAutoFit/>
            </a:bodyPr>
            <a:lstStyle/>
            <a:p>
              <a:pPr algn="ctr"/>
              <a:r>
                <a:rPr lang="es-ES" b="1" dirty="0" smtClean="0">
                  <a:latin typeface="Times New Roman" panose="02020603050405020304" pitchFamily="18" charset="0"/>
                  <a:cs typeface="Times New Roman" panose="02020603050405020304" pitchFamily="18" charset="0"/>
                </a:rPr>
                <a:t>Profesor</a:t>
              </a:r>
              <a:endParaRPr lang="es-ES" b="1" dirty="0">
                <a:latin typeface="Times New Roman" panose="02020603050405020304" pitchFamily="18" charset="0"/>
                <a:cs typeface="Times New Roman" panose="02020603050405020304" pitchFamily="18" charset="0"/>
              </a:endParaRPr>
            </a:p>
          </p:txBody>
        </p:sp>
        <p:sp>
          <p:nvSpPr>
            <p:cNvPr id="23" name="22 CuadroTexto"/>
            <p:cNvSpPr txBox="1"/>
            <p:nvPr/>
          </p:nvSpPr>
          <p:spPr>
            <a:xfrm>
              <a:off x="5828890" y="3954134"/>
              <a:ext cx="2238747" cy="369332"/>
            </a:xfrm>
            <a:prstGeom prst="rect">
              <a:avLst/>
            </a:prstGeom>
            <a:noFill/>
          </p:spPr>
          <p:txBody>
            <a:bodyPr wrap="square" rtlCol="0">
              <a:spAutoFit/>
            </a:bodyPr>
            <a:lstStyle/>
            <a:p>
              <a:pPr algn="ctr"/>
              <a:r>
                <a:rPr lang="es-ES" b="1" smtClean="0">
                  <a:latin typeface="Times New Roman" panose="02020603050405020304" pitchFamily="18" charset="0"/>
                  <a:cs typeface="Times New Roman" panose="02020603050405020304" pitchFamily="18" charset="0"/>
                </a:rPr>
                <a:t>Jubilado</a:t>
              </a:r>
              <a:endParaRPr lang="es-ES" b="1" dirty="0">
                <a:latin typeface="Times New Roman" panose="02020603050405020304" pitchFamily="18" charset="0"/>
                <a:cs typeface="Times New Roman" panose="02020603050405020304" pitchFamily="18" charset="0"/>
              </a:endParaRPr>
            </a:p>
          </p:txBody>
        </p:sp>
        <p:cxnSp>
          <p:nvCxnSpPr>
            <p:cNvPr id="24" name="23 Conector recto"/>
            <p:cNvCxnSpPr/>
            <p:nvPr/>
          </p:nvCxnSpPr>
          <p:spPr>
            <a:xfrm>
              <a:off x="3049922" y="1566084"/>
              <a:ext cx="2304256"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310537" y="4289350"/>
              <a:ext cx="2304256"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3049922" y="4315273"/>
              <a:ext cx="2304256"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5828890" y="4323466"/>
              <a:ext cx="2304256"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075851" y="1613198"/>
              <a:ext cx="2238747" cy="1077218"/>
            </a:xfrm>
            <a:prstGeom prst="rect">
              <a:avLst/>
            </a:prstGeom>
            <a:noFill/>
          </p:spPr>
          <p:txBody>
            <a:bodyPr wrap="square" rtlCol="0">
              <a:spAutoFit/>
            </a:bodyPr>
            <a:lstStyle/>
            <a:p>
              <a:r>
                <a:rPr lang="es-ES" sz="1600" b="1" dirty="0" err="1" smtClean="0">
                  <a:latin typeface="Times New Roman" panose="02020603050405020304" pitchFamily="18" charset="0"/>
                  <a:cs typeface="Times New Roman" panose="02020603050405020304" pitchFamily="18" charset="0"/>
                </a:rPr>
                <a:t>dni</a:t>
              </a:r>
              <a:r>
                <a:rPr lang="es-ES" sz="1600" b="1" dirty="0" smtClean="0">
                  <a:latin typeface="Times New Roman" panose="02020603050405020304" pitchFamily="18" charset="0"/>
                  <a:cs typeface="Times New Roman" panose="02020603050405020304" pitchFamily="18" charset="0"/>
                </a:rPr>
                <a:t>: </a:t>
              </a:r>
              <a:r>
                <a:rPr lang="es-ES" sz="1600" b="1" dirty="0" err="1" smtClean="0">
                  <a:latin typeface="Times New Roman" panose="02020603050405020304" pitchFamily="18" charset="0"/>
                  <a:cs typeface="Times New Roman" panose="02020603050405020304" pitchFamily="18" charset="0"/>
                </a:rPr>
                <a:t>String</a:t>
              </a:r>
              <a:endParaRPr lang="es-ES" sz="1600" b="1" dirty="0" smtClean="0">
                <a:latin typeface="Times New Roman" panose="02020603050405020304" pitchFamily="18" charset="0"/>
                <a:cs typeface="Times New Roman" panose="02020603050405020304" pitchFamily="18" charset="0"/>
              </a:endParaRPr>
            </a:p>
            <a:p>
              <a:r>
                <a:rPr lang="es-ES" sz="1600" b="1" dirty="0" smtClean="0">
                  <a:latin typeface="Times New Roman" panose="02020603050405020304" pitchFamily="18" charset="0"/>
                  <a:cs typeface="Times New Roman" panose="02020603050405020304" pitchFamily="18" charset="0"/>
                </a:rPr>
                <a:t>nombre: </a:t>
              </a:r>
              <a:r>
                <a:rPr lang="es-ES" sz="1600" b="1" dirty="0" err="1" smtClean="0">
                  <a:latin typeface="Times New Roman" panose="02020603050405020304" pitchFamily="18" charset="0"/>
                  <a:cs typeface="Times New Roman" panose="02020603050405020304" pitchFamily="18" charset="0"/>
                </a:rPr>
                <a:t>String</a:t>
              </a:r>
              <a:endParaRPr lang="es-ES" sz="1600" b="1" dirty="0" smtClean="0">
                <a:latin typeface="Times New Roman" panose="02020603050405020304" pitchFamily="18" charset="0"/>
                <a:cs typeface="Times New Roman" panose="02020603050405020304" pitchFamily="18" charset="0"/>
              </a:endParaRPr>
            </a:p>
            <a:p>
              <a:r>
                <a:rPr lang="es-ES" sz="1600" b="1" dirty="0" err="1" smtClean="0">
                  <a:latin typeface="Times New Roman" panose="02020603050405020304" pitchFamily="18" charset="0"/>
                  <a:cs typeface="Times New Roman" panose="02020603050405020304" pitchFamily="18" charset="0"/>
                </a:rPr>
                <a:t>fechNacimiento</a:t>
              </a:r>
              <a:r>
                <a:rPr lang="es-ES" sz="1600" b="1" dirty="0" smtClean="0">
                  <a:latin typeface="Times New Roman" panose="02020603050405020304" pitchFamily="18" charset="0"/>
                  <a:cs typeface="Times New Roman" panose="02020603050405020304" pitchFamily="18" charset="0"/>
                </a:rPr>
                <a:t>: Fecha</a:t>
              </a:r>
            </a:p>
            <a:p>
              <a:r>
                <a:rPr lang="es-ES" sz="1600" b="1" dirty="0" smtClean="0">
                  <a:latin typeface="Times New Roman" panose="02020603050405020304" pitchFamily="18" charset="0"/>
                  <a:cs typeface="Times New Roman" panose="02020603050405020304" pitchFamily="18" charset="0"/>
                </a:rPr>
                <a:t>domicilio: </a:t>
              </a:r>
              <a:r>
                <a:rPr lang="es-ES" sz="1600" b="1" dirty="0" err="1" smtClean="0">
                  <a:latin typeface="Times New Roman" panose="02020603050405020304" pitchFamily="18" charset="0"/>
                  <a:cs typeface="Times New Roman" panose="02020603050405020304" pitchFamily="18" charset="0"/>
                </a:rPr>
                <a:t>String</a:t>
              </a:r>
              <a:endParaRPr lang="es-ES" sz="1600" b="1" dirty="0">
                <a:latin typeface="Times New Roman" panose="02020603050405020304" pitchFamily="18" charset="0"/>
                <a:cs typeface="Times New Roman" panose="02020603050405020304" pitchFamily="18" charset="0"/>
              </a:endParaRPr>
            </a:p>
          </p:txBody>
        </p:sp>
        <p:cxnSp>
          <p:nvCxnSpPr>
            <p:cNvPr id="29" name="28 Conector recto"/>
            <p:cNvCxnSpPr/>
            <p:nvPr/>
          </p:nvCxnSpPr>
          <p:spPr>
            <a:xfrm>
              <a:off x="3049922" y="2713450"/>
              <a:ext cx="2304256"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3082676" y="4349830"/>
              <a:ext cx="2238747" cy="1077218"/>
            </a:xfrm>
            <a:prstGeom prst="rect">
              <a:avLst/>
            </a:prstGeom>
            <a:noFill/>
          </p:spPr>
          <p:txBody>
            <a:bodyPr wrap="square" rtlCol="0">
              <a:spAutoFit/>
            </a:bodyPr>
            <a:lstStyle/>
            <a:p>
              <a:r>
                <a:rPr lang="es-ES" sz="1600" b="1" dirty="0" err="1" smtClean="0">
                  <a:latin typeface="Times New Roman" panose="02020603050405020304" pitchFamily="18" charset="0"/>
                  <a:cs typeface="Times New Roman" panose="02020603050405020304" pitchFamily="18" charset="0"/>
                </a:rPr>
                <a:t>fechOposicion</a:t>
              </a:r>
              <a:r>
                <a:rPr lang="es-ES" sz="1600" b="1" dirty="0" smtClean="0">
                  <a:latin typeface="Times New Roman" panose="02020603050405020304" pitchFamily="18" charset="0"/>
                  <a:cs typeface="Times New Roman" panose="02020603050405020304" pitchFamily="18" charset="0"/>
                </a:rPr>
                <a:t>:  Fecha</a:t>
              </a:r>
            </a:p>
            <a:p>
              <a:r>
                <a:rPr lang="es-ES" sz="1600" b="1" dirty="0" smtClean="0">
                  <a:latin typeface="Times New Roman" panose="02020603050405020304" pitchFamily="18" charset="0"/>
                  <a:cs typeface="Times New Roman" panose="02020603050405020304" pitchFamily="18" charset="0"/>
                </a:rPr>
                <a:t>especialidad: </a:t>
              </a:r>
              <a:r>
                <a:rPr lang="es-ES" sz="1600" b="1" dirty="0" err="1" smtClean="0">
                  <a:latin typeface="Times New Roman" panose="02020603050405020304" pitchFamily="18" charset="0"/>
                  <a:cs typeface="Times New Roman" panose="02020603050405020304" pitchFamily="18" charset="0"/>
                </a:rPr>
                <a:t>String</a:t>
              </a:r>
              <a:endParaRPr lang="es-ES" sz="1600" b="1" dirty="0" smtClean="0">
                <a:latin typeface="Times New Roman" panose="02020603050405020304" pitchFamily="18" charset="0"/>
                <a:cs typeface="Times New Roman" panose="02020603050405020304" pitchFamily="18" charset="0"/>
              </a:endParaRPr>
            </a:p>
            <a:p>
              <a:r>
                <a:rPr lang="es-ES" sz="1600" b="1" dirty="0" err="1" smtClean="0">
                  <a:latin typeface="Times New Roman" panose="02020603050405020304" pitchFamily="18" charset="0"/>
                  <a:cs typeface="Times New Roman" panose="02020603050405020304" pitchFamily="18" charset="0"/>
                </a:rPr>
                <a:t>fechIncorpCtro</a:t>
              </a:r>
              <a:r>
                <a:rPr lang="es-ES" sz="1600" b="1" dirty="0" smtClean="0">
                  <a:latin typeface="Times New Roman" panose="02020603050405020304" pitchFamily="18" charset="0"/>
                  <a:cs typeface="Times New Roman" panose="02020603050405020304" pitchFamily="18" charset="0"/>
                </a:rPr>
                <a:t>: Fecha</a:t>
              </a:r>
            </a:p>
            <a:p>
              <a:r>
                <a:rPr lang="es-ES" sz="1600" b="1" dirty="0" err="1" smtClean="0">
                  <a:latin typeface="Times New Roman" panose="02020603050405020304" pitchFamily="18" charset="0"/>
                  <a:cs typeface="Times New Roman" panose="02020603050405020304" pitchFamily="18" charset="0"/>
                </a:rPr>
                <a:t>codDpto</a:t>
              </a:r>
              <a:r>
                <a:rPr lang="es-ES" sz="1600" b="1" dirty="0" smtClean="0">
                  <a:latin typeface="Times New Roman" panose="02020603050405020304" pitchFamily="18" charset="0"/>
                  <a:cs typeface="Times New Roman" panose="02020603050405020304" pitchFamily="18" charset="0"/>
                </a:rPr>
                <a:t>: Entero</a:t>
              </a:r>
              <a:endParaRPr lang="es-ES" sz="1600" b="1" dirty="0">
                <a:latin typeface="Times New Roman" panose="02020603050405020304" pitchFamily="18" charset="0"/>
                <a:cs typeface="Times New Roman" panose="02020603050405020304" pitchFamily="18" charset="0"/>
              </a:endParaRPr>
            </a:p>
          </p:txBody>
        </p:sp>
        <p:cxnSp>
          <p:nvCxnSpPr>
            <p:cNvPr id="31" name="30 Conector recto"/>
            <p:cNvCxnSpPr/>
            <p:nvPr/>
          </p:nvCxnSpPr>
          <p:spPr>
            <a:xfrm>
              <a:off x="3049922" y="5465878"/>
              <a:ext cx="2304256"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31 CuadroTexto"/>
            <p:cNvSpPr txBox="1"/>
            <p:nvPr/>
          </p:nvSpPr>
          <p:spPr>
            <a:xfrm>
              <a:off x="376046" y="4349830"/>
              <a:ext cx="2238747" cy="830997"/>
            </a:xfrm>
            <a:prstGeom prst="rect">
              <a:avLst/>
            </a:prstGeom>
            <a:noFill/>
          </p:spPr>
          <p:txBody>
            <a:bodyPr wrap="square" rtlCol="0">
              <a:spAutoFit/>
            </a:bodyPr>
            <a:lstStyle/>
            <a:p>
              <a:r>
                <a:rPr lang="es-ES" sz="1600" b="1" dirty="0" err="1" smtClean="0">
                  <a:latin typeface="Times New Roman" panose="02020603050405020304" pitchFamily="18" charset="0"/>
                  <a:cs typeface="Times New Roman" panose="02020603050405020304" pitchFamily="18" charset="0"/>
                </a:rPr>
                <a:t>fechMatricula</a:t>
              </a:r>
              <a:r>
                <a:rPr lang="es-ES" sz="1600" b="1" dirty="0" smtClean="0">
                  <a:latin typeface="Times New Roman" panose="02020603050405020304" pitchFamily="18" charset="0"/>
                  <a:cs typeface="Times New Roman" panose="02020603050405020304" pitchFamily="18" charset="0"/>
                </a:rPr>
                <a:t>: Fecha</a:t>
              </a:r>
            </a:p>
            <a:p>
              <a:r>
                <a:rPr lang="es-ES" sz="1600" b="1" dirty="0" smtClean="0">
                  <a:latin typeface="Times New Roman" panose="02020603050405020304" pitchFamily="18" charset="0"/>
                  <a:cs typeface="Times New Roman" panose="02020603050405020304" pitchFamily="18" charset="0"/>
                </a:rPr>
                <a:t>curso:  Entero</a:t>
              </a:r>
            </a:p>
            <a:p>
              <a:r>
                <a:rPr lang="es-ES" sz="1600" b="1" dirty="0" err="1" smtClean="0">
                  <a:latin typeface="Times New Roman" panose="02020603050405020304" pitchFamily="18" charset="0"/>
                  <a:cs typeface="Times New Roman" panose="02020603050405020304" pitchFamily="18" charset="0"/>
                </a:rPr>
                <a:t>familiaProf</a:t>
              </a:r>
              <a:r>
                <a:rPr lang="es-ES" sz="1600" b="1" dirty="0" smtClean="0">
                  <a:latin typeface="Times New Roman" panose="02020603050405020304" pitchFamily="18" charset="0"/>
                  <a:cs typeface="Times New Roman" panose="02020603050405020304" pitchFamily="18" charset="0"/>
                </a:rPr>
                <a:t>: </a:t>
              </a:r>
              <a:r>
                <a:rPr lang="es-ES" sz="1600" b="1" dirty="0" err="1" smtClean="0">
                  <a:latin typeface="Times New Roman" panose="02020603050405020304" pitchFamily="18" charset="0"/>
                  <a:cs typeface="Times New Roman" panose="02020603050405020304" pitchFamily="18" charset="0"/>
                </a:rPr>
                <a:t>String</a:t>
              </a:r>
              <a:endParaRPr lang="es-ES" sz="1600" b="1" dirty="0">
                <a:latin typeface="Times New Roman" panose="02020603050405020304" pitchFamily="18" charset="0"/>
                <a:cs typeface="Times New Roman" panose="02020603050405020304" pitchFamily="18" charset="0"/>
              </a:endParaRPr>
            </a:p>
          </p:txBody>
        </p:sp>
        <p:cxnSp>
          <p:nvCxnSpPr>
            <p:cNvPr id="33" name="32 Conector recto"/>
            <p:cNvCxnSpPr/>
            <p:nvPr/>
          </p:nvCxnSpPr>
          <p:spPr>
            <a:xfrm>
              <a:off x="310537" y="5180827"/>
              <a:ext cx="2304256"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5828889" y="4349830"/>
              <a:ext cx="2238747" cy="338554"/>
            </a:xfrm>
            <a:prstGeom prst="rect">
              <a:avLst/>
            </a:prstGeom>
            <a:noFill/>
          </p:spPr>
          <p:txBody>
            <a:bodyPr wrap="square" rtlCol="0">
              <a:spAutoFit/>
            </a:bodyPr>
            <a:lstStyle/>
            <a:p>
              <a:r>
                <a:rPr lang="es-ES" sz="1600" b="1" dirty="0" err="1" smtClean="0">
                  <a:latin typeface="Times New Roman" panose="02020603050405020304" pitchFamily="18" charset="0"/>
                  <a:cs typeface="Times New Roman" panose="02020603050405020304" pitchFamily="18" charset="0"/>
                </a:rPr>
                <a:t>fechJuvilación</a:t>
              </a:r>
              <a:r>
                <a:rPr lang="es-ES" sz="1600" b="1" dirty="0" smtClean="0">
                  <a:latin typeface="Times New Roman" panose="02020603050405020304" pitchFamily="18" charset="0"/>
                  <a:cs typeface="Times New Roman" panose="02020603050405020304" pitchFamily="18" charset="0"/>
                </a:rPr>
                <a:t>: Fecha</a:t>
              </a:r>
            </a:p>
          </p:txBody>
        </p:sp>
        <p:cxnSp>
          <p:nvCxnSpPr>
            <p:cNvPr id="35" name="34 Conector recto"/>
            <p:cNvCxnSpPr/>
            <p:nvPr/>
          </p:nvCxnSpPr>
          <p:spPr>
            <a:xfrm>
              <a:off x="5796134" y="4765328"/>
              <a:ext cx="2304256"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6" name="35 CuadroTexto"/>
            <p:cNvSpPr txBox="1"/>
            <p:nvPr/>
          </p:nvSpPr>
          <p:spPr>
            <a:xfrm>
              <a:off x="5846825" y="4855214"/>
              <a:ext cx="2238747"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m</a:t>
              </a:r>
              <a:r>
                <a:rPr lang="es-ES" b="1" dirty="0" smtClean="0">
                  <a:latin typeface="Times New Roman" panose="02020603050405020304" pitchFamily="18" charset="0"/>
                  <a:cs typeface="Times New Roman" panose="02020603050405020304" pitchFamily="18" charset="0"/>
                </a:rPr>
                <a:t>étodos </a:t>
              </a:r>
              <a:endParaRPr lang="es-ES" b="1" dirty="0">
                <a:latin typeface="Times New Roman" panose="02020603050405020304" pitchFamily="18" charset="0"/>
                <a:cs typeface="Times New Roman" panose="02020603050405020304" pitchFamily="18" charset="0"/>
              </a:endParaRPr>
            </a:p>
          </p:txBody>
        </p:sp>
        <p:sp>
          <p:nvSpPr>
            <p:cNvPr id="37" name="36 CuadroTexto"/>
            <p:cNvSpPr txBox="1"/>
            <p:nvPr/>
          </p:nvSpPr>
          <p:spPr>
            <a:xfrm>
              <a:off x="3101031" y="2713450"/>
              <a:ext cx="2238747"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m</a:t>
              </a:r>
              <a:r>
                <a:rPr lang="es-ES" b="1" dirty="0" smtClean="0">
                  <a:latin typeface="Times New Roman" panose="02020603050405020304" pitchFamily="18" charset="0"/>
                  <a:cs typeface="Times New Roman" panose="02020603050405020304" pitchFamily="18" charset="0"/>
                </a:rPr>
                <a:t>étodos </a:t>
              </a:r>
              <a:endParaRPr lang="es-ES" b="1" dirty="0">
                <a:latin typeface="Times New Roman" panose="02020603050405020304" pitchFamily="18" charset="0"/>
                <a:cs typeface="Times New Roman" panose="02020603050405020304" pitchFamily="18" charset="0"/>
              </a:endParaRPr>
            </a:p>
          </p:txBody>
        </p:sp>
        <p:sp>
          <p:nvSpPr>
            <p:cNvPr id="38" name="37 CuadroTexto"/>
            <p:cNvSpPr txBox="1"/>
            <p:nvPr/>
          </p:nvSpPr>
          <p:spPr>
            <a:xfrm>
              <a:off x="367541" y="5281212"/>
              <a:ext cx="2238747"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m</a:t>
              </a:r>
              <a:r>
                <a:rPr lang="es-ES" b="1" dirty="0" smtClean="0">
                  <a:latin typeface="Times New Roman" panose="02020603050405020304" pitchFamily="18" charset="0"/>
                  <a:cs typeface="Times New Roman" panose="02020603050405020304" pitchFamily="18" charset="0"/>
                </a:rPr>
                <a:t>étodos </a:t>
              </a:r>
              <a:endParaRPr lang="es-ES" b="1" dirty="0">
                <a:latin typeface="Times New Roman" panose="02020603050405020304" pitchFamily="18" charset="0"/>
                <a:cs typeface="Times New Roman" panose="02020603050405020304" pitchFamily="18" charset="0"/>
              </a:endParaRPr>
            </a:p>
          </p:txBody>
        </p:sp>
        <p:sp>
          <p:nvSpPr>
            <p:cNvPr id="39" name="38 CuadroTexto"/>
            <p:cNvSpPr txBox="1"/>
            <p:nvPr/>
          </p:nvSpPr>
          <p:spPr>
            <a:xfrm>
              <a:off x="3095321" y="5501117"/>
              <a:ext cx="2238747"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m</a:t>
              </a:r>
              <a:r>
                <a:rPr lang="es-ES" b="1" dirty="0" smtClean="0">
                  <a:latin typeface="Times New Roman" panose="02020603050405020304" pitchFamily="18" charset="0"/>
                  <a:cs typeface="Times New Roman" panose="02020603050405020304" pitchFamily="18" charset="0"/>
                </a:rPr>
                <a:t>étodos </a:t>
              </a:r>
              <a:endParaRPr lang="es-ES" b="1" dirty="0">
                <a:latin typeface="Times New Roman" panose="02020603050405020304" pitchFamily="18" charset="0"/>
                <a:cs typeface="Times New Roman" panose="02020603050405020304" pitchFamily="18" charset="0"/>
              </a:endParaRPr>
            </a:p>
          </p:txBody>
        </p:sp>
      </p:grpSp>
      <p:pic>
        <p:nvPicPr>
          <p:cNvPr id="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369" y="1202960"/>
            <a:ext cx="2987852" cy="1070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840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7.- </a:t>
            </a:r>
            <a:r>
              <a:rPr lang="es-ES" dirty="0" smtClean="0">
                <a:latin typeface="Times New Roman" panose="02020603050405020304" pitchFamily="18" charset="0"/>
                <a:cs typeface="Times New Roman" panose="02020603050405020304" pitchFamily="18" charset="0"/>
              </a:rPr>
              <a:t>Sobre-escritura de métodos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586780" y="1197405"/>
            <a:ext cx="6997162" cy="3046988"/>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En una clase derivada se puede volver a escribir uno de los métodos que ya tuviese la clase padre de la que hereda.</a:t>
            </a:r>
          </a:p>
          <a:p>
            <a:pPr algn="ctr">
              <a:spcBef>
                <a:spcPts val="1200"/>
              </a:spcBef>
            </a:pPr>
            <a:r>
              <a:rPr lang="es-ES" sz="2400" dirty="0" smtClean="0">
                <a:latin typeface="Times New Roman" pitchFamily="18" charset="0"/>
                <a:cs typeface="Times New Roman" pitchFamily="18" charset="0"/>
              </a:rPr>
              <a:t>A este mecanismo se le denomina </a:t>
            </a:r>
            <a:r>
              <a:rPr lang="es-ES" sz="2400" b="1" u="sng" dirty="0" smtClean="0">
                <a:latin typeface="Times New Roman" pitchFamily="18" charset="0"/>
                <a:cs typeface="Times New Roman" pitchFamily="18" charset="0"/>
              </a:rPr>
              <a:t>sobre-escritura</a:t>
            </a:r>
            <a:r>
              <a:rPr lang="es-ES" sz="2400" dirty="0" smtClean="0">
                <a:latin typeface="Times New Roman" pitchFamily="18" charset="0"/>
                <a:cs typeface="Times New Roman" pitchFamily="18" charset="0"/>
              </a:rPr>
              <a:t>.</a:t>
            </a:r>
          </a:p>
          <a:p>
            <a:pPr algn="ctr">
              <a:spcBef>
                <a:spcPts val="1200"/>
              </a:spcBef>
            </a:pPr>
            <a:r>
              <a:rPr lang="es-ES" sz="2400" dirty="0" smtClean="0">
                <a:latin typeface="Times New Roman" pitchFamily="18" charset="0"/>
                <a:cs typeface="Times New Roman" pitchFamily="18" charset="0"/>
              </a:rPr>
              <a:t>Así mismo, también se pueden sobrescribir los atributos de la clase, para ello, una clase derivada puede definir</a:t>
            </a:r>
            <a:r>
              <a:rPr lang="es-E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4185923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7.- </a:t>
            </a:r>
            <a:r>
              <a:rPr lang="es-ES" dirty="0" smtClean="0">
                <a:latin typeface="Times New Roman" panose="02020603050405020304" pitchFamily="18" charset="0"/>
                <a:cs typeface="Times New Roman" panose="02020603050405020304" pitchFamily="18" charset="0"/>
              </a:rPr>
              <a:t>Sobre-escritura de métodos</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860854" y="1197405"/>
            <a:ext cx="6866870" cy="1723549"/>
          </a:xfrm>
          <a:prstGeom prst="rect">
            <a:avLst/>
          </a:prstGeom>
          <a:noFill/>
        </p:spPr>
        <p:txBody>
          <a:bodyPr wrap="square" rtlCol="0">
            <a:spAutoFit/>
          </a:bodyPr>
          <a:lstStyle/>
          <a:p>
            <a:pPr marL="261938" indent="-261938" algn="just">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Un atributo con el mismo nombre que uno de la clase.</a:t>
            </a:r>
          </a:p>
          <a:p>
            <a:pPr marL="261938" indent="-261938" algn="just">
              <a:spcBef>
                <a:spcPts val="1200"/>
              </a:spcBef>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Un método con el mismo encabezado (nombre y parámetros de la llamada) que uno de la clase padre.</a:t>
            </a:r>
            <a:endParaRPr lang="es-ES" sz="2400" dirty="0">
              <a:latin typeface="Times New Roman" panose="02020603050405020304" pitchFamily="18" charset="0"/>
              <a:cs typeface="Times New Roman" panose="02020603050405020304" pitchFamily="18" charset="0"/>
            </a:endParaRPr>
          </a:p>
        </p:txBody>
      </p:sp>
      <p:sp>
        <p:nvSpPr>
          <p:cNvPr id="13" name="12 CuadroTexto"/>
          <p:cNvSpPr txBox="1"/>
          <p:nvPr/>
        </p:nvSpPr>
        <p:spPr>
          <a:xfrm>
            <a:off x="1517899" y="3182569"/>
            <a:ext cx="7273565" cy="1200329"/>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En la sobre-escritura podemos ampliar el nivel de acceso, haciéndolo más público, pero no restringirlo </a:t>
            </a:r>
          </a:p>
          <a:p>
            <a:pPr algn="ctr"/>
            <a:r>
              <a:rPr lang="es-ES" sz="2400" dirty="0" smtClean="0">
                <a:latin typeface="Times New Roman" pitchFamily="18" charset="0"/>
                <a:cs typeface="Times New Roman" pitchFamily="18" charset="0"/>
              </a:rPr>
              <a:t>(</a:t>
            </a:r>
            <a:r>
              <a:rPr lang="es-ES" sz="2400" i="1" dirty="0" smtClean="0">
                <a:latin typeface="Times New Roman" pitchFamily="18" charset="0"/>
                <a:cs typeface="Times New Roman" pitchFamily="18" charset="0"/>
              </a:rPr>
              <a:t>hacerlo más privado no se puede</a:t>
            </a:r>
            <a:r>
              <a:rPr lang="es-E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330632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a:t>
              </a:fld>
              <a:endParaRPr lang="es-ES" b="1" dirty="0">
                <a:latin typeface="Times New Roman" panose="02020603050405020304" pitchFamily="18" charset="0"/>
                <a:cs typeface="Times New Roman" panose="02020603050405020304" pitchFamily="18" charset="0"/>
              </a:endParaRPr>
            </a:p>
          </p:txBody>
        </p:sp>
      </p:grpSp>
      <p:sp>
        <p:nvSpPr>
          <p:cNvPr id="17" name="Title 3"/>
          <p:cNvSpPr>
            <a:spLocks noGrp="1"/>
          </p:cNvSpPr>
          <p:nvPr>
            <p:ph type="title"/>
          </p:nvPr>
        </p:nvSpPr>
        <p:spPr>
          <a:xfrm>
            <a:off x="1169488" y="27746"/>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Introducción</a:t>
            </a:r>
            <a:endParaRPr lang="es-ES" dirty="0">
              <a:latin typeface="Times New Roman" panose="02020603050405020304" pitchFamily="18" charset="0"/>
              <a:cs typeface="Times New Roman" panose="02020603050405020304" pitchFamily="18" charset="0"/>
            </a:endParaRPr>
          </a:p>
        </p:txBody>
      </p:sp>
      <p:pic>
        <p:nvPicPr>
          <p:cNvPr id="18"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7955" y="281175"/>
            <a:ext cx="2066983" cy="3054100"/>
          </a:xfrm>
          <a:prstGeom prst="rect">
            <a:avLst/>
          </a:prstGeom>
          <a:noFill/>
          <a:extLst>
            <a:ext uri="{909E8E84-426E-40DD-AFC4-6F175D3DCCD1}">
              <a14:hiddenFill xmlns:a14="http://schemas.microsoft.com/office/drawing/2010/main">
                <a:solidFill>
                  <a:srgbClr val="FFFFFF"/>
                </a:solidFill>
              </a14:hiddenFill>
            </a:ext>
          </a:extLst>
        </p:spPr>
      </p:pic>
      <p:sp>
        <p:nvSpPr>
          <p:cNvPr id="20" name="19 CuadroTexto"/>
          <p:cNvSpPr txBox="1"/>
          <p:nvPr/>
        </p:nvSpPr>
        <p:spPr>
          <a:xfrm>
            <a:off x="1976015" y="891995"/>
            <a:ext cx="6916463"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La situación en la que nos encontramos ahora es que nuestras clases abstraen entidades del mundo real pero:</a:t>
            </a:r>
          </a:p>
        </p:txBody>
      </p:sp>
      <p:sp>
        <p:nvSpPr>
          <p:cNvPr id="21" name="20 CuadroTexto"/>
          <p:cNvSpPr txBox="1"/>
          <p:nvPr/>
        </p:nvSpPr>
        <p:spPr>
          <a:xfrm>
            <a:off x="2852871" y="1817749"/>
            <a:ext cx="5024721" cy="830997"/>
          </a:xfrm>
          <a:prstGeom prst="rect">
            <a:avLst/>
          </a:prstGeom>
          <a:noFill/>
        </p:spPr>
        <p:txBody>
          <a:bodyPr wrap="square" rtlCol="0">
            <a:spAutoFit/>
          </a:bodyPr>
          <a:lstStyle/>
          <a:p>
            <a:pPr algn="ctr"/>
            <a:r>
              <a:rPr lang="es-ES" sz="2400" b="1" dirty="0" smtClean="0">
                <a:solidFill>
                  <a:srgbClr val="C00000"/>
                </a:solidFill>
                <a:latin typeface="Times New Roman" panose="02020603050405020304" pitchFamily="18" charset="0"/>
                <a:cs typeface="Times New Roman" panose="02020603050405020304" pitchFamily="18" charset="0"/>
              </a:rPr>
              <a:t>¿Qué ocurre si quiero añadir más funcionalidad a mis clases</a:t>
            </a:r>
            <a:endParaRPr lang="es-ES" sz="2400" b="1" dirty="0">
              <a:solidFill>
                <a:srgbClr val="C00000"/>
              </a:solidFill>
              <a:latin typeface="Times New Roman" panose="02020603050405020304" pitchFamily="18" charset="0"/>
              <a:cs typeface="Times New Roman" panose="02020603050405020304" pitchFamily="18" charset="0"/>
            </a:endParaRPr>
          </a:p>
        </p:txBody>
      </p:sp>
      <p:sp>
        <p:nvSpPr>
          <p:cNvPr id="22" name="21 CuadroTexto"/>
          <p:cNvSpPr txBox="1"/>
          <p:nvPr/>
        </p:nvSpPr>
        <p:spPr>
          <a:xfrm rot="20651672">
            <a:off x="648818" y="3167419"/>
            <a:ext cx="4032448" cy="1200329"/>
          </a:xfrm>
          <a:prstGeom prst="rect">
            <a:avLst/>
          </a:prstGeom>
          <a:noFill/>
        </p:spPr>
        <p:txBody>
          <a:bodyPr wrap="square" rtlCol="0">
            <a:spAutoFit/>
          </a:bodyPr>
          <a:lstStyle/>
          <a:p>
            <a:pPr algn="ctr"/>
            <a:r>
              <a:rPr lang="es-ES" sz="2400" b="1" dirty="0" smtClean="0">
                <a:solidFill>
                  <a:srgbClr val="C00000"/>
                </a:solidFill>
                <a:latin typeface="Times New Roman" panose="02020603050405020304" pitchFamily="18" charset="0"/>
                <a:cs typeface="Times New Roman" panose="02020603050405020304" pitchFamily="18" charset="0"/>
              </a:rPr>
              <a:t>¿Cómo puedo añadir nuevos atributos a una clase ya existente?</a:t>
            </a:r>
            <a:endParaRPr lang="es-ES" sz="2400" b="1" dirty="0">
              <a:solidFill>
                <a:srgbClr val="C00000"/>
              </a:solidFill>
              <a:latin typeface="Times New Roman" panose="02020603050405020304" pitchFamily="18" charset="0"/>
              <a:cs typeface="Times New Roman" panose="02020603050405020304" pitchFamily="18" charset="0"/>
            </a:endParaRPr>
          </a:p>
        </p:txBody>
      </p:sp>
      <p:sp>
        <p:nvSpPr>
          <p:cNvPr id="23" name="22 CuadroTexto"/>
          <p:cNvSpPr txBox="1"/>
          <p:nvPr/>
        </p:nvSpPr>
        <p:spPr>
          <a:xfrm rot="20747043">
            <a:off x="4861707" y="2990754"/>
            <a:ext cx="4032448" cy="1261884"/>
          </a:xfrm>
          <a:prstGeom prst="rect">
            <a:avLst/>
          </a:prstGeom>
          <a:noFill/>
        </p:spPr>
        <p:txBody>
          <a:bodyPr wrap="square" rtlCol="0">
            <a:spAutoFit/>
          </a:bodyPr>
          <a:lstStyle/>
          <a:p>
            <a:pPr algn="ctr"/>
            <a:r>
              <a:rPr lang="es-ES" sz="2800" b="1" dirty="0" smtClean="0">
                <a:solidFill>
                  <a:srgbClr val="C00000"/>
                </a:solidFill>
                <a:latin typeface="Times New Roman" panose="02020603050405020304" pitchFamily="18" charset="0"/>
                <a:cs typeface="Times New Roman" panose="02020603050405020304" pitchFamily="18" charset="0"/>
              </a:rPr>
              <a:t>¿</a:t>
            </a:r>
            <a:r>
              <a:rPr lang="es-ES" sz="2400" b="1" dirty="0" smtClean="0">
                <a:solidFill>
                  <a:srgbClr val="C00000"/>
                </a:solidFill>
                <a:latin typeface="Times New Roman" panose="02020603050405020304" pitchFamily="18" charset="0"/>
                <a:cs typeface="Times New Roman" panose="02020603050405020304" pitchFamily="18" charset="0"/>
              </a:rPr>
              <a:t>Cómo puedo ampliar el conjunto de métodos que proporciona?</a:t>
            </a:r>
            <a:endParaRPr lang="es-E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01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30</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1670605" y="739290"/>
            <a:ext cx="7121012" cy="1938992"/>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Es algo muy común que al reescribir en la clase derivada (Hija) métodos de la clase base (padre), sea necesario invocar los métodos originales de la clase base. Para ello, disponemos de la referencia «</a:t>
            </a:r>
            <a:r>
              <a:rPr lang="es-ES" sz="2400" dirty="0" err="1" smtClean="0">
                <a:latin typeface="Times New Roman" pitchFamily="18" charset="0"/>
                <a:cs typeface="Times New Roman" pitchFamily="18" charset="0"/>
              </a:rPr>
              <a:t>super</a:t>
            </a:r>
            <a:r>
              <a:rPr lang="es-ES" sz="2400" dirty="0" smtClean="0">
                <a:latin typeface="Times New Roman" pitchFamily="18" charset="0"/>
                <a:cs typeface="Times New Roman" pitchFamily="18" charset="0"/>
              </a:rPr>
              <a:t>», que permite acceder a los métodos y atributos de la clase </a:t>
            </a:r>
          </a:p>
        </p:txBody>
      </p:sp>
      <p:sp>
        <p:nvSpPr>
          <p:cNvPr id="12" name="11 CuadroTexto"/>
          <p:cNvSpPr txBox="1"/>
          <p:nvPr/>
        </p:nvSpPr>
        <p:spPr>
          <a:xfrm>
            <a:off x="1746195" y="3793390"/>
            <a:ext cx="3970886" cy="523220"/>
          </a:xfrm>
          <a:prstGeom prst="rect">
            <a:avLst/>
          </a:prstGeom>
          <a:noFill/>
          <a:ln w="38100">
            <a:solidFill>
              <a:schemeClr val="tx1"/>
            </a:solidFill>
          </a:ln>
        </p:spPr>
        <p:txBody>
          <a:bodyPr wrap="square" rtlCol="0">
            <a:spAutoFit/>
          </a:bodyPr>
          <a:lstStyle/>
          <a:p>
            <a:pPr algn="ctr"/>
            <a:r>
              <a:rPr lang="es-ES" sz="2800" b="1" dirty="0" err="1" smtClean="0">
                <a:latin typeface="Courier New" panose="02070309020205020404" pitchFamily="49" charset="0"/>
                <a:cs typeface="Courier New" panose="02070309020205020404" pitchFamily="49" charset="0"/>
              </a:rPr>
              <a:t>super.imprime</a:t>
            </a:r>
            <a:r>
              <a:rPr lang="es-ES" sz="2800" b="1" dirty="0" smtClean="0">
                <a:latin typeface="Courier New" panose="02070309020205020404" pitchFamily="49" charset="0"/>
                <a:cs typeface="Courier New" panose="02070309020205020404" pitchFamily="49" charset="0"/>
              </a:rPr>
              <a:t>();</a:t>
            </a:r>
            <a:endParaRPr lang="es-ES" sz="2800" b="1" dirty="0">
              <a:latin typeface="Courier New" panose="02070309020205020404" pitchFamily="49" charset="0"/>
              <a:cs typeface="Courier New" panose="02070309020205020404" pitchFamily="49" charset="0"/>
            </a:endParaRPr>
          </a:p>
        </p:txBody>
      </p:sp>
      <p:sp>
        <p:nvSpPr>
          <p:cNvPr id="13" name="12 CuadroTexto"/>
          <p:cNvSpPr txBox="1"/>
          <p:nvPr/>
        </p:nvSpPr>
        <p:spPr>
          <a:xfrm>
            <a:off x="4608884" y="2877160"/>
            <a:ext cx="4021189" cy="830997"/>
          </a:xfrm>
          <a:prstGeom prst="rect">
            <a:avLst/>
          </a:prstGeom>
          <a:noFill/>
        </p:spPr>
        <p:txBody>
          <a:bodyPr wrap="square" rtlCol="0">
            <a:spAutoFit/>
          </a:bodyPr>
          <a:lstStyle/>
          <a:p>
            <a:r>
              <a:rPr lang="es-ES" sz="2400" b="1" dirty="0" smtClean="0">
                <a:solidFill>
                  <a:srgbClr val="C00000"/>
                </a:solidFill>
                <a:latin typeface="Times New Roman" panose="02020603050405020304" pitchFamily="18" charset="0"/>
                <a:cs typeface="Times New Roman" panose="02020603050405020304" pitchFamily="18" charset="0"/>
              </a:rPr>
              <a:t>Llama al método imprime de la clase padre.</a:t>
            </a:r>
            <a:endParaRPr lang="es-ES" sz="2400" b="1" dirty="0">
              <a:solidFill>
                <a:srgbClr val="C00000"/>
              </a:solidFill>
              <a:latin typeface="Times New Roman" panose="02020603050405020304" pitchFamily="18" charset="0"/>
              <a:cs typeface="Times New Roman" panose="02020603050405020304" pitchFamily="18" charset="0"/>
            </a:endParaRPr>
          </a:p>
        </p:txBody>
      </p:sp>
      <p:cxnSp>
        <p:nvCxnSpPr>
          <p:cNvPr id="14" name="13 Conector recto de flecha"/>
          <p:cNvCxnSpPr>
            <a:endCxn id="12" idx="3"/>
          </p:cNvCxnSpPr>
          <p:nvPr/>
        </p:nvCxnSpPr>
        <p:spPr>
          <a:xfrm flipH="1">
            <a:off x="5717081" y="3529823"/>
            <a:ext cx="1368153" cy="525177"/>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7.- </a:t>
            </a:r>
            <a:r>
              <a:rPr lang="es-ES" dirty="0" smtClean="0">
                <a:latin typeface="Times New Roman" panose="02020603050405020304" pitchFamily="18" charset="0"/>
                <a:cs typeface="Times New Roman" panose="02020603050405020304" pitchFamily="18" charset="0"/>
              </a:rPr>
              <a:t>Sobre-escritura de métodos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80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7.- </a:t>
            </a:r>
            <a:r>
              <a:rPr lang="es-ES" dirty="0" smtClean="0">
                <a:latin typeface="Times New Roman" panose="02020603050405020304" pitchFamily="18" charset="0"/>
                <a:cs typeface="Times New Roman" panose="02020603050405020304" pitchFamily="18" charset="0"/>
              </a:rPr>
              <a:t>Sobre-escritura de métodos</a:t>
            </a:r>
            <a:endParaRPr lang="en-US" dirty="0">
              <a:latin typeface="Times New Roman" panose="02020603050405020304" pitchFamily="18" charset="0"/>
              <a:cs typeface="Times New Roman" panose="02020603050405020304" pitchFamily="18" charset="0"/>
            </a:endParaRPr>
          </a:p>
        </p:txBody>
      </p:sp>
      <p:pic>
        <p:nvPicPr>
          <p:cNvPr id="12"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550457"/>
            <a:ext cx="3069602" cy="1483641"/>
          </a:xfrm>
          <a:prstGeom prst="rect">
            <a:avLst/>
          </a:prstGeom>
          <a:noFill/>
          <a:extLst>
            <a:ext uri="{909E8E84-426E-40DD-AFC4-6F175D3DCCD1}">
              <a14:hiddenFill xmlns:a14="http://schemas.microsoft.com/office/drawing/2010/main">
                <a:solidFill>
                  <a:srgbClr val="FFFFFF"/>
                </a:solidFill>
              </a14:hiddenFill>
            </a:ext>
          </a:extLst>
        </p:spPr>
      </p:pic>
      <p:sp>
        <p:nvSpPr>
          <p:cNvPr id="13" name="12 CuadroTexto"/>
          <p:cNvSpPr txBox="1"/>
          <p:nvPr/>
        </p:nvSpPr>
        <p:spPr>
          <a:xfrm>
            <a:off x="1223093" y="739290"/>
            <a:ext cx="7456694" cy="1200329"/>
          </a:xfrm>
          <a:prstGeom prst="rect">
            <a:avLst/>
          </a:prstGeom>
          <a:noFill/>
        </p:spPr>
        <p:txBody>
          <a:bodyPr wrap="square" rtlCol="0">
            <a:spAutoFit/>
          </a:bodyPr>
          <a:lstStyle/>
          <a:p>
            <a:pPr algn="ctr"/>
            <a:r>
              <a:rPr lang="es-ES" sz="2400" dirty="0" smtClean="0">
                <a:latin typeface="Times New Roman" pitchFamily="18" charset="0"/>
                <a:cs typeface="Times New Roman" pitchFamily="18" charset="0"/>
              </a:rPr>
              <a:t>Para impedir que un atributo o método se pueda reescribir en una clase derivada, en la clase base se le antepone el modificador «</a:t>
            </a:r>
            <a:r>
              <a:rPr lang="es-ES" sz="2400" b="1" dirty="0" smtClean="0">
                <a:solidFill>
                  <a:srgbClr val="C00000"/>
                </a:solidFill>
                <a:latin typeface="Times New Roman" pitchFamily="18" charset="0"/>
                <a:cs typeface="Times New Roman" pitchFamily="18" charset="0"/>
              </a:rPr>
              <a:t>final</a:t>
            </a:r>
            <a:r>
              <a:rPr lang="es-ES" sz="2400" dirty="0" smtClean="0">
                <a:latin typeface="Times New Roman" pitchFamily="18" charset="0"/>
                <a:cs typeface="Times New Roman" pitchFamily="18" charset="0"/>
              </a:rPr>
              <a:t>». Permite lo siguiente:</a:t>
            </a:r>
          </a:p>
        </p:txBody>
      </p:sp>
      <p:sp>
        <p:nvSpPr>
          <p:cNvPr id="14" name="13 CuadroTexto"/>
          <p:cNvSpPr txBox="1"/>
          <p:nvPr/>
        </p:nvSpPr>
        <p:spPr>
          <a:xfrm>
            <a:off x="1442044" y="2011300"/>
            <a:ext cx="7285798" cy="2539157"/>
          </a:xfrm>
          <a:prstGeom prst="rect">
            <a:avLst/>
          </a:prstGeom>
          <a:noFill/>
        </p:spPr>
        <p:txBody>
          <a:bodyPr wrap="square" rtlCol="0">
            <a:spAutoFit/>
          </a:bodyPr>
          <a:lstStyle/>
          <a:p>
            <a:pPr marL="358775" indent="-358775" algn="just">
              <a:buFont typeface="+mj-lt"/>
              <a:buAutoNum type="arabicParenR"/>
            </a:pPr>
            <a:r>
              <a:rPr lang="es-ES" sz="2400" dirty="0" smtClean="0">
                <a:latin typeface="Times New Roman" panose="02020603050405020304" pitchFamily="18" charset="0"/>
                <a:cs typeface="Times New Roman" panose="02020603050405020304" pitchFamily="18" charset="0"/>
              </a:rPr>
              <a:t>Para una variable: se impide que se cambie su contenido (constante).</a:t>
            </a:r>
          </a:p>
          <a:p>
            <a:pPr marL="358775" indent="-358775" algn="just">
              <a:spcBef>
                <a:spcPts val="600"/>
              </a:spcBef>
              <a:buFont typeface="+mj-lt"/>
              <a:buAutoNum type="arabicParenR"/>
            </a:pPr>
            <a:r>
              <a:rPr lang="es-ES" sz="2400" dirty="0" smtClean="0">
                <a:latin typeface="Times New Roman" panose="02020603050405020304" pitchFamily="18" charset="0"/>
                <a:cs typeface="Times New Roman" panose="02020603050405020304" pitchFamily="18" charset="0"/>
              </a:rPr>
              <a:t>Para un método: se impide que se sobrecargue</a:t>
            </a:r>
          </a:p>
          <a:p>
            <a:pPr marL="358775" indent="-358775" algn="just">
              <a:spcBef>
                <a:spcPts val="600"/>
              </a:spcBef>
              <a:buFont typeface="+mj-lt"/>
              <a:buAutoNum type="arabicParenR"/>
            </a:pPr>
            <a:r>
              <a:rPr lang="es-ES" sz="2400" dirty="0" smtClean="0">
                <a:latin typeface="Times New Roman" panose="02020603050405020304" pitchFamily="18" charset="0"/>
                <a:cs typeface="Times New Roman" panose="02020603050405020304" pitchFamily="18" charset="0"/>
              </a:rPr>
              <a:t>Para un parámetro de un método: impide que el método cambie su valor</a:t>
            </a:r>
          </a:p>
          <a:p>
            <a:pPr marL="358775" indent="-358775">
              <a:spcBef>
                <a:spcPts val="600"/>
              </a:spcBef>
              <a:buFont typeface="+mj-lt"/>
              <a:buAutoNum type="arabicParenR"/>
            </a:pPr>
            <a:r>
              <a:rPr lang="es-ES" sz="2400" dirty="0" smtClean="0">
                <a:latin typeface="Times New Roman" panose="02020603050405020304" pitchFamily="18" charset="0"/>
                <a:cs typeface="Times New Roman" panose="02020603050405020304" pitchFamily="18" charset="0"/>
              </a:rPr>
              <a:t>Para una clase: impide que se herede de ella</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139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Sobre-carga</a:t>
            </a:r>
            <a:r>
              <a:rPr lang="en-US" dirty="0" smtClean="0">
                <a:latin typeface="Times New Roman" panose="02020603050405020304" pitchFamily="18" charset="0"/>
                <a:cs typeface="Times New Roman" panose="02020603050405020304" pitchFamily="18" charset="0"/>
              </a:rPr>
              <a:t> vs </a:t>
            </a:r>
            <a:r>
              <a:rPr lang="es-ES" dirty="0" smtClean="0">
                <a:latin typeface="Times New Roman" panose="02020603050405020304" pitchFamily="18" charset="0"/>
                <a:cs typeface="Times New Roman" panose="02020603050405020304" pitchFamily="18" charset="0"/>
              </a:rPr>
              <a:t>Sobre-escritura</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272097" y="1347406"/>
            <a:ext cx="5430186" cy="461665"/>
          </a:xfrm>
          <a:prstGeom prst="rect">
            <a:avLst/>
          </a:prstGeom>
          <a:noFill/>
        </p:spPr>
        <p:txBody>
          <a:bodyPr wrap="square" rtlCol="0">
            <a:spAutoFit/>
          </a:bodyPr>
          <a:lstStyle/>
          <a:p>
            <a:pPr marL="449263" indent="-449263" algn="just">
              <a:buFont typeface="Wingdings"/>
              <a:buChar char="Ø"/>
            </a:pPr>
            <a:r>
              <a:rPr lang="es-ES" sz="2400" b="1" dirty="0" smtClean="0">
                <a:latin typeface="Times New Roman" pitchFamily="18" charset="0"/>
                <a:cs typeface="Times New Roman" pitchFamily="18" charset="0"/>
              </a:rPr>
              <a:t>Sobrecarga de métodos:</a:t>
            </a:r>
          </a:p>
        </p:txBody>
      </p:sp>
      <p:sp>
        <p:nvSpPr>
          <p:cNvPr id="13" name="12 CuadroTexto"/>
          <p:cNvSpPr txBox="1"/>
          <p:nvPr/>
        </p:nvSpPr>
        <p:spPr>
          <a:xfrm>
            <a:off x="1670605" y="1960930"/>
            <a:ext cx="7147929" cy="172354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La sobrecarga de métodos consiste en declarar métodos con el mismo nombre que serán diferenciados por los parámetros que reciben o que devuelven.</a:t>
            </a:r>
          </a:p>
          <a:p>
            <a:pPr algn="ctr">
              <a:spcBef>
                <a:spcPts val="1200"/>
              </a:spcBef>
            </a:pPr>
            <a:r>
              <a:rPr lang="es-ES" sz="2400" dirty="0" smtClean="0">
                <a:latin typeface="Times New Roman" panose="02020603050405020304" pitchFamily="18" charset="0"/>
                <a:cs typeface="Times New Roman" panose="02020603050405020304" pitchFamily="18" charset="0"/>
              </a:rPr>
              <a:t>Los parámetros se diferencia por el tipo y la cantidad.</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275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Sobre-carga</a:t>
            </a:r>
            <a:r>
              <a:rPr lang="en-US" dirty="0" smtClean="0">
                <a:latin typeface="Times New Roman" panose="02020603050405020304" pitchFamily="18" charset="0"/>
                <a:cs typeface="Times New Roman" panose="02020603050405020304" pitchFamily="18" charset="0"/>
              </a:rPr>
              <a:t> vs </a:t>
            </a:r>
            <a:r>
              <a:rPr lang="es-ES" dirty="0" smtClean="0">
                <a:latin typeface="Times New Roman" panose="02020603050405020304" pitchFamily="18" charset="0"/>
                <a:cs typeface="Times New Roman" panose="02020603050405020304" pitchFamily="18" charset="0"/>
              </a:rPr>
              <a:t>Sobre-escritura</a:t>
            </a:r>
            <a:endParaRPr lang="en-US" dirty="0">
              <a:latin typeface="Times New Roman" panose="02020603050405020304" pitchFamily="18" charset="0"/>
              <a:cs typeface="Times New Roman" panose="02020603050405020304" pitchFamily="18" charset="0"/>
            </a:endParaRPr>
          </a:p>
        </p:txBody>
      </p:sp>
      <p:sp>
        <p:nvSpPr>
          <p:cNvPr id="12" name="11 Rectángulo"/>
          <p:cNvSpPr/>
          <p:nvPr/>
        </p:nvSpPr>
        <p:spPr>
          <a:xfrm>
            <a:off x="7957087" y="2686133"/>
            <a:ext cx="433470" cy="449835"/>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6805670" y="993006"/>
            <a:ext cx="433470" cy="449835"/>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5946345" y="2686133"/>
            <a:ext cx="433470" cy="449835"/>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Rectángulo"/>
          <p:cNvSpPr/>
          <p:nvPr/>
        </p:nvSpPr>
        <p:spPr>
          <a:xfrm>
            <a:off x="5365232" y="1008908"/>
            <a:ext cx="433470" cy="449835"/>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Rectángulo"/>
          <p:cNvSpPr/>
          <p:nvPr/>
        </p:nvSpPr>
        <p:spPr>
          <a:xfrm>
            <a:off x="3391992" y="2711533"/>
            <a:ext cx="1154551" cy="449835"/>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3391992" y="1008909"/>
            <a:ext cx="1154551" cy="449835"/>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CuadroTexto"/>
          <p:cNvSpPr txBox="1"/>
          <p:nvPr/>
        </p:nvSpPr>
        <p:spPr>
          <a:xfrm>
            <a:off x="1017526" y="1008909"/>
            <a:ext cx="7828977" cy="1692771"/>
          </a:xfrm>
          <a:prstGeom prst="rect">
            <a:avLst/>
          </a:prstGeom>
          <a:noFill/>
        </p:spPr>
        <p:txBody>
          <a:bodyPr wrap="square" rtlCol="0">
            <a:spAutoFit/>
          </a:bodyPr>
          <a:lstStyle/>
          <a:p>
            <a:r>
              <a:rPr lang="es-ES" sz="2600" b="1" dirty="0" err="1" smtClean="0">
                <a:latin typeface="Courier New" panose="02070309020205020404" pitchFamily="49" charset="0"/>
                <a:cs typeface="Courier New" panose="02070309020205020404" pitchFamily="49" charset="0"/>
              </a:rPr>
              <a:t>public</a:t>
            </a:r>
            <a:r>
              <a:rPr lang="es-ES" sz="2600" b="1" dirty="0" smtClean="0">
                <a:latin typeface="Courier New" panose="02070309020205020404" pitchFamily="49" charset="0"/>
                <a:cs typeface="Courier New" panose="02070309020205020404" pitchFamily="49" charset="0"/>
              </a:rPr>
              <a:t> </a:t>
            </a:r>
            <a:r>
              <a:rPr lang="es-ES" sz="2600" b="1" dirty="0" err="1" smtClean="0">
                <a:latin typeface="Courier New" panose="02070309020205020404" pitchFamily="49" charset="0"/>
                <a:cs typeface="Courier New" panose="02070309020205020404" pitchFamily="49" charset="0"/>
              </a:rPr>
              <a:t>void</a:t>
            </a:r>
            <a:r>
              <a:rPr lang="es-ES" sz="2600" b="1" dirty="0" smtClean="0">
                <a:latin typeface="Courier New" panose="02070309020205020404" pitchFamily="49" charset="0"/>
                <a:cs typeface="Courier New" panose="02070309020205020404" pitchFamily="49" charset="0"/>
              </a:rPr>
              <a:t> sumar(</a:t>
            </a:r>
            <a:r>
              <a:rPr lang="es-ES" sz="2600" b="1" dirty="0" err="1" smtClean="0">
                <a:latin typeface="Courier New" panose="02070309020205020404" pitchFamily="49" charset="0"/>
                <a:cs typeface="Courier New" panose="02070309020205020404" pitchFamily="49" charset="0"/>
              </a:rPr>
              <a:t>int</a:t>
            </a:r>
            <a:r>
              <a:rPr lang="es-ES" sz="2600" b="1" dirty="0" smtClean="0">
                <a:latin typeface="Courier New" panose="02070309020205020404" pitchFamily="49" charset="0"/>
                <a:cs typeface="Courier New" panose="02070309020205020404" pitchFamily="49" charset="0"/>
              </a:rPr>
              <a:t> a, </a:t>
            </a:r>
            <a:r>
              <a:rPr lang="es-ES" sz="2600" b="1" dirty="0" err="1" smtClean="0">
                <a:latin typeface="Courier New" panose="02070309020205020404" pitchFamily="49" charset="0"/>
                <a:cs typeface="Courier New" panose="02070309020205020404" pitchFamily="49" charset="0"/>
              </a:rPr>
              <a:t>int</a:t>
            </a:r>
            <a:r>
              <a:rPr lang="es-ES" sz="2600" b="1" dirty="0">
                <a:latin typeface="Courier New" panose="02070309020205020404" pitchFamily="49" charset="0"/>
                <a:cs typeface="Courier New" panose="02070309020205020404" pitchFamily="49" charset="0"/>
              </a:rPr>
              <a:t> </a:t>
            </a:r>
            <a:r>
              <a:rPr lang="es-ES" sz="2600" b="1" dirty="0" smtClean="0">
                <a:latin typeface="Courier New" panose="02070309020205020404" pitchFamily="49" charset="0"/>
                <a:cs typeface="Courier New" panose="02070309020205020404" pitchFamily="49" charset="0"/>
              </a:rPr>
              <a:t>b){</a:t>
            </a:r>
          </a:p>
          <a:p>
            <a:r>
              <a:rPr lang="es-ES" sz="2600" b="1" dirty="0">
                <a:latin typeface="Courier New" panose="02070309020205020404" pitchFamily="49" charset="0"/>
                <a:cs typeface="Courier New" panose="02070309020205020404" pitchFamily="49" charset="0"/>
              </a:rPr>
              <a:t> </a:t>
            </a:r>
            <a:r>
              <a:rPr lang="es-ES" sz="2600" b="1" dirty="0" smtClean="0">
                <a:latin typeface="Courier New" panose="02070309020205020404" pitchFamily="49" charset="0"/>
                <a:cs typeface="Courier New" panose="02070309020205020404" pitchFamily="49" charset="0"/>
              </a:rPr>
              <a:t>  </a:t>
            </a:r>
            <a:r>
              <a:rPr lang="es-ES" sz="2600" b="1" dirty="0" err="1" smtClean="0">
                <a:latin typeface="Courier New" panose="02070309020205020404" pitchFamily="49" charset="0"/>
                <a:cs typeface="Courier New" panose="02070309020205020404" pitchFamily="49" charset="0"/>
              </a:rPr>
              <a:t>int</a:t>
            </a:r>
            <a:r>
              <a:rPr lang="es-ES" sz="2600" b="1" dirty="0" smtClean="0">
                <a:latin typeface="Courier New" panose="02070309020205020404" pitchFamily="49" charset="0"/>
                <a:cs typeface="Courier New" panose="02070309020205020404" pitchFamily="49" charset="0"/>
              </a:rPr>
              <a:t> suma = a + b;</a:t>
            </a:r>
          </a:p>
          <a:p>
            <a:r>
              <a:rPr lang="es-ES" sz="2600" b="1" dirty="0">
                <a:latin typeface="Courier New" panose="02070309020205020404" pitchFamily="49" charset="0"/>
                <a:cs typeface="Courier New" panose="02070309020205020404" pitchFamily="49" charset="0"/>
              </a:rPr>
              <a:t> </a:t>
            </a:r>
            <a:r>
              <a:rPr lang="es-ES" sz="2600" b="1" dirty="0" smtClean="0">
                <a:latin typeface="Courier New" panose="02070309020205020404" pitchFamily="49" charset="0"/>
                <a:cs typeface="Courier New" panose="02070309020205020404" pitchFamily="49" charset="0"/>
              </a:rPr>
              <a:t>  </a:t>
            </a:r>
            <a:r>
              <a:rPr lang="es-ES" sz="2600" b="1" dirty="0" err="1" smtClean="0">
                <a:latin typeface="Courier New" panose="02070309020205020404" pitchFamily="49" charset="0"/>
                <a:cs typeface="Courier New" panose="02070309020205020404" pitchFamily="49" charset="0"/>
              </a:rPr>
              <a:t>System.out.println</a:t>
            </a:r>
            <a:r>
              <a:rPr lang="es-ES" sz="2600" b="1" dirty="0" smtClean="0">
                <a:latin typeface="Courier New" panose="02070309020205020404" pitchFamily="49" charset="0"/>
                <a:cs typeface="Courier New" panose="02070309020205020404" pitchFamily="49" charset="0"/>
              </a:rPr>
              <a:t>(“suma ” + suma);</a:t>
            </a:r>
          </a:p>
          <a:p>
            <a:r>
              <a:rPr lang="es-ES" sz="2600" b="1" dirty="0">
                <a:latin typeface="Courier New" panose="02070309020205020404" pitchFamily="49" charset="0"/>
                <a:cs typeface="Courier New" panose="02070309020205020404" pitchFamily="49" charset="0"/>
              </a:rPr>
              <a:t>}</a:t>
            </a:r>
          </a:p>
        </p:txBody>
      </p:sp>
      <p:sp>
        <p:nvSpPr>
          <p:cNvPr id="20" name="19 CuadroTexto"/>
          <p:cNvSpPr txBox="1"/>
          <p:nvPr/>
        </p:nvSpPr>
        <p:spPr>
          <a:xfrm>
            <a:off x="1017526" y="2701680"/>
            <a:ext cx="8007136" cy="1692771"/>
          </a:xfrm>
          <a:prstGeom prst="rect">
            <a:avLst/>
          </a:prstGeom>
          <a:noFill/>
        </p:spPr>
        <p:txBody>
          <a:bodyPr wrap="square" rtlCol="0">
            <a:spAutoFit/>
          </a:bodyPr>
          <a:lstStyle/>
          <a:p>
            <a:r>
              <a:rPr lang="es-ES" sz="2600" b="1" dirty="0" err="1" smtClean="0">
                <a:latin typeface="Courier New" panose="02070309020205020404" pitchFamily="49" charset="0"/>
                <a:cs typeface="Courier New" panose="02070309020205020404" pitchFamily="49" charset="0"/>
              </a:rPr>
              <a:t>public</a:t>
            </a:r>
            <a:r>
              <a:rPr lang="es-ES" sz="2600" b="1" dirty="0" smtClean="0">
                <a:latin typeface="Courier New" panose="02070309020205020404" pitchFamily="49" charset="0"/>
                <a:cs typeface="Courier New" panose="02070309020205020404" pitchFamily="49" charset="0"/>
              </a:rPr>
              <a:t> </a:t>
            </a:r>
            <a:r>
              <a:rPr lang="es-ES" sz="2600" b="1" dirty="0" err="1" smtClean="0">
                <a:latin typeface="Courier New" panose="02070309020205020404" pitchFamily="49" charset="0"/>
                <a:cs typeface="Courier New" panose="02070309020205020404" pitchFamily="49" charset="0"/>
              </a:rPr>
              <a:t>void</a:t>
            </a:r>
            <a:r>
              <a:rPr lang="es-ES" sz="2600" b="1" dirty="0" smtClean="0">
                <a:latin typeface="Courier New" panose="02070309020205020404" pitchFamily="49" charset="0"/>
                <a:cs typeface="Courier New" panose="02070309020205020404" pitchFamily="49" charset="0"/>
              </a:rPr>
              <a:t> sumar(</a:t>
            </a:r>
            <a:r>
              <a:rPr lang="es-ES" sz="2600" b="1" dirty="0" err="1" smtClean="0">
                <a:latin typeface="Courier New" panose="02070309020205020404" pitchFamily="49" charset="0"/>
                <a:cs typeface="Courier New" panose="02070309020205020404" pitchFamily="49" charset="0"/>
              </a:rPr>
              <a:t>double</a:t>
            </a:r>
            <a:r>
              <a:rPr lang="es-ES" sz="2600" b="1" dirty="0" smtClean="0">
                <a:latin typeface="Courier New" panose="02070309020205020404" pitchFamily="49" charset="0"/>
                <a:cs typeface="Courier New" panose="02070309020205020404" pitchFamily="49" charset="0"/>
              </a:rPr>
              <a:t> a, </a:t>
            </a:r>
            <a:r>
              <a:rPr lang="es-ES" sz="2600" b="1" dirty="0" err="1" smtClean="0">
                <a:latin typeface="Courier New" panose="02070309020205020404" pitchFamily="49" charset="0"/>
                <a:cs typeface="Courier New" panose="02070309020205020404" pitchFamily="49" charset="0"/>
              </a:rPr>
              <a:t>double</a:t>
            </a:r>
            <a:r>
              <a:rPr lang="es-ES" sz="2600" b="1" dirty="0" smtClean="0">
                <a:latin typeface="Courier New" panose="02070309020205020404" pitchFamily="49" charset="0"/>
                <a:cs typeface="Courier New" panose="02070309020205020404" pitchFamily="49" charset="0"/>
              </a:rPr>
              <a:t> b){</a:t>
            </a:r>
          </a:p>
          <a:p>
            <a:r>
              <a:rPr lang="es-ES" sz="2600" b="1" dirty="0">
                <a:latin typeface="Courier New" panose="02070309020205020404" pitchFamily="49" charset="0"/>
                <a:cs typeface="Courier New" panose="02070309020205020404" pitchFamily="49" charset="0"/>
              </a:rPr>
              <a:t> </a:t>
            </a:r>
            <a:r>
              <a:rPr lang="es-ES" sz="2600" b="1" dirty="0" smtClean="0">
                <a:latin typeface="Courier New" panose="02070309020205020404" pitchFamily="49" charset="0"/>
                <a:cs typeface="Courier New" panose="02070309020205020404" pitchFamily="49" charset="0"/>
              </a:rPr>
              <a:t>  </a:t>
            </a:r>
            <a:r>
              <a:rPr lang="es-ES" sz="2600" b="1" dirty="0" err="1" smtClean="0">
                <a:latin typeface="Courier New" panose="02070309020205020404" pitchFamily="49" charset="0"/>
                <a:cs typeface="Courier New" panose="02070309020205020404" pitchFamily="49" charset="0"/>
              </a:rPr>
              <a:t>double</a:t>
            </a:r>
            <a:r>
              <a:rPr lang="es-ES" sz="2600" b="1" dirty="0" smtClean="0">
                <a:latin typeface="Courier New" panose="02070309020205020404" pitchFamily="49" charset="0"/>
                <a:cs typeface="Courier New" panose="02070309020205020404" pitchFamily="49" charset="0"/>
              </a:rPr>
              <a:t> suma = a + b;</a:t>
            </a:r>
          </a:p>
          <a:p>
            <a:r>
              <a:rPr lang="es-ES" sz="2600" b="1" dirty="0">
                <a:latin typeface="Courier New" panose="02070309020205020404" pitchFamily="49" charset="0"/>
                <a:cs typeface="Courier New" panose="02070309020205020404" pitchFamily="49" charset="0"/>
              </a:rPr>
              <a:t> </a:t>
            </a:r>
            <a:r>
              <a:rPr lang="es-ES" sz="2600" b="1" dirty="0" smtClean="0">
                <a:latin typeface="Courier New" panose="02070309020205020404" pitchFamily="49" charset="0"/>
                <a:cs typeface="Courier New" panose="02070309020205020404" pitchFamily="49" charset="0"/>
              </a:rPr>
              <a:t>  </a:t>
            </a:r>
            <a:r>
              <a:rPr lang="es-ES" sz="2600" b="1" dirty="0" err="1" smtClean="0">
                <a:latin typeface="Courier New" panose="02070309020205020404" pitchFamily="49" charset="0"/>
                <a:cs typeface="Courier New" panose="02070309020205020404" pitchFamily="49" charset="0"/>
              </a:rPr>
              <a:t>System.out.println</a:t>
            </a:r>
            <a:r>
              <a:rPr lang="es-ES" sz="2600" b="1" dirty="0" smtClean="0">
                <a:latin typeface="Courier New" panose="02070309020205020404" pitchFamily="49" charset="0"/>
                <a:cs typeface="Courier New" panose="02070309020205020404" pitchFamily="49" charset="0"/>
              </a:rPr>
              <a:t>(“suma ” + suma);</a:t>
            </a:r>
          </a:p>
          <a:p>
            <a:r>
              <a:rPr lang="es-ES" sz="2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0699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34</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1059785" y="812931"/>
            <a:ext cx="5391548" cy="461665"/>
          </a:xfrm>
          <a:prstGeom prst="rect">
            <a:avLst/>
          </a:prstGeom>
          <a:noFill/>
        </p:spPr>
        <p:txBody>
          <a:bodyPr wrap="square" rtlCol="0">
            <a:spAutoFit/>
          </a:bodyPr>
          <a:lstStyle/>
          <a:p>
            <a:pPr marL="449263" indent="-449263" algn="just">
              <a:buFont typeface="Wingdings"/>
              <a:buChar char="Ø"/>
            </a:pPr>
            <a:r>
              <a:rPr lang="es-ES" sz="2400" b="1" dirty="0" smtClean="0">
                <a:latin typeface="Times New Roman" pitchFamily="18" charset="0"/>
                <a:cs typeface="Times New Roman" pitchFamily="18" charset="0"/>
              </a:rPr>
              <a:t>Sobre-escritura de métodos:</a:t>
            </a:r>
          </a:p>
        </p:txBody>
      </p:sp>
      <p:sp>
        <p:nvSpPr>
          <p:cNvPr id="12" name="11 CuadroTexto"/>
          <p:cNvSpPr txBox="1"/>
          <p:nvPr/>
        </p:nvSpPr>
        <p:spPr>
          <a:xfrm>
            <a:off x="1517900" y="1275328"/>
            <a:ext cx="7300438" cy="3200876"/>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La sobre-escritura es la forma por la cual una clase que hereda puede redefinir los métodos de su clase Padre, de esta manera puede crear nuevos métodos con el mismo nombre de su clase padre.</a:t>
            </a:r>
          </a:p>
          <a:p>
            <a:pPr algn="ctr">
              <a:spcBef>
                <a:spcPts val="1200"/>
              </a:spcBef>
            </a:pPr>
            <a:r>
              <a:rPr lang="es-ES" sz="2400" dirty="0" smtClean="0">
                <a:latin typeface="Times New Roman" panose="02020603050405020304" pitchFamily="18" charset="0"/>
                <a:cs typeface="Times New Roman" panose="02020603050405020304" pitchFamily="18" charset="0"/>
              </a:rPr>
              <a:t>Una clase hija sobre-escribe un método de su clase padre cuando define un método con las mismas características (nombre, número y tipo de argumentos) que el método de la clase padre</a:t>
            </a:r>
            <a:endParaRPr lang="es-ES" sz="2400" dirty="0">
              <a:latin typeface="Times New Roman" panose="02020603050405020304" pitchFamily="18" charset="0"/>
              <a:cs typeface="Times New Roman" panose="02020603050405020304" pitchFamily="18" charset="0"/>
            </a:endParaRPr>
          </a:p>
        </p:txBody>
      </p:sp>
      <p:sp>
        <p:nvSpPr>
          <p:cNvPr id="13"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Sobre-carga</a:t>
            </a:r>
            <a:r>
              <a:rPr lang="en-US" dirty="0" smtClean="0">
                <a:latin typeface="Times New Roman" panose="02020603050405020304" pitchFamily="18" charset="0"/>
                <a:cs typeface="Times New Roman" panose="02020603050405020304" pitchFamily="18" charset="0"/>
              </a:rPr>
              <a:t> vs </a:t>
            </a:r>
            <a:r>
              <a:rPr lang="es-ES" dirty="0" smtClean="0">
                <a:latin typeface="Times New Roman" panose="02020603050405020304" pitchFamily="18" charset="0"/>
                <a:cs typeface="Times New Roman" panose="02020603050405020304" pitchFamily="18" charset="0"/>
              </a:rPr>
              <a:t>Sobre-escritura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066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35</a:t>
              </a:fld>
              <a:endParaRPr lang="es-ES" b="1" dirty="0">
                <a:latin typeface="Times New Roman" panose="02020603050405020304" pitchFamily="18" charset="0"/>
                <a:cs typeface="Times New Roman" panose="02020603050405020304" pitchFamily="18" charset="0"/>
              </a:endParaRPr>
            </a:p>
          </p:txBody>
        </p:sp>
      </p:grpSp>
      <p:sp>
        <p:nvSpPr>
          <p:cNvPr id="12" name="11 CuadroTexto"/>
          <p:cNvSpPr txBox="1"/>
          <p:nvPr/>
        </p:nvSpPr>
        <p:spPr>
          <a:xfrm>
            <a:off x="1057175" y="822896"/>
            <a:ext cx="7045932" cy="1938992"/>
          </a:xfrm>
          <a:prstGeom prst="rect">
            <a:avLst/>
          </a:prstGeom>
          <a:noFill/>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class</a:t>
            </a:r>
            <a:r>
              <a:rPr lang="es-ES" sz="2000" b="1" dirty="0" smtClean="0">
                <a:latin typeface="Courier New" panose="02070309020205020404" pitchFamily="49" charset="0"/>
                <a:cs typeface="Courier New" panose="02070309020205020404" pitchFamily="49" charset="0"/>
              </a:rPr>
              <a:t> Animal{</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 . . .</a:t>
            </a:r>
          </a:p>
          <a:p>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void</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doSound</a:t>
            </a:r>
            <a:r>
              <a:rPr lang="es-ES" sz="2000" b="1" dirty="0" smtClean="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System.out.println</a:t>
            </a:r>
            <a:r>
              <a:rPr lang="es-ES" sz="2000" b="1" dirty="0" smtClean="0">
                <a:latin typeface="Courier New" panose="02070309020205020404" pitchFamily="49" charset="0"/>
                <a:cs typeface="Courier New" panose="02070309020205020404" pitchFamily="49" charset="0"/>
              </a:rPr>
              <a:t>(“sonido animal”);</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p>
          <a:p>
            <a:r>
              <a:rPr lang="es-ES" sz="2000" b="1" dirty="0" smtClean="0">
                <a:latin typeface="Courier New" panose="02070309020205020404" pitchFamily="49" charset="0"/>
                <a:cs typeface="Courier New" panose="02070309020205020404" pitchFamily="49" charset="0"/>
              </a:rPr>
              <a:t>}</a:t>
            </a:r>
            <a:endParaRPr lang="es-ES" sz="2000" b="1" dirty="0">
              <a:latin typeface="Courier New" panose="02070309020205020404" pitchFamily="49" charset="0"/>
              <a:cs typeface="Courier New" panose="02070309020205020404" pitchFamily="49" charset="0"/>
            </a:endParaRPr>
          </a:p>
        </p:txBody>
      </p:sp>
      <p:sp>
        <p:nvSpPr>
          <p:cNvPr id="13" name="12 CuadroTexto"/>
          <p:cNvSpPr txBox="1"/>
          <p:nvPr/>
        </p:nvSpPr>
        <p:spPr>
          <a:xfrm>
            <a:off x="3197655" y="2433151"/>
            <a:ext cx="5671882" cy="2246769"/>
          </a:xfrm>
          <a:prstGeom prst="rect">
            <a:avLst/>
          </a:prstGeom>
          <a:noFill/>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class</a:t>
            </a:r>
            <a:r>
              <a:rPr lang="es-ES" sz="2000" b="1" dirty="0" smtClean="0">
                <a:latin typeface="Courier New" panose="02070309020205020404" pitchFamily="49" charset="0"/>
                <a:cs typeface="Courier New" panose="02070309020205020404" pitchFamily="49" charset="0"/>
              </a:rPr>
              <a:t> Gato </a:t>
            </a:r>
            <a:r>
              <a:rPr lang="es-ES" sz="2000" b="1" dirty="0" err="1" smtClean="0">
                <a:latin typeface="Courier New" panose="02070309020205020404" pitchFamily="49" charset="0"/>
                <a:cs typeface="Courier New" panose="02070309020205020404" pitchFamily="49" charset="0"/>
              </a:rPr>
              <a:t>extends</a:t>
            </a:r>
            <a:r>
              <a:rPr lang="es-ES" sz="2000" b="1" dirty="0" smtClean="0">
                <a:latin typeface="Courier New" panose="02070309020205020404" pitchFamily="49" charset="0"/>
                <a:cs typeface="Courier New" panose="02070309020205020404" pitchFamily="49" charset="0"/>
              </a:rPr>
              <a:t> Animal{</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 . .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Override</a:t>
            </a:r>
            <a:endParaRPr lang="es-ES" sz="2000" b="1" dirty="0" smtClean="0">
              <a:latin typeface="Courier New" panose="02070309020205020404" pitchFamily="49" charset="0"/>
              <a:cs typeface="Courier New" panose="02070309020205020404" pitchFamily="49" charset="0"/>
            </a:endParaRPr>
          </a:p>
          <a:p>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void</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doSound</a:t>
            </a:r>
            <a:r>
              <a:rPr lang="es-ES" sz="2000" b="1" dirty="0" smtClean="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System.out.println</a:t>
            </a:r>
            <a:r>
              <a:rPr lang="es-ES" sz="2000" b="1" dirty="0" smtClean="0">
                <a:latin typeface="Courier New" panose="02070309020205020404" pitchFamily="49" charset="0"/>
                <a:cs typeface="Courier New" panose="02070309020205020404" pitchFamily="49" charset="0"/>
              </a:rPr>
              <a:t>(“miau”);</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p>
          <a:p>
            <a:r>
              <a:rPr lang="es-ES" sz="2000" b="1" dirty="0" smtClean="0">
                <a:latin typeface="Courier New" panose="02070309020205020404" pitchFamily="49" charset="0"/>
                <a:cs typeface="Courier New" panose="02070309020205020404" pitchFamily="49" charset="0"/>
              </a:rPr>
              <a:t>}</a:t>
            </a:r>
            <a:endParaRPr lang="es-ES" sz="2000" b="1" dirty="0">
              <a:latin typeface="Courier New" panose="02070309020205020404" pitchFamily="49" charset="0"/>
              <a:cs typeface="Courier New" panose="02070309020205020404" pitchFamily="49" charset="0"/>
            </a:endParaRPr>
          </a:p>
        </p:txBody>
      </p:sp>
      <p:grpSp>
        <p:nvGrpSpPr>
          <p:cNvPr id="14" name="13 Grupo"/>
          <p:cNvGrpSpPr/>
          <p:nvPr/>
        </p:nvGrpSpPr>
        <p:grpSpPr>
          <a:xfrm>
            <a:off x="9771" y="2317184"/>
            <a:ext cx="9144000" cy="1296144"/>
            <a:chOff x="0" y="3140968"/>
            <a:chExt cx="9144000" cy="1296144"/>
          </a:xfrm>
        </p:grpSpPr>
        <p:cxnSp>
          <p:nvCxnSpPr>
            <p:cNvPr id="15" name="14 Conector recto"/>
            <p:cNvCxnSpPr/>
            <p:nvPr/>
          </p:nvCxnSpPr>
          <p:spPr>
            <a:xfrm flipV="1">
              <a:off x="0" y="3140968"/>
              <a:ext cx="1925960" cy="1296144"/>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1925960" y="3140968"/>
              <a:ext cx="721804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Sobre-carga</a:t>
            </a:r>
            <a:r>
              <a:rPr lang="en-US" dirty="0" smtClean="0">
                <a:latin typeface="Times New Roman" panose="02020603050405020304" pitchFamily="18" charset="0"/>
                <a:cs typeface="Times New Roman" panose="02020603050405020304" pitchFamily="18" charset="0"/>
              </a:rPr>
              <a:t> vs </a:t>
            </a:r>
            <a:r>
              <a:rPr lang="es-ES" dirty="0" smtClean="0">
                <a:latin typeface="Times New Roman" panose="02020603050405020304" pitchFamily="18" charset="0"/>
                <a:cs typeface="Times New Roman" panose="02020603050405020304" pitchFamily="18" charset="0"/>
              </a:rPr>
              <a:t>Sobre-escritura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1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Sobre-carga</a:t>
            </a:r>
            <a:r>
              <a:rPr lang="en-US" dirty="0" smtClean="0">
                <a:latin typeface="Times New Roman" panose="02020603050405020304" pitchFamily="18" charset="0"/>
                <a:cs typeface="Times New Roman" panose="02020603050405020304" pitchFamily="18" charset="0"/>
              </a:rPr>
              <a:t> vs </a:t>
            </a:r>
            <a:r>
              <a:rPr lang="es-ES" dirty="0" smtClean="0">
                <a:latin typeface="Times New Roman" panose="02020603050405020304" pitchFamily="18" charset="0"/>
                <a:cs typeface="Times New Roman" panose="02020603050405020304" pitchFamily="18" charset="0"/>
              </a:rPr>
              <a:t>Sobre-escritura</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929921" y="746445"/>
            <a:ext cx="7300440" cy="461665"/>
          </a:xfrm>
          <a:prstGeom prst="rect">
            <a:avLst/>
          </a:prstGeom>
          <a:noFill/>
        </p:spPr>
        <p:txBody>
          <a:bodyPr wrap="square" rtlCol="0">
            <a:spAutoFit/>
          </a:bodyPr>
          <a:lstStyle/>
          <a:p>
            <a:pPr marL="449263" indent="-449263" algn="just">
              <a:buFont typeface="Wingdings"/>
              <a:buChar char="Ø"/>
            </a:pPr>
            <a:r>
              <a:rPr lang="es-ES" sz="2400" b="1" dirty="0" smtClean="0">
                <a:latin typeface="Times New Roman" pitchFamily="18" charset="0"/>
                <a:cs typeface="Times New Roman" pitchFamily="18" charset="0"/>
              </a:rPr>
              <a:t>Las reglas para la sobre-escritura de un método:</a:t>
            </a:r>
          </a:p>
        </p:txBody>
      </p:sp>
      <p:sp>
        <p:nvSpPr>
          <p:cNvPr id="13" name="12 CuadroTexto"/>
          <p:cNvSpPr txBox="1"/>
          <p:nvPr/>
        </p:nvSpPr>
        <p:spPr>
          <a:xfrm>
            <a:off x="1365195" y="1208110"/>
            <a:ext cx="7453144" cy="3277820"/>
          </a:xfrm>
          <a:prstGeom prst="rect">
            <a:avLst/>
          </a:prstGeom>
          <a:noFill/>
        </p:spPr>
        <p:txBody>
          <a:bodyPr wrap="square" rtlCol="0">
            <a:spAutoFit/>
          </a:bodyPr>
          <a:lstStyle/>
          <a:p>
            <a:pPr marL="342900" indent="-342900" algn="just">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Debe tener los mismos parámetros que el método base, de lo contrario es una sobrecarga (</a:t>
            </a:r>
            <a:r>
              <a:rPr lang="es-ES" sz="2400" dirty="0" err="1" smtClean="0">
                <a:latin typeface="Times New Roman" panose="02020603050405020304" pitchFamily="18" charset="0"/>
                <a:cs typeface="Times New Roman" panose="02020603050405020304" pitchFamily="18" charset="0"/>
              </a:rPr>
              <a:t>overload</a:t>
            </a:r>
            <a:r>
              <a:rPr lang="es-ES" sz="2400" dirty="0" smtClean="0">
                <a:latin typeface="Times New Roman" panose="02020603050405020304" pitchFamily="18" charset="0"/>
                <a:cs typeface="Times New Roman" panose="02020603050405020304" pitchFamily="18" charset="0"/>
              </a:rPr>
              <a:t>)</a:t>
            </a:r>
          </a:p>
          <a:p>
            <a:pPr marL="342900" indent="-342900" algn="just">
              <a:spcBef>
                <a:spcPts val="600"/>
              </a:spcBef>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El tipo de retorno debe ser el mismo o una subclase del tipo declarado en el método base</a:t>
            </a:r>
          </a:p>
          <a:p>
            <a:pPr marL="342900" indent="-342900" algn="just">
              <a:spcBef>
                <a:spcPts val="600"/>
              </a:spcBef>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El nivel de acceso no puede ser menor al declarado en el método base</a:t>
            </a:r>
          </a:p>
          <a:p>
            <a:pPr marL="342900" indent="-342900" algn="just">
              <a:spcBef>
                <a:spcPts val="600"/>
              </a:spcBef>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El nivel de acceso puede ser mayor al declarado en el método base</a:t>
            </a:r>
          </a:p>
        </p:txBody>
      </p:sp>
    </p:spTree>
    <p:extLst>
      <p:ext uri="{BB962C8B-B14F-4D97-AF65-F5344CB8AC3E}">
        <p14:creationId xmlns:p14="http://schemas.microsoft.com/office/powerpoint/2010/main" val="161522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Sobre-carga</a:t>
            </a:r>
            <a:r>
              <a:rPr lang="en-US" dirty="0" smtClean="0">
                <a:latin typeface="Times New Roman" panose="02020603050405020304" pitchFamily="18" charset="0"/>
                <a:cs typeface="Times New Roman" panose="02020603050405020304" pitchFamily="18" charset="0"/>
              </a:rPr>
              <a:t> vs </a:t>
            </a:r>
            <a:r>
              <a:rPr lang="es-ES" dirty="0" smtClean="0">
                <a:latin typeface="Times New Roman" panose="02020603050405020304" pitchFamily="18" charset="0"/>
                <a:cs typeface="Times New Roman" panose="02020603050405020304" pitchFamily="18" charset="0"/>
              </a:rPr>
              <a:t>Sobre-escritura</a:t>
            </a:r>
            <a:endParaRPr lang="en-US" dirty="0">
              <a:latin typeface="Times New Roman" panose="02020603050405020304" pitchFamily="18" charset="0"/>
              <a:cs typeface="Times New Roman" panose="02020603050405020304" pitchFamily="18" charset="0"/>
            </a:endParaRPr>
          </a:p>
        </p:txBody>
      </p:sp>
      <p:sp>
        <p:nvSpPr>
          <p:cNvPr id="13" name="12 CuadroTexto"/>
          <p:cNvSpPr txBox="1"/>
          <p:nvPr/>
        </p:nvSpPr>
        <p:spPr>
          <a:xfrm>
            <a:off x="1365195" y="1044700"/>
            <a:ext cx="7453144" cy="3200876"/>
          </a:xfrm>
          <a:prstGeom prst="rect">
            <a:avLst/>
          </a:prstGeom>
          <a:noFill/>
        </p:spPr>
        <p:txBody>
          <a:bodyPr wrap="square" rtlCol="0">
            <a:spAutoFit/>
          </a:bodyPr>
          <a:lstStyle/>
          <a:p>
            <a:pPr marL="342900" indent="-342900" algn="just">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Una subclase dentro del mismo paquete puede sobrescribir cualquier método que no este declarado como «</a:t>
            </a:r>
            <a:r>
              <a:rPr lang="es-ES" sz="2400" b="1" dirty="0" err="1" smtClean="0">
                <a:latin typeface="Times New Roman" panose="02020603050405020304" pitchFamily="18" charset="0"/>
                <a:cs typeface="Times New Roman" panose="02020603050405020304" pitchFamily="18" charset="0"/>
              </a:rPr>
              <a:t>private</a:t>
            </a:r>
            <a:r>
              <a:rPr lang="es-ES" sz="2400" dirty="0" smtClean="0">
                <a:latin typeface="Times New Roman" panose="02020603050405020304" pitchFamily="18" charset="0"/>
                <a:cs typeface="Times New Roman" panose="02020603050405020304" pitchFamily="18" charset="0"/>
              </a:rPr>
              <a:t>» o «</a:t>
            </a:r>
            <a:r>
              <a:rPr lang="es-ES" sz="2400" b="1" dirty="0" smtClean="0">
                <a:latin typeface="Times New Roman" panose="02020603050405020304" pitchFamily="18" charset="0"/>
                <a:cs typeface="Times New Roman" panose="02020603050405020304" pitchFamily="18" charset="0"/>
              </a:rPr>
              <a:t>final</a:t>
            </a:r>
            <a:r>
              <a:rPr lang="es-ES" sz="2400" dirty="0" smtClean="0">
                <a:latin typeface="Times New Roman" panose="02020603050405020304" pitchFamily="18" charset="0"/>
                <a:cs typeface="Times New Roman" panose="02020603050405020304" pitchFamily="18" charset="0"/>
              </a:rPr>
              <a:t>»</a:t>
            </a:r>
          </a:p>
          <a:p>
            <a:pPr marL="342900" indent="-342900" algn="just">
              <a:spcBef>
                <a:spcPts val="600"/>
              </a:spcBef>
              <a:buFont typeface="Wingdings" panose="05000000000000000000" pitchFamily="2" charset="2"/>
              <a:buChar char="§"/>
            </a:pPr>
            <a:r>
              <a:rPr lang="es-ES" sz="2400" dirty="0">
                <a:latin typeface="Times New Roman" panose="02020603050405020304" pitchFamily="18" charset="0"/>
                <a:cs typeface="Times New Roman" panose="02020603050405020304" pitchFamily="18" charset="0"/>
              </a:rPr>
              <a:t>Una subclase fuera del paquete puede sobrescribir solo métodos «</a:t>
            </a:r>
            <a:r>
              <a:rPr lang="es-ES" sz="2400" b="1" i="1" dirty="0" err="1">
                <a:latin typeface="Times New Roman" panose="02020603050405020304" pitchFamily="18" charset="0"/>
                <a:cs typeface="Times New Roman" panose="02020603050405020304" pitchFamily="18" charset="0"/>
              </a:rPr>
              <a:t>public</a:t>
            </a:r>
            <a:r>
              <a:rPr lang="es-ES" sz="2400" dirty="0">
                <a:latin typeface="Times New Roman" panose="02020603050405020304" pitchFamily="18" charset="0"/>
                <a:cs typeface="Times New Roman" panose="02020603050405020304" pitchFamily="18" charset="0"/>
              </a:rPr>
              <a:t>» o «</a:t>
            </a:r>
            <a:r>
              <a:rPr lang="es-ES" sz="2400" b="1" i="1" dirty="0" err="1">
                <a:latin typeface="Times New Roman" panose="02020603050405020304" pitchFamily="18" charset="0"/>
                <a:cs typeface="Times New Roman" panose="02020603050405020304" pitchFamily="18" charset="0"/>
              </a:rPr>
              <a:t>protected</a:t>
            </a:r>
            <a:r>
              <a:rPr lang="es-ES" sz="2400" dirty="0">
                <a:latin typeface="Times New Roman" panose="02020603050405020304" pitchFamily="18" charset="0"/>
                <a:cs typeface="Times New Roman" panose="02020603050405020304" pitchFamily="18" charset="0"/>
              </a:rPr>
              <a:t>» que no estén marcados como «</a:t>
            </a:r>
            <a:r>
              <a:rPr lang="es-ES" sz="2400" b="1" i="1" dirty="0">
                <a:latin typeface="Times New Roman" panose="02020603050405020304" pitchFamily="18" charset="0"/>
                <a:cs typeface="Times New Roman" panose="02020603050405020304" pitchFamily="18" charset="0"/>
              </a:rPr>
              <a:t>final</a:t>
            </a:r>
            <a:r>
              <a:rPr lang="es-ES" sz="2400" dirty="0">
                <a:latin typeface="Times New Roman" panose="02020603050405020304" pitchFamily="18" charset="0"/>
                <a:cs typeface="Times New Roman" panose="02020603050405020304" pitchFamily="18" charset="0"/>
              </a:rPr>
              <a:t>» </a:t>
            </a:r>
          </a:p>
          <a:p>
            <a:pPr marL="342900" indent="-342900" algn="just">
              <a:spcBef>
                <a:spcPts val="600"/>
              </a:spcBef>
              <a:buFont typeface="Wingdings" panose="05000000000000000000" pitchFamily="2" charset="2"/>
              <a:buChar char="§"/>
            </a:pPr>
            <a:r>
              <a:rPr lang="es-ES" sz="2400" dirty="0">
                <a:latin typeface="Times New Roman" panose="02020603050405020304" pitchFamily="18" charset="0"/>
                <a:cs typeface="Times New Roman" panose="02020603050405020304" pitchFamily="18" charset="0"/>
              </a:rPr>
              <a:t>No se puede sobrescribir un método marcado como «</a:t>
            </a:r>
            <a:r>
              <a:rPr lang="es-ES" sz="2400" b="1" i="1" dirty="0">
                <a:latin typeface="Times New Roman" panose="02020603050405020304" pitchFamily="18" charset="0"/>
                <a:cs typeface="Times New Roman" panose="02020603050405020304" pitchFamily="18" charset="0"/>
              </a:rPr>
              <a:t>final</a:t>
            </a:r>
            <a:r>
              <a:rPr lang="es-ES" sz="2400" dirty="0" smtClean="0">
                <a:latin typeface="Times New Roman" panose="02020603050405020304" pitchFamily="18" charset="0"/>
                <a:cs typeface="Times New Roman" panose="02020603050405020304" pitchFamily="18" charset="0"/>
              </a:rPr>
              <a:t>»</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7853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38</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8141" y="0"/>
            <a:ext cx="9070834" cy="763525"/>
          </a:xfrm>
        </p:spPr>
        <p:txBody>
          <a:bodyPr>
            <a:normAutofit/>
          </a:bodyPr>
          <a:lstStyle/>
          <a:p>
            <a:pPr algn="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Sobre-carga</a:t>
            </a:r>
            <a:r>
              <a:rPr lang="en-US" dirty="0" smtClean="0">
                <a:latin typeface="Times New Roman" panose="02020603050405020304" pitchFamily="18" charset="0"/>
                <a:cs typeface="Times New Roman" panose="02020603050405020304" pitchFamily="18" charset="0"/>
              </a:rPr>
              <a:t> vs </a:t>
            </a:r>
            <a:r>
              <a:rPr lang="es-ES" dirty="0" smtClean="0">
                <a:latin typeface="Times New Roman" panose="02020603050405020304" pitchFamily="18" charset="0"/>
                <a:cs typeface="Times New Roman" panose="02020603050405020304" pitchFamily="18" charset="0"/>
              </a:rPr>
              <a:t>Sobre-escritura</a:t>
            </a:r>
            <a:endParaRPr lang="en-US" dirty="0">
              <a:latin typeface="Times New Roman" panose="02020603050405020304" pitchFamily="18" charset="0"/>
              <a:cs typeface="Times New Roman" panose="02020603050405020304" pitchFamily="18" charset="0"/>
            </a:endParaRPr>
          </a:p>
        </p:txBody>
      </p:sp>
      <p:pic>
        <p:nvPicPr>
          <p:cNvPr id="3074" name="Picture 2" descr="Unidad II - JDUS-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230" y="2215192"/>
            <a:ext cx="3390864" cy="2431187"/>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1425950" y="1197405"/>
            <a:ext cx="7453144" cy="1277273"/>
          </a:xfrm>
          <a:prstGeom prst="rect">
            <a:avLst/>
          </a:prstGeom>
          <a:noFill/>
        </p:spPr>
        <p:txBody>
          <a:bodyPr wrap="square" rtlCol="0">
            <a:spAutoFit/>
          </a:bodyPr>
          <a:lstStyle/>
          <a:p>
            <a:pPr marL="342900" indent="-342900" algn="just">
              <a:spcBef>
                <a:spcPts val="600"/>
              </a:spcBef>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No </a:t>
            </a:r>
            <a:r>
              <a:rPr lang="es-ES" sz="2400" dirty="0">
                <a:latin typeface="Times New Roman" panose="02020603050405020304" pitchFamily="18" charset="0"/>
                <a:cs typeface="Times New Roman" panose="02020603050405020304" pitchFamily="18" charset="0"/>
              </a:rPr>
              <a:t>se puede sobrescribir un método «</a:t>
            </a:r>
            <a:r>
              <a:rPr lang="es-ES" sz="2400" b="1" i="1" dirty="0" err="1">
                <a:latin typeface="Times New Roman" panose="02020603050405020304" pitchFamily="18" charset="0"/>
                <a:cs typeface="Times New Roman" panose="02020603050405020304" pitchFamily="18" charset="0"/>
              </a:rPr>
              <a:t>static</a:t>
            </a:r>
            <a:r>
              <a:rPr lang="es-ES" sz="2400" dirty="0">
                <a:latin typeface="Times New Roman" panose="02020603050405020304" pitchFamily="18" charset="0"/>
                <a:cs typeface="Times New Roman" panose="02020603050405020304" pitchFamily="18" charset="0"/>
              </a:rPr>
              <a:t>»</a:t>
            </a:r>
          </a:p>
          <a:p>
            <a:pPr marL="342900" indent="-342900" algn="just">
              <a:spcBef>
                <a:spcPts val="600"/>
              </a:spcBef>
              <a:buFont typeface="Wingdings" panose="05000000000000000000" pitchFamily="2" charset="2"/>
              <a:buChar char="§"/>
            </a:pPr>
            <a:r>
              <a:rPr lang="es-ES" sz="2400" dirty="0">
                <a:latin typeface="Times New Roman" panose="02020603050405020304" pitchFamily="18" charset="0"/>
                <a:cs typeface="Times New Roman" panose="02020603050405020304" pitchFamily="18" charset="0"/>
              </a:rPr>
              <a:t>Si un método no puede ser heredado, no puede ser sobrescrito (Métodos privados</a:t>
            </a:r>
            <a:r>
              <a:rPr lang="es-ES" sz="2400" dirty="0" smtClean="0">
                <a:latin typeface="Times New Roman" panose="02020603050405020304" pitchFamily="18" charset="0"/>
                <a:cs typeface="Times New Roman" panose="02020603050405020304" pitchFamily="18" charset="0"/>
              </a:rPr>
              <a:t>)</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909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 </a:t>
            </a:r>
            <a:r>
              <a:rPr lang="es-ES" dirty="0" smtClean="0">
                <a:latin typeface="Times New Roman" panose="02020603050405020304" pitchFamily="18" charset="0"/>
                <a:cs typeface="Times New Roman" panose="02020603050405020304" pitchFamily="18" charset="0"/>
              </a:rPr>
              <a:t>La clase </a:t>
            </a:r>
            <a:r>
              <a:rPr lang="es-ES" dirty="0" err="1" smtClean="0">
                <a:latin typeface="Times New Roman" panose="02020603050405020304" pitchFamily="18" charset="0"/>
                <a:cs typeface="Times New Roman" panose="02020603050405020304" pitchFamily="18" charset="0"/>
              </a:rPr>
              <a:t>Object</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212490" y="1044700"/>
            <a:ext cx="7606045" cy="3139321"/>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La clase </a:t>
            </a:r>
            <a:r>
              <a:rPr lang="es-ES" sz="2400" b="1" dirty="0" err="1" smtClean="0">
                <a:latin typeface="Courier New" panose="02070309020205020404" pitchFamily="49" charset="0"/>
                <a:cs typeface="Courier New" panose="02070309020205020404" pitchFamily="49" charset="0"/>
              </a:rPr>
              <a:t>Object</a:t>
            </a:r>
            <a:r>
              <a:rPr lang="es-ES" sz="2400" dirty="0" smtClean="0">
                <a:latin typeface="Times New Roman" panose="02020603050405020304" pitchFamily="18" charset="0"/>
                <a:cs typeface="Times New Roman" panose="02020603050405020304" pitchFamily="18" charset="0"/>
              </a:rPr>
              <a:t> del paquete </a:t>
            </a:r>
            <a:r>
              <a:rPr lang="es-ES" sz="2400" b="1" dirty="0" err="1" smtClean="0">
                <a:latin typeface="Courier New" panose="02070309020205020404" pitchFamily="49" charset="0"/>
                <a:cs typeface="Courier New" panose="02070309020205020404" pitchFamily="49" charset="0"/>
              </a:rPr>
              <a:t>java.lang</a:t>
            </a:r>
            <a:r>
              <a:rPr lang="es-ES" sz="2400" dirty="0" smtClean="0">
                <a:latin typeface="Times New Roman" panose="02020603050405020304" pitchFamily="18" charset="0"/>
                <a:cs typeface="Times New Roman" panose="02020603050405020304" pitchFamily="18" charset="0"/>
              </a:rPr>
              <a:t> es una clase especial de la que heredan, directa o indirectamente, todas las clases de Java.</a:t>
            </a:r>
          </a:p>
          <a:p>
            <a:pPr algn="ctr">
              <a:spcBef>
                <a:spcPts val="1800"/>
              </a:spcBef>
            </a:pPr>
            <a:r>
              <a:rPr lang="es-ES" sz="2400" dirty="0" smtClean="0">
                <a:latin typeface="Times New Roman" panose="02020603050405020304" pitchFamily="18" charset="0"/>
                <a:cs typeface="Times New Roman" panose="02020603050405020304" pitchFamily="18" charset="0"/>
              </a:rPr>
              <a:t>Es la superclase por excelencia, ya que se sitúa en la cúspide de la estructura de herencias entre clases.</a:t>
            </a:r>
          </a:p>
          <a:p>
            <a:pPr algn="ctr">
              <a:spcBef>
                <a:spcPts val="1800"/>
              </a:spcBef>
            </a:pPr>
            <a:r>
              <a:rPr lang="es-ES" sz="2400" dirty="0" smtClean="0">
                <a:latin typeface="Times New Roman" panose="02020603050405020304" pitchFamily="18" charset="0"/>
                <a:cs typeface="Times New Roman" panose="02020603050405020304" pitchFamily="18" charset="0"/>
              </a:rPr>
              <a:t>Todas las clases que componen la </a:t>
            </a:r>
            <a:r>
              <a:rPr lang="es-ES" sz="2400" b="1" dirty="0" smtClean="0">
                <a:latin typeface="Courier New" panose="02070309020205020404" pitchFamily="49" charset="0"/>
                <a:cs typeface="Courier New" panose="02070309020205020404" pitchFamily="49" charset="0"/>
              </a:rPr>
              <a:t>API</a:t>
            </a:r>
            <a:r>
              <a:rPr lang="es-ES" sz="2400" dirty="0" smtClean="0">
                <a:latin typeface="Times New Roman" panose="02020603050405020304" pitchFamily="18" charset="0"/>
                <a:cs typeface="Times New Roman" panose="02020603050405020304" pitchFamily="18" charset="0"/>
              </a:rPr>
              <a:t> descienden de la clase </a:t>
            </a:r>
            <a:r>
              <a:rPr lang="es-ES" sz="2400" b="1" dirty="0" err="1" smtClean="0">
                <a:latin typeface="Courier New" panose="02070309020205020404" pitchFamily="49" charset="0"/>
                <a:cs typeface="Courier New" panose="02070309020205020404" pitchFamily="49" charset="0"/>
              </a:rPr>
              <a:t>Object</a:t>
            </a:r>
            <a:endParaRPr lang="es-E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402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a:t>
              </a:fld>
              <a:endParaRPr lang="es-ES" b="1" dirty="0">
                <a:latin typeface="Times New Roman" panose="02020603050405020304" pitchFamily="18" charset="0"/>
                <a:cs typeface="Times New Roman" panose="02020603050405020304" pitchFamily="18" charset="0"/>
              </a:endParaRPr>
            </a:p>
          </p:txBody>
        </p:sp>
      </p:grpSp>
      <p:pic>
        <p:nvPicPr>
          <p:cNvPr id="11" name="Picture 2" descr="Herencia en Java – Explicacion, Codigo y Ejempl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2" y="0"/>
            <a:ext cx="2930802" cy="2724455"/>
          </a:xfrm>
          <a:prstGeom prst="rect">
            <a:avLst/>
          </a:prstGeom>
          <a:noFill/>
          <a:ln w="38100" cmpd="thickThin">
            <a:solidFill>
              <a:schemeClr val="tx1"/>
            </a:solidFill>
          </a:ln>
          <a:extLst>
            <a:ext uri="{909E8E84-426E-40DD-AFC4-6F175D3DCCD1}">
              <a14:hiddenFill xmlns:a14="http://schemas.microsoft.com/office/drawing/2010/main">
                <a:solidFill>
                  <a:srgbClr val="FFFFFF"/>
                </a:solidFill>
              </a14:hiddenFill>
            </a:ext>
          </a:extLst>
        </p:spPr>
      </p:pic>
      <p:sp>
        <p:nvSpPr>
          <p:cNvPr id="12" name="Title 3"/>
          <p:cNvSpPr>
            <a:spLocks noGrp="1"/>
          </p:cNvSpPr>
          <p:nvPr>
            <p:ph type="title"/>
          </p:nvPr>
        </p:nvSpPr>
        <p:spPr>
          <a:xfrm>
            <a:off x="1169488" y="27746"/>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Introducción</a:t>
            </a:r>
            <a:endParaRPr lang="es-ES" dirty="0">
              <a:latin typeface="Times New Roman" panose="02020603050405020304" pitchFamily="18" charset="0"/>
              <a:cs typeface="Times New Roman" panose="02020603050405020304" pitchFamily="18" charset="0"/>
            </a:endParaRPr>
          </a:p>
        </p:txBody>
      </p:sp>
      <p:sp>
        <p:nvSpPr>
          <p:cNvPr id="13" name="12 CuadroTexto"/>
          <p:cNvSpPr txBox="1"/>
          <p:nvPr/>
        </p:nvSpPr>
        <p:spPr>
          <a:xfrm>
            <a:off x="3262485" y="940650"/>
            <a:ext cx="5497380"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En POO existe un mecanismo fundamental para añadir funcionalidad a una clase el concepto es la </a:t>
            </a:r>
            <a:r>
              <a:rPr lang="es-ES" sz="2400" b="1" dirty="0" smtClean="0">
                <a:solidFill>
                  <a:srgbClr val="FF0000"/>
                </a:solidFill>
                <a:latin typeface="Times New Roman" panose="02020603050405020304" pitchFamily="18" charset="0"/>
                <a:cs typeface="Times New Roman" panose="02020603050405020304" pitchFamily="18" charset="0"/>
              </a:rPr>
              <a:t>Herencia</a:t>
            </a:r>
            <a:r>
              <a:rPr lang="es-ES" sz="2400" dirty="0" smtClean="0">
                <a:latin typeface="Times New Roman" panose="02020603050405020304" pitchFamily="18" charset="0"/>
                <a:cs typeface="Times New Roman" panose="02020603050405020304" pitchFamily="18" charset="0"/>
              </a:rPr>
              <a:t>, también conocido como </a:t>
            </a:r>
            <a:r>
              <a:rPr lang="es-ES" sz="2400" b="1" dirty="0" smtClean="0">
                <a:solidFill>
                  <a:srgbClr val="FF0000"/>
                </a:solidFill>
                <a:latin typeface="Times New Roman" panose="02020603050405020304" pitchFamily="18" charset="0"/>
                <a:cs typeface="Times New Roman" panose="02020603050405020304" pitchFamily="18" charset="0"/>
              </a:rPr>
              <a:t>Extensión</a:t>
            </a:r>
            <a:r>
              <a:rPr lang="es-ES" sz="2400" dirty="0" smtClean="0">
                <a:solidFill>
                  <a:srgbClr val="FF0000"/>
                </a:solidFill>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o </a:t>
            </a:r>
            <a:r>
              <a:rPr lang="es-ES" sz="2400" b="1" dirty="0" smtClean="0">
                <a:solidFill>
                  <a:srgbClr val="FF0000"/>
                </a:solidFill>
                <a:latin typeface="Times New Roman" panose="02020603050405020304" pitchFamily="18" charset="0"/>
                <a:cs typeface="Times New Roman" panose="02020603050405020304" pitchFamily="18" charset="0"/>
              </a:rPr>
              <a:t>Derivación</a:t>
            </a:r>
          </a:p>
        </p:txBody>
      </p:sp>
      <p:sp>
        <p:nvSpPr>
          <p:cNvPr id="14" name="13 CuadroTexto"/>
          <p:cNvSpPr txBox="1"/>
          <p:nvPr/>
        </p:nvSpPr>
        <p:spPr>
          <a:xfrm>
            <a:off x="907081" y="2877160"/>
            <a:ext cx="7852786"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La idea básica de la Herencia es crear una nueva clase a partir de la definición de otra clase ya existente, pudiendo añadirla una nueva funcionalidad y/o modificar el comportamiento de la clase original </a:t>
            </a:r>
            <a:r>
              <a:rPr lang="es-ES" sz="2400" dirty="0" err="1" smtClean="0">
                <a:latin typeface="Times New Roman" panose="02020603050405020304" pitchFamily="18" charset="0"/>
                <a:cs typeface="Times New Roman" panose="02020603050405020304" pitchFamily="18" charset="0"/>
              </a:rPr>
              <a:t>sobreescribiendo</a:t>
            </a:r>
            <a:r>
              <a:rPr lang="es-ES" sz="2400" dirty="0" smtClean="0">
                <a:latin typeface="Times New Roman" panose="02020603050405020304" pitchFamily="18" charset="0"/>
                <a:cs typeface="Times New Roman" panose="02020603050405020304" pitchFamily="18" charset="0"/>
              </a:rPr>
              <a:t> sus métodos</a:t>
            </a:r>
            <a:endParaRPr lang="es-ES" sz="24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740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40</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849331" y="1053589"/>
            <a:ext cx="3730809" cy="1015663"/>
          </a:xfrm>
          <a:prstGeom prst="rect">
            <a:avLst/>
          </a:prstGeom>
          <a:solidFill>
            <a:schemeClr val="bg1"/>
          </a:solidFill>
          <a:ln w="25400">
            <a:solidFill>
              <a:schemeClr val="tx1"/>
            </a:solidFill>
          </a:ln>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class</a:t>
            </a:r>
            <a:r>
              <a:rPr lang="es-ES" sz="2000" b="1" dirty="0" smtClean="0">
                <a:latin typeface="Courier New" panose="02070309020205020404" pitchFamily="49" charset="0"/>
                <a:cs typeface="Courier New" panose="02070309020205020404" pitchFamily="49" charset="0"/>
              </a:rPr>
              <a:t> persona(){</a:t>
            </a:r>
          </a:p>
          <a:p>
            <a:r>
              <a:rPr lang="es-ES" sz="2000" b="1" dirty="0" smtClean="0">
                <a:latin typeface="Courier New" panose="02070309020205020404" pitchFamily="49" charset="0"/>
                <a:cs typeface="Courier New" panose="02070309020205020404" pitchFamily="49" charset="0"/>
              </a:rPr>
              <a:t>  . . . .</a:t>
            </a:r>
          </a:p>
          <a:p>
            <a:r>
              <a:rPr lang="es-ES" sz="2000" b="1" dirty="0">
                <a:latin typeface="Courier New" panose="02070309020205020404" pitchFamily="49" charset="0"/>
                <a:cs typeface="Courier New" panose="02070309020205020404" pitchFamily="49" charset="0"/>
              </a:rPr>
              <a:t>}</a:t>
            </a:r>
          </a:p>
        </p:txBody>
      </p:sp>
      <p:sp>
        <p:nvSpPr>
          <p:cNvPr id="12" name="11 CuadroTexto"/>
          <p:cNvSpPr txBox="1"/>
          <p:nvPr/>
        </p:nvSpPr>
        <p:spPr>
          <a:xfrm>
            <a:off x="2892244" y="2266799"/>
            <a:ext cx="5974167" cy="1015663"/>
          </a:xfrm>
          <a:prstGeom prst="rect">
            <a:avLst/>
          </a:prstGeom>
          <a:solidFill>
            <a:schemeClr val="bg1"/>
          </a:solidFill>
          <a:ln w="25400">
            <a:solidFill>
              <a:schemeClr val="tx1"/>
            </a:solidFill>
          </a:ln>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class</a:t>
            </a:r>
            <a:r>
              <a:rPr lang="es-ES" sz="2000" b="1" dirty="0" smtClean="0">
                <a:latin typeface="Courier New" panose="02070309020205020404" pitchFamily="49" charset="0"/>
                <a:cs typeface="Courier New" panose="02070309020205020404" pitchFamily="49" charset="0"/>
              </a:rPr>
              <a:t> persona </a:t>
            </a:r>
            <a:r>
              <a:rPr lang="es-ES" sz="2000" b="1" dirty="0" err="1" smtClean="0">
                <a:latin typeface="Courier New" panose="02070309020205020404" pitchFamily="49" charset="0"/>
                <a:cs typeface="Courier New" panose="02070309020205020404" pitchFamily="49" charset="0"/>
              </a:rPr>
              <a:t>extend</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Object</a:t>
            </a:r>
            <a:r>
              <a:rPr lang="es-ES" sz="2000" b="1" dirty="0" smtClean="0">
                <a:latin typeface="Courier New" panose="02070309020205020404" pitchFamily="49" charset="0"/>
                <a:cs typeface="Courier New" panose="02070309020205020404" pitchFamily="49" charset="0"/>
              </a:rPr>
              <a:t>(){</a:t>
            </a:r>
          </a:p>
          <a:p>
            <a:r>
              <a:rPr lang="es-ES" sz="2000" b="1" dirty="0" smtClean="0">
                <a:latin typeface="Courier New" panose="02070309020205020404" pitchFamily="49" charset="0"/>
                <a:cs typeface="Courier New" panose="02070309020205020404" pitchFamily="49" charset="0"/>
              </a:rPr>
              <a:t>   . . . . </a:t>
            </a:r>
          </a:p>
          <a:p>
            <a:r>
              <a:rPr lang="es-ES" sz="2000" b="1" dirty="0">
                <a:latin typeface="Courier New" panose="02070309020205020404" pitchFamily="49" charset="0"/>
                <a:cs typeface="Courier New" panose="02070309020205020404" pitchFamily="49" charset="0"/>
              </a:rPr>
              <a:t>}</a:t>
            </a:r>
          </a:p>
        </p:txBody>
      </p:sp>
      <p:sp>
        <p:nvSpPr>
          <p:cNvPr id="13"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 </a:t>
            </a:r>
            <a:r>
              <a:rPr lang="es-ES" dirty="0" smtClean="0">
                <a:latin typeface="Times New Roman" panose="02020603050405020304" pitchFamily="18" charset="0"/>
                <a:cs typeface="Times New Roman" panose="02020603050405020304" pitchFamily="18" charset="0"/>
              </a:rPr>
              <a:t>La clase </a:t>
            </a:r>
            <a:r>
              <a:rPr lang="es-ES" dirty="0" err="1" smtClean="0">
                <a:latin typeface="Times New Roman" panose="02020603050405020304" pitchFamily="18" charset="0"/>
                <a:cs typeface="Times New Roman" panose="02020603050405020304" pitchFamily="18" charset="0"/>
              </a:rPr>
              <a:t>Object</a:t>
            </a:r>
            <a:endParaRPr lang="en-US" dirty="0">
              <a:latin typeface="Times New Roman" panose="02020603050405020304" pitchFamily="18" charset="0"/>
              <a:cs typeface="Times New Roman" panose="02020603050405020304" pitchFamily="18" charset="0"/>
            </a:endParaRPr>
          </a:p>
        </p:txBody>
      </p:sp>
      <p:sp>
        <p:nvSpPr>
          <p:cNvPr id="14" name="13 Forma libre"/>
          <p:cNvSpPr/>
          <p:nvPr/>
        </p:nvSpPr>
        <p:spPr>
          <a:xfrm>
            <a:off x="4597400" y="1454343"/>
            <a:ext cx="2298700" cy="793557"/>
          </a:xfrm>
          <a:custGeom>
            <a:avLst/>
            <a:gdLst>
              <a:gd name="connsiteX0" fmla="*/ 0 w 2298700"/>
              <a:gd name="connsiteY0" fmla="*/ 69657 h 793557"/>
              <a:gd name="connsiteX1" fmla="*/ 1409700 w 2298700"/>
              <a:gd name="connsiteY1" fmla="*/ 69657 h 793557"/>
              <a:gd name="connsiteX2" fmla="*/ 2298700 w 2298700"/>
              <a:gd name="connsiteY2" fmla="*/ 793557 h 793557"/>
            </a:gdLst>
            <a:ahLst/>
            <a:cxnLst>
              <a:cxn ang="0">
                <a:pos x="connsiteX0" y="connsiteY0"/>
              </a:cxn>
              <a:cxn ang="0">
                <a:pos x="connsiteX1" y="connsiteY1"/>
              </a:cxn>
              <a:cxn ang="0">
                <a:pos x="connsiteX2" y="connsiteY2"/>
              </a:cxn>
            </a:cxnLst>
            <a:rect l="l" t="t" r="r" b="b"/>
            <a:pathLst>
              <a:path w="2298700" h="793557">
                <a:moveTo>
                  <a:pt x="0" y="69657"/>
                </a:moveTo>
                <a:cubicBezTo>
                  <a:pt x="513291" y="9332"/>
                  <a:pt x="1026583" y="-50993"/>
                  <a:pt x="1409700" y="69657"/>
                </a:cubicBezTo>
                <a:cubicBezTo>
                  <a:pt x="1792817" y="190307"/>
                  <a:pt x="2045758" y="491932"/>
                  <a:pt x="2298700" y="793557"/>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CuadroTexto"/>
          <p:cNvSpPr txBox="1"/>
          <p:nvPr/>
        </p:nvSpPr>
        <p:spPr>
          <a:xfrm>
            <a:off x="6065557" y="1053589"/>
            <a:ext cx="830543" cy="769441"/>
          </a:xfrm>
          <a:prstGeom prst="rect">
            <a:avLst/>
          </a:prstGeom>
          <a:noFill/>
        </p:spPr>
        <p:txBody>
          <a:bodyPr wrap="square" rtlCol="0">
            <a:spAutoFit/>
          </a:bodyPr>
          <a:lstStyle/>
          <a:p>
            <a:r>
              <a:rPr lang="es-ES" sz="4400" b="1" dirty="0" smtClean="0">
                <a:latin typeface="Courier New" panose="02070309020205020404" pitchFamily="49" charset="0"/>
                <a:cs typeface="Courier New" panose="02070309020205020404" pitchFamily="49" charset="0"/>
              </a:rPr>
              <a:t>=</a:t>
            </a:r>
            <a:endParaRPr lang="es-ES" sz="4400" b="1" dirty="0">
              <a:latin typeface="Courier New" panose="02070309020205020404" pitchFamily="49" charset="0"/>
              <a:cs typeface="Courier New" panose="02070309020205020404" pitchFamily="49" charset="0"/>
            </a:endParaRPr>
          </a:p>
        </p:txBody>
      </p:sp>
      <p:sp>
        <p:nvSpPr>
          <p:cNvPr id="16" name="15 CuadroTexto"/>
          <p:cNvSpPr txBox="1"/>
          <p:nvPr/>
        </p:nvSpPr>
        <p:spPr>
          <a:xfrm>
            <a:off x="2586835" y="3487980"/>
            <a:ext cx="5172185" cy="830997"/>
          </a:xfrm>
          <a:prstGeom prst="rect">
            <a:avLst/>
          </a:prstGeom>
          <a:noFill/>
        </p:spPr>
        <p:txBody>
          <a:bodyPr wrap="square" rtlCol="0">
            <a:spAutoFit/>
          </a:bodyPr>
          <a:lstStyle/>
          <a:p>
            <a:pPr algn="ctr"/>
            <a:r>
              <a:rPr lang="es-ES" sz="2400" b="1" dirty="0" smtClean="0">
                <a:solidFill>
                  <a:srgbClr val="C00000"/>
                </a:solidFill>
                <a:latin typeface="Times New Roman" panose="02020603050405020304" pitchFamily="18" charset="0"/>
                <a:cs typeface="Times New Roman" panose="02020603050405020304" pitchFamily="18" charset="0"/>
              </a:rPr>
              <a:t>¿Cuál es el objetivo de que todas las clases hereden de </a:t>
            </a:r>
            <a:r>
              <a:rPr lang="es-ES" sz="2400" b="1" dirty="0" err="1" smtClean="0">
                <a:solidFill>
                  <a:srgbClr val="C00000"/>
                </a:solidFill>
                <a:latin typeface="Times New Roman" panose="02020603050405020304" pitchFamily="18" charset="0"/>
                <a:cs typeface="Times New Roman" panose="02020603050405020304" pitchFamily="18" charset="0"/>
              </a:rPr>
              <a:t>Object</a:t>
            </a:r>
            <a:r>
              <a:rPr lang="es-ES" sz="2400" b="1" dirty="0" smtClean="0">
                <a:solidFill>
                  <a:srgbClr val="C00000"/>
                </a:solidFill>
                <a:latin typeface="Times New Roman" panose="02020603050405020304" pitchFamily="18" charset="0"/>
                <a:cs typeface="Times New Roman" panose="02020603050405020304" pitchFamily="18" charset="0"/>
              </a:rPr>
              <a:t>?</a:t>
            </a:r>
            <a:endParaRPr lang="es-E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688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 </a:t>
            </a:r>
            <a:r>
              <a:rPr lang="es-ES" dirty="0" smtClean="0">
                <a:latin typeface="Times New Roman" panose="02020603050405020304" pitchFamily="18" charset="0"/>
                <a:cs typeface="Times New Roman" panose="02020603050405020304" pitchFamily="18" charset="0"/>
              </a:rPr>
              <a:t>La clase </a:t>
            </a:r>
            <a:r>
              <a:rPr lang="es-ES" dirty="0" err="1" smtClean="0">
                <a:latin typeface="Times New Roman" panose="02020603050405020304" pitchFamily="18" charset="0"/>
                <a:cs typeface="Times New Roman" panose="02020603050405020304" pitchFamily="18" charset="0"/>
              </a:rPr>
              <a:t>Object</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365195" y="891995"/>
            <a:ext cx="7329839" cy="3277820"/>
          </a:xfrm>
          <a:prstGeom prst="rect">
            <a:avLst/>
          </a:prstGeom>
          <a:noFill/>
        </p:spPr>
        <p:txBody>
          <a:bodyPr wrap="square" rtlCol="0">
            <a:spAutoFit/>
          </a:bodyPr>
          <a:lstStyle/>
          <a:p>
            <a:pPr marL="457200" indent="-457200" algn="just">
              <a:buFont typeface="+mj-lt"/>
              <a:buAutoNum type="arabicPeriod"/>
            </a:pPr>
            <a:r>
              <a:rPr lang="es-ES" sz="2400" dirty="0" smtClean="0">
                <a:latin typeface="Times New Roman" panose="02020603050405020304" pitchFamily="18" charset="0"/>
                <a:cs typeface="Times New Roman" panose="02020603050405020304" pitchFamily="18" charset="0"/>
              </a:rPr>
              <a:t>Todas las clases implementan un conjunto de métodos –</a:t>
            </a:r>
            <a:r>
              <a:rPr lang="es-ES" sz="2400" i="1" dirty="0" smtClean="0">
                <a:latin typeface="Times New Roman" panose="02020603050405020304" pitchFamily="18" charset="0"/>
                <a:cs typeface="Times New Roman" panose="02020603050405020304" pitchFamily="18" charset="0"/>
              </a:rPr>
              <a:t>en </a:t>
            </a:r>
            <a:r>
              <a:rPr lang="es-ES" sz="2400" i="1" dirty="0" err="1" smtClean="0">
                <a:latin typeface="Times New Roman" panose="02020603050405020304" pitchFamily="18" charset="0"/>
                <a:cs typeface="Times New Roman" panose="02020603050405020304" pitchFamily="18" charset="0"/>
              </a:rPr>
              <a:t>Object</a:t>
            </a:r>
            <a:r>
              <a:rPr lang="es-ES" sz="2400" i="1" dirty="0" smtClean="0">
                <a:latin typeface="Times New Roman" panose="02020603050405020304" pitchFamily="18" charset="0"/>
                <a:cs typeface="Times New Roman" panose="02020603050405020304" pitchFamily="18" charset="0"/>
              </a:rPr>
              <a:t> sólo se han definido métodos</a:t>
            </a:r>
            <a:r>
              <a:rPr lang="es-ES" sz="2400" dirty="0" smtClean="0">
                <a:latin typeface="Times New Roman" panose="02020603050405020304" pitchFamily="18" charset="0"/>
                <a:cs typeface="Times New Roman" panose="02020603050405020304" pitchFamily="18" charset="0"/>
              </a:rPr>
              <a:t>– que son de uso universal en Java, como realizar comparaciones entre objetos, clonarlos o representar un objeto como una cadena. La función de estos métodos es ser </a:t>
            </a:r>
            <a:r>
              <a:rPr lang="es-ES" sz="2400" dirty="0" err="1" smtClean="0">
                <a:latin typeface="Times New Roman" panose="02020603050405020304" pitchFamily="18" charset="0"/>
                <a:cs typeface="Times New Roman" panose="02020603050405020304" pitchFamily="18" charset="0"/>
              </a:rPr>
              <a:t>reimplementados</a:t>
            </a:r>
            <a:r>
              <a:rPr lang="es-ES" sz="2400" dirty="0" smtClean="0">
                <a:latin typeface="Times New Roman" panose="02020603050405020304" pitchFamily="18" charset="0"/>
                <a:cs typeface="Times New Roman" panose="02020603050405020304" pitchFamily="18" charset="0"/>
              </a:rPr>
              <a:t> a la medida de cada clase.</a:t>
            </a:r>
          </a:p>
          <a:p>
            <a:pPr marL="457200" indent="-457200" algn="just">
              <a:spcBef>
                <a:spcPts val="1800"/>
              </a:spcBef>
              <a:buFont typeface="+mj-lt"/>
              <a:buAutoNum type="arabicPeriod"/>
            </a:pPr>
            <a:r>
              <a:rPr lang="es-ES" sz="2400" dirty="0" smtClean="0">
                <a:latin typeface="Times New Roman" panose="02020603050405020304" pitchFamily="18" charset="0"/>
                <a:cs typeface="Times New Roman" panose="02020603050405020304" pitchFamily="18" charset="0"/>
              </a:rPr>
              <a:t>Podemos referenciar cualquier objeto, de cualquier tipo, mediante una variable de tipo </a:t>
            </a:r>
            <a:r>
              <a:rPr lang="es-ES" sz="2400" dirty="0" err="1" smtClean="0">
                <a:latin typeface="Times New Roman" panose="02020603050405020304" pitchFamily="18" charset="0"/>
                <a:cs typeface="Times New Roman" panose="02020603050405020304" pitchFamily="18" charset="0"/>
              </a:rPr>
              <a:t>Object</a:t>
            </a:r>
            <a:r>
              <a:rPr lang="es-ES" sz="2400" dirty="0" smtClean="0">
                <a:latin typeface="Times New Roman" panose="02020603050405020304" pitchFamily="18" charset="0"/>
                <a:cs typeface="Times New Roman" panose="02020603050405020304" pitchFamily="18" charset="0"/>
              </a:rPr>
              <a:t>.</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040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42</a:t>
              </a:fld>
              <a:endParaRPr lang="es-ES" b="1" dirty="0">
                <a:latin typeface="Times New Roman" panose="02020603050405020304" pitchFamily="18" charset="0"/>
                <a:cs typeface="Times New Roman" panose="02020603050405020304" pitchFamily="18" charset="0"/>
              </a:endParaRPr>
            </a:p>
          </p:txBody>
        </p:sp>
      </p:gr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576" y="466315"/>
            <a:ext cx="6108200" cy="4303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 </a:t>
            </a:r>
            <a:r>
              <a:rPr lang="es-ES" dirty="0" smtClean="0">
                <a:latin typeface="Times New Roman" panose="02020603050405020304" pitchFamily="18" charset="0"/>
                <a:cs typeface="Times New Roman" panose="02020603050405020304" pitchFamily="18" charset="0"/>
              </a:rPr>
              <a:t>La clase </a:t>
            </a:r>
            <a:r>
              <a:rPr lang="es-ES" dirty="0" err="1" smtClean="0">
                <a:latin typeface="Times New Roman" panose="02020603050405020304" pitchFamily="18" charset="0"/>
                <a:cs typeface="Times New Roman" panose="02020603050405020304" pitchFamily="18" charset="0"/>
              </a:rPr>
              <a:t>Object</a:t>
            </a:r>
            <a:endParaRPr lang="en-US" dirty="0">
              <a:latin typeface="Times New Roman" panose="02020603050405020304" pitchFamily="18" charset="0"/>
              <a:cs typeface="Times New Roman" panose="02020603050405020304" pitchFamily="18" charset="0"/>
            </a:endParaRPr>
          </a:p>
        </p:txBody>
      </p:sp>
      <p:sp>
        <p:nvSpPr>
          <p:cNvPr id="11" name="10 CuadroTexto"/>
          <p:cNvSpPr txBox="1"/>
          <p:nvPr/>
        </p:nvSpPr>
        <p:spPr>
          <a:xfrm>
            <a:off x="5925215" y="2113635"/>
            <a:ext cx="2748690" cy="1569660"/>
          </a:xfrm>
          <a:prstGeom prst="rect">
            <a:avLst/>
          </a:prstGeom>
          <a:solidFill>
            <a:schemeClr val="bg1"/>
          </a:solidFill>
          <a:ln w="38100">
            <a:solidFill>
              <a:schemeClr val="tx1"/>
            </a:solidFill>
          </a:ln>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Podemos ver los métodos disponibles propios y heredados de la clase </a:t>
            </a:r>
            <a:r>
              <a:rPr lang="es-ES" sz="2400" dirty="0" err="1" smtClean="0">
                <a:latin typeface="Times New Roman" panose="02020603050405020304" pitchFamily="18" charset="0"/>
                <a:cs typeface="Times New Roman" panose="02020603050405020304" pitchFamily="18" charset="0"/>
              </a:rPr>
              <a:t>Object</a:t>
            </a:r>
            <a:endParaRPr lang="es-ES" sz="2400" dirty="0">
              <a:latin typeface="Times New Roman" panose="02020603050405020304" pitchFamily="18" charset="0"/>
              <a:cs typeface="Times New Roman" panose="02020603050405020304" pitchFamily="18" charset="0"/>
            </a:endParaRPr>
          </a:p>
        </p:txBody>
      </p:sp>
      <p:cxnSp>
        <p:nvCxnSpPr>
          <p:cNvPr id="14" name="13 Conector recto de flecha"/>
          <p:cNvCxnSpPr/>
          <p:nvPr/>
        </p:nvCxnSpPr>
        <p:spPr>
          <a:xfrm flipH="1">
            <a:off x="5030115" y="2113635"/>
            <a:ext cx="244328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9219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9.1.-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toString</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517900" y="1197405"/>
            <a:ext cx="7005505" cy="1815882"/>
          </a:xfrm>
          <a:prstGeom prst="rect">
            <a:avLst/>
          </a:prstGeom>
          <a:noFill/>
        </p:spPr>
        <p:txBody>
          <a:bodyPr wrap="square" rtlCol="0">
            <a:spAutoFit/>
          </a:bodyPr>
          <a:lstStyle/>
          <a:p>
            <a:pPr algn="ctr"/>
            <a:r>
              <a:rPr lang="es-ES" sz="2800" dirty="0" smtClean="0">
                <a:latin typeface="Times New Roman" panose="02020603050405020304" pitchFamily="18" charset="0"/>
                <a:cs typeface="Times New Roman" panose="02020603050405020304" pitchFamily="18" charset="0"/>
              </a:rPr>
              <a:t>Este método está pensado para que devuelva una cadena que represente al objeto que lo invoca con toda la información que interese mostrar. Tiene el prototipo:</a:t>
            </a:r>
            <a:endParaRPr lang="es-ES" sz="2800" b="1" dirty="0">
              <a:latin typeface="Courier New" panose="02070309020205020404" pitchFamily="49" charset="0"/>
              <a:cs typeface="Courier New" panose="02070309020205020404" pitchFamily="49" charset="0"/>
            </a:endParaRPr>
          </a:p>
        </p:txBody>
      </p:sp>
      <p:sp>
        <p:nvSpPr>
          <p:cNvPr id="13" name="12 CuadroTexto"/>
          <p:cNvSpPr txBox="1"/>
          <p:nvPr/>
        </p:nvSpPr>
        <p:spPr>
          <a:xfrm>
            <a:off x="2196306" y="3367828"/>
            <a:ext cx="5938205" cy="523220"/>
          </a:xfrm>
          <a:prstGeom prst="rect">
            <a:avLst/>
          </a:prstGeom>
          <a:noFill/>
          <a:ln w="25400">
            <a:solidFill>
              <a:schemeClr val="tx1"/>
            </a:solidFill>
          </a:ln>
        </p:spPr>
        <p:txBody>
          <a:bodyPr wrap="square" rtlCol="0">
            <a:spAutoFit/>
          </a:bodyPr>
          <a:lstStyle/>
          <a:p>
            <a:pPr algn="ctr"/>
            <a:r>
              <a:rPr lang="es-ES" sz="2800" b="1" dirty="0" err="1" smtClean="0">
                <a:latin typeface="Courier New" panose="02070309020205020404" pitchFamily="49" charset="0"/>
                <a:cs typeface="Courier New" panose="02070309020205020404" pitchFamily="49" charset="0"/>
              </a:rPr>
              <a:t>public</a:t>
            </a:r>
            <a:r>
              <a:rPr lang="es-ES" sz="2800" b="1" dirty="0" smtClean="0">
                <a:latin typeface="Courier New" panose="02070309020205020404" pitchFamily="49" charset="0"/>
                <a:cs typeface="Courier New" panose="02070309020205020404" pitchFamily="49" charset="0"/>
              </a:rPr>
              <a:t> </a:t>
            </a:r>
            <a:r>
              <a:rPr lang="es-ES" sz="2800" b="1" dirty="0" err="1" smtClean="0">
                <a:latin typeface="Courier New" panose="02070309020205020404" pitchFamily="49" charset="0"/>
                <a:cs typeface="Courier New" panose="02070309020205020404" pitchFamily="49" charset="0"/>
              </a:rPr>
              <a:t>String</a:t>
            </a:r>
            <a:r>
              <a:rPr lang="es-ES" sz="2800" b="1" dirty="0" smtClean="0">
                <a:latin typeface="Courier New" panose="02070309020205020404" pitchFamily="49" charset="0"/>
                <a:cs typeface="Courier New" panose="02070309020205020404" pitchFamily="49" charset="0"/>
              </a:rPr>
              <a:t> </a:t>
            </a:r>
            <a:r>
              <a:rPr lang="es-ES" sz="2800" b="1" dirty="0" err="1" smtClean="0">
                <a:latin typeface="Courier New" panose="02070309020205020404" pitchFamily="49" charset="0"/>
                <a:cs typeface="Courier New" panose="02070309020205020404" pitchFamily="49" charset="0"/>
              </a:rPr>
              <a:t>toString</a:t>
            </a:r>
            <a:r>
              <a:rPr lang="es-ES" sz="2800" b="1" dirty="0" smtClean="0">
                <a:latin typeface="Courier New" panose="02070309020205020404" pitchFamily="49" charset="0"/>
                <a:cs typeface="Courier New" panose="02070309020205020404" pitchFamily="49" charset="0"/>
              </a:rPr>
              <a:t>()</a:t>
            </a:r>
            <a:endParaRPr lang="es-E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37662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9.1.-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toString</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306242" y="891995"/>
            <a:ext cx="7310915"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Su implementación en la clase </a:t>
            </a:r>
            <a:r>
              <a:rPr lang="es-ES" sz="2400" b="1" dirty="0" err="1" smtClean="0">
                <a:latin typeface="Courier New" panose="02070309020205020404" pitchFamily="49" charset="0"/>
                <a:cs typeface="Courier New" panose="02070309020205020404" pitchFamily="49" charset="0"/>
              </a:rPr>
              <a:t>Object</a:t>
            </a:r>
            <a:r>
              <a:rPr lang="es-ES" sz="2400" dirty="0" smtClean="0">
                <a:latin typeface="Times New Roman" panose="02020603050405020304" pitchFamily="18" charset="0"/>
                <a:cs typeface="Times New Roman" panose="02020603050405020304" pitchFamily="18" charset="0"/>
              </a:rPr>
              <a:t> consiste en devolver el nombre cualificado de la clase a la que pertenece el objeto, seguido de una arroba (@) junto a la referencia del objeto.</a:t>
            </a:r>
            <a:endParaRPr lang="es-ES" sz="2400" b="1" dirty="0">
              <a:latin typeface="Courier New" panose="02070309020205020404" pitchFamily="49" charset="0"/>
              <a:cs typeface="Courier New" panose="02070309020205020404" pitchFamily="49"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078" y="2718408"/>
            <a:ext cx="7861946" cy="1679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CuadroTexto"/>
          <p:cNvSpPr txBox="1"/>
          <p:nvPr/>
        </p:nvSpPr>
        <p:spPr>
          <a:xfrm>
            <a:off x="3100630" y="4260377"/>
            <a:ext cx="5344675" cy="461665"/>
          </a:xfrm>
          <a:prstGeom prst="rect">
            <a:avLst/>
          </a:prstGeom>
          <a:solidFill>
            <a:schemeClr val="bg1"/>
          </a:solidFill>
          <a:ln w="28575">
            <a:solidFill>
              <a:schemeClr val="tx1"/>
            </a:solidFill>
          </a:ln>
        </p:spPr>
        <p:txBody>
          <a:bodyPr wrap="square" rtlCol="0">
            <a:spAutoFit/>
          </a:bodyPr>
          <a:lstStyle/>
          <a:p>
            <a:pPr algn="ctr"/>
            <a:r>
              <a:rPr lang="es-ES" sz="2400" b="1" dirty="0" smtClean="0">
                <a:latin typeface="Courier New" panose="02070309020205020404" pitchFamily="49" charset="0"/>
                <a:cs typeface="Courier New" panose="02070309020205020404" pitchFamily="49" charset="0"/>
              </a:rPr>
              <a:t>Valor &gt;&gt; Persona@15db9742</a:t>
            </a:r>
            <a:endParaRPr lang="es-ES" sz="2400" b="1" dirty="0">
              <a:latin typeface="Courier New" panose="02070309020205020404" pitchFamily="49" charset="0"/>
              <a:cs typeface="Courier New" panose="02070309020205020404" pitchFamily="49" charset="0"/>
            </a:endParaRPr>
          </a:p>
        </p:txBody>
      </p:sp>
      <p:cxnSp>
        <p:nvCxnSpPr>
          <p:cNvPr id="15" name="14 Conector recto de flecha"/>
          <p:cNvCxnSpPr/>
          <p:nvPr/>
        </p:nvCxnSpPr>
        <p:spPr>
          <a:xfrm>
            <a:off x="6099050" y="3793390"/>
            <a:ext cx="0" cy="466987"/>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427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9.1.-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toString</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295982" y="1197405"/>
            <a:ext cx="7310915" cy="290848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Esta implementación por defecto no es útil para representar la mayoría de los objetos, por lo que nos vemos obligados a realizar un </a:t>
            </a:r>
            <a:r>
              <a:rPr lang="es-ES" sz="2400" b="1" dirty="0" err="1" smtClean="0">
                <a:latin typeface="Courier New" panose="02070309020205020404" pitchFamily="49" charset="0"/>
                <a:cs typeface="Courier New" panose="02070309020205020404" pitchFamily="49" charset="0"/>
              </a:rPr>
              <a:t>overriding</a:t>
            </a:r>
            <a:r>
              <a:rPr lang="es-ES" sz="2400" dirty="0" smtClean="0">
                <a:latin typeface="Times New Roman" panose="02020603050405020304" pitchFamily="18" charset="0"/>
                <a:cs typeface="Times New Roman" panose="02020603050405020304" pitchFamily="18" charset="0"/>
              </a:rPr>
              <a:t> de </a:t>
            </a:r>
            <a:r>
              <a:rPr lang="es-ES" sz="2400" b="1" dirty="0" err="1" smtClean="0">
                <a:latin typeface="Courier New" panose="02070309020205020404" pitchFamily="49" charset="0"/>
                <a:cs typeface="Courier New" panose="02070309020205020404" pitchFamily="49" charset="0"/>
              </a:rPr>
              <a:t>toString</a:t>
            </a:r>
            <a:r>
              <a:rPr lang="es-ES" sz="2400" b="1" dirty="0" smtClean="0">
                <a:latin typeface="Courier New" panose="02070309020205020404" pitchFamily="49" charset="0"/>
                <a:cs typeface="Courier New" panose="02070309020205020404" pitchFamily="49" charset="0"/>
              </a:rPr>
              <a:t>() </a:t>
            </a:r>
            <a:r>
              <a:rPr lang="es-ES" sz="2400" dirty="0" smtClean="0">
                <a:latin typeface="Times New Roman" panose="02020603050405020304" pitchFamily="18" charset="0"/>
                <a:cs typeface="Times New Roman" panose="02020603050405020304" pitchFamily="18" charset="0"/>
              </a:rPr>
              <a:t>en cada clase, que es donde se encuentra la información que queremos representar</a:t>
            </a:r>
          </a:p>
          <a:p>
            <a:pPr algn="ctr">
              <a:spcBef>
                <a:spcPts val="1800"/>
              </a:spcBef>
            </a:pPr>
            <a:r>
              <a:rPr lang="es-ES" sz="2400" dirty="0" smtClean="0">
                <a:latin typeface="Times New Roman" panose="02020603050405020304" pitchFamily="18" charset="0"/>
                <a:cs typeface="Times New Roman" panose="02020603050405020304" pitchFamily="18" charset="0"/>
              </a:rPr>
              <a:t>En nuestro caso debemos </a:t>
            </a:r>
            <a:r>
              <a:rPr lang="es-ES" sz="2400" dirty="0" err="1" smtClean="0">
                <a:latin typeface="Times New Roman" panose="02020603050405020304" pitchFamily="18" charset="0"/>
                <a:cs typeface="Times New Roman" panose="02020603050405020304" pitchFamily="18" charset="0"/>
              </a:rPr>
              <a:t>reimplementar</a:t>
            </a:r>
            <a:r>
              <a:rPr lang="es-ES" sz="2400" dirty="0" smtClean="0">
                <a:latin typeface="Times New Roman" panose="02020603050405020304" pitchFamily="18" charset="0"/>
                <a:cs typeface="Times New Roman" panose="02020603050405020304" pitchFamily="18" charset="0"/>
              </a:rPr>
              <a:t> </a:t>
            </a:r>
            <a:r>
              <a:rPr lang="es-ES" sz="2400" b="1" dirty="0" err="1" smtClean="0">
                <a:latin typeface="Courier New" panose="02070309020205020404" pitchFamily="49" charset="0"/>
                <a:cs typeface="Courier New" panose="02070309020205020404" pitchFamily="49" charset="0"/>
              </a:rPr>
              <a:t>toString</a:t>
            </a:r>
            <a:r>
              <a:rPr lang="es-ES" sz="2400" b="1" dirty="0" smtClean="0">
                <a:latin typeface="Courier New" panose="02070309020205020404" pitchFamily="49" charset="0"/>
                <a:cs typeface="Courier New" panose="02070309020205020404" pitchFamily="49" charset="0"/>
              </a:rPr>
              <a:t>() </a:t>
            </a:r>
            <a:r>
              <a:rPr lang="es-ES" sz="2400" dirty="0" smtClean="0">
                <a:latin typeface="Times New Roman" panose="02020603050405020304" pitchFamily="18" charset="0"/>
                <a:cs typeface="Times New Roman" panose="02020603050405020304" pitchFamily="18" charset="0"/>
              </a:rPr>
              <a:t>en </a:t>
            </a:r>
            <a:r>
              <a:rPr lang="es-ES" sz="2400" b="1" dirty="0" smtClean="0">
                <a:latin typeface="Courier New" panose="02070309020205020404" pitchFamily="49" charset="0"/>
                <a:cs typeface="Courier New" panose="02070309020205020404" pitchFamily="49" charset="0"/>
              </a:rPr>
              <a:t>Persona</a:t>
            </a:r>
            <a:endParaRPr lang="es-E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0247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44724"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9.1.-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toString</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3" y="1044700"/>
            <a:ext cx="8480419" cy="1399546"/>
          </a:xfrm>
          <a:prstGeom prst="rect">
            <a:avLst/>
          </a:prstGeom>
          <a:noFill/>
          <a:ln w="317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64" y="2733931"/>
            <a:ext cx="7024432" cy="1500815"/>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731" y="4024491"/>
            <a:ext cx="8385496" cy="458115"/>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11 CuadroTexto"/>
          <p:cNvSpPr txBox="1"/>
          <p:nvPr/>
        </p:nvSpPr>
        <p:spPr>
          <a:xfrm>
            <a:off x="1059785" y="128470"/>
            <a:ext cx="2443280" cy="830997"/>
          </a:xfrm>
          <a:prstGeom prst="rect">
            <a:avLst/>
          </a:prstGeom>
          <a:solidFill>
            <a:schemeClr val="accent3">
              <a:lumMod val="40000"/>
              <a:lumOff val="60000"/>
            </a:schemeClr>
          </a:solidFill>
          <a:ln w="38100">
            <a:solidFill>
              <a:schemeClr val="tx1"/>
            </a:solidFill>
          </a:ln>
        </p:spPr>
        <p:txBody>
          <a:bodyPr wrap="square" rtlCol="0">
            <a:spAutoFit/>
          </a:bodyPr>
          <a:lstStyle/>
          <a:p>
            <a:r>
              <a:rPr lang="es-ES" sz="2400" dirty="0" smtClean="0">
                <a:latin typeface="Times New Roman" panose="02020603050405020304" pitchFamily="18" charset="0"/>
                <a:cs typeface="Times New Roman" panose="02020603050405020304" pitchFamily="18" charset="0"/>
              </a:rPr>
              <a:t>Implementado en la clase Persona</a:t>
            </a:r>
            <a:endParaRPr lang="es-ES" sz="2400" dirty="0">
              <a:latin typeface="Times New Roman" panose="02020603050405020304" pitchFamily="18" charset="0"/>
              <a:cs typeface="Times New Roman" panose="02020603050405020304" pitchFamily="18" charset="0"/>
            </a:endParaRPr>
          </a:p>
        </p:txBody>
      </p:sp>
      <p:cxnSp>
        <p:nvCxnSpPr>
          <p:cNvPr id="15" name="14 Conector recto de flecha"/>
          <p:cNvCxnSpPr>
            <a:stCxn id="12" idx="3"/>
          </p:cNvCxnSpPr>
          <p:nvPr/>
        </p:nvCxnSpPr>
        <p:spPr>
          <a:xfrm>
            <a:off x="3503065" y="543969"/>
            <a:ext cx="0" cy="95884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5973307" y="2571750"/>
            <a:ext cx="2443280" cy="461665"/>
          </a:xfrm>
          <a:prstGeom prst="rect">
            <a:avLst/>
          </a:prstGeom>
          <a:solidFill>
            <a:schemeClr val="accent3">
              <a:lumMod val="40000"/>
              <a:lumOff val="60000"/>
            </a:schemeClr>
          </a:solidFill>
          <a:ln w="38100">
            <a:solidFill>
              <a:schemeClr val="tx1"/>
            </a:solidFill>
          </a:ln>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Mismo programa</a:t>
            </a:r>
            <a:endParaRPr lang="es-ES" sz="2400" dirty="0">
              <a:latin typeface="Times New Roman" panose="02020603050405020304" pitchFamily="18" charset="0"/>
              <a:cs typeface="Times New Roman" panose="02020603050405020304" pitchFamily="18" charset="0"/>
            </a:endParaRPr>
          </a:p>
        </p:txBody>
      </p:sp>
      <p:cxnSp>
        <p:nvCxnSpPr>
          <p:cNvPr id="21" name="20 Conector recto de flecha"/>
          <p:cNvCxnSpPr/>
          <p:nvPr/>
        </p:nvCxnSpPr>
        <p:spPr>
          <a:xfrm>
            <a:off x="8416587" y="3004915"/>
            <a:ext cx="0" cy="95884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4703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44724"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9.1.-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toString</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3" y="1044700"/>
            <a:ext cx="8480419" cy="1399546"/>
          </a:xfrm>
          <a:prstGeom prst="rect">
            <a:avLst/>
          </a:prstGeom>
          <a:noFill/>
          <a:ln w="317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12 CuadroTexto"/>
          <p:cNvSpPr txBox="1"/>
          <p:nvPr/>
        </p:nvSpPr>
        <p:spPr>
          <a:xfrm>
            <a:off x="1565532" y="3029865"/>
            <a:ext cx="7310915"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Debemos declarar </a:t>
            </a:r>
            <a:r>
              <a:rPr lang="es-ES" sz="2400" b="1" dirty="0" err="1" smtClean="0">
                <a:latin typeface="Courier New" panose="02070309020205020404" pitchFamily="49" charset="0"/>
                <a:cs typeface="Courier New" panose="02070309020205020404" pitchFamily="49" charset="0"/>
              </a:rPr>
              <a:t>public</a:t>
            </a:r>
            <a:r>
              <a:rPr lang="es-ES" sz="2400" dirty="0" smtClean="0">
                <a:latin typeface="Times New Roman" panose="02020603050405020304" pitchFamily="18" charset="0"/>
                <a:cs typeface="Times New Roman" panose="02020603050405020304" pitchFamily="18" charset="0"/>
              </a:rPr>
              <a:t>, igual que en la clase </a:t>
            </a:r>
            <a:r>
              <a:rPr lang="es-ES" sz="2400" b="1" dirty="0" err="1" smtClean="0">
                <a:latin typeface="Courier New" panose="02070309020205020404" pitchFamily="49" charset="0"/>
                <a:cs typeface="Courier New" panose="02070309020205020404" pitchFamily="49" charset="0"/>
              </a:rPr>
              <a:t>Object</a:t>
            </a:r>
            <a:r>
              <a:rPr lang="es-ES" sz="2400" dirty="0" smtClean="0">
                <a:latin typeface="Times New Roman" panose="02020603050405020304" pitchFamily="18" charset="0"/>
                <a:cs typeface="Times New Roman" panose="02020603050405020304" pitchFamily="18" charset="0"/>
              </a:rPr>
              <a:t>, ya que todo método que sustituye a otro tiene que tener, al menos, el mismo nivel de acceso</a:t>
            </a:r>
            <a:endParaRPr lang="es-ES" sz="2400" b="1" dirty="0">
              <a:latin typeface="Courier New" panose="02070309020205020404" pitchFamily="49" charset="0"/>
              <a:cs typeface="Courier New" panose="02070309020205020404" pitchFamily="49" charset="0"/>
            </a:endParaRPr>
          </a:p>
        </p:txBody>
      </p:sp>
      <p:cxnSp>
        <p:nvCxnSpPr>
          <p:cNvPr id="14" name="13 Conector recto de flecha"/>
          <p:cNvCxnSpPr/>
          <p:nvPr/>
        </p:nvCxnSpPr>
        <p:spPr>
          <a:xfrm flipH="1" flipV="1">
            <a:off x="754375" y="1502815"/>
            <a:ext cx="1366777" cy="183246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524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44724"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9.2.-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equals</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414469" y="891995"/>
            <a:ext cx="7563728" cy="1431161"/>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Compara dos objetos y decide si son iguales, devolviendo </a:t>
            </a:r>
            <a:r>
              <a:rPr lang="es-ES" sz="2400" b="1" dirty="0" smtClean="0">
                <a:latin typeface="Courier New" panose="02070309020205020404" pitchFamily="49" charset="0"/>
                <a:cs typeface="Courier New" panose="02070309020205020404" pitchFamily="49" charset="0"/>
              </a:rPr>
              <a:t>true</a:t>
            </a:r>
            <a:r>
              <a:rPr lang="es-ES" sz="2400" dirty="0" smtClean="0">
                <a:latin typeface="Times New Roman" panose="02020603050405020304" pitchFamily="18" charset="0"/>
                <a:cs typeface="Times New Roman" panose="02020603050405020304" pitchFamily="18" charset="0"/>
              </a:rPr>
              <a:t> en caso afirmativo y </a:t>
            </a:r>
            <a:r>
              <a:rPr lang="es-ES" sz="2400" b="1" dirty="0" smtClean="0">
                <a:latin typeface="Courier New" panose="02070309020205020404" pitchFamily="49" charset="0"/>
                <a:cs typeface="Courier New" panose="02070309020205020404" pitchFamily="49" charset="0"/>
              </a:rPr>
              <a:t>false</a:t>
            </a:r>
            <a:r>
              <a:rPr lang="es-ES" sz="2400" dirty="0" smtClean="0">
                <a:latin typeface="Times New Roman" panose="02020603050405020304" pitchFamily="18" charset="0"/>
                <a:cs typeface="Times New Roman" panose="02020603050405020304" pitchFamily="18" charset="0"/>
              </a:rPr>
              <a:t> en caso contrario</a:t>
            </a:r>
          </a:p>
          <a:p>
            <a:pPr algn="ctr">
              <a:spcBef>
                <a:spcPts val="1800"/>
              </a:spcBef>
            </a:pPr>
            <a:r>
              <a:rPr lang="es-ES" sz="2400" dirty="0" smtClean="0">
                <a:latin typeface="Times New Roman" panose="02020603050405020304" pitchFamily="18" charset="0"/>
                <a:cs typeface="Times New Roman" panose="02020603050405020304" pitchFamily="18" charset="0"/>
              </a:rPr>
              <a:t>Su prototipo en la clase </a:t>
            </a:r>
            <a:r>
              <a:rPr lang="es-ES" sz="2400" b="1" dirty="0" err="1" smtClean="0">
                <a:latin typeface="Courier New" panose="02070309020205020404" pitchFamily="49" charset="0"/>
                <a:cs typeface="Courier New" panose="02070309020205020404" pitchFamily="49" charset="0"/>
              </a:rPr>
              <a:t>Object</a:t>
            </a:r>
            <a:r>
              <a:rPr lang="es-ES" sz="2400" dirty="0" smtClean="0">
                <a:latin typeface="Times New Roman" panose="02020603050405020304" pitchFamily="18" charset="0"/>
                <a:cs typeface="Times New Roman" panose="02020603050405020304" pitchFamily="18" charset="0"/>
              </a:rPr>
              <a:t> es:</a:t>
            </a:r>
            <a:endParaRPr lang="es-ES" sz="2400" dirty="0">
              <a:latin typeface="Courier New" panose="02070309020205020404" pitchFamily="49" charset="0"/>
              <a:cs typeface="Courier New" panose="02070309020205020404" pitchFamily="49" charset="0"/>
            </a:endParaRPr>
          </a:p>
        </p:txBody>
      </p:sp>
      <p:sp>
        <p:nvSpPr>
          <p:cNvPr id="13" name="12 CuadroTexto"/>
          <p:cNvSpPr txBox="1"/>
          <p:nvPr/>
        </p:nvSpPr>
        <p:spPr>
          <a:xfrm>
            <a:off x="1365193" y="2571750"/>
            <a:ext cx="7482545" cy="523220"/>
          </a:xfrm>
          <a:prstGeom prst="rect">
            <a:avLst/>
          </a:prstGeom>
          <a:noFill/>
          <a:ln w="25400">
            <a:solidFill>
              <a:schemeClr val="tx1"/>
            </a:solidFill>
          </a:ln>
        </p:spPr>
        <p:txBody>
          <a:bodyPr wrap="square" rtlCol="0">
            <a:spAutoFit/>
          </a:bodyPr>
          <a:lstStyle/>
          <a:p>
            <a:pPr algn="ctr"/>
            <a:r>
              <a:rPr lang="es-ES" sz="2800" b="1" dirty="0" err="1" smtClean="0">
                <a:latin typeface="Courier New" panose="02070309020205020404" pitchFamily="49" charset="0"/>
                <a:cs typeface="Courier New" panose="02070309020205020404" pitchFamily="49" charset="0"/>
              </a:rPr>
              <a:t>public</a:t>
            </a:r>
            <a:r>
              <a:rPr lang="es-ES" sz="2800" b="1" dirty="0" smtClean="0">
                <a:latin typeface="Courier New" panose="02070309020205020404" pitchFamily="49" charset="0"/>
                <a:cs typeface="Courier New" panose="02070309020205020404" pitchFamily="49" charset="0"/>
              </a:rPr>
              <a:t> </a:t>
            </a:r>
            <a:r>
              <a:rPr lang="es-ES" sz="2800" b="1" dirty="0" err="1" smtClean="0">
                <a:latin typeface="Courier New" panose="02070309020205020404" pitchFamily="49" charset="0"/>
                <a:cs typeface="Courier New" panose="02070309020205020404" pitchFamily="49" charset="0"/>
              </a:rPr>
              <a:t>boolean</a:t>
            </a:r>
            <a:r>
              <a:rPr lang="es-ES" sz="2800" b="1" dirty="0" smtClean="0">
                <a:latin typeface="Courier New" panose="02070309020205020404" pitchFamily="49" charset="0"/>
                <a:cs typeface="Courier New" panose="02070309020205020404" pitchFamily="49" charset="0"/>
              </a:rPr>
              <a:t> </a:t>
            </a:r>
            <a:r>
              <a:rPr lang="es-ES" sz="2800" b="1" dirty="0" err="1" smtClean="0">
                <a:latin typeface="Courier New" panose="02070309020205020404" pitchFamily="49" charset="0"/>
                <a:cs typeface="Courier New" panose="02070309020205020404" pitchFamily="49" charset="0"/>
              </a:rPr>
              <a:t>equals</a:t>
            </a:r>
            <a:r>
              <a:rPr lang="es-ES" sz="2800" b="1" dirty="0" smtClean="0">
                <a:latin typeface="Courier New" panose="02070309020205020404" pitchFamily="49" charset="0"/>
                <a:cs typeface="Courier New" panose="02070309020205020404" pitchFamily="49" charset="0"/>
              </a:rPr>
              <a:t>(Objeto otro)</a:t>
            </a:r>
            <a:endParaRPr lang="es-ES" sz="2800" b="1" dirty="0">
              <a:latin typeface="Courier New" panose="02070309020205020404" pitchFamily="49" charset="0"/>
              <a:cs typeface="Courier New" panose="02070309020205020404" pitchFamily="49" charset="0"/>
            </a:endParaRPr>
          </a:p>
        </p:txBody>
      </p:sp>
      <p:sp>
        <p:nvSpPr>
          <p:cNvPr id="14" name="13 CuadroTexto"/>
          <p:cNvSpPr txBox="1"/>
          <p:nvPr/>
        </p:nvSpPr>
        <p:spPr>
          <a:xfrm>
            <a:off x="1414468" y="3335275"/>
            <a:ext cx="7310915"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El operador </a:t>
            </a:r>
            <a:r>
              <a:rPr lang="es-ES" sz="2400" b="1" dirty="0" smtClean="0">
                <a:latin typeface="Courier New" panose="02070309020205020404" pitchFamily="49" charset="0"/>
                <a:cs typeface="Courier New" panose="02070309020205020404" pitchFamily="49" charset="0"/>
              </a:rPr>
              <a:t>==</a:t>
            </a:r>
            <a:r>
              <a:rPr lang="es-ES" sz="2400" dirty="0" smtClean="0">
                <a:latin typeface="Times New Roman" panose="02020603050405020304" pitchFamily="18" charset="0"/>
                <a:cs typeface="Times New Roman" panose="02020603050405020304" pitchFamily="18" charset="0"/>
              </a:rPr>
              <a:t> es útil para comparar tipos primitivos, pero no sirve para comparar objetos, ya que en este caso compara sus referencias, sin fijarse en su contenido</a:t>
            </a:r>
            <a:endParaRPr lang="es-E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39368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44724"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9.2.-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equals</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17" name="16 Grupo"/>
          <p:cNvGrpSpPr/>
          <p:nvPr/>
        </p:nvGrpSpPr>
        <p:grpSpPr>
          <a:xfrm>
            <a:off x="1634750" y="1100883"/>
            <a:ext cx="6870349" cy="2042062"/>
            <a:chOff x="1517899" y="891995"/>
            <a:chExt cx="6870349" cy="204206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899" y="891995"/>
              <a:ext cx="6870349" cy="1679755"/>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555" y="2310485"/>
              <a:ext cx="1455002" cy="623572"/>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2 Conector recto de flecha"/>
            <p:cNvCxnSpPr/>
            <p:nvPr/>
          </p:nvCxnSpPr>
          <p:spPr>
            <a:xfrm>
              <a:off x="5793640" y="2017470"/>
              <a:ext cx="152705" cy="293015"/>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18 CuadroTexto"/>
          <p:cNvSpPr txBox="1"/>
          <p:nvPr/>
        </p:nvSpPr>
        <p:spPr>
          <a:xfrm>
            <a:off x="1414468" y="3335275"/>
            <a:ext cx="7310915"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El resultado es false porque la comparación se hace atendiendo a las referencias de los objetos, que son distintas</a:t>
            </a:r>
            <a:endParaRPr lang="es-E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8418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a:t>
              </a:fld>
              <a:endParaRPr lang="es-ES" b="1" dirty="0">
                <a:latin typeface="Times New Roman" panose="02020603050405020304" pitchFamily="18" charset="0"/>
                <a:cs typeface="Times New Roman" panose="02020603050405020304" pitchFamily="18" charset="0"/>
              </a:endParaRPr>
            </a:p>
          </p:txBody>
        </p:sp>
      </p:grpSp>
      <p:pic>
        <p:nvPicPr>
          <p:cNvPr id="11" name="10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2141" cy="5143500"/>
          </a:xfrm>
          <a:prstGeom prst="rect">
            <a:avLst/>
          </a:prstGeom>
          <a:ln>
            <a:solidFill>
              <a:schemeClr val="bg2"/>
            </a:solidFill>
          </a:ln>
        </p:spPr>
      </p:pic>
    </p:spTree>
    <p:extLst>
      <p:ext uri="{BB962C8B-B14F-4D97-AF65-F5344CB8AC3E}">
        <p14:creationId xmlns:p14="http://schemas.microsoft.com/office/powerpoint/2010/main" val="17588723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44724"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9.2.-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equals</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907080" y="891995"/>
            <a:ext cx="7818303" cy="3724096"/>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El prototipo de </a:t>
            </a:r>
            <a:r>
              <a:rPr lang="es-ES" sz="2400" b="1" dirty="0" err="1" smtClean="0">
                <a:latin typeface="Courier New" panose="02070309020205020404" pitchFamily="49" charset="0"/>
                <a:cs typeface="Courier New" panose="02070309020205020404" pitchFamily="49" charset="0"/>
              </a:rPr>
              <a:t>equals</a:t>
            </a:r>
            <a:r>
              <a:rPr lang="es-ES" sz="2400" b="1" dirty="0" smtClean="0">
                <a:latin typeface="Courier New" panose="02070309020205020404" pitchFamily="49" charset="0"/>
                <a:cs typeface="Courier New" panose="02070309020205020404" pitchFamily="49" charset="0"/>
              </a:rPr>
              <a:t>() </a:t>
            </a:r>
            <a:r>
              <a:rPr lang="es-ES" sz="2400" dirty="0" smtClean="0">
                <a:latin typeface="Times New Roman" panose="02020603050405020304" pitchFamily="18" charset="0"/>
                <a:cs typeface="Times New Roman" panose="02020603050405020304" pitchFamily="18" charset="0"/>
              </a:rPr>
              <a:t>tiene un parámetro de entrada de tipo </a:t>
            </a:r>
            <a:r>
              <a:rPr lang="es-ES" sz="2400" b="1" dirty="0" err="1" smtClean="0">
                <a:latin typeface="Courier New" panose="02070309020205020404" pitchFamily="49" charset="0"/>
                <a:cs typeface="Courier New" panose="02070309020205020404" pitchFamily="49" charset="0"/>
              </a:rPr>
              <a:t>Object</a:t>
            </a:r>
            <a:r>
              <a:rPr lang="es-ES" sz="2400" dirty="0" smtClean="0">
                <a:latin typeface="Times New Roman" panose="02020603050405020304" pitchFamily="18" charset="0"/>
                <a:cs typeface="Times New Roman" panose="02020603050405020304" pitchFamily="18" charset="0"/>
              </a:rPr>
              <a:t> para poder comparar objetos de cualquier clase.</a:t>
            </a:r>
          </a:p>
          <a:p>
            <a:pPr algn="ctr">
              <a:spcBef>
                <a:spcPts val="1200"/>
              </a:spcBef>
            </a:pPr>
            <a:r>
              <a:rPr lang="es-ES" sz="2400" dirty="0" smtClean="0">
                <a:latin typeface="Times New Roman" panose="02020603050405020304" pitchFamily="18" charset="0"/>
                <a:cs typeface="Times New Roman" panose="02020603050405020304" pitchFamily="18" charset="0"/>
              </a:rPr>
              <a:t>Este prototipo debe mantenerse al hacer </a:t>
            </a:r>
            <a:r>
              <a:rPr lang="es-ES" sz="2400" b="1" dirty="0" err="1" smtClean="0">
                <a:latin typeface="Courier New" panose="02070309020205020404" pitchFamily="49" charset="0"/>
                <a:cs typeface="Courier New" panose="02070309020205020404" pitchFamily="49" charset="0"/>
              </a:rPr>
              <a:t>overriding</a:t>
            </a:r>
            <a:r>
              <a:rPr lang="es-ES" sz="2400" dirty="0" smtClean="0">
                <a:latin typeface="Times New Roman" panose="02020603050405020304" pitchFamily="18" charset="0"/>
                <a:cs typeface="Times New Roman" panose="02020603050405020304" pitchFamily="18" charset="0"/>
              </a:rPr>
              <a:t> en cualquier subclase –</a:t>
            </a:r>
            <a:r>
              <a:rPr lang="es-ES" sz="2400" i="1" dirty="0" smtClean="0">
                <a:latin typeface="Times New Roman" panose="02020603050405020304" pitchFamily="18" charset="0"/>
                <a:cs typeface="Times New Roman" panose="02020603050405020304" pitchFamily="18" charset="0"/>
              </a:rPr>
              <a:t>de lo contrario no sería </a:t>
            </a:r>
            <a:r>
              <a:rPr lang="es-ES" sz="2400" b="1" i="1" dirty="0" err="1" smtClean="0">
                <a:latin typeface="Courier New" panose="02070309020205020404" pitchFamily="49" charset="0"/>
                <a:cs typeface="Courier New" panose="02070309020205020404" pitchFamily="49" charset="0"/>
              </a:rPr>
              <a:t>overriding</a:t>
            </a:r>
            <a:r>
              <a:rPr lang="es-ES" sz="2400" i="1" dirty="0" smtClean="0">
                <a:latin typeface="Times New Roman" panose="02020603050405020304" pitchFamily="18" charset="0"/>
                <a:cs typeface="Times New Roman" panose="02020603050405020304" pitchFamily="18" charset="0"/>
              </a:rPr>
              <a:t>, sino </a:t>
            </a:r>
            <a:r>
              <a:rPr lang="es-ES" sz="2400" b="1" i="1" dirty="0" smtClean="0">
                <a:latin typeface="Courier New" panose="02070309020205020404" pitchFamily="49" charset="0"/>
                <a:cs typeface="Courier New" panose="02070309020205020404" pitchFamily="49" charset="0"/>
              </a:rPr>
              <a:t>sobrecarga</a:t>
            </a:r>
            <a:r>
              <a:rPr lang="es-ES" sz="2400" dirty="0" smtClean="0">
                <a:latin typeface="Times New Roman" panose="02020603050405020304" pitchFamily="18" charset="0"/>
                <a:cs typeface="Times New Roman" panose="02020603050405020304" pitchFamily="18" charset="0"/>
              </a:rPr>
              <a:t>– </a:t>
            </a:r>
          </a:p>
          <a:p>
            <a:pPr algn="ctr">
              <a:spcBef>
                <a:spcPts val="1200"/>
              </a:spcBef>
            </a:pPr>
            <a:r>
              <a:rPr lang="es-ES" sz="2400" dirty="0" smtClean="0">
                <a:latin typeface="Times New Roman" panose="02020603050405020304" pitchFamily="18" charset="0"/>
                <a:cs typeface="Times New Roman" panose="02020603050405020304" pitchFamily="18" charset="0"/>
              </a:rPr>
              <a:t>Pero para acceder a los atributos del objeto pasado como parámetro, tenemos que informar al compilador de que, en realidad y en nuestro caso, es un objeto de tipo </a:t>
            </a:r>
            <a:r>
              <a:rPr lang="es-ES" sz="2400" b="1" dirty="0" smtClean="0">
                <a:latin typeface="Courier New" panose="02070309020205020404" pitchFamily="49" charset="0"/>
                <a:cs typeface="Courier New" panose="02070309020205020404" pitchFamily="49" charset="0"/>
              </a:rPr>
              <a:t>Persona</a:t>
            </a:r>
            <a:r>
              <a:rPr lang="es-ES" sz="2400" dirty="0" smtClean="0">
                <a:latin typeface="Times New Roman" panose="02020603050405020304" pitchFamily="18" charset="0"/>
                <a:cs typeface="Times New Roman" panose="02020603050405020304" pitchFamily="18" charset="0"/>
              </a:rPr>
              <a:t>, esto se consigue mediante un </a:t>
            </a:r>
            <a:r>
              <a:rPr lang="es-ES" sz="2400" b="1" dirty="0" err="1" smtClean="0">
                <a:latin typeface="Courier New" panose="02070309020205020404" pitchFamily="49" charset="0"/>
                <a:cs typeface="Courier New" panose="02070309020205020404" pitchFamily="49" charset="0"/>
              </a:rPr>
              <a:t>cast</a:t>
            </a:r>
            <a:endParaRPr lang="es-E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04451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44724"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9.2.-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equals</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13" name="12 Grupo"/>
          <p:cNvGrpSpPr/>
          <p:nvPr/>
        </p:nvGrpSpPr>
        <p:grpSpPr>
          <a:xfrm>
            <a:off x="296260" y="1044700"/>
            <a:ext cx="8563549" cy="3129366"/>
            <a:chOff x="296260" y="891995"/>
            <a:chExt cx="8563549" cy="3129366"/>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891995"/>
              <a:ext cx="8358206" cy="1963675"/>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950" y="2206140"/>
              <a:ext cx="5814859" cy="1405790"/>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2379" y="3508157"/>
              <a:ext cx="933098" cy="51320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5" name="14 Conector recto de flecha"/>
            <p:cNvCxnSpPr/>
            <p:nvPr/>
          </p:nvCxnSpPr>
          <p:spPr>
            <a:xfrm flipH="1">
              <a:off x="6495280" y="3215142"/>
              <a:ext cx="61885" cy="293015"/>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22403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44724"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9.2.-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equals</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290" name="Picture 2" descr="Las personas introvertidas usan más emoticon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462" y="2877160"/>
            <a:ext cx="2534199" cy="1593331"/>
          </a:xfrm>
          <a:prstGeom prst="rect">
            <a:avLst/>
          </a:prstGeom>
          <a:noFill/>
          <a:extLst>
            <a:ext uri="{909E8E84-426E-40DD-AFC4-6F175D3DCCD1}">
              <a14:hiddenFill xmlns:a14="http://schemas.microsoft.com/office/drawing/2010/main">
                <a:solidFill>
                  <a:srgbClr val="FFFFFF"/>
                </a:solidFill>
              </a14:hiddenFill>
            </a:ext>
          </a:extLst>
        </p:spPr>
      </p:pic>
      <p:sp>
        <p:nvSpPr>
          <p:cNvPr id="13" name="12 CuadroTexto"/>
          <p:cNvSpPr txBox="1"/>
          <p:nvPr/>
        </p:nvSpPr>
        <p:spPr>
          <a:xfrm>
            <a:off x="907080" y="891994"/>
            <a:ext cx="7818303" cy="172354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Los valores de tipo </a:t>
            </a:r>
            <a:r>
              <a:rPr lang="es-ES" sz="2400" b="1" dirty="0" err="1" smtClean="0">
                <a:latin typeface="Courier New" panose="02070309020205020404" pitchFamily="49" charset="0"/>
                <a:cs typeface="Courier New" panose="02070309020205020404" pitchFamily="49" charset="0"/>
              </a:rPr>
              <a:t>Double</a:t>
            </a:r>
            <a:r>
              <a:rPr lang="es-ES" sz="2400" dirty="0" smtClean="0">
                <a:latin typeface="Times New Roman" panose="02020603050405020304" pitchFamily="18" charset="0"/>
                <a:cs typeface="Times New Roman" panose="02020603050405020304" pitchFamily="18" charset="0"/>
              </a:rPr>
              <a:t> e </a:t>
            </a:r>
            <a:r>
              <a:rPr lang="es-ES" sz="2400" b="1" dirty="0" err="1" smtClean="0">
                <a:latin typeface="Courier New" panose="02070309020205020404" pitchFamily="49" charset="0"/>
                <a:cs typeface="Courier New" panose="02070309020205020404" pitchFamily="49" charset="0"/>
              </a:rPr>
              <a:t>Integer</a:t>
            </a:r>
            <a:r>
              <a:rPr lang="es-ES" sz="2400" dirty="0" smtClean="0">
                <a:latin typeface="Times New Roman" panose="02020603050405020304" pitchFamily="18" charset="0"/>
                <a:cs typeface="Times New Roman" panose="02020603050405020304" pitchFamily="18" charset="0"/>
              </a:rPr>
              <a:t> no se pueden comparar con el operador </a:t>
            </a:r>
            <a:r>
              <a:rPr lang="es-ES" sz="2400" b="1" dirty="0" smtClean="0">
                <a:latin typeface="Courier New" panose="02070309020205020404" pitchFamily="49" charset="0"/>
                <a:cs typeface="Courier New" panose="02070309020205020404" pitchFamily="49" charset="0"/>
              </a:rPr>
              <a:t>==</a:t>
            </a:r>
            <a:r>
              <a:rPr lang="es-ES" sz="2400" dirty="0" smtClean="0">
                <a:latin typeface="Times New Roman" panose="02020603050405020304" pitchFamily="18" charset="0"/>
                <a:cs typeface="Times New Roman" panose="02020603050405020304" pitchFamily="18" charset="0"/>
              </a:rPr>
              <a:t> aunque a veces </a:t>
            </a:r>
            <a:r>
              <a:rPr lang="es-ES" sz="2400" dirty="0" smtClean="0">
                <a:latin typeface="Times New Roman" panose="02020603050405020304" pitchFamily="18" charset="0"/>
                <a:cs typeface="Times New Roman" panose="02020603050405020304" pitchFamily="18" charset="0"/>
              </a:rPr>
              <a:t>funcionen, </a:t>
            </a:r>
            <a:r>
              <a:rPr lang="es-ES" sz="2400" dirty="0" smtClean="0">
                <a:latin typeface="Times New Roman" panose="02020603050405020304" pitchFamily="18" charset="0"/>
                <a:cs typeface="Times New Roman" panose="02020603050405020304" pitchFamily="18" charset="0"/>
              </a:rPr>
              <a:t>ya que son objetos, no valores primitivos. </a:t>
            </a:r>
            <a:endParaRPr lang="es-ES" sz="2400" dirty="0">
              <a:latin typeface="Times New Roman" panose="02020603050405020304" pitchFamily="18" charset="0"/>
              <a:cs typeface="Times New Roman" panose="02020603050405020304" pitchFamily="18" charset="0"/>
            </a:endParaRPr>
          </a:p>
          <a:p>
            <a:pPr algn="ctr">
              <a:spcBef>
                <a:spcPts val="1200"/>
              </a:spcBef>
            </a:pPr>
            <a:r>
              <a:rPr lang="es-ES" sz="2400" dirty="0" smtClean="0">
                <a:latin typeface="Times New Roman" panose="02020603050405020304" pitchFamily="18" charset="0"/>
                <a:cs typeface="Times New Roman" panose="02020603050405020304" pitchFamily="18" charset="0"/>
              </a:rPr>
              <a:t>Para ellos debemos utilizar el método </a:t>
            </a:r>
            <a:r>
              <a:rPr lang="es-ES" sz="2400" b="1" dirty="0" err="1" smtClean="0">
                <a:latin typeface="Courier New" panose="02070309020205020404" pitchFamily="49" charset="0"/>
                <a:cs typeface="Courier New" panose="02070309020205020404" pitchFamily="49" charset="0"/>
              </a:rPr>
              <a:t>equals</a:t>
            </a:r>
            <a:r>
              <a:rPr lang="es-ES" sz="2400" b="1" dirty="0" smtClean="0">
                <a:latin typeface="Courier New" panose="02070309020205020404" pitchFamily="49" charset="0"/>
                <a:cs typeface="Courier New" panose="02070309020205020404" pitchFamily="49" charset="0"/>
              </a:rPr>
              <a:t>().</a:t>
            </a:r>
          </a:p>
        </p:txBody>
      </p:sp>
      <p:sp>
        <p:nvSpPr>
          <p:cNvPr id="14" name="13 CuadroTexto"/>
          <p:cNvSpPr txBox="1"/>
          <p:nvPr/>
        </p:nvSpPr>
        <p:spPr>
          <a:xfrm>
            <a:off x="1365195" y="2724455"/>
            <a:ext cx="4886560" cy="1569660"/>
          </a:xfrm>
          <a:prstGeom prst="rect">
            <a:avLst/>
          </a:prstGeom>
          <a:noFill/>
        </p:spPr>
        <p:txBody>
          <a:bodyPr wrap="square" rtlCol="0">
            <a:spAutoFit/>
          </a:bodyPr>
          <a:lstStyle/>
          <a:p>
            <a:pPr algn="ctr">
              <a:spcBef>
                <a:spcPts val="1200"/>
              </a:spcBef>
            </a:pPr>
            <a:r>
              <a:rPr lang="es-ES" sz="2400" dirty="0" smtClean="0">
                <a:latin typeface="Times New Roman" panose="02020603050405020304" pitchFamily="18" charset="0"/>
                <a:cs typeface="Times New Roman" panose="02020603050405020304" pitchFamily="18" charset="0"/>
              </a:rPr>
              <a:t>Por otra parte, los datos de tipo </a:t>
            </a:r>
            <a:r>
              <a:rPr lang="es-ES" sz="2400" b="1" dirty="0" err="1" smtClean="0">
                <a:latin typeface="Courier New" panose="02070309020205020404" pitchFamily="49" charset="0"/>
                <a:cs typeface="Courier New" panose="02070309020205020404" pitchFamily="49" charset="0"/>
              </a:rPr>
              <a:t>double</a:t>
            </a:r>
            <a:r>
              <a:rPr lang="es-ES" sz="2400" dirty="0" smtClean="0">
                <a:latin typeface="Times New Roman" panose="02020603050405020304" pitchFamily="18" charset="0"/>
                <a:cs typeface="Times New Roman" panose="02020603050405020304" pitchFamily="18" charset="0"/>
              </a:rPr>
              <a:t> primitivo tampoco se deben comparar con </a:t>
            </a:r>
            <a:r>
              <a:rPr lang="es-ES" sz="2400" b="1" dirty="0" smtClean="0">
                <a:latin typeface="Courier New" panose="02070309020205020404" pitchFamily="49" charset="0"/>
                <a:cs typeface="Courier New" panose="02070309020205020404" pitchFamily="49" charset="0"/>
              </a:rPr>
              <a:t>==</a:t>
            </a:r>
            <a:r>
              <a:rPr lang="es-ES" sz="2400" dirty="0" smtClean="0">
                <a:latin typeface="Times New Roman" panose="02020603050405020304" pitchFamily="18" charset="0"/>
                <a:cs typeface="Times New Roman" panose="02020603050405020304" pitchFamily="18" charset="0"/>
              </a:rPr>
              <a:t> debido a problemas de precisión interna del ordenador</a:t>
            </a:r>
            <a:endParaRPr lang="es-E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87817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53</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44724" y="0"/>
            <a:ext cx="9070834"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9.2.- </a:t>
            </a:r>
            <a:r>
              <a:rPr lang="es-ES" dirty="0" smtClean="0">
                <a:latin typeface="Times New Roman" panose="02020603050405020304" pitchFamily="18" charset="0"/>
                <a:cs typeface="Times New Roman" panose="02020603050405020304" pitchFamily="18" charset="0"/>
              </a:rPr>
              <a:t>Método </a:t>
            </a:r>
            <a:r>
              <a:rPr lang="es-ES" dirty="0" err="1" smtClean="0">
                <a:latin typeface="Times New Roman" panose="02020603050405020304" pitchFamily="18" charset="0"/>
                <a:cs typeface="Times New Roman" panose="02020603050405020304" pitchFamily="18" charset="0"/>
              </a:rPr>
              <a:t>equals</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14" name="13 Grupo"/>
          <p:cNvGrpSpPr/>
          <p:nvPr/>
        </p:nvGrpSpPr>
        <p:grpSpPr>
          <a:xfrm>
            <a:off x="1976015" y="915960"/>
            <a:ext cx="6125167" cy="1784530"/>
            <a:chOff x="2137365" y="1044700"/>
            <a:chExt cx="6125167" cy="1784530"/>
          </a:xfrm>
        </p:grpSpPr>
        <p:pic>
          <p:nvPicPr>
            <p:cNvPr id="112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365" y="1044700"/>
              <a:ext cx="6125167" cy="1374345"/>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357" y="2266340"/>
              <a:ext cx="1253710" cy="562890"/>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5" name="14 Conector recto de flecha"/>
            <p:cNvCxnSpPr/>
            <p:nvPr/>
          </p:nvCxnSpPr>
          <p:spPr>
            <a:xfrm flipH="1">
              <a:off x="6099051" y="1808225"/>
              <a:ext cx="610819" cy="41646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7" name="16 CuadroTexto"/>
          <p:cNvSpPr txBox="1"/>
          <p:nvPr/>
        </p:nvSpPr>
        <p:spPr>
          <a:xfrm>
            <a:off x="1038294" y="2877160"/>
            <a:ext cx="7915048" cy="1569660"/>
          </a:xfrm>
          <a:prstGeom prst="rect">
            <a:avLst/>
          </a:prstGeom>
          <a:noFill/>
        </p:spPr>
        <p:txBody>
          <a:bodyPr wrap="square" rtlCol="0">
            <a:spAutoFit/>
          </a:bodyPr>
          <a:lstStyle/>
          <a:p>
            <a:pPr algn="ctr">
              <a:spcBef>
                <a:spcPts val="1200"/>
              </a:spcBef>
            </a:pPr>
            <a:r>
              <a:rPr lang="es-ES" sz="2400" dirty="0" smtClean="0">
                <a:latin typeface="Times New Roman" panose="02020603050405020304" pitchFamily="18" charset="0"/>
                <a:cs typeface="Times New Roman" panose="02020603050405020304" pitchFamily="18" charset="0"/>
              </a:rPr>
              <a:t>Para cálculos de mayor precisión, disponemos de la clase </a:t>
            </a:r>
            <a:r>
              <a:rPr lang="es-ES" sz="2400" b="1" dirty="0" err="1" smtClean="0">
                <a:latin typeface="Courier New" panose="02070309020205020404" pitchFamily="49" charset="0"/>
                <a:cs typeface="Courier New" panose="02070309020205020404" pitchFamily="49" charset="0"/>
              </a:rPr>
              <a:t>BigDecimal</a:t>
            </a:r>
            <a:r>
              <a:rPr lang="es-ES" sz="2400" dirty="0" smtClean="0">
                <a:latin typeface="Times New Roman" panose="02020603050405020304" pitchFamily="18" charset="0"/>
                <a:cs typeface="Times New Roman" panose="02020603050405020304" pitchFamily="18" charset="0"/>
              </a:rPr>
              <a:t>, que está definida en el paquete </a:t>
            </a:r>
            <a:r>
              <a:rPr lang="es-ES" sz="2400" b="1" dirty="0" err="1" smtClean="0">
                <a:latin typeface="Courier New" panose="02070309020205020404" pitchFamily="49" charset="0"/>
                <a:cs typeface="Courier New" panose="02070309020205020404" pitchFamily="49" charset="0"/>
              </a:rPr>
              <a:t>java.math</a:t>
            </a:r>
            <a:r>
              <a:rPr lang="es-ES" sz="2400" dirty="0" smtClean="0">
                <a:latin typeface="Times New Roman" panose="02020603050405020304" pitchFamily="18" charset="0"/>
                <a:cs typeface="Times New Roman" panose="02020603050405020304" pitchFamily="18" charset="0"/>
              </a:rPr>
              <a:t> y hereda de </a:t>
            </a:r>
            <a:r>
              <a:rPr lang="es-ES" sz="2400" b="1" dirty="0" err="1" smtClean="0">
                <a:latin typeface="Courier New" panose="02070309020205020404" pitchFamily="49" charset="0"/>
                <a:cs typeface="Courier New" panose="02070309020205020404" pitchFamily="49" charset="0"/>
              </a:rPr>
              <a:t>Number</a:t>
            </a:r>
            <a:r>
              <a:rPr lang="es-ES" sz="2400" dirty="0" smtClean="0">
                <a:latin typeface="Times New Roman" panose="02020603050405020304" pitchFamily="18" charset="0"/>
                <a:cs typeface="Times New Roman" panose="02020603050405020304" pitchFamily="18" charset="0"/>
              </a:rPr>
              <a:t>. Con ella podemos elegir la precisión (nº de dígitos significativos) y el modo de redondeo que deseemos</a:t>
            </a:r>
            <a:endParaRPr lang="es-E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69424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54</a:t>
              </a:fld>
              <a:endParaRPr lang="es-ES" b="1" dirty="0">
                <a:latin typeface="Times New Roman" panose="02020603050405020304" pitchFamily="18" charset="0"/>
                <a:cs typeface="Times New Roman" panose="02020603050405020304" pitchFamily="18" charset="0"/>
              </a:endParaRPr>
            </a:p>
          </p:txBody>
        </p:sp>
      </p:grpSp>
      <p:pic>
        <p:nvPicPr>
          <p:cNvPr id="14" name="Picture 6" descr="Abrir cuaderno: fotos de stock, imágenes de Abrir cuaderno libres de  derechos | Deposit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47253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Educación, metodologías y crisis | Visiones de un Descerebra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8156" y="31406"/>
            <a:ext cx="1135844" cy="1165999"/>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7"/>
          <p:cNvSpPr txBox="1"/>
          <p:nvPr/>
        </p:nvSpPr>
        <p:spPr>
          <a:xfrm>
            <a:off x="601669" y="277484"/>
            <a:ext cx="3683305" cy="4170372"/>
          </a:xfrm>
          <a:prstGeom prst="rect">
            <a:avLst/>
          </a:prstGeom>
          <a:noFill/>
        </p:spPr>
        <p:txBody>
          <a:bodyPr wrap="square" rtlCol="0">
            <a:spAutoFit/>
          </a:bodyPr>
          <a:lstStyle/>
          <a:p>
            <a:pPr marL="177800" indent="-177800" algn="just">
              <a:buAutoNum type="arabicPeriod"/>
            </a:pPr>
            <a:r>
              <a:rPr lang="es-ES" i="1" dirty="0" smtClean="0">
                <a:latin typeface="Times New Roman" panose="02020603050405020304" pitchFamily="18" charset="0"/>
                <a:cs typeface="Times New Roman" panose="02020603050405020304" pitchFamily="18" charset="0"/>
              </a:rPr>
              <a:t> Diseñar una clase </a:t>
            </a:r>
            <a:r>
              <a:rPr lang="es-ES" b="1" i="1" dirty="0" smtClean="0">
                <a:latin typeface="Courier New" panose="02070309020205020404" pitchFamily="49" charset="0"/>
                <a:cs typeface="Courier New" panose="02070309020205020404" pitchFamily="49" charset="0"/>
              </a:rPr>
              <a:t>Hora</a:t>
            </a:r>
            <a:r>
              <a:rPr lang="es-ES" i="1" dirty="0" smtClean="0">
                <a:latin typeface="Times New Roman" panose="02020603050405020304" pitchFamily="18" charset="0"/>
                <a:cs typeface="Times New Roman" panose="02020603050405020304" pitchFamily="18" charset="0"/>
              </a:rPr>
              <a:t>, que representará un instante de tiempo compuesto por la hora (de 0 a 23) y los minutos. Dispone de los métodos:</a:t>
            </a:r>
            <a:endParaRPr lang="es-ES" i="1" dirty="0">
              <a:latin typeface="Times New Roman" panose="02020603050405020304" pitchFamily="18" charset="0"/>
              <a:cs typeface="Times New Roman" panose="02020603050405020304" pitchFamily="18" charset="0"/>
            </a:endParaRPr>
          </a:p>
          <a:p>
            <a:pPr marL="355600" lvl="1" indent="-177800" algn="just">
              <a:spcBef>
                <a:spcPts val="600"/>
              </a:spcBef>
              <a:buFont typeface="Wingdings" panose="05000000000000000000" pitchFamily="2" charset="2"/>
              <a:buChar char="§"/>
            </a:pPr>
            <a:r>
              <a:rPr lang="es-ES" sz="1600" b="1" i="1" dirty="0" smtClean="0">
                <a:latin typeface="Courier New" panose="02070309020205020404" pitchFamily="49" charset="0"/>
                <a:cs typeface="Courier New" panose="02070309020205020404" pitchFamily="49" charset="0"/>
              </a:rPr>
              <a:t>Hora(hora, minuto), </a:t>
            </a:r>
            <a:r>
              <a:rPr lang="es-ES" sz="1600" i="1" dirty="0" smtClean="0">
                <a:latin typeface="Times New Roman" panose="02020603050405020304" pitchFamily="18" charset="0"/>
                <a:cs typeface="Times New Roman" panose="02020603050405020304" pitchFamily="18" charset="0"/>
              </a:rPr>
              <a:t>que construye un objeto con los datos pasados como parámetros.</a:t>
            </a:r>
          </a:p>
          <a:p>
            <a:pPr marL="355600" lvl="1" indent="-177800" algn="just">
              <a:spcBef>
                <a:spcPts val="600"/>
              </a:spcBef>
              <a:buFont typeface="Wingdings" panose="05000000000000000000" pitchFamily="2" charset="2"/>
              <a:buChar char="§"/>
            </a:pPr>
            <a:r>
              <a:rPr lang="es-ES" sz="1600" b="1" i="1" dirty="0" err="1" smtClean="0">
                <a:latin typeface="Courier New" panose="02070309020205020404" pitchFamily="49" charset="0"/>
                <a:cs typeface="Courier New" panose="02070309020205020404" pitchFamily="49" charset="0"/>
              </a:rPr>
              <a:t>Void</a:t>
            </a:r>
            <a:r>
              <a:rPr lang="es-ES" sz="1600" b="1" i="1" dirty="0" smtClean="0">
                <a:latin typeface="Courier New" panose="02070309020205020404" pitchFamily="49" charset="0"/>
                <a:cs typeface="Courier New" panose="02070309020205020404" pitchFamily="49" charset="0"/>
              </a:rPr>
              <a:t> </a:t>
            </a:r>
            <a:r>
              <a:rPr lang="es-ES" sz="1600" b="1" i="1" dirty="0" err="1" smtClean="0">
                <a:latin typeface="Courier New" panose="02070309020205020404" pitchFamily="49" charset="0"/>
                <a:cs typeface="Courier New" panose="02070309020205020404" pitchFamily="49" charset="0"/>
              </a:rPr>
              <a:t>inc</a:t>
            </a:r>
            <a:r>
              <a:rPr lang="es-ES" sz="1600" b="1" i="1" dirty="0" smtClean="0">
                <a:latin typeface="Courier New" panose="02070309020205020404" pitchFamily="49" charset="0"/>
                <a:cs typeface="Courier New" panose="02070309020205020404" pitchFamily="49" charset="0"/>
              </a:rPr>
              <a:t>(), </a:t>
            </a:r>
            <a:r>
              <a:rPr lang="es-ES" sz="1600" i="1" dirty="0" smtClean="0">
                <a:latin typeface="Times New Roman" panose="02020603050405020304" pitchFamily="18" charset="0"/>
                <a:cs typeface="Times New Roman" panose="02020603050405020304" pitchFamily="18" charset="0"/>
              </a:rPr>
              <a:t>que incrementa la hora en un minuto.</a:t>
            </a:r>
          </a:p>
          <a:p>
            <a:pPr marL="355600" lvl="1" indent="-177800" algn="just">
              <a:spcBef>
                <a:spcPts val="600"/>
              </a:spcBef>
              <a:buFont typeface="Wingdings" panose="05000000000000000000" pitchFamily="2" charset="2"/>
              <a:buChar char="§"/>
            </a:pPr>
            <a:r>
              <a:rPr lang="es-ES" sz="1600" i="1" dirty="0" err="1" smtClean="0">
                <a:latin typeface="Courier New" panose="02070309020205020404" pitchFamily="49" charset="0"/>
                <a:cs typeface="Courier New" panose="02070309020205020404" pitchFamily="49" charset="0"/>
              </a:rPr>
              <a:t>Boolean</a:t>
            </a:r>
            <a:r>
              <a:rPr lang="es-ES" sz="1600" i="1" dirty="0" smtClean="0">
                <a:latin typeface="Courier New" panose="02070309020205020404" pitchFamily="49" charset="0"/>
                <a:cs typeface="Courier New" panose="02070309020205020404" pitchFamily="49" charset="0"/>
              </a:rPr>
              <a:t> </a:t>
            </a:r>
            <a:r>
              <a:rPr lang="es-ES" sz="1600" i="1" dirty="0" err="1" smtClean="0">
                <a:latin typeface="Courier New" panose="02070309020205020404" pitchFamily="49" charset="0"/>
                <a:cs typeface="Courier New" panose="02070309020205020404" pitchFamily="49" charset="0"/>
              </a:rPr>
              <a:t>setMinutos</a:t>
            </a:r>
            <a:r>
              <a:rPr lang="es-ES" sz="1600" i="1" dirty="0" smtClean="0">
                <a:latin typeface="Courier New" panose="02070309020205020404" pitchFamily="49" charset="0"/>
                <a:cs typeface="Courier New" panose="02070309020205020404" pitchFamily="49" charset="0"/>
              </a:rPr>
              <a:t>(</a:t>
            </a:r>
            <a:r>
              <a:rPr lang="es-ES" sz="1500" i="1" dirty="0" smtClean="0">
                <a:latin typeface="Courier New" panose="02070309020205020404" pitchFamily="49" charset="0"/>
                <a:cs typeface="Courier New" panose="02070309020205020404" pitchFamily="49" charset="0"/>
              </a:rPr>
              <a:t>valor</a:t>
            </a:r>
            <a:r>
              <a:rPr lang="es-ES" sz="1600" i="1" dirty="0" smtClean="0">
                <a:latin typeface="Courier New" panose="02070309020205020404" pitchFamily="49" charset="0"/>
                <a:cs typeface="Courier New" panose="02070309020205020404" pitchFamily="49" charset="0"/>
              </a:rPr>
              <a:t>), </a:t>
            </a:r>
            <a:r>
              <a:rPr lang="es-ES" sz="1600" i="1" dirty="0" smtClean="0">
                <a:latin typeface="Times New Roman" panose="02020603050405020304" pitchFamily="18" charset="0"/>
                <a:cs typeface="Times New Roman" panose="02020603050405020304" pitchFamily="18" charset="0"/>
              </a:rPr>
              <a:t>que asigna un valor , si es válido, a los minutos. Devuelve </a:t>
            </a:r>
            <a:r>
              <a:rPr lang="es-ES" sz="1600" b="1" i="1" dirty="0" smtClean="0">
                <a:latin typeface="Courier New" panose="02070309020205020404" pitchFamily="49" charset="0"/>
                <a:cs typeface="Courier New" panose="02070309020205020404" pitchFamily="49" charset="0"/>
              </a:rPr>
              <a:t>true</a:t>
            </a:r>
            <a:r>
              <a:rPr lang="es-ES" sz="1600" i="1" dirty="0" smtClean="0">
                <a:latin typeface="Times New Roman" panose="02020603050405020304" pitchFamily="18" charset="0"/>
                <a:cs typeface="Times New Roman" panose="02020603050405020304" pitchFamily="18" charset="0"/>
              </a:rPr>
              <a:t> o </a:t>
            </a:r>
            <a:r>
              <a:rPr lang="es-ES" sz="1600" b="1" i="1" dirty="0" smtClean="0">
                <a:latin typeface="Courier New" panose="02070309020205020404" pitchFamily="49" charset="0"/>
                <a:cs typeface="Courier New" panose="02070309020205020404" pitchFamily="49" charset="0"/>
              </a:rPr>
              <a:t>false</a:t>
            </a:r>
            <a:r>
              <a:rPr lang="es-ES" sz="1600" i="1" dirty="0" smtClean="0">
                <a:latin typeface="Times New Roman" panose="02020603050405020304" pitchFamily="18" charset="0"/>
                <a:cs typeface="Times New Roman" panose="02020603050405020304" pitchFamily="18" charset="0"/>
              </a:rPr>
              <a:t> según haya sido posible modificar los minutos o no</a:t>
            </a:r>
          </a:p>
        </p:txBody>
      </p:sp>
      <p:sp>
        <p:nvSpPr>
          <p:cNvPr id="17" name="CuadroTexto 7"/>
          <p:cNvSpPr txBox="1"/>
          <p:nvPr/>
        </p:nvSpPr>
        <p:spPr>
          <a:xfrm>
            <a:off x="4892773" y="277484"/>
            <a:ext cx="3344147" cy="2385268"/>
          </a:xfrm>
          <a:prstGeom prst="rect">
            <a:avLst/>
          </a:prstGeom>
          <a:noFill/>
        </p:spPr>
        <p:txBody>
          <a:bodyPr wrap="square" rtlCol="0">
            <a:spAutoFit/>
          </a:bodyPr>
          <a:lstStyle/>
          <a:p>
            <a:pPr marL="355600" lvl="1" indent="-177800" algn="just">
              <a:spcBef>
                <a:spcPts val="600"/>
              </a:spcBef>
              <a:buFont typeface="Wingdings" panose="05000000000000000000" pitchFamily="2" charset="2"/>
              <a:buChar char="§"/>
            </a:pPr>
            <a:r>
              <a:rPr lang="es-ES" sz="1600" i="1" dirty="0" err="1" smtClean="0">
                <a:latin typeface="Courier New" panose="02070309020205020404" pitchFamily="49" charset="0"/>
                <a:cs typeface="Courier New" panose="02070309020205020404" pitchFamily="49" charset="0"/>
              </a:rPr>
              <a:t>Boolean</a:t>
            </a:r>
            <a:r>
              <a:rPr lang="es-ES" sz="1600" i="1" dirty="0" smtClean="0">
                <a:latin typeface="Courier New" panose="02070309020205020404" pitchFamily="49" charset="0"/>
                <a:cs typeface="Courier New" panose="02070309020205020404" pitchFamily="49" charset="0"/>
              </a:rPr>
              <a:t> </a:t>
            </a:r>
            <a:r>
              <a:rPr lang="es-ES" sz="1600" i="1" dirty="0" err="1" smtClean="0">
                <a:latin typeface="Courier New" panose="02070309020205020404" pitchFamily="49" charset="0"/>
                <a:cs typeface="Courier New" panose="02070309020205020404" pitchFamily="49" charset="0"/>
              </a:rPr>
              <a:t>setHora</a:t>
            </a:r>
            <a:r>
              <a:rPr lang="es-ES" sz="1600" i="1" dirty="0" smtClean="0">
                <a:latin typeface="Courier New" panose="02070309020205020404" pitchFamily="49" charset="0"/>
                <a:cs typeface="Courier New" panose="02070309020205020404" pitchFamily="49" charset="0"/>
              </a:rPr>
              <a:t>(</a:t>
            </a:r>
            <a:r>
              <a:rPr lang="es-ES" sz="1500" i="1" dirty="0" smtClean="0">
                <a:latin typeface="Courier New" panose="02070309020205020404" pitchFamily="49" charset="0"/>
                <a:cs typeface="Courier New" panose="02070309020205020404" pitchFamily="49" charset="0"/>
              </a:rPr>
              <a:t>valor</a:t>
            </a:r>
            <a:r>
              <a:rPr lang="es-ES" sz="1600" i="1" dirty="0" smtClean="0">
                <a:latin typeface="Courier New" panose="02070309020205020404" pitchFamily="49" charset="0"/>
                <a:cs typeface="Courier New" panose="02070309020205020404" pitchFamily="49" charset="0"/>
              </a:rPr>
              <a:t>), </a:t>
            </a:r>
            <a:r>
              <a:rPr lang="es-ES" sz="1600" i="1" dirty="0" smtClean="0">
                <a:latin typeface="Times New Roman" panose="02020603050405020304" pitchFamily="18" charset="0"/>
                <a:cs typeface="Times New Roman" panose="02020603050405020304" pitchFamily="18" charset="0"/>
              </a:rPr>
              <a:t>que asigna un valor, si está comprendido entre 0 y 23 a la hora. Devuelve </a:t>
            </a:r>
            <a:r>
              <a:rPr lang="es-ES" sz="1600" b="1" i="1" dirty="0" smtClean="0">
                <a:latin typeface="Courier New" panose="02070309020205020404" pitchFamily="49" charset="0"/>
                <a:cs typeface="Courier New" panose="02070309020205020404" pitchFamily="49" charset="0"/>
              </a:rPr>
              <a:t>true</a:t>
            </a:r>
            <a:r>
              <a:rPr lang="es-ES" sz="1600" i="1" dirty="0" smtClean="0">
                <a:latin typeface="Times New Roman" panose="02020603050405020304" pitchFamily="18" charset="0"/>
                <a:cs typeface="Times New Roman" panose="02020603050405020304" pitchFamily="18" charset="0"/>
              </a:rPr>
              <a:t> o </a:t>
            </a:r>
            <a:r>
              <a:rPr lang="es-ES" sz="1600" b="1" i="1" dirty="0" smtClean="0">
                <a:latin typeface="Courier New" panose="02070309020205020404" pitchFamily="49" charset="0"/>
                <a:cs typeface="Courier New" panose="02070309020205020404" pitchFamily="49" charset="0"/>
              </a:rPr>
              <a:t>false</a:t>
            </a:r>
            <a:r>
              <a:rPr lang="es-ES" sz="1600" i="1" dirty="0" smtClean="0">
                <a:latin typeface="Times New Roman" panose="02020603050405020304" pitchFamily="18" charset="0"/>
                <a:cs typeface="Times New Roman" panose="02020603050405020304" pitchFamily="18" charset="0"/>
              </a:rPr>
              <a:t> según haya sido posible cambiar o no.</a:t>
            </a:r>
          </a:p>
          <a:p>
            <a:pPr marL="355600" lvl="1" indent="-177800" algn="just">
              <a:spcBef>
                <a:spcPts val="600"/>
              </a:spcBef>
              <a:buFont typeface="Wingdings" panose="05000000000000000000" pitchFamily="2" charset="2"/>
              <a:buChar char="§"/>
            </a:pPr>
            <a:r>
              <a:rPr lang="es-ES" sz="1600" b="1" i="1" dirty="0" err="1" smtClean="0">
                <a:latin typeface="Courier New" panose="02070309020205020404" pitchFamily="49" charset="0"/>
                <a:cs typeface="Courier New" panose="02070309020205020404" pitchFamily="49" charset="0"/>
              </a:rPr>
              <a:t>String</a:t>
            </a:r>
            <a:r>
              <a:rPr lang="es-ES" sz="1600" b="1" i="1" dirty="0" smtClean="0">
                <a:latin typeface="Courier New" panose="02070309020205020404" pitchFamily="49" charset="0"/>
                <a:cs typeface="Courier New" panose="02070309020205020404" pitchFamily="49" charset="0"/>
              </a:rPr>
              <a:t> </a:t>
            </a:r>
            <a:r>
              <a:rPr lang="es-ES" sz="1600" b="1" i="1" dirty="0" err="1" smtClean="0">
                <a:latin typeface="Courier New" panose="02070309020205020404" pitchFamily="49" charset="0"/>
                <a:cs typeface="Courier New" panose="02070309020205020404" pitchFamily="49" charset="0"/>
              </a:rPr>
              <a:t>toString</a:t>
            </a:r>
            <a:r>
              <a:rPr lang="es-ES" sz="1600" b="1" i="1" dirty="0" smtClean="0">
                <a:latin typeface="Courier New" panose="02070309020205020404" pitchFamily="49" charset="0"/>
                <a:cs typeface="Courier New" panose="02070309020205020404" pitchFamily="49" charset="0"/>
              </a:rPr>
              <a:t>(), </a:t>
            </a:r>
            <a:r>
              <a:rPr lang="es-ES" sz="1600" i="1" dirty="0" smtClean="0">
                <a:latin typeface="Times New Roman" panose="02020603050405020304" pitchFamily="18" charset="0"/>
                <a:cs typeface="Times New Roman" panose="02020603050405020304" pitchFamily="18" charset="0"/>
              </a:rPr>
              <a:t>que devuelve un </a:t>
            </a:r>
            <a:r>
              <a:rPr lang="es-ES" sz="1600" b="1" i="1" dirty="0" err="1" smtClean="0">
                <a:latin typeface="Courier New" panose="02070309020205020404" pitchFamily="49" charset="0"/>
                <a:cs typeface="Courier New" panose="02070309020205020404" pitchFamily="49" charset="0"/>
              </a:rPr>
              <a:t>String</a:t>
            </a:r>
            <a:r>
              <a:rPr lang="es-ES" sz="1600" i="1" dirty="0" smtClean="0">
                <a:latin typeface="Times New Roman" panose="02020603050405020304" pitchFamily="18" charset="0"/>
                <a:cs typeface="Times New Roman" panose="02020603050405020304" pitchFamily="18" charset="0"/>
              </a:rPr>
              <a:t> con la representación de la hora</a:t>
            </a:r>
          </a:p>
        </p:txBody>
      </p:sp>
    </p:spTree>
    <p:extLst>
      <p:ext uri="{BB962C8B-B14F-4D97-AF65-F5344CB8AC3E}">
        <p14:creationId xmlns:p14="http://schemas.microsoft.com/office/powerpoint/2010/main" val="38873807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55</a:t>
              </a:fld>
              <a:endParaRPr lang="es-ES" b="1" dirty="0">
                <a:latin typeface="Times New Roman" panose="02020603050405020304" pitchFamily="18" charset="0"/>
                <a:cs typeface="Times New Roman" panose="02020603050405020304" pitchFamily="18" charset="0"/>
              </a:endParaRPr>
            </a:p>
          </p:txBody>
        </p:sp>
      </p:grpSp>
      <p:pic>
        <p:nvPicPr>
          <p:cNvPr id="11" name="Picture 6" descr="Abrir cuaderno: fotos de stock, imágenes de Abrir cuaderno libres de  derechos | Deposit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47253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Educación, metodologías y crisis | Visiones de un Descerebra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8156" y="31406"/>
            <a:ext cx="1135844" cy="1165999"/>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7"/>
          <p:cNvSpPr txBox="1"/>
          <p:nvPr/>
        </p:nvSpPr>
        <p:spPr>
          <a:xfrm>
            <a:off x="617032" y="433880"/>
            <a:ext cx="3649558" cy="3770263"/>
          </a:xfrm>
          <a:prstGeom prst="rect">
            <a:avLst/>
          </a:prstGeom>
          <a:noFill/>
        </p:spPr>
        <p:txBody>
          <a:bodyPr wrap="square" rtlCol="0">
            <a:spAutoFit/>
          </a:bodyPr>
          <a:lstStyle/>
          <a:p>
            <a:pPr marL="177800" lvl="1" indent="-177800" algn="just">
              <a:spcBef>
                <a:spcPts val="600"/>
              </a:spcBef>
              <a:buFont typeface="+mj-lt"/>
              <a:buAutoNum type="arabicPeriod" startAt="2"/>
            </a:pPr>
            <a:r>
              <a:rPr lang="es-ES" sz="1600" i="1" dirty="0" smtClean="0">
                <a:latin typeface="Times New Roman" panose="02020603050405020304" pitchFamily="18" charset="0"/>
                <a:cs typeface="Times New Roman" panose="02020603050405020304" pitchFamily="18" charset="0"/>
              </a:rPr>
              <a:t> A partir de la clase </a:t>
            </a:r>
            <a:r>
              <a:rPr lang="es-ES" sz="1600" b="1" i="1" dirty="0" smtClean="0">
                <a:latin typeface="Courier New" panose="02070309020205020404" pitchFamily="49" charset="0"/>
                <a:cs typeface="Courier New" panose="02070309020205020404" pitchFamily="49" charset="0"/>
              </a:rPr>
              <a:t>Hora</a:t>
            </a:r>
            <a:r>
              <a:rPr lang="es-ES" sz="1600" i="1" dirty="0" smtClean="0">
                <a:latin typeface="Times New Roman" panose="02020603050405020304" pitchFamily="18" charset="0"/>
                <a:cs typeface="Times New Roman" panose="02020603050405020304" pitchFamily="18" charset="0"/>
              </a:rPr>
              <a:t> implementar la clase </a:t>
            </a:r>
            <a:r>
              <a:rPr lang="es-ES" sz="1600" b="1" i="1" dirty="0" err="1" smtClean="0">
                <a:latin typeface="Courier New" panose="02070309020205020404" pitchFamily="49" charset="0"/>
                <a:cs typeface="Courier New" panose="02070309020205020404" pitchFamily="49" charset="0"/>
              </a:rPr>
              <a:t>HoraExacta</a:t>
            </a:r>
            <a:r>
              <a:rPr lang="es-ES" sz="1600" i="1" dirty="0" smtClean="0">
                <a:latin typeface="Times New Roman" panose="02020603050405020304" pitchFamily="18" charset="0"/>
                <a:cs typeface="Times New Roman" panose="02020603050405020304" pitchFamily="18" charset="0"/>
              </a:rPr>
              <a:t>, que incluye en la hora los segundos. Además de los métodos heredados de </a:t>
            </a:r>
            <a:r>
              <a:rPr lang="es-ES" sz="1600" b="1" i="1" dirty="0" smtClean="0">
                <a:latin typeface="Courier New" panose="02070309020205020404" pitchFamily="49" charset="0"/>
                <a:cs typeface="Courier New" panose="02070309020205020404" pitchFamily="49" charset="0"/>
              </a:rPr>
              <a:t>Hora</a:t>
            </a:r>
            <a:r>
              <a:rPr lang="es-ES" sz="1600" i="1" dirty="0" smtClean="0">
                <a:latin typeface="Times New Roman" panose="02020603050405020304" pitchFamily="18" charset="0"/>
                <a:cs typeface="Times New Roman" panose="02020603050405020304" pitchFamily="18" charset="0"/>
              </a:rPr>
              <a:t>, dispondrá de:</a:t>
            </a:r>
          </a:p>
          <a:p>
            <a:pPr marL="355600" lvl="1" indent="-177800" algn="just">
              <a:spcBef>
                <a:spcPts val="600"/>
              </a:spcBef>
              <a:buFont typeface="Wingdings" panose="05000000000000000000" pitchFamily="2" charset="2"/>
              <a:buChar char="§"/>
            </a:pPr>
            <a:r>
              <a:rPr lang="es-ES" sz="1600" b="1" i="1" dirty="0" err="1" smtClean="0">
                <a:latin typeface="Courier New" panose="02070309020205020404" pitchFamily="49" charset="0"/>
                <a:cs typeface="Courier New" panose="02070309020205020404" pitchFamily="49" charset="0"/>
              </a:rPr>
              <a:t>HoraExacta</a:t>
            </a:r>
            <a:r>
              <a:rPr lang="es-ES" sz="1600" b="1" i="1" dirty="0" smtClean="0">
                <a:latin typeface="Courier New" panose="02070309020205020404" pitchFamily="49" charset="0"/>
                <a:cs typeface="Courier New" panose="02070309020205020404" pitchFamily="49" charset="0"/>
              </a:rPr>
              <a:t>(hora, minutos, segundos</a:t>
            </a:r>
            <a:r>
              <a:rPr lang="es-ES" sz="1600" i="1" dirty="0" smtClean="0">
                <a:latin typeface="Times New Roman" panose="02020603050405020304" pitchFamily="18" charset="0"/>
                <a:cs typeface="Times New Roman" panose="02020603050405020304" pitchFamily="18" charset="0"/>
              </a:rPr>
              <a:t>) que construye un objeto con los datos pasados como parámetros</a:t>
            </a:r>
          </a:p>
          <a:p>
            <a:pPr marL="355600" lvl="1" indent="-177800" algn="just">
              <a:spcBef>
                <a:spcPts val="600"/>
              </a:spcBef>
              <a:buFont typeface="Wingdings" panose="05000000000000000000" pitchFamily="2" charset="2"/>
              <a:buChar char="§"/>
            </a:pPr>
            <a:r>
              <a:rPr lang="es-ES" sz="1600" b="1" i="1" dirty="0" err="1" smtClean="0">
                <a:latin typeface="Courier New" panose="02070309020205020404" pitchFamily="49" charset="0"/>
                <a:cs typeface="Courier New" panose="02070309020205020404" pitchFamily="49" charset="0"/>
              </a:rPr>
              <a:t>setSegundo</a:t>
            </a:r>
            <a:r>
              <a:rPr lang="es-ES" sz="1600" b="1" i="1" dirty="0" smtClean="0">
                <a:latin typeface="Courier New" panose="02070309020205020404" pitchFamily="49" charset="0"/>
                <a:cs typeface="Courier New" panose="02070309020205020404" pitchFamily="49" charset="0"/>
              </a:rPr>
              <a:t>(</a:t>
            </a:r>
            <a:r>
              <a:rPr lang="es-ES" sz="1500" b="1" i="1" dirty="0" smtClean="0">
                <a:latin typeface="Courier New" panose="02070309020205020404" pitchFamily="49" charset="0"/>
                <a:cs typeface="Courier New" panose="02070309020205020404" pitchFamily="49" charset="0"/>
              </a:rPr>
              <a:t>valor</a:t>
            </a:r>
            <a:r>
              <a:rPr lang="es-ES" sz="1600" b="1" i="1" dirty="0" smtClean="0">
                <a:latin typeface="Courier New" panose="02070309020205020404" pitchFamily="49" charset="0"/>
                <a:cs typeface="Courier New" panose="02070309020205020404" pitchFamily="49" charset="0"/>
              </a:rPr>
              <a:t>)</a:t>
            </a:r>
            <a:r>
              <a:rPr lang="es-ES" sz="1600" i="1" dirty="0" smtClean="0">
                <a:latin typeface="Times New Roman" panose="02020603050405020304" pitchFamily="18" charset="0"/>
                <a:cs typeface="Times New Roman" panose="02020603050405020304" pitchFamily="18" charset="0"/>
              </a:rPr>
              <a:t>, que asigna, si está comprendido entre 0 y 59, el valor indicado a los segundos.</a:t>
            </a:r>
          </a:p>
          <a:p>
            <a:pPr marL="355600" lvl="1" indent="-177800" algn="just">
              <a:spcBef>
                <a:spcPts val="600"/>
              </a:spcBef>
              <a:buFont typeface="Wingdings" panose="05000000000000000000" pitchFamily="2" charset="2"/>
              <a:buChar char="§"/>
            </a:pPr>
            <a:r>
              <a:rPr lang="es-ES" sz="1600" b="1" i="1" dirty="0" err="1" smtClean="0">
                <a:latin typeface="Courier New" panose="02070309020205020404" pitchFamily="49" charset="0"/>
                <a:cs typeface="Courier New" panose="02070309020205020404" pitchFamily="49" charset="0"/>
              </a:rPr>
              <a:t>inc</a:t>
            </a:r>
            <a:r>
              <a:rPr lang="es-ES" sz="1600" b="1" i="1" dirty="0" smtClean="0">
                <a:latin typeface="Courier New" panose="02070309020205020404" pitchFamily="49" charset="0"/>
                <a:cs typeface="Courier New" panose="02070309020205020404" pitchFamily="49" charset="0"/>
              </a:rPr>
              <a:t>() </a:t>
            </a:r>
            <a:r>
              <a:rPr lang="es-ES" sz="1600" i="1" dirty="0" smtClean="0">
                <a:latin typeface="Times New Roman" panose="02020603050405020304" pitchFamily="18" charset="0"/>
                <a:cs typeface="Times New Roman" panose="02020603050405020304" pitchFamily="18" charset="0"/>
              </a:rPr>
              <a:t>que incrementa la hora en un segundo.</a:t>
            </a:r>
          </a:p>
        </p:txBody>
      </p:sp>
      <p:sp>
        <p:nvSpPr>
          <p:cNvPr id="14" name="CuadroTexto 7"/>
          <p:cNvSpPr txBox="1"/>
          <p:nvPr/>
        </p:nvSpPr>
        <p:spPr>
          <a:xfrm>
            <a:off x="4877410" y="433879"/>
            <a:ext cx="3130746" cy="1323439"/>
          </a:xfrm>
          <a:prstGeom prst="rect">
            <a:avLst/>
          </a:prstGeom>
          <a:noFill/>
        </p:spPr>
        <p:txBody>
          <a:bodyPr wrap="square" rtlCol="0">
            <a:spAutoFit/>
          </a:bodyPr>
          <a:lstStyle/>
          <a:p>
            <a:pPr marL="177800" lvl="1" indent="-177800" algn="just">
              <a:spcBef>
                <a:spcPts val="600"/>
              </a:spcBef>
              <a:buFont typeface="+mj-lt"/>
              <a:buAutoNum type="arabicPeriod" startAt="3"/>
            </a:pPr>
            <a:r>
              <a:rPr lang="es-ES" sz="1600" i="1" dirty="0" smtClean="0">
                <a:latin typeface="Times New Roman" panose="02020603050405020304" pitchFamily="18" charset="0"/>
                <a:cs typeface="Times New Roman" panose="02020603050405020304" pitchFamily="18" charset="0"/>
              </a:rPr>
              <a:t>  Añadir a la clase </a:t>
            </a:r>
            <a:r>
              <a:rPr lang="es-ES" sz="1600" b="1" i="1" dirty="0" err="1" smtClean="0">
                <a:latin typeface="Courier New" panose="02070309020205020404" pitchFamily="49" charset="0"/>
                <a:cs typeface="Courier New" panose="02070309020205020404" pitchFamily="49" charset="0"/>
              </a:rPr>
              <a:t>HoraExacta</a:t>
            </a:r>
            <a:r>
              <a:rPr lang="es-ES" sz="1600" i="1" dirty="0" smtClean="0">
                <a:latin typeface="Times New Roman" panose="02020603050405020304" pitchFamily="18" charset="0"/>
                <a:cs typeface="Times New Roman" panose="02020603050405020304" pitchFamily="18" charset="0"/>
              </a:rPr>
              <a:t> un método que compare si dos horas (la </a:t>
            </a:r>
            <a:r>
              <a:rPr lang="es-ES" sz="1600" i="1" dirty="0" err="1" smtClean="0">
                <a:latin typeface="Times New Roman" panose="02020603050405020304" pitchFamily="18" charset="0"/>
                <a:cs typeface="Times New Roman" panose="02020603050405020304" pitchFamily="18" charset="0"/>
              </a:rPr>
              <a:t>invocante</a:t>
            </a:r>
            <a:r>
              <a:rPr lang="es-ES" sz="1600" i="1" dirty="0" smtClean="0">
                <a:latin typeface="Times New Roman" panose="02020603050405020304" pitchFamily="18" charset="0"/>
                <a:cs typeface="Times New Roman" panose="02020603050405020304" pitchFamily="18" charset="0"/>
              </a:rPr>
              <a:t> y otra pasada como parámetro de entrada al método) son iguales o distintas.</a:t>
            </a:r>
          </a:p>
        </p:txBody>
      </p:sp>
    </p:spTree>
    <p:extLst>
      <p:ext uri="{BB962C8B-B14F-4D97-AF65-F5344CB8AC3E}">
        <p14:creationId xmlns:p14="http://schemas.microsoft.com/office/powerpoint/2010/main" val="3947153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8" y="27746"/>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Herencia</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448964" y="891995"/>
            <a:ext cx="8398775" cy="892552"/>
          </a:xfrm>
          <a:prstGeom prst="rect">
            <a:avLst/>
          </a:prstGeom>
          <a:noFill/>
        </p:spPr>
        <p:txBody>
          <a:bodyPr wrap="square" rtlCol="0">
            <a:spAutoFit/>
          </a:bodyPr>
          <a:lstStyle/>
          <a:p>
            <a:pPr marL="342900" indent="-342900" algn="just">
              <a:buFont typeface="Wingdings" panose="05000000000000000000" pitchFamily="2" charset="2"/>
              <a:buChar char="Ø"/>
            </a:pPr>
            <a:r>
              <a:rPr lang="es-ES" sz="2400" dirty="0" smtClean="0">
                <a:latin typeface="Times New Roman" panose="02020603050405020304" pitchFamily="18" charset="0"/>
                <a:cs typeface="Times New Roman" panose="02020603050405020304" pitchFamily="18" charset="0"/>
              </a:rPr>
              <a:t>En esta sección vamos a ver cómo se puede ampliar el comportamiento de una clase a través de la herenc</a:t>
            </a:r>
            <a:r>
              <a:rPr lang="es-ES" sz="2400" dirty="0">
                <a:latin typeface="Times New Roman" panose="02020603050405020304" pitchFamily="18" charset="0"/>
                <a:cs typeface="Times New Roman" panose="02020603050405020304" pitchFamily="18" charset="0"/>
              </a:rPr>
              <a:t>i</a:t>
            </a:r>
            <a:r>
              <a:rPr lang="es-ES" sz="2400" dirty="0" smtClean="0">
                <a:latin typeface="Times New Roman" panose="02020603050405020304" pitchFamily="18" charset="0"/>
                <a:cs typeface="Times New Roman" panose="02020603050405020304" pitchFamily="18" charset="0"/>
              </a:rPr>
              <a:t>a</a:t>
            </a:r>
            <a:r>
              <a:rPr lang="es-ES" sz="2800" dirty="0" smtClean="0">
                <a:latin typeface="Times New Roman" panose="02020603050405020304" pitchFamily="18" charset="0"/>
                <a:cs typeface="Times New Roman" panose="02020603050405020304" pitchFamily="18" charset="0"/>
              </a:rPr>
              <a:t>.</a:t>
            </a:r>
          </a:p>
        </p:txBody>
      </p:sp>
      <p:sp>
        <p:nvSpPr>
          <p:cNvPr id="13" name="12 CuadroTexto"/>
          <p:cNvSpPr txBox="1"/>
          <p:nvPr/>
        </p:nvSpPr>
        <p:spPr>
          <a:xfrm>
            <a:off x="448965" y="1784547"/>
            <a:ext cx="8398774" cy="1569660"/>
          </a:xfrm>
          <a:prstGeom prst="rect">
            <a:avLst/>
          </a:prstGeom>
          <a:noFill/>
        </p:spPr>
        <p:txBody>
          <a:bodyPr wrap="square" rtlCol="0">
            <a:spAutoFit/>
          </a:bodyPr>
          <a:lstStyle/>
          <a:p>
            <a:pPr marL="342900" indent="-342900" algn="just">
              <a:buFont typeface="Wingdings" panose="05000000000000000000" pitchFamily="2" charset="2"/>
              <a:buChar char="Ø"/>
            </a:pPr>
            <a:r>
              <a:rPr lang="es-ES" sz="2400" dirty="0" smtClean="0">
                <a:latin typeface="Times New Roman" panose="02020603050405020304" pitchFamily="18" charset="0"/>
                <a:cs typeface="Times New Roman" panose="02020603050405020304" pitchFamily="18" charset="0"/>
              </a:rPr>
              <a:t>Veremos también el concepto, muy importante, de la vinculación dinámica para encontrar qué método se ha de invocar al utilizar referencias a clases extendidas, así como el uso del operador </a:t>
            </a:r>
            <a:r>
              <a:rPr lang="es-ES" sz="2400" b="1" dirty="0" err="1" smtClean="0">
                <a:latin typeface="Courier New" pitchFamily="49" charset="0"/>
                <a:cs typeface="Courier New" pitchFamily="49" charset="0"/>
              </a:rPr>
              <a:t>instanceof</a:t>
            </a:r>
            <a:r>
              <a:rPr lang="es-ES" sz="2400" dirty="0" smtClean="0">
                <a:latin typeface="Times New Roman" panose="02020603050405020304" pitchFamily="18" charset="0"/>
                <a:cs typeface="Times New Roman" panose="02020603050405020304" pitchFamily="18" charset="0"/>
              </a:rPr>
              <a:t>.</a:t>
            </a:r>
          </a:p>
        </p:txBody>
      </p:sp>
      <p:sp>
        <p:nvSpPr>
          <p:cNvPr id="14" name="13 CuadroTexto"/>
          <p:cNvSpPr txBox="1"/>
          <p:nvPr/>
        </p:nvSpPr>
        <p:spPr>
          <a:xfrm>
            <a:off x="448966" y="3414260"/>
            <a:ext cx="8398774" cy="1200329"/>
          </a:xfrm>
          <a:prstGeom prst="rect">
            <a:avLst/>
          </a:prstGeom>
          <a:noFill/>
        </p:spPr>
        <p:txBody>
          <a:bodyPr wrap="square" rtlCol="0">
            <a:spAutoFit/>
          </a:bodyPr>
          <a:lstStyle/>
          <a:p>
            <a:pPr marL="342900" indent="-342900" algn="just">
              <a:buFont typeface="Wingdings" panose="05000000000000000000" pitchFamily="2" charset="2"/>
              <a:buChar char="Ø"/>
            </a:pPr>
            <a:r>
              <a:rPr lang="es-ES" sz="2400" dirty="0" smtClean="0">
                <a:latin typeface="Times New Roman" panose="02020603050405020304" pitchFamily="18" charset="0"/>
                <a:cs typeface="Times New Roman" panose="02020603050405020304" pitchFamily="18" charset="0"/>
              </a:rPr>
              <a:t>Finalmente veremos el significado de los modificadores </a:t>
            </a:r>
            <a:r>
              <a:rPr lang="es-ES" sz="2400" b="1" dirty="0" smtClean="0">
                <a:latin typeface="Courier New" pitchFamily="49" charset="0"/>
                <a:cs typeface="Courier New" pitchFamily="49" charset="0"/>
              </a:rPr>
              <a:t>final</a:t>
            </a:r>
            <a:r>
              <a:rPr lang="es-ES" sz="2400" dirty="0" smtClean="0">
                <a:latin typeface="Times New Roman" panose="02020603050405020304" pitchFamily="18" charset="0"/>
                <a:cs typeface="Times New Roman" panose="02020603050405020304" pitchFamily="18" charset="0"/>
              </a:rPr>
              <a:t> y </a:t>
            </a:r>
            <a:r>
              <a:rPr lang="es-ES" sz="2400" b="1" dirty="0" err="1" smtClean="0">
                <a:latin typeface="Courier New" pitchFamily="49" charset="0"/>
                <a:cs typeface="Courier New" pitchFamily="49" charset="0"/>
              </a:rPr>
              <a:t>abstract</a:t>
            </a:r>
            <a:r>
              <a:rPr lang="es-ES" sz="2400" dirty="0" smtClean="0">
                <a:latin typeface="Times New Roman" panose="02020603050405020304" pitchFamily="18" charset="0"/>
                <a:cs typeface="Times New Roman" panose="02020603050405020304" pitchFamily="18" charset="0"/>
              </a:rPr>
              <a:t> cuando se aplican a la definición de un método o una clase.</a:t>
            </a:r>
          </a:p>
        </p:txBody>
      </p:sp>
    </p:spTree>
    <p:extLst>
      <p:ext uri="{BB962C8B-B14F-4D97-AF65-F5344CB8AC3E}">
        <p14:creationId xmlns:p14="http://schemas.microsoft.com/office/powerpoint/2010/main" val="371603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315"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Herencia</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450764" y="1007730"/>
            <a:ext cx="7393228" cy="1200329"/>
          </a:xfrm>
          <a:prstGeom prst="rect">
            <a:avLst/>
          </a:prstGeom>
          <a:noFill/>
        </p:spPr>
        <p:txBody>
          <a:bodyPr wrap="square" rtlCol="0">
            <a:spAutoFit/>
          </a:bodyPr>
          <a:lstStyle/>
          <a:p>
            <a:pPr marL="457200" indent="-457200" algn="just">
              <a:buFont typeface="Wingdings"/>
              <a:buChar char="Ø"/>
            </a:pPr>
            <a:r>
              <a:rPr lang="es-ES" sz="2400" dirty="0" smtClean="0">
                <a:latin typeface="Times New Roman" panose="02020603050405020304" pitchFamily="18" charset="0"/>
                <a:cs typeface="Times New Roman" panose="02020603050405020304" pitchFamily="18" charset="0"/>
              </a:rPr>
              <a:t>La herencia es una propiedad que permite la declaración de nuevas clases a partir de otras ya existentes.</a:t>
            </a:r>
          </a:p>
        </p:txBody>
      </p:sp>
      <p:grpSp>
        <p:nvGrpSpPr>
          <p:cNvPr id="13" name="12 Grupo"/>
          <p:cNvGrpSpPr/>
          <p:nvPr/>
        </p:nvGrpSpPr>
        <p:grpSpPr>
          <a:xfrm>
            <a:off x="1394393" y="2435332"/>
            <a:ext cx="6686606" cy="1800200"/>
            <a:chOff x="1259632" y="2773702"/>
            <a:chExt cx="6686606" cy="1800200"/>
          </a:xfrm>
        </p:grpSpPr>
        <p:sp>
          <p:nvSpPr>
            <p:cNvPr id="14" name="13 CuadroTexto"/>
            <p:cNvSpPr txBox="1"/>
            <p:nvPr/>
          </p:nvSpPr>
          <p:spPr>
            <a:xfrm>
              <a:off x="1259632" y="3412192"/>
              <a:ext cx="5400600" cy="461665"/>
            </a:xfrm>
            <a:prstGeom prst="rect">
              <a:avLst/>
            </a:prstGeom>
            <a:noFill/>
          </p:spPr>
          <p:txBody>
            <a:bodyPr wrap="square" rtlCol="0">
              <a:spAutoFit/>
            </a:bodyPr>
            <a:lstStyle/>
            <a:p>
              <a:pPr marL="457200" indent="-457200" algn="just">
                <a:buFont typeface="Wingdings"/>
                <a:buChar char="Ø"/>
              </a:pPr>
              <a:r>
                <a:rPr lang="es-ES" sz="2400" dirty="0" smtClean="0">
                  <a:latin typeface="Times New Roman" panose="02020603050405020304" pitchFamily="18" charset="0"/>
                  <a:cs typeface="Times New Roman" panose="02020603050405020304" pitchFamily="18" charset="0"/>
                </a:rPr>
                <a:t>Tipos de herencia:</a:t>
              </a:r>
            </a:p>
          </p:txBody>
        </p:sp>
        <p:sp>
          <p:nvSpPr>
            <p:cNvPr id="15" name="14 CuadroTexto"/>
            <p:cNvSpPr txBox="1"/>
            <p:nvPr/>
          </p:nvSpPr>
          <p:spPr>
            <a:xfrm>
              <a:off x="4738650" y="2852936"/>
              <a:ext cx="2880320" cy="461665"/>
            </a:xfrm>
            <a:prstGeom prst="rect">
              <a:avLst/>
            </a:prstGeom>
            <a:noFill/>
          </p:spPr>
          <p:txBody>
            <a:bodyPr wrap="square" rtlCol="0">
              <a:spAutoFit/>
            </a:bodyPr>
            <a:lstStyle/>
            <a:p>
              <a:pPr marL="263525" indent="-263525" algn="just">
                <a:buFont typeface="Arial" panose="020B0604020202020204" pitchFamily="34" charset="0"/>
                <a:buChar char="•"/>
              </a:pPr>
              <a:r>
                <a:rPr lang="es-ES" sz="2400" dirty="0" smtClean="0">
                  <a:latin typeface="Times New Roman" panose="02020603050405020304" pitchFamily="18" charset="0"/>
                  <a:cs typeface="Times New Roman" panose="02020603050405020304" pitchFamily="18" charset="0"/>
                </a:rPr>
                <a:t>Herencia simple</a:t>
              </a:r>
            </a:p>
          </p:txBody>
        </p:sp>
        <p:sp>
          <p:nvSpPr>
            <p:cNvPr id="16" name="15 CuadroTexto"/>
            <p:cNvSpPr txBox="1"/>
            <p:nvPr/>
          </p:nvSpPr>
          <p:spPr>
            <a:xfrm>
              <a:off x="4738650" y="3972620"/>
              <a:ext cx="3207588" cy="461665"/>
            </a:xfrm>
            <a:prstGeom prst="rect">
              <a:avLst/>
            </a:prstGeom>
            <a:noFill/>
          </p:spPr>
          <p:txBody>
            <a:bodyPr wrap="square" rtlCol="0">
              <a:spAutoFit/>
            </a:bodyPr>
            <a:lstStyle/>
            <a:p>
              <a:pPr marL="263525" indent="-263525" algn="just">
                <a:buFont typeface="Arial" panose="020B0604020202020204" pitchFamily="34" charset="0"/>
                <a:buChar char="•"/>
              </a:pPr>
              <a:r>
                <a:rPr lang="es-ES" sz="2400" dirty="0" smtClean="0">
                  <a:latin typeface="Times New Roman" panose="02020603050405020304" pitchFamily="18" charset="0"/>
                  <a:cs typeface="Times New Roman" panose="02020603050405020304" pitchFamily="18" charset="0"/>
                </a:rPr>
                <a:t>Herencia Múltiple</a:t>
              </a:r>
            </a:p>
          </p:txBody>
        </p:sp>
        <p:sp>
          <p:nvSpPr>
            <p:cNvPr id="17" name="16 Abrir llave"/>
            <p:cNvSpPr/>
            <p:nvPr/>
          </p:nvSpPr>
          <p:spPr>
            <a:xfrm>
              <a:off x="4513023" y="2773702"/>
              <a:ext cx="310666" cy="1800200"/>
            </a:xfrm>
            <a:prstGeom prst="leftBrace">
              <a:avLst>
                <a:gd name="adj1" fmla="val 34087"/>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515842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8</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2892245" y="1439544"/>
            <a:ext cx="6006631" cy="830997"/>
          </a:xfrm>
          <a:prstGeom prst="rect">
            <a:avLst/>
          </a:prstGeom>
          <a:noFill/>
        </p:spPr>
        <p:txBody>
          <a:bodyPr wrap="square" rtlCol="0">
            <a:spAutoFit/>
          </a:bodyPr>
          <a:lstStyle/>
          <a:p>
            <a:pPr algn="just"/>
            <a:r>
              <a:rPr lang="es-ES" sz="2400" dirty="0" smtClean="0">
                <a:latin typeface="Times New Roman" panose="02020603050405020304" pitchFamily="18" charset="0"/>
                <a:cs typeface="Times New Roman" panose="02020603050405020304" pitchFamily="18" charset="0"/>
              </a:rPr>
              <a:t>Una clase puede heredar de una única clase</a:t>
            </a:r>
          </a:p>
          <a:p>
            <a:pPr algn="just"/>
            <a:r>
              <a:rPr lang="es-ES" sz="2400" dirty="0" smtClean="0">
                <a:latin typeface="Times New Roman" panose="02020603050405020304" pitchFamily="18" charset="0"/>
                <a:cs typeface="Times New Roman" panose="02020603050405020304" pitchFamily="18" charset="0"/>
              </a:rPr>
              <a:t>(Ejemplo:  </a:t>
            </a:r>
            <a:r>
              <a:rPr lang="es-ES" sz="2400" dirty="0" err="1" smtClean="0">
                <a:latin typeface="Times New Roman" panose="02020603050405020304" pitchFamily="18" charset="0"/>
                <a:cs typeface="Times New Roman" panose="02020603050405020304" pitchFamily="18" charset="0"/>
              </a:rPr>
              <a:t>smaltalk</a:t>
            </a:r>
            <a:r>
              <a:rPr lang="es-ES" sz="2400" dirty="0" smtClean="0">
                <a:latin typeface="Times New Roman" panose="02020603050405020304" pitchFamily="18" charset="0"/>
                <a:cs typeface="Times New Roman" panose="02020603050405020304" pitchFamily="18" charset="0"/>
              </a:rPr>
              <a:t>, Java, C#)</a:t>
            </a:r>
          </a:p>
        </p:txBody>
      </p:sp>
      <p:sp>
        <p:nvSpPr>
          <p:cNvPr id="12" name="11 CuadroTexto"/>
          <p:cNvSpPr txBox="1"/>
          <p:nvPr/>
        </p:nvSpPr>
        <p:spPr>
          <a:xfrm>
            <a:off x="2892245" y="3179753"/>
            <a:ext cx="6006631" cy="1200329"/>
          </a:xfrm>
          <a:prstGeom prst="rect">
            <a:avLst/>
          </a:prstGeom>
          <a:noFill/>
        </p:spPr>
        <p:txBody>
          <a:bodyPr wrap="square" rtlCol="0">
            <a:spAutoFit/>
          </a:bodyPr>
          <a:lstStyle/>
          <a:p>
            <a:pPr algn="just"/>
            <a:r>
              <a:rPr lang="es-ES" sz="2400" dirty="0" smtClean="0">
                <a:latin typeface="Times New Roman" panose="02020603050405020304" pitchFamily="18" charset="0"/>
                <a:cs typeface="Times New Roman" panose="02020603050405020304" pitchFamily="18" charset="0"/>
              </a:rPr>
              <a:t>Una clase puede heredar de varias clases</a:t>
            </a:r>
          </a:p>
          <a:p>
            <a:pPr algn="just"/>
            <a:r>
              <a:rPr lang="es-ES" sz="2400" dirty="0" smtClean="0">
                <a:latin typeface="Times New Roman" panose="02020603050405020304" pitchFamily="18" charset="0"/>
                <a:cs typeface="Times New Roman" panose="02020603050405020304" pitchFamily="18" charset="0"/>
              </a:rPr>
              <a:t>Las clases forman un grafo dirigido </a:t>
            </a:r>
            <a:r>
              <a:rPr lang="es-ES" sz="2400" dirty="0" err="1" smtClean="0">
                <a:latin typeface="Times New Roman" panose="02020603050405020304" pitchFamily="18" charset="0"/>
                <a:cs typeface="Times New Roman" panose="02020603050405020304" pitchFamily="18" charset="0"/>
              </a:rPr>
              <a:t>acíclico</a:t>
            </a:r>
            <a:endParaRPr lang="es-ES" sz="2400" dirty="0" smtClean="0">
              <a:latin typeface="Times New Roman" panose="02020603050405020304" pitchFamily="18" charset="0"/>
              <a:cs typeface="Times New Roman" panose="02020603050405020304" pitchFamily="18" charset="0"/>
            </a:endParaRPr>
          </a:p>
          <a:p>
            <a:pPr algn="just"/>
            <a:r>
              <a:rPr lang="es-ES" sz="2400" dirty="0" smtClean="0">
                <a:latin typeface="Times New Roman" panose="02020603050405020304" pitchFamily="18" charset="0"/>
                <a:cs typeface="Times New Roman" panose="02020603050405020304" pitchFamily="18" charset="0"/>
              </a:rPr>
              <a:t>(Ejemplo:  </a:t>
            </a:r>
            <a:r>
              <a:rPr lang="es-ES" sz="2400" dirty="0" err="1" smtClean="0">
                <a:latin typeface="Times New Roman" panose="02020603050405020304" pitchFamily="18" charset="0"/>
                <a:cs typeface="Times New Roman" panose="02020603050405020304" pitchFamily="18" charset="0"/>
              </a:rPr>
              <a:t>Eiffle</a:t>
            </a:r>
            <a:r>
              <a:rPr lang="es-ES" sz="2400" dirty="0" smtClean="0">
                <a:latin typeface="Times New Roman" panose="02020603050405020304" pitchFamily="18" charset="0"/>
                <a:cs typeface="Times New Roman" panose="02020603050405020304" pitchFamily="18" charset="0"/>
              </a:rPr>
              <a:t>, C++) </a:t>
            </a:r>
          </a:p>
        </p:txBody>
      </p:sp>
      <p:grpSp>
        <p:nvGrpSpPr>
          <p:cNvPr id="13" name="12 Grupo"/>
          <p:cNvGrpSpPr/>
          <p:nvPr/>
        </p:nvGrpSpPr>
        <p:grpSpPr>
          <a:xfrm>
            <a:off x="793512" y="554922"/>
            <a:ext cx="1753772" cy="2021941"/>
            <a:chOff x="254600" y="1527175"/>
            <a:chExt cx="1753772" cy="2021941"/>
          </a:xfrm>
        </p:grpSpPr>
        <p:sp>
          <p:nvSpPr>
            <p:cNvPr id="14" name="13 CuadroTexto"/>
            <p:cNvSpPr txBox="1"/>
            <p:nvPr/>
          </p:nvSpPr>
          <p:spPr>
            <a:xfrm>
              <a:off x="1056399" y="1527175"/>
              <a:ext cx="432048" cy="461665"/>
            </a:xfrm>
            <a:prstGeom prst="rect">
              <a:avLst/>
            </a:prstGeom>
            <a:solidFill>
              <a:schemeClr val="accent1">
                <a:lumMod val="20000"/>
                <a:lumOff val="80000"/>
              </a:schemeClr>
            </a:solidFill>
            <a:ln w="31750">
              <a:solidFill>
                <a:schemeClr val="tx1"/>
              </a:solidFill>
            </a:ln>
          </p:spPr>
          <p:txBody>
            <a:bodyPr wrap="square" rtlCol="0">
              <a:spAutoFit/>
            </a:bodyPr>
            <a:lstStyle/>
            <a:p>
              <a:pPr algn="ctr"/>
              <a:r>
                <a:rPr lang="es-ES" sz="2400" b="1" dirty="0" smtClean="0">
                  <a:latin typeface="Courier New" panose="02070309020205020404" pitchFamily="49" charset="0"/>
                  <a:cs typeface="Courier New" panose="02070309020205020404" pitchFamily="49" charset="0"/>
                </a:rPr>
                <a:t>A</a:t>
              </a:r>
              <a:endParaRPr lang="es-ES" sz="2400" b="1" dirty="0">
                <a:latin typeface="Courier New" panose="02070309020205020404" pitchFamily="49" charset="0"/>
                <a:cs typeface="Courier New" panose="02070309020205020404" pitchFamily="49" charset="0"/>
              </a:endParaRPr>
            </a:p>
          </p:txBody>
        </p:sp>
        <p:sp>
          <p:nvSpPr>
            <p:cNvPr id="15" name="14 CuadroTexto"/>
            <p:cNvSpPr txBox="1"/>
            <p:nvPr/>
          </p:nvSpPr>
          <p:spPr>
            <a:xfrm>
              <a:off x="682472" y="2307068"/>
              <a:ext cx="432048" cy="461665"/>
            </a:xfrm>
            <a:prstGeom prst="rect">
              <a:avLst/>
            </a:prstGeom>
            <a:solidFill>
              <a:schemeClr val="accent1">
                <a:lumMod val="20000"/>
                <a:lumOff val="80000"/>
              </a:schemeClr>
            </a:solidFill>
            <a:ln w="31750">
              <a:solidFill>
                <a:schemeClr val="tx1"/>
              </a:solidFill>
            </a:ln>
          </p:spPr>
          <p:txBody>
            <a:bodyPr wrap="square" rtlCol="0">
              <a:spAutoFit/>
            </a:bodyPr>
            <a:lstStyle/>
            <a:p>
              <a:pPr algn="ctr"/>
              <a:r>
                <a:rPr lang="es-ES" sz="2400" b="1" dirty="0" smtClean="0">
                  <a:latin typeface="Courier New" panose="02070309020205020404" pitchFamily="49" charset="0"/>
                  <a:cs typeface="Courier New" panose="02070309020205020404" pitchFamily="49" charset="0"/>
                </a:rPr>
                <a:t>B</a:t>
              </a:r>
              <a:endParaRPr lang="es-ES" sz="2400" b="1" dirty="0">
                <a:latin typeface="Courier New" panose="02070309020205020404" pitchFamily="49" charset="0"/>
                <a:cs typeface="Courier New" panose="02070309020205020404" pitchFamily="49" charset="0"/>
              </a:endParaRPr>
            </a:p>
          </p:txBody>
        </p:sp>
        <p:sp>
          <p:nvSpPr>
            <p:cNvPr id="16" name="15 CuadroTexto"/>
            <p:cNvSpPr txBox="1"/>
            <p:nvPr/>
          </p:nvSpPr>
          <p:spPr>
            <a:xfrm>
              <a:off x="1576324" y="2307068"/>
              <a:ext cx="432048" cy="461665"/>
            </a:xfrm>
            <a:prstGeom prst="rect">
              <a:avLst/>
            </a:prstGeom>
            <a:solidFill>
              <a:schemeClr val="accent1">
                <a:lumMod val="20000"/>
                <a:lumOff val="80000"/>
              </a:schemeClr>
            </a:solidFill>
            <a:ln w="31750">
              <a:solidFill>
                <a:schemeClr val="tx1"/>
              </a:solidFill>
            </a:ln>
          </p:spPr>
          <p:txBody>
            <a:bodyPr wrap="square" rtlCol="0">
              <a:spAutoFit/>
            </a:bodyPr>
            <a:lstStyle/>
            <a:p>
              <a:pPr algn="ctr"/>
              <a:r>
                <a:rPr lang="es-ES" sz="2400" b="1" dirty="0">
                  <a:latin typeface="Courier New" panose="02070309020205020404" pitchFamily="49" charset="0"/>
                  <a:cs typeface="Courier New" panose="02070309020205020404" pitchFamily="49" charset="0"/>
                </a:rPr>
                <a:t>C</a:t>
              </a:r>
            </a:p>
          </p:txBody>
        </p:sp>
        <p:sp>
          <p:nvSpPr>
            <p:cNvPr id="17" name="16 CuadroTexto"/>
            <p:cNvSpPr txBox="1"/>
            <p:nvPr/>
          </p:nvSpPr>
          <p:spPr>
            <a:xfrm>
              <a:off x="254600" y="3087451"/>
              <a:ext cx="432048" cy="461665"/>
            </a:xfrm>
            <a:prstGeom prst="rect">
              <a:avLst/>
            </a:prstGeom>
            <a:solidFill>
              <a:schemeClr val="accent1">
                <a:lumMod val="20000"/>
                <a:lumOff val="80000"/>
              </a:schemeClr>
            </a:solidFill>
            <a:ln w="31750">
              <a:solidFill>
                <a:schemeClr val="tx1"/>
              </a:solidFill>
            </a:ln>
          </p:spPr>
          <p:txBody>
            <a:bodyPr wrap="square" rtlCol="0">
              <a:spAutoFit/>
            </a:bodyPr>
            <a:lstStyle/>
            <a:p>
              <a:pPr algn="ctr"/>
              <a:r>
                <a:rPr lang="es-ES" sz="2400" b="1" dirty="0" smtClean="0">
                  <a:latin typeface="Courier New" panose="02070309020205020404" pitchFamily="49" charset="0"/>
                  <a:cs typeface="Courier New" panose="02070309020205020404" pitchFamily="49" charset="0"/>
                </a:rPr>
                <a:t>D</a:t>
              </a:r>
              <a:endParaRPr lang="es-ES" sz="2400" b="1" dirty="0">
                <a:latin typeface="Courier New" panose="02070309020205020404" pitchFamily="49" charset="0"/>
                <a:cs typeface="Courier New" panose="02070309020205020404" pitchFamily="49" charset="0"/>
              </a:endParaRPr>
            </a:p>
          </p:txBody>
        </p:sp>
        <p:sp>
          <p:nvSpPr>
            <p:cNvPr id="18" name="17 CuadroTexto"/>
            <p:cNvSpPr txBox="1"/>
            <p:nvPr/>
          </p:nvSpPr>
          <p:spPr>
            <a:xfrm>
              <a:off x="1114520" y="3086961"/>
              <a:ext cx="432048" cy="461665"/>
            </a:xfrm>
            <a:prstGeom prst="rect">
              <a:avLst/>
            </a:prstGeom>
            <a:solidFill>
              <a:schemeClr val="accent1">
                <a:lumMod val="20000"/>
                <a:lumOff val="80000"/>
              </a:schemeClr>
            </a:solidFill>
            <a:ln w="31750">
              <a:solidFill>
                <a:schemeClr val="tx1"/>
              </a:solidFill>
            </a:ln>
          </p:spPr>
          <p:txBody>
            <a:bodyPr wrap="square" rtlCol="0">
              <a:spAutoFit/>
            </a:bodyPr>
            <a:lstStyle/>
            <a:p>
              <a:pPr algn="ctr"/>
              <a:r>
                <a:rPr lang="es-ES" sz="2400" b="1" dirty="0" smtClean="0">
                  <a:latin typeface="Courier New" panose="02070309020205020404" pitchFamily="49" charset="0"/>
                  <a:cs typeface="Courier New" panose="02070309020205020404" pitchFamily="49" charset="0"/>
                </a:rPr>
                <a:t>E</a:t>
              </a:r>
              <a:endParaRPr lang="es-ES" sz="2400" b="1" dirty="0">
                <a:latin typeface="Courier New" panose="02070309020205020404" pitchFamily="49" charset="0"/>
                <a:cs typeface="Courier New" panose="02070309020205020404" pitchFamily="49" charset="0"/>
              </a:endParaRPr>
            </a:p>
          </p:txBody>
        </p:sp>
        <p:cxnSp>
          <p:nvCxnSpPr>
            <p:cNvPr id="19" name="18 Conector recto de flecha"/>
            <p:cNvCxnSpPr>
              <a:stCxn id="15" idx="0"/>
            </p:cNvCxnSpPr>
            <p:nvPr/>
          </p:nvCxnSpPr>
          <p:spPr>
            <a:xfrm flipV="1">
              <a:off x="898496" y="1988840"/>
              <a:ext cx="289128" cy="3182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flipH="1" flipV="1">
              <a:off x="1356882" y="1999384"/>
              <a:ext cx="376154" cy="3182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flipV="1">
              <a:off x="537908" y="2755531"/>
              <a:ext cx="289128" cy="3182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flipH="1" flipV="1">
              <a:off x="945422" y="2768733"/>
              <a:ext cx="376154" cy="3182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22 Grupo"/>
          <p:cNvGrpSpPr/>
          <p:nvPr/>
        </p:nvGrpSpPr>
        <p:grpSpPr>
          <a:xfrm>
            <a:off x="1029585" y="3062510"/>
            <a:ext cx="1456274" cy="1245805"/>
            <a:chOff x="492786" y="4178696"/>
            <a:chExt cx="1456274" cy="1245805"/>
          </a:xfrm>
        </p:grpSpPr>
        <p:sp>
          <p:nvSpPr>
            <p:cNvPr id="24" name="23 CuadroTexto"/>
            <p:cNvSpPr txBox="1"/>
            <p:nvPr/>
          </p:nvSpPr>
          <p:spPr>
            <a:xfrm>
              <a:off x="492786" y="4178696"/>
              <a:ext cx="432048" cy="461665"/>
            </a:xfrm>
            <a:prstGeom prst="rect">
              <a:avLst/>
            </a:prstGeom>
            <a:solidFill>
              <a:schemeClr val="accent1">
                <a:lumMod val="20000"/>
                <a:lumOff val="80000"/>
              </a:schemeClr>
            </a:solidFill>
            <a:ln w="31750">
              <a:solidFill>
                <a:schemeClr val="tx1"/>
              </a:solidFill>
            </a:ln>
          </p:spPr>
          <p:txBody>
            <a:bodyPr wrap="square" rtlCol="0">
              <a:spAutoFit/>
            </a:bodyPr>
            <a:lstStyle/>
            <a:p>
              <a:pPr algn="ctr"/>
              <a:r>
                <a:rPr lang="es-ES" sz="2400" b="1" dirty="0" smtClean="0">
                  <a:latin typeface="Courier New" panose="02070309020205020404" pitchFamily="49" charset="0"/>
                  <a:cs typeface="Courier New" panose="02070309020205020404" pitchFamily="49" charset="0"/>
                </a:rPr>
                <a:t>B</a:t>
              </a:r>
              <a:endParaRPr lang="es-ES" sz="2400" b="1" dirty="0">
                <a:latin typeface="Courier New" panose="02070309020205020404" pitchFamily="49" charset="0"/>
                <a:cs typeface="Courier New" panose="02070309020205020404" pitchFamily="49" charset="0"/>
              </a:endParaRPr>
            </a:p>
          </p:txBody>
        </p:sp>
        <p:sp>
          <p:nvSpPr>
            <p:cNvPr id="25" name="24 CuadroTexto"/>
            <p:cNvSpPr txBox="1"/>
            <p:nvPr/>
          </p:nvSpPr>
          <p:spPr>
            <a:xfrm>
              <a:off x="1517012" y="4178696"/>
              <a:ext cx="432048" cy="461665"/>
            </a:xfrm>
            <a:prstGeom prst="rect">
              <a:avLst/>
            </a:prstGeom>
            <a:solidFill>
              <a:schemeClr val="accent1">
                <a:lumMod val="20000"/>
                <a:lumOff val="80000"/>
              </a:schemeClr>
            </a:solidFill>
            <a:ln w="31750">
              <a:solidFill>
                <a:schemeClr val="tx1"/>
              </a:solidFill>
            </a:ln>
          </p:spPr>
          <p:txBody>
            <a:bodyPr wrap="square" rtlCol="0">
              <a:spAutoFit/>
            </a:bodyPr>
            <a:lstStyle/>
            <a:p>
              <a:pPr algn="ctr"/>
              <a:r>
                <a:rPr lang="es-ES" sz="2400" b="1" dirty="0">
                  <a:latin typeface="Courier New" panose="02070309020205020404" pitchFamily="49" charset="0"/>
                  <a:cs typeface="Courier New" panose="02070309020205020404" pitchFamily="49" charset="0"/>
                </a:rPr>
                <a:t>C</a:t>
              </a:r>
            </a:p>
          </p:txBody>
        </p:sp>
        <p:sp>
          <p:nvSpPr>
            <p:cNvPr id="26" name="25 CuadroTexto"/>
            <p:cNvSpPr txBox="1"/>
            <p:nvPr/>
          </p:nvSpPr>
          <p:spPr>
            <a:xfrm>
              <a:off x="1056399" y="4962836"/>
              <a:ext cx="432048" cy="461665"/>
            </a:xfrm>
            <a:prstGeom prst="rect">
              <a:avLst/>
            </a:prstGeom>
            <a:solidFill>
              <a:schemeClr val="accent1">
                <a:lumMod val="20000"/>
                <a:lumOff val="80000"/>
              </a:schemeClr>
            </a:solidFill>
            <a:ln w="31750">
              <a:solidFill>
                <a:schemeClr val="tx1"/>
              </a:solidFill>
            </a:ln>
          </p:spPr>
          <p:txBody>
            <a:bodyPr wrap="square" rtlCol="0">
              <a:spAutoFit/>
            </a:bodyPr>
            <a:lstStyle/>
            <a:p>
              <a:pPr algn="ctr"/>
              <a:r>
                <a:rPr lang="es-ES" sz="2400" b="1" dirty="0" smtClean="0">
                  <a:latin typeface="Courier New" panose="02070309020205020404" pitchFamily="49" charset="0"/>
                  <a:cs typeface="Courier New" panose="02070309020205020404" pitchFamily="49" charset="0"/>
                </a:rPr>
                <a:t>A</a:t>
              </a:r>
              <a:endParaRPr lang="es-ES" sz="2400" b="1" dirty="0">
                <a:latin typeface="Courier New" panose="02070309020205020404" pitchFamily="49" charset="0"/>
                <a:cs typeface="Courier New" panose="02070309020205020404" pitchFamily="49" charset="0"/>
              </a:endParaRPr>
            </a:p>
          </p:txBody>
        </p:sp>
        <p:cxnSp>
          <p:nvCxnSpPr>
            <p:cNvPr id="27" name="26 Conector recto de flecha"/>
            <p:cNvCxnSpPr/>
            <p:nvPr/>
          </p:nvCxnSpPr>
          <p:spPr>
            <a:xfrm flipH="1" flipV="1">
              <a:off x="724794" y="4640361"/>
              <a:ext cx="376154" cy="3182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V="1">
              <a:off x="1402004" y="4640361"/>
              <a:ext cx="289128" cy="3182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28 CuadroTexto"/>
          <p:cNvSpPr txBox="1"/>
          <p:nvPr/>
        </p:nvSpPr>
        <p:spPr>
          <a:xfrm>
            <a:off x="2892245" y="791472"/>
            <a:ext cx="3524894" cy="461665"/>
          </a:xfrm>
          <a:prstGeom prst="rect">
            <a:avLst/>
          </a:prstGeom>
          <a:noFill/>
        </p:spPr>
        <p:txBody>
          <a:bodyPr wrap="square" rtlCol="0">
            <a:spAutoFit/>
          </a:bodyPr>
          <a:lstStyle/>
          <a:p>
            <a:r>
              <a:rPr lang="es-ES" sz="2400" b="1" u="sng" dirty="0" smtClean="0">
                <a:latin typeface="Times New Roman" panose="02020603050405020304" pitchFamily="18" charset="0"/>
                <a:cs typeface="Times New Roman" panose="02020603050405020304" pitchFamily="18" charset="0"/>
              </a:rPr>
              <a:t>Herencia simple</a:t>
            </a:r>
            <a:endParaRPr lang="es-ES" sz="2400" b="1" u="sng" dirty="0">
              <a:latin typeface="Times New Roman" panose="02020603050405020304" pitchFamily="18" charset="0"/>
              <a:cs typeface="Times New Roman" panose="02020603050405020304" pitchFamily="18" charset="0"/>
            </a:endParaRPr>
          </a:p>
        </p:txBody>
      </p:sp>
      <p:sp>
        <p:nvSpPr>
          <p:cNvPr id="30" name="29 CuadroTexto"/>
          <p:cNvSpPr txBox="1"/>
          <p:nvPr/>
        </p:nvSpPr>
        <p:spPr>
          <a:xfrm>
            <a:off x="2892245" y="2576863"/>
            <a:ext cx="3524894" cy="461665"/>
          </a:xfrm>
          <a:prstGeom prst="rect">
            <a:avLst/>
          </a:prstGeom>
          <a:noFill/>
        </p:spPr>
        <p:txBody>
          <a:bodyPr wrap="square" rtlCol="0">
            <a:spAutoFit/>
          </a:bodyPr>
          <a:lstStyle/>
          <a:p>
            <a:r>
              <a:rPr lang="es-ES" sz="2400" b="1" u="sng" dirty="0" smtClean="0">
                <a:latin typeface="Times New Roman" panose="02020603050405020304" pitchFamily="18" charset="0"/>
                <a:cs typeface="Times New Roman" panose="02020603050405020304" pitchFamily="18" charset="0"/>
              </a:rPr>
              <a:t>Herencia múltiple</a:t>
            </a:r>
            <a:endParaRPr lang="es-ES" sz="2400" b="1" u="sng" dirty="0">
              <a:latin typeface="Times New Roman" panose="02020603050405020304" pitchFamily="18" charset="0"/>
              <a:cs typeface="Times New Roman" panose="02020603050405020304" pitchFamily="18" charset="0"/>
            </a:endParaRPr>
          </a:p>
        </p:txBody>
      </p:sp>
      <p:sp>
        <p:nvSpPr>
          <p:cNvPr id="31" name="Title 3"/>
          <p:cNvSpPr>
            <a:spLocks noGrp="1"/>
          </p:cNvSpPr>
          <p:nvPr>
            <p:ph type="title"/>
          </p:nvPr>
        </p:nvSpPr>
        <p:spPr>
          <a:xfrm>
            <a:off x="1138315"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Herencia</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275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38315"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Herencia</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1088595" y="940650"/>
            <a:ext cx="7725690"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Lo primero que hay que destacar es que en Java sólo está permitida la herencia simple, una nueva clase sólo puede extender a una única clase base. Dicho de otro modo, una clase hija no puede tener más de una clase padre.</a:t>
            </a:r>
          </a:p>
        </p:txBody>
      </p:sp>
      <p:sp>
        <p:nvSpPr>
          <p:cNvPr id="13" name="12 CuadroTexto"/>
          <p:cNvSpPr txBox="1"/>
          <p:nvPr/>
        </p:nvSpPr>
        <p:spPr>
          <a:xfrm>
            <a:off x="1059783" y="2877160"/>
            <a:ext cx="7878395" cy="1477328"/>
          </a:xfrm>
          <a:prstGeom prst="rect">
            <a:avLst/>
          </a:prstGeom>
          <a:noFill/>
        </p:spPr>
        <p:txBody>
          <a:bodyPr wrap="square" rtlCol="0">
            <a:spAutoFit/>
          </a:bodyPr>
          <a:lstStyle/>
          <a:p>
            <a:pPr algn="ctr"/>
            <a:r>
              <a:rPr lang="es-ES" sz="2400" b="1" u="sng" dirty="0" smtClean="0">
                <a:latin typeface="Times New Roman" panose="02020603050405020304" pitchFamily="18" charset="0"/>
                <a:cs typeface="Times New Roman" panose="02020603050405020304" pitchFamily="18" charset="0"/>
              </a:rPr>
              <a:t>Característica</a:t>
            </a:r>
          </a:p>
          <a:p>
            <a:pPr algn="ctr">
              <a:spcBef>
                <a:spcPts val="1200"/>
              </a:spcBef>
            </a:pPr>
            <a:r>
              <a:rPr lang="es-ES" sz="2800" dirty="0" smtClean="0">
                <a:latin typeface="Monotype Corsiva" pitchFamily="66" charset="0"/>
                <a:cs typeface="Times New Roman" panose="02020603050405020304" pitchFamily="18" charset="0"/>
              </a:rPr>
              <a:t>Java sólo admite herencia simple. </a:t>
            </a:r>
          </a:p>
          <a:p>
            <a:pPr algn="ctr"/>
            <a:r>
              <a:rPr lang="es-ES" sz="2800" dirty="0" smtClean="0">
                <a:latin typeface="Monotype Corsiva" pitchFamily="66" charset="0"/>
                <a:cs typeface="Times New Roman" panose="02020603050405020304" pitchFamily="18" charset="0"/>
              </a:rPr>
              <a:t>Una clase no puede tener más de una clase padre.</a:t>
            </a:r>
          </a:p>
        </p:txBody>
      </p:sp>
    </p:spTree>
    <p:extLst>
      <p:ext uri="{BB962C8B-B14F-4D97-AF65-F5344CB8AC3E}">
        <p14:creationId xmlns:p14="http://schemas.microsoft.com/office/powerpoint/2010/main" val="99022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1634</TotalTime>
  <Words>4403</Words>
  <Application>Microsoft Office PowerPoint</Application>
  <PresentationFormat>Presentación en pantalla (16:9)</PresentationFormat>
  <Paragraphs>550</Paragraphs>
  <Slides>55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55</vt:i4>
      </vt:variant>
    </vt:vector>
  </HeadingPairs>
  <TitlesOfParts>
    <vt:vector size="62" baseType="lpstr">
      <vt:lpstr>Arial</vt:lpstr>
      <vt:lpstr>Calibri</vt:lpstr>
      <vt:lpstr>Courier New</vt:lpstr>
      <vt:lpstr>Monotype Corsiva</vt:lpstr>
      <vt:lpstr>Times New Roman</vt:lpstr>
      <vt:lpstr>Wingdings</vt:lpstr>
      <vt:lpstr>Office Theme</vt:lpstr>
      <vt:lpstr>Extensión de Clases Herencia</vt:lpstr>
      <vt:lpstr>1.- Introducción</vt:lpstr>
      <vt:lpstr>1.- Introducción</vt:lpstr>
      <vt:lpstr>1.- Introducción</vt:lpstr>
      <vt:lpstr>Presentación de PowerPoint</vt:lpstr>
      <vt:lpstr>2.- Herencia </vt:lpstr>
      <vt:lpstr>2.- Herencia </vt:lpstr>
      <vt:lpstr>2.- Herencia </vt:lpstr>
      <vt:lpstr>2.- Herencia </vt:lpstr>
      <vt:lpstr>2.- Herencia </vt:lpstr>
      <vt:lpstr>3.- ¿Cómo detectar la herencia durante el diseño?</vt:lpstr>
      <vt:lpstr>4.- Extensión de una clase</vt:lpstr>
      <vt:lpstr>4.- Extensión de una clase</vt:lpstr>
      <vt:lpstr>4.- Extensión de una clase</vt:lpstr>
      <vt:lpstr>4.- Extensión de una clase</vt:lpstr>
      <vt:lpstr>4.- Extensión de una clase</vt:lpstr>
      <vt:lpstr>4.- Extensión de una clase</vt:lpstr>
      <vt:lpstr>4.- Extensión de una clase</vt:lpstr>
      <vt:lpstr>4.- Extensión de una clase</vt:lpstr>
      <vt:lpstr>4.- Extensión de una clase</vt:lpstr>
      <vt:lpstr>4.- Extensión de una clase</vt:lpstr>
      <vt:lpstr>4.- Extensión de una clase</vt:lpstr>
      <vt:lpstr>4.- Extensión de una clase</vt:lpstr>
      <vt:lpstr>5.- Ejemplos</vt:lpstr>
      <vt:lpstr>5.- Ejemplos</vt:lpstr>
      <vt:lpstr>5.- Ejemplos</vt:lpstr>
      <vt:lpstr>6.- Actividades</vt:lpstr>
      <vt:lpstr>7.- Sobre-escritura de métodos</vt:lpstr>
      <vt:lpstr>7.- Sobre-escritura de métodos</vt:lpstr>
      <vt:lpstr>7.- Sobre-escritura de métodos</vt:lpstr>
      <vt:lpstr>7.- Sobre-escritura de métodos</vt:lpstr>
      <vt:lpstr>8.- Sobre-carga vs Sobre-escritura</vt:lpstr>
      <vt:lpstr>8.- Sobre-carga vs Sobre-escritura</vt:lpstr>
      <vt:lpstr>8.- Sobre-carga vs Sobre-escritura</vt:lpstr>
      <vt:lpstr>8.- Sobre-carga vs Sobre-escritura</vt:lpstr>
      <vt:lpstr>8.- Sobre-carga vs Sobre-escritura</vt:lpstr>
      <vt:lpstr>8.- Sobre-carga vs Sobre-escritura</vt:lpstr>
      <vt:lpstr>8.- Sobre-carga vs Sobre-escritura</vt:lpstr>
      <vt:lpstr>9.- La clase Object</vt:lpstr>
      <vt:lpstr>9.- La clase Object</vt:lpstr>
      <vt:lpstr>9.- La clase Object</vt:lpstr>
      <vt:lpstr>9.- La clase Object</vt:lpstr>
      <vt:lpstr>9.1.- Método toString()</vt:lpstr>
      <vt:lpstr>9.1.- Método toString()</vt:lpstr>
      <vt:lpstr>9.1.- Método toString()</vt:lpstr>
      <vt:lpstr>9.1.- Método toString()</vt:lpstr>
      <vt:lpstr>9.1.- Método toString()</vt:lpstr>
      <vt:lpstr>9.2.- Método equals()</vt:lpstr>
      <vt:lpstr>9.2.- Método equals()</vt:lpstr>
      <vt:lpstr>9.2.- Método equals()</vt:lpstr>
      <vt:lpstr>9.2.- Método equals()</vt:lpstr>
      <vt:lpstr>9.2.- Método equals()</vt:lpstr>
      <vt:lpstr>9.2.- Método equals()</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Juan Manuel Santamaria Ojeda</cp:lastModifiedBy>
  <cp:revision>204</cp:revision>
  <dcterms:created xsi:type="dcterms:W3CDTF">2013-08-21T19:17:07Z</dcterms:created>
  <dcterms:modified xsi:type="dcterms:W3CDTF">2022-01-12T12:20:00Z</dcterms:modified>
</cp:coreProperties>
</file>