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9" r:id="rId3"/>
    <p:sldId id="260" r:id="rId4"/>
    <p:sldId id="261" r:id="rId5"/>
    <p:sldId id="262" r:id="rId6"/>
    <p:sldId id="263" r:id="rId7"/>
    <p:sldId id="264" r:id="rId8"/>
    <p:sldId id="288"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 id="290" r:id="rId34"/>
    <p:sldId id="291" r:id="rId35"/>
    <p:sldId id="292" r:id="rId36"/>
    <p:sldId id="293" r:id="rId37"/>
    <p:sldId id="294" r:id="rId38"/>
    <p:sldId id="296" r:id="rId39"/>
    <p:sldId id="295"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4" r:id="rId57"/>
    <p:sldId id="315" r:id="rId58"/>
    <p:sldId id="316" r:id="rId59"/>
    <p:sldId id="317" r:id="rId60"/>
    <p:sldId id="313" r:id="rId6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0099"/>
    <a:srgbClr val="FF4370"/>
    <a:srgbClr val="FE9202"/>
    <a:srgbClr val="FFF3E7"/>
    <a:srgbClr val="5EEC3C"/>
    <a:srgbClr val="FFDC47"/>
    <a:srgbClr val="CCCC00"/>
    <a:srgbClr val="FFCC6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9" d="100"/>
          <a:sy n="139" d="100"/>
        </p:scale>
        <p:origin x="726" y="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‹Nº›</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1655520"/>
            <a:ext cx="626090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4" y="3793390"/>
            <a:ext cx="8093365" cy="610820"/>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pic>
        <p:nvPicPr>
          <p:cNvPr id="7" name="Picture 6" descr="E:\websites\free-power-point-templates\2012\logos.png">
            <a:extLst>
              <a:ext uri="{FF2B5EF4-FFF2-40B4-BE49-F238E27FC236}">
                <a16:creationId xmlns:a16="http://schemas.microsoft.com/office/drawing/2014/main"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‹Nº›</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‹Nº›</a:t>
            </a:fld>
            <a:endParaRPr lang="en-US"/>
          </a:p>
        </p:txBody>
      </p:sp>
      <p:sp>
        <p:nvSpPr>
          <p:cNvPr id="7" name="TextBox 6">
            <a:extLst>
              <a:ext uri="{FF2B5EF4-FFF2-40B4-BE49-F238E27FC236}">
                <a16:creationId xmlns:a16="http://schemas.microsoft.com/office/drawing/2014/main"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JPEG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3075" y="128470"/>
            <a:ext cx="3535536" cy="762934"/>
          </a:xfrm>
          <a:prstGeom prst="rect">
            <a:avLst/>
          </a:prstGeom>
          <a:noFill/>
          <a:extLst>
            <a:ext uri="{909E8E84-426E-40DD-AFC4-6F175D3DCCD1}">
              <a14:hiddenFill xmlns:a14="http://schemas.microsoft.com/office/drawing/2010/main">
                <a:solidFill>
                  <a:srgbClr val="FFFFFF"/>
                </a:solidFill>
              </a14:hiddenFill>
            </a:ext>
          </a:extLst>
        </p:spPr>
      </p:pic>
      <p:sp>
        <p:nvSpPr>
          <p:cNvPr id="7" name="6 CuadroTexto"/>
          <p:cNvSpPr txBox="1"/>
          <p:nvPr/>
        </p:nvSpPr>
        <p:spPr>
          <a:xfrm>
            <a:off x="4113885" y="1350110"/>
            <a:ext cx="1152128" cy="830997"/>
          </a:xfrm>
          <a:prstGeom prst="rect">
            <a:avLst/>
          </a:prstGeom>
          <a:noFill/>
        </p:spPr>
        <p:txBody>
          <a:bodyPr wrap="square" rtlCol="0">
            <a:spAutoFit/>
          </a:bodyPr>
          <a:lstStyle/>
          <a:p>
            <a:pPr algn="ctr"/>
            <a:r>
              <a:rPr lang="es-ES" sz="4800" b="1" dirty="0" smtClean="0">
                <a:solidFill>
                  <a:schemeClr val="bg1"/>
                </a:solidFill>
                <a:latin typeface="Times New Roman" panose="02020603050405020304" pitchFamily="18" charset="0"/>
                <a:cs typeface="Times New Roman" panose="02020603050405020304" pitchFamily="18" charset="0"/>
              </a:rPr>
              <a:t>14</a:t>
            </a:r>
            <a:endParaRPr lang="es-ES" sz="4800" b="1" dirty="0">
              <a:solidFill>
                <a:schemeClr val="bg1"/>
              </a:solidFill>
              <a:latin typeface="Times New Roman" panose="02020603050405020304" pitchFamily="18" charset="0"/>
              <a:cs typeface="Times New Roman" panose="02020603050405020304" pitchFamily="18" charset="0"/>
            </a:endParaRPr>
          </a:p>
        </p:txBody>
      </p:sp>
      <p:sp>
        <p:nvSpPr>
          <p:cNvPr id="10" name="Title 1"/>
          <p:cNvSpPr>
            <a:spLocks noGrp="1"/>
          </p:cNvSpPr>
          <p:nvPr>
            <p:ph type="ctrTitle"/>
          </p:nvPr>
        </p:nvSpPr>
        <p:spPr>
          <a:xfrm>
            <a:off x="3961180" y="1960930"/>
            <a:ext cx="5057431" cy="1527050"/>
          </a:xfrm>
        </p:spPr>
        <p:txBody>
          <a:bodyPr>
            <a:normAutofit/>
          </a:bodyPr>
          <a:lstStyle/>
          <a:p>
            <a:r>
              <a:rPr lang="es-ES" sz="4000" b="1" dirty="0" smtClean="0">
                <a:latin typeface="Times New Roman" panose="02020603050405020304" pitchFamily="18" charset="0"/>
                <a:cs typeface="Times New Roman" panose="02020603050405020304" pitchFamily="18" charset="0"/>
              </a:rPr>
              <a:t>Clases y Métodos abstractos en Java</a:t>
            </a:r>
            <a:endParaRPr lang="es-ES" sz="4000" b="1" dirty="0">
              <a:latin typeface="Times New Roman" panose="02020603050405020304" pitchFamily="18" charset="0"/>
              <a:cs typeface="Times New Roman" panose="02020603050405020304" pitchFamily="18" charset="0"/>
            </a:endParaRPr>
          </a:p>
        </p:txBody>
      </p:sp>
      <p:sp>
        <p:nvSpPr>
          <p:cNvPr id="11" name="TextBox 3"/>
          <p:cNvSpPr txBox="1"/>
          <p:nvPr/>
        </p:nvSpPr>
        <p:spPr>
          <a:xfrm>
            <a:off x="565884" y="4098800"/>
            <a:ext cx="8532438" cy="923330"/>
          </a:xfrm>
          <a:prstGeom prst="rect">
            <a:avLst/>
          </a:prstGeom>
          <a:noFill/>
        </p:spPr>
        <p:txBody>
          <a:bodyPr wrap="square">
            <a:spAutoFit/>
          </a:bodyPr>
          <a:lstStyle/>
          <a:p>
            <a:pPr algn="r"/>
            <a:r>
              <a:rPr lang="es-ES" b="1" dirty="0">
                <a:latin typeface="Times New Roman" panose="02020603050405020304" pitchFamily="18" charset="0"/>
                <a:cs typeface="Times New Roman" panose="02020603050405020304" pitchFamily="18" charset="0"/>
              </a:rPr>
              <a:t>I.E.S. </a:t>
            </a:r>
            <a:r>
              <a:rPr lang="es-ES" b="1" dirty="0" err="1">
                <a:latin typeface="Times New Roman" panose="02020603050405020304" pitchFamily="18" charset="0"/>
                <a:cs typeface="Times New Roman" panose="02020603050405020304" pitchFamily="18" charset="0"/>
              </a:rPr>
              <a:t>Plaiaundi</a:t>
            </a:r>
            <a:r>
              <a:rPr lang="es-ES" b="1" dirty="0">
                <a:latin typeface="Times New Roman" panose="02020603050405020304" pitchFamily="18" charset="0"/>
                <a:cs typeface="Times New Roman" panose="02020603050405020304" pitchFamily="18" charset="0"/>
              </a:rPr>
              <a:t> (Dpto. de </a:t>
            </a:r>
            <a:r>
              <a:rPr lang="es-ES" b="1" dirty="0" smtClean="0">
                <a:latin typeface="Times New Roman" panose="02020603050405020304" pitchFamily="18" charset="0"/>
                <a:cs typeface="Times New Roman" panose="02020603050405020304" pitchFamily="18" charset="0"/>
              </a:rPr>
              <a:t>Informática – J.M.S.)</a:t>
            </a:r>
            <a:endParaRPr lang="es-ES" b="1" dirty="0">
              <a:latin typeface="Times New Roman" panose="02020603050405020304" pitchFamily="18" charset="0"/>
              <a:cs typeface="Times New Roman" panose="02020603050405020304" pitchFamily="18" charset="0"/>
            </a:endParaRPr>
          </a:p>
          <a:p>
            <a:pPr algn="r"/>
            <a:r>
              <a:rPr lang="es-ES" b="1" dirty="0">
                <a:latin typeface="Times New Roman" panose="02020603050405020304" pitchFamily="18" charset="0"/>
                <a:cs typeface="Times New Roman" panose="02020603050405020304" pitchFamily="18" charset="0"/>
              </a:rPr>
              <a:t>C.F.G.S. Desarrollo de Aplicaciones Web / Multiplataforma</a:t>
            </a:r>
          </a:p>
          <a:p>
            <a:pPr algn="r"/>
            <a:r>
              <a:rPr lang="es-ES" b="1" dirty="0">
                <a:latin typeface="Times New Roman" panose="02020603050405020304" pitchFamily="18" charset="0"/>
                <a:cs typeface="Times New Roman" panose="02020603050405020304" pitchFamily="18" charset="0"/>
              </a:rPr>
              <a:t>Curso Académico 2021 / 2022</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10</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2.- ¿Qué es método abstracto</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Google Shape;199;p9"/>
          <p:cNvSpPr txBox="1"/>
          <p:nvPr/>
        </p:nvSpPr>
        <p:spPr>
          <a:xfrm>
            <a:off x="1168044" y="760810"/>
            <a:ext cx="7527285" cy="3801000"/>
          </a:xfrm>
          <a:prstGeom prst="rect">
            <a:avLst/>
          </a:prstGeom>
          <a:noFill/>
          <a:ln>
            <a:noFill/>
          </a:ln>
        </p:spPr>
        <p:txBody>
          <a:bodyPr spcFirstLastPara="1" wrap="square" lIns="91425" tIns="45700" rIns="91425" bIns="45700" anchor="t" anchorCtr="0">
            <a:spAutoFit/>
          </a:bodyPr>
          <a:lstStyle/>
          <a:p>
            <a:pPr marL="361950" marR="0" lvl="0" indent="-361950" algn="just" rtl="0">
              <a:spcAft>
                <a:spcPts val="0"/>
              </a:spcAft>
              <a:buClr>
                <a:schemeClr val="dk1"/>
              </a:buClr>
              <a:buSzPts val="2200"/>
              <a:buFont typeface="+mj-lt"/>
              <a:buAutoNum type="alphaLcParenR" startAt="3"/>
            </a:pPr>
            <a:r>
              <a:rPr lang="es-ES" sz="2100" b="1" dirty="0" smtClean="0">
                <a:solidFill>
                  <a:schemeClr val="dk1"/>
                </a:solidFill>
                <a:latin typeface="Times New Roman"/>
                <a:ea typeface="Times New Roman"/>
                <a:cs typeface="Times New Roman"/>
                <a:sym typeface="Times New Roman"/>
              </a:rPr>
              <a:t>Sólo </a:t>
            </a:r>
            <a:r>
              <a:rPr lang="es-ES" sz="2100" b="1" dirty="0">
                <a:solidFill>
                  <a:schemeClr val="dk1"/>
                </a:solidFill>
                <a:latin typeface="Times New Roman"/>
                <a:ea typeface="Times New Roman"/>
                <a:cs typeface="Times New Roman"/>
                <a:sym typeface="Times New Roman"/>
              </a:rPr>
              <a:t>puede existir dentro de una clase abstracta</a:t>
            </a:r>
            <a:r>
              <a:rPr lang="es-ES" sz="2100" dirty="0">
                <a:solidFill>
                  <a:schemeClr val="dk1"/>
                </a:solidFill>
                <a:latin typeface="Times New Roman"/>
                <a:ea typeface="Times New Roman"/>
                <a:cs typeface="Times New Roman"/>
                <a:sym typeface="Times New Roman"/>
              </a:rPr>
              <a:t>. De esta forma se evita que haya métodos que no se puedan ejecutar dentro de clases concretas. Visto de otro forma, si una clase incluye un método abstracto, forzosamente la clase será una clase abstracta. </a:t>
            </a:r>
            <a:endParaRPr sz="2100" dirty="0"/>
          </a:p>
          <a:p>
            <a:pPr marL="360363" marR="0" lvl="0" indent="-360363" algn="just" rtl="0">
              <a:spcBef>
                <a:spcPts val="1200"/>
              </a:spcBef>
              <a:spcAft>
                <a:spcPts val="0"/>
              </a:spcAft>
              <a:buClr>
                <a:schemeClr val="dk1"/>
              </a:buClr>
              <a:buSzPts val="2200"/>
              <a:buFont typeface="Lucida Sans"/>
              <a:buAutoNum type="alphaLcParenR" startAt="3"/>
            </a:pPr>
            <a:r>
              <a:rPr lang="es-ES" sz="2100" dirty="0">
                <a:solidFill>
                  <a:schemeClr val="dk1"/>
                </a:solidFill>
                <a:latin typeface="Times New Roman"/>
                <a:ea typeface="Times New Roman"/>
                <a:cs typeface="Times New Roman"/>
                <a:sym typeface="Times New Roman"/>
              </a:rPr>
              <a:t>Los métodos </a:t>
            </a:r>
            <a:r>
              <a:rPr lang="es-ES" sz="2100" b="1" dirty="0">
                <a:solidFill>
                  <a:schemeClr val="dk1"/>
                </a:solidFill>
                <a:latin typeface="Times New Roman"/>
                <a:ea typeface="Times New Roman"/>
                <a:cs typeface="Times New Roman"/>
                <a:sym typeface="Times New Roman"/>
              </a:rPr>
              <a:t>abstractos forzosamente tendrán que estar sobre-escritos en las subclases</a:t>
            </a:r>
            <a:r>
              <a:rPr lang="es-ES" sz="2100" dirty="0">
                <a:solidFill>
                  <a:schemeClr val="dk1"/>
                </a:solidFill>
                <a:latin typeface="Times New Roman"/>
                <a:ea typeface="Times New Roman"/>
                <a:cs typeface="Times New Roman"/>
                <a:sym typeface="Times New Roman"/>
              </a:rPr>
              <a:t>. Si una clase no implementa un método abstracto de la superclase tiene un método no ejecutable, lo que la fuerza a ser una subclase abstracta. Para que la subclase sea concreta tendrá que implementar métodos sobre-escritos para todos los métodos abstractos de sus superclases. </a:t>
            </a:r>
            <a:endParaRPr sz="21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74045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11</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2.- ¿Qué es método abstracto</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5" name="Google Shape;211;p10"/>
          <p:cNvSpPr txBox="1"/>
          <p:nvPr/>
        </p:nvSpPr>
        <p:spPr>
          <a:xfrm>
            <a:off x="3929186" y="977964"/>
            <a:ext cx="4752528" cy="26161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b="1" dirty="0">
                <a:solidFill>
                  <a:schemeClr val="dk1"/>
                </a:solidFill>
                <a:latin typeface="Times New Roman"/>
                <a:ea typeface="Times New Roman"/>
                <a:cs typeface="Times New Roman"/>
                <a:sym typeface="Times New Roman"/>
              </a:rPr>
              <a:t>Método abstracto fuerza 2 cosas:</a:t>
            </a:r>
            <a:endParaRPr sz="2400" dirty="0"/>
          </a:p>
          <a:p>
            <a:pPr marL="625475" marR="0" lvl="0" indent="-173038" algn="just" rtl="0">
              <a:spcBef>
                <a:spcPts val="1200"/>
              </a:spcBef>
              <a:spcAft>
                <a:spcPts val="0"/>
              </a:spcAft>
              <a:buClr>
                <a:schemeClr val="dk1"/>
              </a:buClr>
              <a:buSzPts val="2400"/>
              <a:buFont typeface="Noto Sans Symbols"/>
              <a:buChar char="▪"/>
            </a:pPr>
            <a:r>
              <a:rPr lang="es-ES" sz="2400" dirty="0">
                <a:solidFill>
                  <a:schemeClr val="dk1"/>
                </a:solidFill>
                <a:latin typeface="Times New Roman"/>
                <a:ea typeface="Times New Roman"/>
                <a:cs typeface="Times New Roman"/>
                <a:sym typeface="Times New Roman"/>
              </a:rPr>
              <a:t>Que no se puedan crear objetos de una clase </a:t>
            </a:r>
            <a:endParaRPr sz="2400" dirty="0"/>
          </a:p>
          <a:p>
            <a:pPr marL="625475" marR="0" lvl="0" indent="-173038" algn="just" rtl="0">
              <a:spcBef>
                <a:spcPts val="1200"/>
              </a:spcBef>
              <a:spcAft>
                <a:spcPts val="0"/>
              </a:spcAft>
              <a:buClr>
                <a:schemeClr val="dk1"/>
              </a:buClr>
              <a:buSzPts val="2400"/>
              <a:buFont typeface="Noto Sans Symbols"/>
              <a:buChar char="▪"/>
            </a:pPr>
            <a:r>
              <a:rPr lang="es-ES" sz="2400" dirty="0">
                <a:solidFill>
                  <a:schemeClr val="dk1"/>
                </a:solidFill>
                <a:latin typeface="Times New Roman"/>
                <a:ea typeface="Times New Roman"/>
                <a:cs typeface="Times New Roman"/>
                <a:sym typeface="Times New Roman"/>
              </a:rPr>
              <a:t>Que todas las subclases sobre-escriban el método declarado como abstracto.</a:t>
            </a:r>
            <a:endParaRPr sz="2400" dirty="0">
              <a:solidFill>
                <a:schemeClr val="dk1"/>
              </a:solidFill>
              <a:latin typeface="Times New Roman"/>
              <a:ea typeface="Times New Roman"/>
              <a:cs typeface="Times New Roman"/>
              <a:sym typeface="Times New Roman"/>
            </a:endParaRPr>
          </a:p>
        </p:txBody>
      </p:sp>
      <p:grpSp>
        <p:nvGrpSpPr>
          <p:cNvPr id="16" name="Grupo 15"/>
          <p:cNvGrpSpPr/>
          <p:nvPr/>
        </p:nvGrpSpPr>
        <p:grpSpPr>
          <a:xfrm>
            <a:off x="754375" y="1745826"/>
            <a:ext cx="3327516" cy="2855611"/>
            <a:chOff x="296259" y="629884"/>
            <a:chExt cx="3327516" cy="2855611"/>
          </a:xfrm>
        </p:grpSpPr>
        <p:pic>
          <p:nvPicPr>
            <p:cNvPr id="12" name="Google Shape;208;p10"/>
            <p:cNvPicPr preferRelativeResize="0">
              <a:picLocks noChangeAspect="1"/>
            </p:cNvPicPr>
            <p:nvPr/>
          </p:nvPicPr>
          <p:blipFill rotWithShape="1">
            <a:blip r:embed="rId2">
              <a:alphaModFix/>
            </a:blip>
            <a:srcRect/>
            <a:stretch/>
          </p:blipFill>
          <p:spPr>
            <a:xfrm>
              <a:off x="2189058" y="1269856"/>
              <a:ext cx="1434717" cy="2215639"/>
            </a:xfrm>
            <a:prstGeom prst="rect">
              <a:avLst/>
            </a:prstGeom>
            <a:noFill/>
            <a:ln>
              <a:noFill/>
            </a:ln>
          </p:spPr>
        </p:pic>
        <p:sp>
          <p:nvSpPr>
            <p:cNvPr id="3" name="Llamada con línea 1 2"/>
            <p:cNvSpPr/>
            <p:nvPr/>
          </p:nvSpPr>
          <p:spPr>
            <a:xfrm rot="16200000">
              <a:off x="1225259" y="-299116"/>
              <a:ext cx="950313" cy="2808313"/>
            </a:xfrm>
            <a:prstGeom prst="borderCallout1">
              <a:avLst>
                <a:gd name="adj1" fmla="val 18750"/>
                <a:gd name="adj2" fmla="val -8333"/>
                <a:gd name="adj3" fmla="val 78972"/>
                <a:gd name="adj4" fmla="val -84062"/>
              </a:avLst>
            </a:prstGeom>
            <a:solidFill>
              <a:schemeClr val="accent6">
                <a:lumMod val="60000"/>
                <a:lumOff val="4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u-ES"/>
            </a:p>
          </p:txBody>
        </p:sp>
        <p:sp>
          <p:nvSpPr>
            <p:cNvPr id="14" name="Google Shape;210;p10"/>
            <p:cNvSpPr txBox="1"/>
            <p:nvPr/>
          </p:nvSpPr>
          <p:spPr>
            <a:xfrm>
              <a:off x="440275" y="698171"/>
              <a:ext cx="252028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dirty="0">
                  <a:solidFill>
                    <a:schemeClr val="dk1"/>
                  </a:solidFill>
                  <a:latin typeface="Monotype Corsiva" panose="03010101010201010101" pitchFamily="66" charset="0"/>
                  <a:ea typeface="Corsiva"/>
                  <a:cs typeface="Corsiva"/>
                  <a:sym typeface="Corsiva"/>
                </a:rPr>
                <a:t>¿Qué utilidad tiene un método abstracto?</a:t>
              </a:r>
              <a:endParaRPr sz="2400" dirty="0">
                <a:solidFill>
                  <a:schemeClr val="dk1"/>
                </a:solidFill>
                <a:latin typeface="Monotype Corsiva" panose="03010101010201010101" pitchFamily="66" charset="0"/>
                <a:ea typeface="Corsiva"/>
                <a:cs typeface="Corsiva"/>
                <a:sym typeface="Corsiva"/>
              </a:endParaRPr>
            </a:p>
          </p:txBody>
        </p:sp>
      </p:grpSp>
    </p:spTree>
    <p:extLst>
      <p:ext uri="{BB962C8B-B14F-4D97-AF65-F5344CB8AC3E}">
        <p14:creationId xmlns:p14="http://schemas.microsoft.com/office/powerpoint/2010/main" val="3959223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12</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2.- ¿Qué es método abstracto</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Google Shape;220;p11"/>
          <p:cNvSpPr txBox="1"/>
          <p:nvPr/>
        </p:nvSpPr>
        <p:spPr>
          <a:xfrm>
            <a:off x="448965" y="1044700"/>
            <a:ext cx="5787671" cy="3477835"/>
          </a:xfrm>
          <a:prstGeom prst="rect">
            <a:avLst/>
          </a:prstGeom>
          <a:solidFill>
            <a:schemeClr val="accent6">
              <a:lumMod val="60000"/>
              <a:lumOff val="40000"/>
            </a:schemeClr>
          </a:solidFill>
          <a:ln w="38100">
            <a:solidFill>
              <a:schemeClr val="accent6">
                <a:lumMod val="50000"/>
              </a:schemeClr>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dirty="0" err="1">
                <a:solidFill>
                  <a:schemeClr val="dk1"/>
                </a:solidFill>
                <a:latin typeface="Courier New"/>
                <a:ea typeface="Courier New"/>
                <a:cs typeface="Courier New"/>
                <a:sym typeface="Courier New"/>
              </a:rPr>
              <a:t>public</a:t>
            </a:r>
            <a:r>
              <a:rPr lang="es-ES" sz="2000" b="1" dirty="0">
                <a:solidFill>
                  <a:schemeClr val="dk1"/>
                </a:solidFill>
                <a:latin typeface="Courier New"/>
                <a:ea typeface="Courier New"/>
                <a:cs typeface="Courier New"/>
                <a:sym typeface="Courier New"/>
              </a:rPr>
              <a:t> </a:t>
            </a:r>
            <a:r>
              <a:rPr lang="es-ES" sz="2000" b="1" dirty="0" err="1">
                <a:solidFill>
                  <a:schemeClr val="dk1"/>
                </a:solidFill>
                <a:latin typeface="Courier New"/>
                <a:ea typeface="Courier New"/>
                <a:cs typeface="Courier New"/>
                <a:sym typeface="Courier New"/>
              </a:rPr>
              <a:t>abstract</a:t>
            </a:r>
            <a:r>
              <a:rPr lang="es-ES" sz="2000" b="1" dirty="0">
                <a:solidFill>
                  <a:schemeClr val="dk1"/>
                </a:solidFill>
                <a:latin typeface="Courier New"/>
                <a:ea typeface="Courier New"/>
                <a:cs typeface="Courier New"/>
                <a:sym typeface="Courier New"/>
              </a:rPr>
              <a:t> </a:t>
            </a:r>
            <a:r>
              <a:rPr lang="es-ES" sz="2000" b="1" dirty="0" err="1">
                <a:solidFill>
                  <a:schemeClr val="dk1"/>
                </a:solidFill>
                <a:latin typeface="Courier New"/>
                <a:ea typeface="Courier New"/>
                <a:cs typeface="Courier New"/>
                <a:sym typeface="Courier New"/>
              </a:rPr>
              <a:t>class</a:t>
            </a:r>
            <a:r>
              <a:rPr lang="es-ES" sz="2000" b="1" dirty="0">
                <a:solidFill>
                  <a:schemeClr val="dk1"/>
                </a:solidFill>
                <a:latin typeface="Courier New"/>
                <a:ea typeface="Courier New"/>
                <a:cs typeface="Courier New"/>
                <a:sym typeface="Courier New"/>
              </a:rPr>
              <a:t> Figura {</a:t>
            </a:r>
            <a:endParaRPr sz="2000" dirty="0"/>
          </a:p>
          <a:p>
            <a:pPr marL="0" marR="0" lvl="0" indent="0" algn="l" rtl="0">
              <a:spcBef>
                <a:spcPts val="0"/>
              </a:spcBef>
              <a:spcAft>
                <a:spcPts val="0"/>
              </a:spcAft>
              <a:buNone/>
            </a:pPr>
            <a:r>
              <a:rPr lang="es-ES" sz="2000" b="1" dirty="0">
                <a:solidFill>
                  <a:schemeClr val="dk1"/>
                </a:solidFill>
                <a:latin typeface="Courier New"/>
                <a:ea typeface="Courier New"/>
                <a:cs typeface="Courier New"/>
                <a:sym typeface="Courier New"/>
              </a:rPr>
              <a:t>   </a:t>
            </a:r>
            <a:r>
              <a:rPr lang="es-ES" sz="2000" dirty="0" err="1">
                <a:solidFill>
                  <a:schemeClr val="dk1"/>
                </a:solidFill>
                <a:latin typeface="Courier New"/>
                <a:ea typeface="Courier New"/>
                <a:cs typeface="Courier New"/>
                <a:sym typeface="Courier New"/>
              </a:rPr>
              <a:t>protected</a:t>
            </a:r>
            <a:r>
              <a:rPr lang="es-ES" sz="2000" dirty="0">
                <a:solidFill>
                  <a:schemeClr val="dk1"/>
                </a:solidFill>
                <a:latin typeface="Courier New"/>
                <a:ea typeface="Courier New"/>
                <a:cs typeface="Courier New"/>
                <a:sym typeface="Courier New"/>
              </a:rPr>
              <a:t> </a:t>
            </a:r>
            <a:r>
              <a:rPr lang="es-ES" sz="2000" dirty="0" err="1">
                <a:solidFill>
                  <a:schemeClr val="dk1"/>
                </a:solidFill>
                <a:latin typeface="Courier New"/>
                <a:ea typeface="Courier New"/>
                <a:cs typeface="Courier New"/>
                <a:sym typeface="Courier New"/>
              </a:rPr>
              <a:t>double</a:t>
            </a:r>
            <a:r>
              <a:rPr lang="es-ES" sz="2000" dirty="0">
                <a:solidFill>
                  <a:schemeClr val="dk1"/>
                </a:solidFill>
                <a:latin typeface="Courier New"/>
                <a:ea typeface="Courier New"/>
                <a:cs typeface="Courier New"/>
                <a:sym typeface="Courier New"/>
              </a:rPr>
              <a:t> x;</a:t>
            </a:r>
            <a:endParaRPr sz="2000" dirty="0"/>
          </a:p>
          <a:p>
            <a:pPr marL="0" marR="0" lvl="0" indent="0" algn="l" rtl="0">
              <a:spcBef>
                <a:spcPts val="0"/>
              </a:spcBef>
              <a:spcAft>
                <a:spcPts val="0"/>
              </a:spcAft>
              <a:buNone/>
            </a:pPr>
            <a:r>
              <a:rPr lang="es-ES" sz="2000" b="1" dirty="0">
                <a:solidFill>
                  <a:schemeClr val="dk1"/>
                </a:solidFill>
                <a:latin typeface="Courier New"/>
                <a:ea typeface="Courier New"/>
                <a:cs typeface="Courier New"/>
                <a:sym typeface="Courier New"/>
              </a:rPr>
              <a:t>   </a:t>
            </a:r>
            <a:r>
              <a:rPr lang="es-ES" sz="2000" dirty="0" err="1">
                <a:solidFill>
                  <a:schemeClr val="dk1"/>
                </a:solidFill>
                <a:latin typeface="Courier New"/>
                <a:ea typeface="Courier New"/>
                <a:cs typeface="Courier New"/>
                <a:sym typeface="Courier New"/>
              </a:rPr>
              <a:t>protected</a:t>
            </a:r>
            <a:r>
              <a:rPr lang="es-ES" sz="2000" dirty="0">
                <a:solidFill>
                  <a:schemeClr val="dk1"/>
                </a:solidFill>
                <a:latin typeface="Courier New"/>
                <a:ea typeface="Courier New"/>
                <a:cs typeface="Courier New"/>
                <a:sym typeface="Courier New"/>
              </a:rPr>
              <a:t> </a:t>
            </a:r>
            <a:r>
              <a:rPr lang="es-ES" sz="2000" dirty="0" err="1">
                <a:solidFill>
                  <a:schemeClr val="dk1"/>
                </a:solidFill>
                <a:latin typeface="Courier New"/>
                <a:ea typeface="Courier New"/>
                <a:cs typeface="Courier New"/>
                <a:sym typeface="Courier New"/>
              </a:rPr>
              <a:t>double</a:t>
            </a:r>
            <a:r>
              <a:rPr lang="es-ES" sz="2000" dirty="0">
                <a:solidFill>
                  <a:schemeClr val="dk1"/>
                </a:solidFill>
                <a:latin typeface="Courier New"/>
                <a:ea typeface="Courier New"/>
                <a:cs typeface="Courier New"/>
                <a:sym typeface="Courier New"/>
              </a:rPr>
              <a:t> y;</a:t>
            </a:r>
            <a:endParaRPr sz="2000" dirty="0"/>
          </a:p>
          <a:p>
            <a:pPr marL="0" marR="0" lvl="0" indent="0" algn="l" rtl="0">
              <a:spcBef>
                <a:spcPts val="1200"/>
              </a:spcBef>
              <a:spcAft>
                <a:spcPts val="0"/>
              </a:spcAft>
              <a:buNone/>
            </a:pPr>
            <a:r>
              <a:rPr lang="es-ES" sz="2000" dirty="0">
                <a:solidFill>
                  <a:schemeClr val="dk1"/>
                </a:solidFill>
                <a:latin typeface="Courier New"/>
                <a:ea typeface="Courier New"/>
                <a:cs typeface="Courier New"/>
                <a:sym typeface="Courier New"/>
              </a:rPr>
              <a:t>   </a:t>
            </a:r>
            <a:r>
              <a:rPr lang="es-ES" sz="2000" dirty="0" err="1">
                <a:solidFill>
                  <a:schemeClr val="dk1"/>
                </a:solidFill>
                <a:latin typeface="Courier New"/>
                <a:ea typeface="Courier New"/>
                <a:cs typeface="Courier New"/>
                <a:sym typeface="Courier New"/>
              </a:rPr>
              <a:t>public</a:t>
            </a:r>
            <a:r>
              <a:rPr lang="es-ES" sz="2000" dirty="0">
                <a:solidFill>
                  <a:schemeClr val="dk1"/>
                </a:solidFill>
                <a:latin typeface="Courier New"/>
                <a:ea typeface="Courier New"/>
                <a:cs typeface="Courier New"/>
                <a:sym typeface="Courier New"/>
              </a:rPr>
              <a:t> Figura(</a:t>
            </a:r>
            <a:r>
              <a:rPr lang="es-ES" sz="2000" dirty="0" err="1">
                <a:solidFill>
                  <a:schemeClr val="dk1"/>
                </a:solidFill>
                <a:latin typeface="Courier New"/>
                <a:ea typeface="Courier New"/>
                <a:cs typeface="Courier New"/>
                <a:sym typeface="Courier New"/>
              </a:rPr>
              <a:t>double</a:t>
            </a:r>
            <a:r>
              <a:rPr lang="es-ES" sz="2000" dirty="0">
                <a:solidFill>
                  <a:schemeClr val="dk1"/>
                </a:solidFill>
                <a:latin typeface="Courier New"/>
                <a:ea typeface="Courier New"/>
                <a:cs typeface="Courier New"/>
                <a:sym typeface="Courier New"/>
              </a:rPr>
              <a:t> x, </a:t>
            </a:r>
            <a:r>
              <a:rPr lang="es-ES" sz="2000" dirty="0" err="1">
                <a:solidFill>
                  <a:schemeClr val="dk1"/>
                </a:solidFill>
                <a:latin typeface="Courier New"/>
                <a:ea typeface="Courier New"/>
                <a:cs typeface="Courier New"/>
                <a:sym typeface="Courier New"/>
              </a:rPr>
              <a:t>double</a:t>
            </a:r>
            <a:r>
              <a:rPr lang="es-ES" sz="2000" dirty="0">
                <a:solidFill>
                  <a:schemeClr val="dk1"/>
                </a:solidFill>
                <a:latin typeface="Courier New"/>
                <a:ea typeface="Courier New"/>
                <a:cs typeface="Courier New"/>
                <a:sym typeface="Courier New"/>
              </a:rPr>
              <a:t> y)</a:t>
            </a:r>
            <a:endParaRPr sz="2000" dirty="0"/>
          </a:p>
          <a:p>
            <a:pPr marL="0" marR="0" lvl="0" indent="0" algn="l" rtl="0">
              <a:spcBef>
                <a:spcPts val="0"/>
              </a:spcBef>
              <a:spcAft>
                <a:spcPts val="0"/>
              </a:spcAft>
              <a:buNone/>
            </a:pPr>
            <a:r>
              <a:rPr lang="es-ES" sz="2000" dirty="0">
                <a:solidFill>
                  <a:schemeClr val="dk1"/>
                </a:solidFill>
                <a:latin typeface="Courier New"/>
                <a:ea typeface="Courier New"/>
                <a:cs typeface="Courier New"/>
                <a:sym typeface="Courier New"/>
              </a:rPr>
              <a:t>   {</a:t>
            </a:r>
            <a:endParaRPr sz="2000" dirty="0"/>
          </a:p>
          <a:p>
            <a:pPr marL="0" marR="0" lvl="0" indent="0" algn="l" rtl="0">
              <a:spcBef>
                <a:spcPts val="0"/>
              </a:spcBef>
              <a:spcAft>
                <a:spcPts val="0"/>
              </a:spcAft>
              <a:buNone/>
            </a:pPr>
            <a:r>
              <a:rPr lang="es-ES" sz="2000" dirty="0">
                <a:solidFill>
                  <a:schemeClr val="dk1"/>
                </a:solidFill>
                <a:latin typeface="Courier New"/>
                <a:ea typeface="Courier New"/>
                <a:cs typeface="Courier New"/>
                <a:sym typeface="Courier New"/>
              </a:rPr>
              <a:t>      </a:t>
            </a:r>
            <a:r>
              <a:rPr lang="es-ES" sz="2000" dirty="0" err="1">
                <a:solidFill>
                  <a:schemeClr val="dk1"/>
                </a:solidFill>
                <a:latin typeface="Courier New"/>
                <a:ea typeface="Courier New"/>
                <a:cs typeface="Courier New"/>
                <a:sym typeface="Courier New"/>
              </a:rPr>
              <a:t>this.x</a:t>
            </a:r>
            <a:r>
              <a:rPr lang="es-ES" sz="2000" dirty="0">
                <a:solidFill>
                  <a:schemeClr val="dk1"/>
                </a:solidFill>
                <a:latin typeface="Courier New"/>
                <a:ea typeface="Courier New"/>
                <a:cs typeface="Courier New"/>
                <a:sym typeface="Courier New"/>
              </a:rPr>
              <a:t> = x;</a:t>
            </a:r>
            <a:endParaRPr sz="2000" dirty="0"/>
          </a:p>
          <a:p>
            <a:pPr marL="0" marR="0" lvl="0" indent="0" algn="l" rtl="0">
              <a:spcBef>
                <a:spcPts val="0"/>
              </a:spcBef>
              <a:spcAft>
                <a:spcPts val="0"/>
              </a:spcAft>
              <a:buNone/>
            </a:pPr>
            <a:r>
              <a:rPr lang="es-ES" sz="2000" dirty="0">
                <a:solidFill>
                  <a:schemeClr val="dk1"/>
                </a:solidFill>
                <a:latin typeface="Courier New"/>
                <a:ea typeface="Courier New"/>
                <a:cs typeface="Courier New"/>
                <a:sym typeface="Courier New"/>
              </a:rPr>
              <a:t>      </a:t>
            </a:r>
            <a:r>
              <a:rPr lang="es-ES" sz="2000" dirty="0" err="1">
                <a:solidFill>
                  <a:schemeClr val="dk1"/>
                </a:solidFill>
                <a:latin typeface="Courier New"/>
                <a:ea typeface="Courier New"/>
                <a:cs typeface="Courier New"/>
                <a:sym typeface="Courier New"/>
              </a:rPr>
              <a:t>this.y</a:t>
            </a:r>
            <a:r>
              <a:rPr lang="es-ES" sz="2000" dirty="0">
                <a:solidFill>
                  <a:schemeClr val="dk1"/>
                </a:solidFill>
                <a:latin typeface="Courier New"/>
                <a:ea typeface="Courier New"/>
                <a:cs typeface="Courier New"/>
                <a:sym typeface="Courier New"/>
              </a:rPr>
              <a:t> = y;</a:t>
            </a:r>
            <a:endParaRPr sz="2000" dirty="0"/>
          </a:p>
          <a:p>
            <a:pPr marL="0" marR="0" lvl="0" indent="0" algn="l" rtl="0">
              <a:spcBef>
                <a:spcPts val="0"/>
              </a:spcBef>
              <a:spcAft>
                <a:spcPts val="0"/>
              </a:spcAft>
              <a:buNone/>
            </a:pPr>
            <a:r>
              <a:rPr lang="es-ES" sz="2000" dirty="0">
                <a:solidFill>
                  <a:schemeClr val="dk1"/>
                </a:solidFill>
                <a:latin typeface="Courier New"/>
                <a:ea typeface="Courier New"/>
                <a:cs typeface="Courier New"/>
                <a:sym typeface="Courier New"/>
              </a:rPr>
              <a:t>   }</a:t>
            </a:r>
            <a:endParaRPr sz="2000" dirty="0"/>
          </a:p>
          <a:p>
            <a:pPr marL="0" marR="0" lvl="0" indent="0" algn="l" rtl="0">
              <a:spcBef>
                <a:spcPts val="1200"/>
              </a:spcBef>
              <a:spcAft>
                <a:spcPts val="0"/>
              </a:spcAft>
              <a:buNone/>
            </a:pPr>
            <a:r>
              <a:rPr lang="es-ES" sz="2000" dirty="0">
                <a:solidFill>
                  <a:schemeClr val="dk1"/>
                </a:solidFill>
                <a:latin typeface="Courier New"/>
                <a:ea typeface="Courier New"/>
                <a:cs typeface="Courier New"/>
                <a:sym typeface="Courier New"/>
              </a:rPr>
              <a:t>   </a:t>
            </a:r>
            <a:r>
              <a:rPr lang="es-ES" sz="2000" b="1" dirty="0" err="1">
                <a:solidFill>
                  <a:schemeClr val="dk1"/>
                </a:solidFill>
                <a:latin typeface="Courier New"/>
                <a:ea typeface="Courier New"/>
                <a:cs typeface="Courier New"/>
                <a:sym typeface="Courier New"/>
              </a:rPr>
              <a:t>public</a:t>
            </a:r>
            <a:r>
              <a:rPr lang="es-ES" sz="2000" b="1" dirty="0">
                <a:solidFill>
                  <a:schemeClr val="dk1"/>
                </a:solidFill>
                <a:latin typeface="Courier New"/>
                <a:ea typeface="Courier New"/>
                <a:cs typeface="Courier New"/>
                <a:sym typeface="Courier New"/>
              </a:rPr>
              <a:t> </a:t>
            </a:r>
            <a:r>
              <a:rPr lang="es-ES" sz="2000" b="1" dirty="0" err="1">
                <a:solidFill>
                  <a:schemeClr val="dk1"/>
                </a:solidFill>
                <a:latin typeface="Courier New"/>
                <a:ea typeface="Courier New"/>
                <a:cs typeface="Courier New"/>
                <a:sym typeface="Courier New"/>
              </a:rPr>
              <a:t>abstract</a:t>
            </a:r>
            <a:r>
              <a:rPr lang="es-ES" sz="2000" b="1" dirty="0">
                <a:solidFill>
                  <a:schemeClr val="dk1"/>
                </a:solidFill>
                <a:latin typeface="Courier New"/>
                <a:ea typeface="Courier New"/>
                <a:cs typeface="Courier New"/>
                <a:sym typeface="Courier New"/>
              </a:rPr>
              <a:t> </a:t>
            </a:r>
            <a:r>
              <a:rPr lang="es-ES" sz="2000" b="1" dirty="0" err="1">
                <a:solidFill>
                  <a:schemeClr val="dk1"/>
                </a:solidFill>
                <a:latin typeface="Courier New"/>
                <a:ea typeface="Courier New"/>
                <a:cs typeface="Courier New"/>
                <a:sym typeface="Courier New"/>
              </a:rPr>
              <a:t>double</a:t>
            </a:r>
            <a:r>
              <a:rPr lang="es-ES" sz="2000" b="1" dirty="0">
                <a:solidFill>
                  <a:schemeClr val="dk1"/>
                </a:solidFill>
                <a:latin typeface="Courier New"/>
                <a:ea typeface="Courier New"/>
                <a:cs typeface="Courier New"/>
                <a:sym typeface="Courier New"/>
              </a:rPr>
              <a:t> </a:t>
            </a:r>
            <a:r>
              <a:rPr lang="es-ES" sz="2000" b="1" dirty="0" err="1">
                <a:solidFill>
                  <a:schemeClr val="dk1"/>
                </a:solidFill>
                <a:latin typeface="Courier New"/>
                <a:ea typeface="Courier New"/>
                <a:cs typeface="Courier New"/>
                <a:sym typeface="Courier New"/>
              </a:rPr>
              <a:t>area</a:t>
            </a:r>
            <a:r>
              <a:rPr lang="es-ES" sz="2000" b="1" dirty="0">
                <a:solidFill>
                  <a:schemeClr val="dk1"/>
                </a:solidFill>
                <a:latin typeface="Courier New"/>
                <a:ea typeface="Courier New"/>
                <a:cs typeface="Courier New"/>
                <a:sym typeface="Courier New"/>
              </a:rPr>
              <a:t>();</a:t>
            </a:r>
            <a:endParaRPr sz="2000" dirty="0"/>
          </a:p>
          <a:p>
            <a:pPr marL="0" marR="0" lvl="0" indent="0" algn="l" rtl="0">
              <a:spcBef>
                <a:spcPts val="0"/>
              </a:spcBef>
              <a:spcAft>
                <a:spcPts val="0"/>
              </a:spcAft>
              <a:buNone/>
            </a:pPr>
            <a:r>
              <a:rPr lang="es-ES" sz="2000" dirty="0">
                <a:solidFill>
                  <a:schemeClr val="dk1"/>
                </a:solidFill>
                <a:latin typeface="Courier New"/>
                <a:ea typeface="Courier New"/>
                <a:cs typeface="Courier New"/>
                <a:sym typeface="Courier New"/>
              </a:rPr>
              <a:t>}</a:t>
            </a:r>
            <a:endParaRPr sz="2000" dirty="0">
              <a:solidFill>
                <a:schemeClr val="dk1"/>
              </a:solidFill>
              <a:latin typeface="Courier New"/>
              <a:ea typeface="Courier New"/>
              <a:cs typeface="Courier New"/>
              <a:sym typeface="Courier New"/>
            </a:endParaRPr>
          </a:p>
        </p:txBody>
      </p:sp>
      <p:sp>
        <p:nvSpPr>
          <p:cNvPr id="2" name="Proceso alternativo 1"/>
          <p:cNvSpPr/>
          <p:nvPr/>
        </p:nvSpPr>
        <p:spPr>
          <a:xfrm>
            <a:off x="754375" y="3792430"/>
            <a:ext cx="4886560" cy="432000"/>
          </a:xfrm>
          <a:prstGeom prst="flowChartAlternateProcess">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u-ES"/>
          </a:p>
        </p:txBody>
      </p:sp>
      <p:sp>
        <p:nvSpPr>
          <p:cNvPr id="3" name="Llamada con línea 1 2"/>
          <p:cNvSpPr/>
          <p:nvPr/>
        </p:nvSpPr>
        <p:spPr>
          <a:xfrm rot="16200000">
            <a:off x="5691401" y="245573"/>
            <a:ext cx="815302" cy="5497381"/>
          </a:xfrm>
          <a:prstGeom prst="borderCallout1">
            <a:avLst>
              <a:gd name="adj1" fmla="val 18750"/>
              <a:gd name="adj2" fmla="val -8333"/>
              <a:gd name="adj3" fmla="val 18896"/>
              <a:gd name="adj4" fmla="val -42110"/>
            </a:avLst>
          </a:prstGeom>
          <a:solidFill>
            <a:schemeClr val="accent3">
              <a:lumMod val="40000"/>
              <a:lumOff val="60000"/>
            </a:schemeClr>
          </a:solidFill>
          <a:ln w="34925">
            <a:solidFill>
              <a:schemeClr val="accent3">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u-ES"/>
          </a:p>
        </p:txBody>
      </p:sp>
      <p:sp>
        <p:nvSpPr>
          <p:cNvPr id="13" name="CuadroTexto 12"/>
          <p:cNvSpPr txBox="1"/>
          <p:nvPr/>
        </p:nvSpPr>
        <p:spPr>
          <a:xfrm>
            <a:off x="3350363" y="2669558"/>
            <a:ext cx="5497380" cy="707886"/>
          </a:xfrm>
          <a:prstGeom prst="rect">
            <a:avLst/>
          </a:prstGeom>
          <a:noFill/>
        </p:spPr>
        <p:txBody>
          <a:bodyPr wrap="square" rtlCol="0">
            <a:spAutoFit/>
          </a:bodyPr>
          <a:lstStyle/>
          <a:p>
            <a:pPr algn="ctr"/>
            <a:r>
              <a:rPr lang="es-ES" sz="2000" dirty="0" smtClean="0">
                <a:latin typeface="Monotype Corsiva" panose="03010101010201010101" pitchFamily="66" charset="0"/>
              </a:rPr>
              <a:t>La subclase que extienda la clase deberá implementar este método sino será, así mismo, una subclase abstracta</a:t>
            </a:r>
            <a:endParaRPr lang="eu-ES" sz="2000" dirty="0">
              <a:latin typeface="Monotype Corsiva" panose="03010101010201010101" pitchFamily="66" charset="0"/>
            </a:endParaRPr>
          </a:p>
        </p:txBody>
      </p:sp>
    </p:spTree>
    <p:extLst>
      <p:ext uri="{BB962C8B-B14F-4D97-AF65-F5344CB8AC3E}">
        <p14:creationId xmlns:p14="http://schemas.microsoft.com/office/powerpoint/2010/main" val="3765078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13</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2.- ¿Qué es método abstracto</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Google Shape;229;p12"/>
          <p:cNvSpPr txBox="1"/>
          <p:nvPr/>
        </p:nvSpPr>
        <p:spPr>
          <a:xfrm>
            <a:off x="448965" y="888909"/>
            <a:ext cx="8399370" cy="3631723"/>
          </a:xfrm>
          <a:prstGeom prst="rect">
            <a:avLst/>
          </a:prstGeom>
          <a:solidFill>
            <a:schemeClr val="accent6">
              <a:lumMod val="40000"/>
              <a:lumOff val="60000"/>
            </a:schemeClr>
          </a:solidFill>
          <a:ln w="38100">
            <a:solidFill>
              <a:schemeClr val="accent6">
                <a:lumMod val="50000"/>
              </a:schemeClr>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dirty="0" err="1">
                <a:solidFill>
                  <a:schemeClr val="dk1"/>
                </a:solidFill>
                <a:latin typeface="Courier New"/>
                <a:ea typeface="Courier New"/>
                <a:cs typeface="Courier New"/>
                <a:sym typeface="Courier New"/>
              </a:rPr>
              <a:t>public</a:t>
            </a:r>
            <a:r>
              <a:rPr lang="es-ES" sz="2000" b="1" dirty="0">
                <a:solidFill>
                  <a:schemeClr val="dk1"/>
                </a:solidFill>
                <a:latin typeface="Courier New"/>
                <a:ea typeface="Courier New"/>
                <a:cs typeface="Courier New"/>
                <a:sym typeface="Courier New"/>
              </a:rPr>
              <a:t> </a:t>
            </a:r>
            <a:r>
              <a:rPr lang="es-ES" sz="2000" b="1" dirty="0" err="1">
                <a:solidFill>
                  <a:schemeClr val="dk1"/>
                </a:solidFill>
                <a:latin typeface="Courier New"/>
                <a:ea typeface="Courier New"/>
                <a:cs typeface="Courier New"/>
                <a:sym typeface="Courier New"/>
              </a:rPr>
              <a:t>class</a:t>
            </a:r>
            <a:r>
              <a:rPr lang="es-ES" sz="2000" b="1" dirty="0">
                <a:solidFill>
                  <a:schemeClr val="dk1"/>
                </a:solidFill>
                <a:latin typeface="Courier New"/>
                <a:ea typeface="Courier New"/>
                <a:cs typeface="Courier New"/>
                <a:sym typeface="Courier New"/>
              </a:rPr>
              <a:t> </a:t>
            </a:r>
            <a:r>
              <a:rPr lang="es-ES" sz="2000" b="1" dirty="0">
                <a:solidFill>
                  <a:srgbClr val="FF0000"/>
                </a:solidFill>
                <a:latin typeface="Courier New"/>
                <a:ea typeface="Courier New"/>
                <a:cs typeface="Courier New"/>
                <a:sym typeface="Courier New"/>
              </a:rPr>
              <a:t>Circulo</a:t>
            </a:r>
            <a:r>
              <a:rPr lang="es-ES" sz="2000" b="1" dirty="0">
                <a:solidFill>
                  <a:schemeClr val="dk1"/>
                </a:solidFill>
                <a:latin typeface="Courier New"/>
                <a:ea typeface="Courier New"/>
                <a:cs typeface="Courier New"/>
                <a:sym typeface="Courier New"/>
              </a:rPr>
              <a:t> </a:t>
            </a:r>
            <a:r>
              <a:rPr lang="es-ES" sz="2000" b="1" dirty="0" err="1">
                <a:solidFill>
                  <a:schemeClr val="dk1"/>
                </a:solidFill>
                <a:latin typeface="Courier New"/>
                <a:ea typeface="Courier New"/>
                <a:cs typeface="Courier New"/>
                <a:sym typeface="Courier New"/>
              </a:rPr>
              <a:t>extends</a:t>
            </a:r>
            <a:r>
              <a:rPr lang="es-ES" sz="2000" b="1" dirty="0">
                <a:solidFill>
                  <a:schemeClr val="dk1"/>
                </a:solidFill>
                <a:latin typeface="Courier New"/>
                <a:ea typeface="Courier New"/>
                <a:cs typeface="Courier New"/>
                <a:sym typeface="Courier New"/>
              </a:rPr>
              <a:t> Figura {</a:t>
            </a:r>
            <a:endParaRPr sz="2000" dirty="0"/>
          </a:p>
          <a:p>
            <a:pPr marL="0" marR="0" lvl="0" indent="0" algn="l" rtl="0">
              <a:spcBef>
                <a:spcPts val="0"/>
              </a:spcBef>
              <a:spcAft>
                <a:spcPts val="0"/>
              </a:spcAft>
              <a:buNone/>
            </a:pPr>
            <a:r>
              <a:rPr lang="es-ES" sz="2000" b="1" dirty="0">
                <a:solidFill>
                  <a:schemeClr val="dk1"/>
                </a:solidFill>
                <a:latin typeface="Courier New"/>
                <a:ea typeface="Courier New"/>
                <a:cs typeface="Courier New"/>
                <a:sym typeface="Courier New"/>
              </a:rPr>
              <a:t>   </a:t>
            </a:r>
            <a:r>
              <a:rPr lang="es-ES" sz="2000" dirty="0" err="1">
                <a:solidFill>
                  <a:schemeClr val="dk1"/>
                </a:solidFill>
                <a:latin typeface="Courier New"/>
                <a:ea typeface="Courier New"/>
                <a:cs typeface="Courier New"/>
                <a:sym typeface="Courier New"/>
              </a:rPr>
              <a:t>private</a:t>
            </a:r>
            <a:r>
              <a:rPr lang="es-ES" sz="2000" dirty="0">
                <a:solidFill>
                  <a:schemeClr val="dk1"/>
                </a:solidFill>
                <a:latin typeface="Courier New"/>
                <a:ea typeface="Courier New"/>
                <a:cs typeface="Courier New"/>
                <a:sym typeface="Courier New"/>
              </a:rPr>
              <a:t> </a:t>
            </a:r>
            <a:r>
              <a:rPr lang="es-ES" sz="2000" dirty="0" err="1">
                <a:solidFill>
                  <a:schemeClr val="dk1"/>
                </a:solidFill>
                <a:latin typeface="Courier New"/>
                <a:ea typeface="Courier New"/>
                <a:cs typeface="Courier New"/>
                <a:sym typeface="Courier New"/>
              </a:rPr>
              <a:t>double</a:t>
            </a:r>
            <a:r>
              <a:rPr lang="es-ES" sz="2000" dirty="0">
                <a:solidFill>
                  <a:schemeClr val="dk1"/>
                </a:solidFill>
                <a:latin typeface="Courier New"/>
                <a:ea typeface="Courier New"/>
                <a:cs typeface="Courier New"/>
                <a:sym typeface="Courier New"/>
              </a:rPr>
              <a:t> radio;</a:t>
            </a:r>
            <a:endParaRPr sz="2000" dirty="0"/>
          </a:p>
          <a:p>
            <a:pPr marL="0" marR="0" lvl="0" indent="0" algn="l" rtl="0">
              <a:spcBef>
                <a:spcPts val="600"/>
              </a:spcBef>
              <a:spcAft>
                <a:spcPts val="0"/>
              </a:spcAft>
              <a:buNone/>
            </a:pPr>
            <a:r>
              <a:rPr lang="es-ES" sz="2000" dirty="0">
                <a:solidFill>
                  <a:schemeClr val="dk1"/>
                </a:solidFill>
                <a:latin typeface="Courier New"/>
                <a:ea typeface="Courier New"/>
                <a:cs typeface="Courier New"/>
                <a:sym typeface="Courier New"/>
              </a:rPr>
              <a:t>   </a:t>
            </a:r>
            <a:r>
              <a:rPr lang="es-ES" sz="2000" dirty="0" err="1">
                <a:solidFill>
                  <a:schemeClr val="dk1"/>
                </a:solidFill>
                <a:latin typeface="Courier New"/>
                <a:ea typeface="Courier New"/>
                <a:cs typeface="Courier New"/>
                <a:sym typeface="Courier New"/>
              </a:rPr>
              <a:t>public</a:t>
            </a:r>
            <a:r>
              <a:rPr lang="es-ES" sz="2000" dirty="0">
                <a:solidFill>
                  <a:schemeClr val="dk1"/>
                </a:solidFill>
                <a:latin typeface="Courier New"/>
                <a:ea typeface="Courier New"/>
                <a:cs typeface="Courier New"/>
                <a:sym typeface="Courier New"/>
              </a:rPr>
              <a:t> Circulo (</a:t>
            </a:r>
            <a:r>
              <a:rPr lang="es-ES" sz="2000" dirty="0" err="1">
                <a:solidFill>
                  <a:schemeClr val="dk1"/>
                </a:solidFill>
                <a:latin typeface="Courier New"/>
                <a:ea typeface="Courier New"/>
                <a:cs typeface="Courier New"/>
                <a:sym typeface="Courier New"/>
              </a:rPr>
              <a:t>double</a:t>
            </a:r>
            <a:r>
              <a:rPr lang="es-ES" sz="2000" dirty="0">
                <a:solidFill>
                  <a:schemeClr val="dk1"/>
                </a:solidFill>
                <a:latin typeface="Courier New"/>
                <a:ea typeface="Courier New"/>
                <a:cs typeface="Courier New"/>
                <a:sym typeface="Courier New"/>
              </a:rPr>
              <a:t> x, </a:t>
            </a:r>
            <a:r>
              <a:rPr lang="es-ES" sz="2000" dirty="0" err="1">
                <a:solidFill>
                  <a:schemeClr val="dk1"/>
                </a:solidFill>
                <a:latin typeface="Courier New"/>
                <a:ea typeface="Courier New"/>
                <a:cs typeface="Courier New"/>
                <a:sym typeface="Courier New"/>
              </a:rPr>
              <a:t>double</a:t>
            </a:r>
            <a:r>
              <a:rPr lang="es-ES" sz="2000" dirty="0">
                <a:solidFill>
                  <a:schemeClr val="dk1"/>
                </a:solidFill>
                <a:latin typeface="Courier New"/>
                <a:ea typeface="Courier New"/>
                <a:cs typeface="Courier New"/>
                <a:sym typeface="Courier New"/>
              </a:rPr>
              <a:t> </a:t>
            </a:r>
            <a:r>
              <a:rPr lang="es-ES" sz="2000" dirty="0" smtClean="0">
                <a:solidFill>
                  <a:schemeClr val="dk1"/>
                </a:solidFill>
                <a:latin typeface="Courier New"/>
                <a:ea typeface="Courier New"/>
                <a:cs typeface="Courier New"/>
                <a:sym typeface="Courier New"/>
              </a:rPr>
              <a:t>y, </a:t>
            </a:r>
            <a:r>
              <a:rPr lang="es-ES" sz="2000" dirty="0" err="1" smtClean="0">
                <a:solidFill>
                  <a:schemeClr val="dk1"/>
                </a:solidFill>
                <a:latin typeface="Courier New"/>
                <a:ea typeface="Courier New"/>
                <a:cs typeface="Courier New"/>
                <a:sym typeface="Courier New"/>
              </a:rPr>
              <a:t>double</a:t>
            </a:r>
            <a:r>
              <a:rPr lang="es-ES" sz="2000" dirty="0" smtClean="0">
                <a:solidFill>
                  <a:schemeClr val="dk1"/>
                </a:solidFill>
                <a:latin typeface="Courier New"/>
                <a:ea typeface="Courier New"/>
                <a:cs typeface="Courier New"/>
                <a:sym typeface="Courier New"/>
              </a:rPr>
              <a:t> </a:t>
            </a:r>
            <a:r>
              <a:rPr lang="es-ES" sz="2000" dirty="0">
                <a:solidFill>
                  <a:schemeClr val="dk1"/>
                </a:solidFill>
                <a:latin typeface="Courier New"/>
                <a:ea typeface="Courier New"/>
                <a:cs typeface="Courier New"/>
                <a:sym typeface="Courier New"/>
              </a:rPr>
              <a:t>radio){</a:t>
            </a:r>
            <a:endParaRPr sz="2000" dirty="0"/>
          </a:p>
          <a:p>
            <a:pPr marL="0" marR="0" lvl="0" indent="0" algn="l" rtl="0">
              <a:spcBef>
                <a:spcPts val="0"/>
              </a:spcBef>
              <a:spcAft>
                <a:spcPts val="0"/>
              </a:spcAft>
              <a:buNone/>
            </a:pPr>
            <a:r>
              <a:rPr lang="es-ES" sz="2000" dirty="0">
                <a:solidFill>
                  <a:schemeClr val="dk1"/>
                </a:solidFill>
                <a:latin typeface="Courier New"/>
                <a:ea typeface="Courier New"/>
                <a:cs typeface="Courier New"/>
                <a:sym typeface="Courier New"/>
              </a:rPr>
              <a:t>   {</a:t>
            </a:r>
            <a:endParaRPr sz="2000" dirty="0"/>
          </a:p>
          <a:p>
            <a:pPr marL="0" marR="0" lvl="0" indent="0" algn="l" rtl="0">
              <a:spcBef>
                <a:spcPts val="0"/>
              </a:spcBef>
              <a:spcAft>
                <a:spcPts val="0"/>
              </a:spcAft>
              <a:buNone/>
            </a:pPr>
            <a:r>
              <a:rPr lang="es-ES" sz="2000" dirty="0">
                <a:solidFill>
                  <a:schemeClr val="dk1"/>
                </a:solidFill>
                <a:latin typeface="Courier New"/>
                <a:ea typeface="Courier New"/>
                <a:cs typeface="Courier New"/>
                <a:sym typeface="Courier New"/>
              </a:rPr>
              <a:t>      </a:t>
            </a:r>
            <a:r>
              <a:rPr lang="es-ES" sz="2000" dirty="0" err="1">
                <a:solidFill>
                  <a:schemeClr val="dk1"/>
                </a:solidFill>
                <a:latin typeface="Courier New"/>
                <a:ea typeface="Courier New"/>
                <a:cs typeface="Courier New"/>
                <a:sym typeface="Courier New"/>
              </a:rPr>
              <a:t>super</a:t>
            </a:r>
            <a:r>
              <a:rPr lang="es-ES" sz="2000" dirty="0">
                <a:solidFill>
                  <a:schemeClr val="dk1"/>
                </a:solidFill>
                <a:latin typeface="Courier New"/>
                <a:ea typeface="Courier New"/>
                <a:cs typeface="Courier New"/>
                <a:sym typeface="Courier New"/>
              </a:rPr>
              <a:t>(x, y);</a:t>
            </a:r>
            <a:endParaRPr sz="2000" dirty="0"/>
          </a:p>
          <a:p>
            <a:pPr marL="0" marR="0" lvl="0" indent="0" algn="l" rtl="0">
              <a:spcBef>
                <a:spcPts val="0"/>
              </a:spcBef>
              <a:spcAft>
                <a:spcPts val="0"/>
              </a:spcAft>
              <a:buNone/>
            </a:pPr>
            <a:r>
              <a:rPr lang="es-ES" sz="2000" dirty="0">
                <a:solidFill>
                  <a:schemeClr val="dk1"/>
                </a:solidFill>
                <a:latin typeface="Courier New"/>
                <a:ea typeface="Courier New"/>
                <a:cs typeface="Courier New"/>
                <a:sym typeface="Courier New"/>
              </a:rPr>
              <a:t>      </a:t>
            </a:r>
            <a:r>
              <a:rPr lang="es-ES" sz="2000" dirty="0" err="1">
                <a:solidFill>
                  <a:schemeClr val="dk1"/>
                </a:solidFill>
                <a:latin typeface="Courier New"/>
                <a:ea typeface="Courier New"/>
                <a:cs typeface="Courier New"/>
                <a:sym typeface="Courier New"/>
              </a:rPr>
              <a:t>this.radio</a:t>
            </a:r>
            <a:r>
              <a:rPr lang="es-ES" sz="2000" dirty="0">
                <a:solidFill>
                  <a:schemeClr val="dk1"/>
                </a:solidFill>
                <a:latin typeface="Courier New"/>
                <a:ea typeface="Courier New"/>
                <a:cs typeface="Courier New"/>
                <a:sym typeface="Courier New"/>
              </a:rPr>
              <a:t> = radio;</a:t>
            </a:r>
            <a:endParaRPr sz="2000" dirty="0"/>
          </a:p>
          <a:p>
            <a:pPr marL="0" marR="0" lvl="0" indent="0" algn="l" rtl="0">
              <a:spcBef>
                <a:spcPts val="0"/>
              </a:spcBef>
              <a:spcAft>
                <a:spcPts val="0"/>
              </a:spcAft>
              <a:buNone/>
            </a:pPr>
            <a:r>
              <a:rPr lang="es-ES" sz="2000" dirty="0">
                <a:solidFill>
                  <a:schemeClr val="dk1"/>
                </a:solidFill>
                <a:latin typeface="Courier New"/>
                <a:ea typeface="Courier New"/>
                <a:cs typeface="Courier New"/>
                <a:sym typeface="Courier New"/>
              </a:rPr>
              <a:t>   }</a:t>
            </a:r>
            <a:endParaRPr sz="2000" dirty="0"/>
          </a:p>
          <a:p>
            <a:pPr marL="0" marR="0" lvl="0" indent="0" algn="l" rtl="0">
              <a:spcBef>
                <a:spcPts val="600"/>
              </a:spcBef>
              <a:spcAft>
                <a:spcPts val="0"/>
              </a:spcAft>
              <a:buNone/>
            </a:pPr>
            <a:r>
              <a:rPr lang="es-ES" sz="2000" dirty="0">
                <a:solidFill>
                  <a:schemeClr val="dk1"/>
                </a:solidFill>
                <a:latin typeface="Courier New"/>
                <a:ea typeface="Courier New"/>
                <a:cs typeface="Courier New"/>
                <a:sym typeface="Courier New"/>
              </a:rPr>
              <a:t>   </a:t>
            </a:r>
            <a:r>
              <a:rPr lang="es-ES" sz="2000" b="1" dirty="0" err="1">
                <a:solidFill>
                  <a:schemeClr val="dk1"/>
                </a:solidFill>
                <a:latin typeface="Courier New"/>
                <a:ea typeface="Courier New"/>
                <a:cs typeface="Courier New"/>
                <a:sym typeface="Courier New"/>
              </a:rPr>
              <a:t>public</a:t>
            </a:r>
            <a:r>
              <a:rPr lang="es-ES" sz="2000" b="1" dirty="0">
                <a:solidFill>
                  <a:schemeClr val="dk1"/>
                </a:solidFill>
                <a:latin typeface="Courier New"/>
                <a:ea typeface="Courier New"/>
                <a:cs typeface="Courier New"/>
                <a:sym typeface="Courier New"/>
              </a:rPr>
              <a:t> </a:t>
            </a:r>
            <a:r>
              <a:rPr lang="es-ES" sz="2000" b="1" dirty="0" err="1">
                <a:solidFill>
                  <a:schemeClr val="dk1"/>
                </a:solidFill>
                <a:latin typeface="Courier New"/>
                <a:ea typeface="Courier New"/>
                <a:cs typeface="Courier New"/>
                <a:sym typeface="Courier New"/>
              </a:rPr>
              <a:t>double</a:t>
            </a:r>
            <a:r>
              <a:rPr lang="es-ES" sz="2000" b="1" dirty="0">
                <a:solidFill>
                  <a:schemeClr val="dk1"/>
                </a:solidFill>
                <a:latin typeface="Courier New"/>
                <a:ea typeface="Courier New"/>
                <a:cs typeface="Courier New"/>
                <a:sym typeface="Courier New"/>
              </a:rPr>
              <a:t> </a:t>
            </a:r>
            <a:r>
              <a:rPr lang="es-ES" sz="2000" b="1" dirty="0" err="1">
                <a:solidFill>
                  <a:schemeClr val="dk1"/>
                </a:solidFill>
                <a:latin typeface="Courier New"/>
                <a:ea typeface="Courier New"/>
                <a:cs typeface="Courier New"/>
                <a:sym typeface="Courier New"/>
              </a:rPr>
              <a:t>area</a:t>
            </a:r>
            <a:r>
              <a:rPr lang="es-ES" sz="2000" b="1" dirty="0">
                <a:solidFill>
                  <a:schemeClr val="dk1"/>
                </a:solidFill>
                <a:latin typeface="Courier New"/>
                <a:ea typeface="Courier New"/>
                <a:cs typeface="Courier New"/>
                <a:sym typeface="Courier New"/>
              </a:rPr>
              <a:t>() </a:t>
            </a:r>
            <a:r>
              <a:rPr lang="es-ES" sz="2000" dirty="0">
                <a:solidFill>
                  <a:schemeClr val="dk1"/>
                </a:solidFill>
                <a:latin typeface="Courier New"/>
                <a:ea typeface="Courier New"/>
                <a:cs typeface="Courier New"/>
                <a:sym typeface="Courier New"/>
              </a:rPr>
              <a:t>{</a:t>
            </a:r>
            <a:endParaRPr sz="2000" dirty="0"/>
          </a:p>
          <a:p>
            <a:pPr marL="0" marR="0" lvl="0" indent="0" algn="l" rtl="0">
              <a:spcBef>
                <a:spcPts val="0"/>
              </a:spcBef>
              <a:spcAft>
                <a:spcPts val="0"/>
              </a:spcAft>
              <a:buNone/>
            </a:pPr>
            <a:r>
              <a:rPr lang="es-ES" sz="2000" dirty="0">
                <a:solidFill>
                  <a:schemeClr val="dk1"/>
                </a:solidFill>
                <a:latin typeface="Courier New"/>
                <a:ea typeface="Courier New"/>
                <a:cs typeface="Courier New"/>
                <a:sym typeface="Courier New"/>
              </a:rPr>
              <a:t>      </a:t>
            </a:r>
            <a:r>
              <a:rPr lang="es-ES" sz="2000" dirty="0" err="1">
                <a:solidFill>
                  <a:schemeClr val="dk1"/>
                </a:solidFill>
                <a:latin typeface="Courier New"/>
                <a:ea typeface="Courier New"/>
                <a:cs typeface="Courier New"/>
                <a:sym typeface="Courier New"/>
              </a:rPr>
              <a:t>return</a:t>
            </a:r>
            <a:r>
              <a:rPr lang="es-ES" sz="2000" dirty="0">
                <a:solidFill>
                  <a:schemeClr val="dk1"/>
                </a:solidFill>
                <a:latin typeface="Courier New"/>
                <a:ea typeface="Courier New"/>
                <a:cs typeface="Courier New"/>
                <a:sym typeface="Courier New"/>
              </a:rPr>
              <a:t> </a:t>
            </a:r>
            <a:r>
              <a:rPr lang="es-ES" sz="2000" dirty="0" err="1">
                <a:solidFill>
                  <a:schemeClr val="dk1"/>
                </a:solidFill>
                <a:latin typeface="Courier New"/>
                <a:ea typeface="Courier New"/>
                <a:cs typeface="Courier New"/>
                <a:sym typeface="Courier New"/>
              </a:rPr>
              <a:t>Math.PI</a:t>
            </a:r>
            <a:r>
              <a:rPr lang="es-ES" sz="2000" dirty="0">
                <a:solidFill>
                  <a:schemeClr val="dk1"/>
                </a:solidFill>
                <a:latin typeface="Courier New"/>
                <a:ea typeface="Courier New"/>
                <a:cs typeface="Courier New"/>
                <a:sym typeface="Courier New"/>
              </a:rPr>
              <a:t> * radio * radio;</a:t>
            </a:r>
            <a:endParaRPr sz="2000" dirty="0"/>
          </a:p>
          <a:p>
            <a:pPr marL="0" marR="0" lvl="0" indent="0" algn="l" rtl="0">
              <a:spcBef>
                <a:spcPts val="0"/>
              </a:spcBef>
              <a:spcAft>
                <a:spcPts val="0"/>
              </a:spcAft>
              <a:buNone/>
            </a:pPr>
            <a:r>
              <a:rPr lang="es-ES" sz="2000" dirty="0">
                <a:solidFill>
                  <a:schemeClr val="dk1"/>
                </a:solidFill>
                <a:latin typeface="Courier New"/>
                <a:ea typeface="Courier New"/>
                <a:cs typeface="Courier New"/>
                <a:sym typeface="Courier New"/>
              </a:rPr>
              <a:t>   }</a:t>
            </a:r>
            <a:endParaRPr sz="2000" dirty="0"/>
          </a:p>
          <a:p>
            <a:pPr marL="0" marR="0" lvl="0" indent="0" algn="l" rtl="0">
              <a:spcBef>
                <a:spcPts val="0"/>
              </a:spcBef>
              <a:spcAft>
                <a:spcPts val="0"/>
              </a:spcAft>
              <a:buNone/>
            </a:pPr>
            <a:r>
              <a:rPr lang="es-ES" sz="2000" dirty="0">
                <a:solidFill>
                  <a:schemeClr val="dk1"/>
                </a:solidFill>
                <a:latin typeface="Courier New"/>
                <a:ea typeface="Courier New"/>
                <a:cs typeface="Courier New"/>
                <a:sym typeface="Courier New"/>
              </a:rPr>
              <a:t>}</a:t>
            </a:r>
            <a:endParaRPr sz="2000" dirty="0">
              <a:solidFill>
                <a:schemeClr val="dk1"/>
              </a:solidFill>
              <a:latin typeface="Courier New"/>
              <a:ea typeface="Courier New"/>
              <a:cs typeface="Courier New"/>
              <a:sym typeface="Courier New"/>
            </a:endParaRPr>
          </a:p>
        </p:txBody>
      </p:sp>
      <p:sp>
        <p:nvSpPr>
          <p:cNvPr id="2" name="Proceso alternativo 1"/>
          <p:cNvSpPr/>
          <p:nvPr/>
        </p:nvSpPr>
        <p:spPr>
          <a:xfrm>
            <a:off x="754375" y="3182570"/>
            <a:ext cx="5802790" cy="1068935"/>
          </a:xfrm>
          <a:prstGeom prst="flowChartAlternateProcess">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u-ES"/>
          </a:p>
        </p:txBody>
      </p:sp>
      <p:sp>
        <p:nvSpPr>
          <p:cNvPr id="13" name="Llamada con línea 1 12"/>
          <p:cNvSpPr/>
          <p:nvPr/>
        </p:nvSpPr>
        <p:spPr>
          <a:xfrm rot="16200000">
            <a:off x="6314259" y="508587"/>
            <a:ext cx="815302" cy="3994409"/>
          </a:xfrm>
          <a:prstGeom prst="borderCallout1">
            <a:avLst>
              <a:gd name="adj1" fmla="val 18750"/>
              <a:gd name="adj2" fmla="val -8333"/>
              <a:gd name="adj3" fmla="val 18896"/>
              <a:gd name="adj4" fmla="val -42110"/>
            </a:avLst>
          </a:prstGeom>
          <a:solidFill>
            <a:schemeClr val="accent3">
              <a:lumMod val="40000"/>
              <a:lumOff val="60000"/>
            </a:schemeClr>
          </a:solidFill>
          <a:ln w="34925">
            <a:solidFill>
              <a:schemeClr val="accent3">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u-ES"/>
          </a:p>
        </p:txBody>
      </p:sp>
      <p:sp>
        <p:nvSpPr>
          <p:cNvPr id="14" name="CuadroTexto 13"/>
          <p:cNvSpPr txBox="1"/>
          <p:nvPr/>
        </p:nvSpPr>
        <p:spPr>
          <a:xfrm>
            <a:off x="4724703" y="2161089"/>
            <a:ext cx="3818221" cy="707886"/>
          </a:xfrm>
          <a:prstGeom prst="rect">
            <a:avLst/>
          </a:prstGeom>
          <a:noFill/>
        </p:spPr>
        <p:txBody>
          <a:bodyPr wrap="square" rtlCol="0">
            <a:spAutoFit/>
          </a:bodyPr>
          <a:lstStyle/>
          <a:p>
            <a:pPr algn="ctr"/>
            <a:r>
              <a:rPr lang="es-ES" sz="2000" dirty="0" smtClean="0">
                <a:latin typeface="Monotype Corsiva" panose="03010101010201010101" pitchFamily="66" charset="0"/>
              </a:rPr>
              <a:t>Implementación del método para el cálculo del área de un circulo &gt;&gt;  </a:t>
            </a:r>
            <a:r>
              <a:rPr lang="el-GR" sz="2000" dirty="0" smtClean="0">
                <a:latin typeface="Monotype Corsiva" panose="03010101010201010101" pitchFamily="66" charset="0"/>
              </a:rPr>
              <a:t>π</a:t>
            </a:r>
            <a:r>
              <a:rPr lang="es-ES" sz="2000" dirty="0" smtClean="0">
                <a:latin typeface="Monotype Corsiva" panose="03010101010201010101" pitchFamily="66" charset="0"/>
              </a:rPr>
              <a:t> R </a:t>
            </a:r>
            <a:r>
              <a:rPr lang="es-ES" sz="2000" baseline="30000" dirty="0" smtClean="0">
                <a:latin typeface="Monotype Corsiva" panose="03010101010201010101" pitchFamily="66" charset="0"/>
              </a:rPr>
              <a:t>2</a:t>
            </a:r>
            <a:endParaRPr lang="eu-ES" sz="2000" dirty="0">
              <a:latin typeface="Monotype Corsiva" panose="03010101010201010101" pitchFamily="66" charset="0"/>
            </a:endParaRPr>
          </a:p>
        </p:txBody>
      </p:sp>
    </p:spTree>
    <p:extLst>
      <p:ext uri="{BB962C8B-B14F-4D97-AF65-F5344CB8AC3E}">
        <p14:creationId xmlns:p14="http://schemas.microsoft.com/office/powerpoint/2010/main" val="942259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14</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2.- ¿Qué es método abstracto</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Google Shape;238;p13"/>
          <p:cNvSpPr txBox="1"/>
          <p:nvPr/>
        </p:nvSpPr>
        <p:spPr>
          <a:xfrm>
            <a:off x="304103" y="894462"/>
            <a:ext cx="8552076" cy="3631723"/>
          </a:xfrm>
          <a:prstGeom prst="rect">
            <a:avLst/>
          </a:prstGeom>
          <a:solidFill>
            <a:schemeClr val="accent6">
              <a:lumMod val="40000"/>
              <a:lumOff val="60000"/>
            </a:schemeClr>
          </a:solidFill>
          <a:ln w="38100">
            <a:solidFill>
              <a:schemeClr val="accent6">
                <a:lumMod val="50000"/>
              </a:schemeClr>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1" dirty="0" err="1">
                <a:solidFill>
                  <a:schemeClr val="dk1"/>
                </a:solidFill>
                <a:latin typeface="Courier New"/>
                <a:ea typeface="Courier New"/>
                <a:cs typeface="Courier New"/>
                <a:sym typeface="Courier New"/>
              </a:rPr>
              <a:t>public</a:t>
            </a:r>
            <a:r>
              <a:rPr lang="es-ES" sz="2000" b="1" dirty="0">
                <a:solidFill>
                  <a:schemeClr val="dk1"/>
                </a:solidFill>
                <a:latin typeface="Courier New"/>
                <a:ea typeface="Courier New"/>
                <a:cs typeface="Courier New"/>
                <a:sym typeface="Courier New"/>
              </a:rPr>
              <a:t> </a:t>
            </a:r>
            <a:r>
              <a:rPr lang="es-ES" sz="2000" b="1" dirty="0" err="1">
                <a:solidFill>
                  <a:schemeClr val="dk1"/>
                </a:solidFill>
                <a:latin typeface="Courier New"/>
                <a:ea typeface="Courier New"/>
                <a:cs typeface="Courier New"/>
                <a:sym typeface="Courier New"/>
              </a:rPr>
              <a:t>class</a:t>
            </a:r>
            <a:r>
              <a:rPr lang="es-ES" sz="2000" b="1" dirty="0">
                <a:solidFill>
                  <a:schemeClr val="dk1"/>
                </a:solidFill>
                <a:latin typeface="Courier New"/>
                <a:ea typeface="Courier New"/>
                <a:cs typeface="Courier New"/>
                <a:sym typeface="Courier New"/>
              </a:rPr>
              <a:t> Cuadrado </a:t>
            </a:r>
            <a:r>
              <a:rPr lang="es-ES" sz="2000" b="1" dirty="0" err="1">
                <a:solidFill>
                  <a:schemeClr val="dk1"/>
                </a:solidFill>
                <a:latin typeface="Courier New"/>
                <a:ea typeface="Courier New"/>
                <a:cs typeface="Courier New"/>
                <a:sym typeface="Courier New"/>
              </a:rPr>
              <a:t>extends</a:t>
            </a:r>
            <a:r>
              <a:rPr lang="es-ES" sz="2000" b="1" dirty="0">
                <a:solidFill>
                  <a:schemeClr val="dk1"/>
                </a:solidFill>
                <a:latin typeface="Courier New"/>
                <a:ea typeface="Courier New"/>
                <a:cs typeface="Courier New"/>
                <a:sym typeface="Courier New"/>
              </a:rPr>
              <a:t> Figura {</a:t>
            </a:r>
            <a:endParaRPr sz="2000" dirty="0"/>
          </a:p>
          <a:p>
            <a:pPr marL="0" marR="0" lvl="0" indent="0" algn="l" rtl="0">
              <a:spcBef>
                <a:spcPts val="0"/>
              </a:spcBef>
              <a:spcAft>
                <a:spcPts val="0"/>
              </a:spcAft>
              <a:buNone/>
            </a:pPr>
            <a:r>
              <a:rPr lang="es-ES" sz="2000" b="1" dirty="0">
                <a:solidFill>
                  <a:schemeClr val="dk1"/>
                </a:solidFill>
                <a:latin typeface="Courier New"/>
                <a:ea typeface="Courier New"/>
                <a:cs typeface="Courier New"/>
                <a:sym typeface="Courier New"/>
              </a:rPr>
              <a:t>   </a:t>
            </a:r>
            <a:r>
              <a:rPr lang="es-ES" sz="2000" dirty="0" err="1">
                <a:solidFill>
                  <a:schemeClr val="dk1"/>
                </a:solidFill>
                <a:latin typeface="Courier New"/>
                <a:ea typeface="Courier New"/>
                <a:cs typeface="Courier New"/>
                <a:sym typeface="Courier New"/>
              </a:rPr>
              <a:t>private</a:t>
            </a:r>
            <a:r>
              <a:rPr lang="es-ES" sz="2000" dirty="0">
                <a:solidFill>
                  <a:schemeClr val="dk1"/>
                </a:solidFill>
                <a:latin typeface="Courier New"/>
                <a:ea typeface="Courier New"/>
                <a:cs typeface="Courier New"/>
                <a:sym typeface="Courier New"/>
              </a:rPr>
              <a:t> </a:t>
            </a:r>
            <a:r>
              <a:rPr lang="es-ES" sz="2000" dirty="0" err="1">
                <a:solidFill>
                  <a:schemeClr val="dk1"/>
                </a:solidFill>
                <a:latin typeface="Courier New"/>
                <a:ea typeface="Courier New"/>
                <a:cs typeface="Courier New"/>
                <a:sym typeface="Courier New"/>
              </a:rPr>
              <a:t>double</a:t>
            </a:r>
            <a:r>
              <a:rPr lang="es-ES" sz="2000" dirty="0">
                <a:solidFill>
                  <a:schemeClr val="dk1"/>
                </a:solidFill>
                <a:latin typeface="Courier New"/>
                <a:ea typeface="Courier New"/>
                <a:cs typeface="Courier New"/>
                <a:sym typeface="Courier New"/>
              </a:rPr>
              <a:t> lado;</a:t>
            </a:r>
            <a:endParaRPr sz="2000" dirty="0"/>
          </a:p>
          <a:p>
            <a:pPr marL="0" marR="0" lvl="0" indent="0" algn="l" rtl="0">
              <a:spcBef>
                <a:spcPts val="600"/>
              </a:spcBef>
              <a:spcAft>
                <a:spcPts val="0"/>
              </a:spcAft>
              <a:buNone/>
            </a:pPr>
            <a:r>
              <a:rPr lang="es-ES" sz="2000" dirty="0">
                <a:solidFill>
                  <a:schemeClr val="dk1"/>
                </a:solidFill>
                <a:latin typeface="Courier New"/>
                <a:ea typeface="Courier New"/>
                <a:cs typeface="Courier New"/>
                <a:sym typeface="Courier New"/>
              </a:rPr>
              <a:t>   </a:t>
            </a:r>
            <a:r>
              <a:rPr lang="es-ES" sz="2000" dirty="0" err="1">
                <a:solidFill>
                  <a:schemeClr val="dk1"/>
                </a:solidFill>
                <a:latin typeface="Courier New"/>
                <a:ea typeface="Courier New"/>
                <a:cs typeface="Courier New"/>
                <a:sym typeface="Courier New"/>
              </a:rPr>
              <a:t>public</a:t>
            </a:r>
            <a:r>
              <a:rPr lang="es-ES" sz="2000" dirty="0">
                <a:solidFill>
                  <a:schemeClr val="dk1"/>
                </a:solidFill>
                <a:latin typeface="Courier New"/>
                <a:ea typeface="Courier New"/>
                <a:cs typeface="Courier New"/>
                <a:sym typeface="Courier New"/>
              </a:rPr>
              <a:t> Cuadrado (</a:t>
            </a:r>
            <a:r>
              <a:rPr lang="es-ES" sz="2000" dirty="0" err="1">
                <a:solidFill>
                  <a:schemeClr val="dk1"/>
                </a:solidFill>
                <a:latin typeface="Courier New"/>
                <a:ea typeface="Courier New"/>
                <a:cs typeface="Courier New"/>
                <a:sym typeface="Courier New"/>
              </a:rPr>
              <a:t>double</a:t>
            </a:r>
            <a:r>
              <a:rPr lang="es-ES" sz="2000" dirty="0">
                <a:solidFill>
                  <a:schemeClr val="dk1"/>
                </a:solidFill>
                <a:latin typeface="Courier New"/>
                <a:ea typeface="Courier New"/>
                <a:cs typeface="Courier New"/>
                <a:sym typeface="Courier New"/>
              </a:rPr>
              <a:t> x, </a:t>
            </a:r>
            <a:r>
              <a:rPr lang="es-ES" sz="2000" dirty="0" err="1">
                <a:solidFill>
                  <a:schemeClr val="dk1"/>
                </a:solidFill>
                <a:latin typeface="Courier New"/>
                <a:ea typeface="Courier New"/>
                <a:cs typeface="Courier New"/>
                <a:sym typeface="Courier New"/>
              </a:rPr>
              <a:t>double</a:t>
            </a:r>
            <a:r>
              <a:rPr lang="es-ES" sz="2000" dirty="0">
                <a:solidFill>
                  <a:schemeClr val="dk1"/>
                </a:solidFill>
                <a:latin typeface="Courier New"/>
                <a:ea typeface="Courier New"/>
                <a:cs typeface="Courier New"/>
                <a:sym typeface="Courier New"/>
              </a:rPr>
              <a:t> y, </a:t>
            </a:r>
            <a:r>
              <a:rPr lang="es-ES" sz="2000" dirty="0" err="1" smtClean="0">
                <a:solidFill>
                  <a:schemeClr val="dk1"/>
                </a:solidFill>
                <a:latin typeface="Courier New"/>
                <a:ea typeface="Courier New"/>
                <a:cs typeface="Courier New"/>
                <a:sym typeface="Courier New"/>
              </a:rPr>
              <a:t>double</a:t>
            </a:r>
            <a:r>
              <a:rPr lang="es-ES" sz="2000" dirty="0" smtClean="0">
                <a:solidFill>
                  <a:schemeClr val="dk1"/>
                </a:solidFill>
                <a:latin typeface="Courier New"/>
                <a:ea typeface="Courier New"/>
                <a:cs typeface="Courier New"/>
                <a:sym typeface="Courier New"/>
              </a:rPr>
              <a:t> </a:t>
            </a:r>
            <a:r>
              <a:rPr lang="es-ES" sz="2000" dirty="0">
                <a:solidFill>
                  <a:schemeClr val="dk1"/>
                </a:solidFill>
                <a:latin typeface="Courier New"/>
                <a:ea typeface="Courier New"/>
                <a:cs typeface="Courier New"/>
                <a:sym typeface="Courier New"/>
              </a:rPr>
              <a:t>lado){</a:t>
            </a:r>
            <a:endParaRPr sz="2000" dirty="0"/>
          </a:p>
          <a:p>
            <a:pPr marL="0" marR="0" lvl="0" indent="0" algn="l" rtl="0">
              <a:spcBef>
                <a:spcPts val="0"/>
              </a:spcBef>
              <a:spcAft>
                <a:spcPts val="0"/>
              </a:spcAft>
              <a:buNone/>
            </a:pPr>
            <a:r>
              <a:rPr lang="es-ES" sz="2000" dirty="0">
                <a:solidFill>
                  <a:schemeClr val="dk1"/>
                </a:solidFill>
                <a:latin typeface="Courier New"/>
                <a:ea typeface="Courier New"/>
                <a:cs typeface="Courier New"/>
                <a:sym typeface="Courier New"/>
              </a:rPr>
              <a:t>   {</a:t>
            </a:r>
            <a:endParaRPr sz="2000" dirty="0"/>
          </a:p>
          <a:p>
            <a:pPr marL="0" marR="0" lvl="0" indent="0" algn="l" rtl="0">
              <a:spcBef>
                <a:spcPts val="0"/>
              </a:spcBef>
              <a:spcAft>
                <a:spcPts val="0"/>
              </a:spcAft>
              <a:buNone/>
            </a:pPr>
            <a:r>
              <a:rPr lang="es-ES" sz="2000" dirty="0">
                <a:solidFill>
                  <a:schemeClr val="dk1"/>
                </a:solidFill>
                <a:latin typeface="Courier New"/>
                <a:ea typeface="Courier New"/>
                <a:cs typeface="Courier New"/>
                <a:sym typeface="Courier New"/>
              </a:rPr>
              <a:t>      </a:t>
            </a:r>
            <a:r>
              <a:rPr lang="es-ES" sz="2000" dirty="0" err="1">
                <a:solidFill>
                  <a:schemeClr val="dk1"/>
                </a:solidFill>
                <a:latin typeface="Courier New"/>
                <a:ea typeface="Courier New"/>
                <a:cs typeface="Courier New"/>
                <a:sym typeface="Courier New"/>
              </a:rPr>
              <a:t>super</a:t>
            </a:r>
            <a:r>
              <a:rPr lang="es-ES" sz="2000" dirty="0">
                <a:solidFill>
                  <a:schemeClr val="dk1"/>
                </a:solidFill>
                <a:latin typeface="Courier New"/>
                <a:ea typeface="Courier New"/>
                <a:cs typeface="Courier New"/>
                <a:sym typeface="Courier New"/>
              </a:rPr>
              <a:t>(x, y);</a:t>
            </a:r>
            <a:endParaRPr sz="2000" dirty="0"/>
          </a:p>
          <a:p>
            <a:pPr marL="0" marR="0" lvl="0" indent="0" algn="l" rtl="0">
              <a:spcBef>
                <a:spcPts val="0"/>
              </a:spcBef>
              <a:spcAft>
                <a:spcPts val="0"/>
              </a:spcAft>
              <a:buNone/>
            </a:pPr>
            <a:r>
              <a:rPr lang="es-ES" sz="2000" dirty="0">
                <a:solidFill>
                  <a:schemeClr val="dk1"/>
                </a:solidFill>
                <a:latin typeface="Courier New"/>
                <a:ea typeface="Courier New"/>
                <a:cs typeface="Courier New"/>
                <a:sym typeface="Courier New"/>
              </a:rPr>
              <a:t>      </a:t>
            </a:r>
            <a:r>
              <a:rPr lang="es-ES" sz="2000" dirty="0" err="1">
                <a:solidFill>
                  <a:schemeClr val="dk1"/>
                </a:solidFill>
                <a:latin typeface="Courier New"/>
                <a:ea typeface="Courier New"/>
                <a:cs typeface="Courier New"/>
                <a:sym typeface="Courier New"/>
              </a:rPr>
              <a:t>this.lado</a:t>
            </a:r>
            <a:r>
              <a:rPr lang="es-ES" sz="2000" dirty="0">
                <a:solidFill>
                  <a:schemeClr val="dk1"/>
                </a:solidFill>
                <a:latin typeface="Courier New"/>
                <a:ea typeface="Courier New"/>
                <a:cs typeface="Courier New"/>
                <a:sym typeface="Courier New"/>
              </a:rPr>
              <a:t> = lado;</a:t>
            </a:r>
            <a:endParaRPr sz="2000" dirty="0"/>
          </a:p>
          <a:p>
            <a:pPr marL="0" marR="0" lvl="0" indent="0" algn="l" rtl="0">
              <a:spcBef>
                <a:spcPts val="0"/>
              </a:spcBef>
              <a:spcAft>
                <a:spcPts val="0"/>
              </a:spcAft>
              <a:buNone/>
            </a:pPr>
            <a:r>
              <a:rPr lang="es-ES" sz="2000" dirty="0">
                <a:solidFill>
                  <a:schemeClr val="dk1"/>
                </a:solidFill>
                <a:latin typeface="Courier New"/>
                <a:ea typeface="Courier New"/>
                <a:cs typeface="Courier New"/>
                <a:sym typeface="Courier New"/>
              </a:rPr>
              <a:t>   }</a:t>
            </a:r>
            <a:endParaRPr sz="2000" dirty="0"/>
          </a:p>
          <a:p>
            <a:pPr marL="0" marR="0" lvl="0" indent="0" algn="l" rtl="0">
              <a:spcBef>
                <a:spcPts val="600"/>
              </a:spcBef>
              <a:spcAft>
                <a:spcPts val="0"/>
              </a:spcAft>
              <a:buNone/>
            </a:pPr>
            <a:r>
              <a:rPr lang="es-ES" sz="2000" dirty="0">
                <a:solidFill>
                  <a:schemeClr val="dk1"/>
                </a:solidFill>
                <a:latin typeface="Courier New"/>
                <a:ea typeface="Courier New"/>
                <a:cs typeface="Courier New"/>
                <a:sym typeface="Courier New"/>
              </a:rPr>
              <a:t>   </a:t>
            </a:r>
            <a:r>
              <a:rPr lang="es-ES" sz="2000" b="1" dirty="0" err="1">
                <a:solidFill>
                  <a:schemeClr val="dk1"/>
                </a:solidFill>
                <a:latin typeface="Courier New"/>
                <a:ea typeface="Courier New"/>
                <a:cs typeface="Courier New"/>
                <a:sym typeface="Courier New"/>
              </a:rPr>
              <a:t>public</a:t>
            </a:r>
            <a:r>
              <a:rPr lang="es-ES" sz="2000" b="1" dirty="0">
                <a:solidFill>
                  <a:schemeClr val="dk1"/>
                </a:solidFill>
                <a:latin typeface="Courier New"/>
                <a:ea typeface="Courier New"/>
                <a:cs typeface="Courier New"/>
                <a:sym typeface="Courier New"/>
              </a:rPr>
              <a:t> </a:t>
            </a:r>
            <a:r>
              <a:rPr lang="es-ES" sz="2000" b="1" dirty="0" err="1">
                <a:solidFill>
                  <a:schemeClr val="dk1"/>
                </a:solidFill>
                <a:latin typeface="Courier New"/>
                <a:ea typeface="Courier New"/>
                <a:cs typeface="Courier New"/>
                <a:sym typeface="Courier New"/>
              </a:rPr>
              <a:t>double</a:t>
            </a:r>
            <a:r>
              <a:rPr lang="es-ES" sz="2000" b="1" dirty="0">
                <a:solidFill>
                  <a:schemeClr val="dk1"/>
                </a:solidFill>
                <a:latin typeface="Courier New"/>
                <a:ea typeface="Courier New"/>
                <a:cs typeface="Courier New"/>
                <a:sym typeface="Courier New"/>
              </a:rPr>
              <a:t> </a:t>
            </a:r>
            <a:r>
              <a:rPr lang="es-ES" sz="2000" b="1" dirty="0" err="1">
                <a:solidFill>
                  <a:schemeClr val="dk1"/>
                </a:solidFill>
                <a:latin typeface="Courier New"/>
                <a:ea typeface="Courier New"/>
                <a:cs typeface="Courier New"/>
                <a:sym typeface="Courier New"/>
              </a:rPr>
              <a:t>area</a:t>
            </a:r>
            <a:r>
              <a:rPr lang="es-ES" sz="2000" b="1" dirty="0">
                <a:solidFill>
                  <a:schemeClr val="dk1"/>
                </a:solidFill>
                <a:latin typeface="Courier New"/>
                <a:ea typeface="Courier New"/>
                <a:cs typeface="Courier New"/>
                <a:sym typeface="Courier New"/>
              </a:rPr>
              <a:t>() </a:t>
            </a:r>
            <a:r>
              <a:rPr lang="es-ES" sz="2000" dirty="0">
                <a:solidFill>
                  <a:schemeClr val="dk1"/>
                </a:solidFill>
                <a:latin typeface="Courier New"/>
                <a:ea typeface="Courier New"/>
                <a:cs typeface="Courier New"/>
                <a:sym typeface="Courier New"/>
              </a:rPr>
              <a:t>{</a:t>
            </a:r>
            <a:endParaRPr sz="2000" dirty="0"/>
          </a:p>
          <a:p>
            <a:pPr marL="0" marR="0" lvl="0" indent="0" algn="l" rtl="0">
              <a:spcBef>
                <a:spcPts val="0"/>
              </a:spcBef>
              <a:spcAft>
                <a:spcPts val="0"/>
              </a:spcAft>
              <a:buNone/>
            </a:pPr>
            <a:r>
              <a:rPr lang="es-ES" sz="2000" dirty="0">
                <a:solidFill>
                  <a:schemeClr val="dk1"/>
                </a:solidFill>
                <a:latin typeface="Courier New"/>
                <a:ea typeface="Courier New"/>
                <a:cs typeface="Courier New"/>
                <a:sym typeface="Courier New"/>
              </a:rPr>
              <a:t>      </a:t>
            </a:r>
            <a:r>
              <a:rPr lang="es-ES" sz="2000" dirty="0" err="1">
                <a:solidFill>
                  <a:schemeClr val="dk1"/>
                </a:solidFill>
                <a:latin typeface="Courier New"/>
                <a:ea typeface="Courier New"/>
                <a:cs typeface="Courier New"/>
                <a:sym typeface="Courier New"/>
              </a:rPr>
              <a:t>return</a:t>
            </a:r>
            <a:r>
              <a:rPr lang="es-ES" sz="2000" dirty="0">
                <a:solidFill>
                  <a:schemeClr val="dk1"/>
                </a:solidFill>
                <a:latin typeface="Courier New"/>
                <a:ea typeface="Courier New"/>
                <a:cs typeface="Courier New"/>
                <a:sym typeface="Courier New"/>
              </a:rPr>
              <a:t> lado * lado;</a:t>
            </a:r>
            <a:endParaRPr sz="2000" dirty="0"/>
          </a:p>
          <a:p>
            <a:pPr marL="0" marR="0" lvl="0" indent="0" algn="l" rtl="0">
              <a:spcBef>
                <a:spcPts val="0"/>
              </a:spcBef>
              <a:spcAft>
                <a:spcPts val="0"/>
              </a:spcAft>
              <a:buNone/>
            </a:pPr>
            <a:r>
              <a:rPr lang="es-ES" sz="2000" dirty="0">
                <a:solidFill>
                  <a:schemeClr val="dk1"/>
                </a:solidFill>
                <a:latin typeface="Courier New"/>
                <a:ea typeface="Courier New"/>
                <a:cs typeface="Courier New"/>
                <a:sym typeface="Courier New"/>
              </a:rPr>
              <a:t>   }</a:t>
            </a:r>
            <a:endParaRPr sz="2000" dirty="0"/>
          </a:p>
          <a:p>
            <a:pPr marL="0" marR="0" lvl="0" indent="0" algn="l" rtl="0">
              <a:spcBef>
                <a:spcPts val="0"/>
              </a:spcBef>
              <a:spcAft>
                <a:spcPts val="0"/>
              </a:spcAft>
              <a:buNone/>
            </a:pPr>
            <a:r>
              <a:rPr lang="es-ES" sz="2000" dirty="0">
                <a:solidFill>
                  <a:schemeClr val="dk1"/>
                </a:solidFill>
                <a:latin typeface="Courier New"/>
                <a:ea typeface="Courier New"/>
                <a:cs typeface="Courier New"/>
                <a:sym typeface="Courier New"/>
              </a:rPr>
              <a:t>}</a:t>
            </a:r>
            <a:endParaRPr sz="2000" dirty="0">
              <a:solidFill>
                <a:schemeClr val="dk1"/>
              </a:solidFill>
              <a:latin typeface="Courier New"/>
              <a:ea typeface="Courier New"/>
              <a:cs typeface="Courier New"/>
              <a:sym typeface="Courier New"/>
            </a:endParaRPr>
          </a:p>
        </p:txBody>
      </p:sp>
      <p:sp>
        <p:nvSpPr>
          <p:cNvPr id="13" name="Llamada con línea 1 12"/>
          <p:cNvSpPr/>
          <p:nvPr/>
        </p:nvSpPr>
        <p:spPr>
          <a:xfrm rot="16200000">
            <a:off x="6161555" y="355881"/>
            <a:ext cx="815302" cy="4299821"/>
          </a:xfrm>
          <a:prstGeom prst="borderCallout1">
            <a:avLst>
              <a:gd name="adj1" fmla="val 18750"/>
              <a:gd name="adj2" fmla="val -8333"/>
              <a:gd name="adj3" fmla="val 367"/>
              <a:gd name="adj4" fmla="val -69871"/>
            </a:avLst>
          </a:prstGeom>
          <a:solidFill>
            <a:schemeClr val="accent3">
              <a:lumMod val="40000"/>
              <a:lumOff val="60000"/>
            </a:schemeClr>
          </a:solidFill>
          <a:ln w="34925">
            <a:solidFill>
              <a:schemeClr val="accent3">
                <a:lumMod val="50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u-ES"/>
          </a:p>
        </p:txBody>
      </p:sp>
      <p:sp>
        <p:nvSpPr>
          <p:cNvPr id="14" name="CuadroTexto 13"/>
          <p:cNvSpPr txBox="1"/>
          <p:nvPr/>
        </p:nvSpPr>
        <p:spPr>
          <a:xfrm>
            <a:off x="4580141" y="2161089"/>
            <a:ext cx="3962783" cy="707886"/>
          </a:xfrm>
          <a:prstGeom prst="rect">
            <a:avLst/>
          </a:prstGeom>
          <a:noFill/>
        </p:spPr>
        <p:txBody>
          <a:bodyPr wrap="square" rtlCol="0">
            <a:spAutoFit/>
          </a:bodyPr>
          <a:lstStyle/>
          <a:p>
            <a:pPr algn="ctr"/>
            <a:r>
              <a:rPr lang="es-ES" sz="2000" dirty="0" smtClean="0">
                <a:latin typeface="Monotype Corsiva" panose="03010101010201010101" pitchFamily="66" charset="0"/>
              </a:rPr>
              <a:t>Implementación del método para el cálculo del área de un cuadrado &gt;&gt;  lado </a:t>
            </a:r>
            <a:r>
              <a:rPr lang="es-ES" sz="2000" baseline="30000" dirty="0" smtClean="0">
                <a:latin typeface="Monotype Corsiva" panose="03010101010201010101" pitchFamily="66" charset="0"/>
              </a:rPr>
              <a:t>2</a:t>
            </a:r>
            <a:endParaRPr lang="eu-ES" sz="2000" dirty="0">
              <a:latin typeface="Monotype Corsiva" panose="03010101010201010101" pitchFamily="66" charset="0"/>
            </a:endParaRPr>
          </a:p>
        </p:txBody>
      </p:sp>
      <p:sp>
        <p:nvSpPr>
          <p:cNvPr id="15" name="Proceso alternativo 14"/>
          <p:cNvSpPr/>
          <p:nvPr/>
        </p:nvSpPr>
        <p:spPr>
          <a:xfrm>
            <a:off x="754375" y="3182570"/>
            <a:ext cx="3664920" cy="1068935"/>
          </a:xfrm>
          <a:prstGeom prst="flowChartAlternateProcess">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u-ES"/>
          </a:p>
        </p:txBody>
      </p:sp>
    </p:spTree>
    <p:extLst>
      <p:ext uri="{BB962C8B-B14F-4D97-AF65-F5344CB8AC3E}">
        <p14:creationId xmlns:p14="http://schemas.microsoft.com/office/powerpoint/2010/main" val="3010610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15</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a:latin typeface="Times New Roman" panose="02020603050405020304" pitchFamily="18" charset="0"/>
                <a:cs typeface="Times New Roman" panose="02020603050405020304" pitchFamily="18" charset="0"/>
              </a:rPr>
              <a:t>3</a:t>
            </a:r>
            <a:r>
              <a:rPr lang="es-ES" dirty="0" smtClean="0">
                <a:latin typeface="Times New Roman" panose="02020603050405020304" pitchFamily="18" charset="0"/>
                <a:cs typeface="Times New Roman" panose="02020603050405020304" pitchFamily="18" charset="0"/>
              </a:rPr>
              <a:t>.- Algunas preguntas</a:t>
            </a:r>
            <a:endParaRPr lang="en-US" dirty="0">
              <a:latin typeface="Times New Roman" panose="02020603050405020304" pitchFamily="18" charset="0"/>
              <a:cs typeface="Times New Roman" panose="02020603050405020304" pitchFamily="18" charset="0"/>
            </a:endParaRPr>
          </a:p>
        </p:txBody>
      </p:sp>
      <p:pic>
        <p:nvPicPr>
          <p:cNvPr id="13" name="Google Shape;208;p10"/>
          <p:cNvPicPr preferRelativeResize="0">
            <a:picLocks noChangeAspect="1"/>
          </p:cNvPicPr>
          <p:nvPr/>
        </p:nvPicPr>
        <p:blipFill rotWithShape="1">
          <a:blip r:embed="rId2">
            <a:alphaModFix/>
          </a:blip>
          <a:srcRect/>
          <a:stretch/>
        </p:blipFill>
        <p:spPr>
          <a:xfrm>
            <a:off x="2739540" y="2363326"/>
            <a:ext cx="1434717" cy="2215639"/>
          </a:xfrm>
          <a:prstGeom prst="rect">
            <a:avLst/>
          </a:prstGeom>
          <a:noFill/>
          <a:ln>
            <a:noFill/>
          </a:ln>
        </p:spPr>
      </p:pic>
      <p:sp>
        <p:nvSpPr>
          <p:cNvPr id="14" name="Llamada con línea 1 13"/>
          <p:cNvSpPr/>
          <p:nvPr/>
        </p:nvSpPr>
        <p:spPr>
          <a:xfrm rot="16200000">
            <a:off x="1663471" y="162881"/>
            <a:ext cx="1694055" cy="3327516"/>
          </a:xfrm>
          <a:prstGeom prst="borderCallout1">
            <a:avLst>
              <a:gd name="adj1" fmla="val 18750"/>
              <a:gd name="adj2" fmla="val -8333"/>
              <a:gd name="adj3" fmla="val 65912"/>
              <a:gd name="adj4" fmla="val -41842"/>
            </a:avLst>
          </a:prstGeom>
          <a:solidFill>
            <a:schemeClr val="accent6">
              <a:lumMod val="60000"/>
              <a:lumOff val="4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u-ES"/>
          </a:p>
        </p:txBody>
      </p:sp>
      <p:sp>
        <p:nvSpPr>
          <p:cNvPr id="15" name="Google Shape;210;p10"/>
          <p:cNvSpPr txBox="1"/>
          <p:nvPr/>
        </p:nvSpPr>
        <p:spPr>
          <a:xfrm>
            <a:off x="895009" y="1024105"/>
            <a:ext cx="3092286"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dirty="0" smtClean="0">
                <a:solidFill>
                  <a:schemeClr val="dk1"/>
                </a:solidFill>
                <a:latin typeface="Monotype Corsiva" panose="03010101010201010101" pitchFamily="66" charset="0"/>
                <a:ea typeface="Corsiva"/>
                <a:cs typeface="Corsiva"/>
                <a:sym typeface="Corsiva"/>
              </a:rPr>
              <a:t>¿Es necesario que una clase que tienen uno o más métodos abstractos se defina como abstracta?</a:t>
            </a:r>
            <a:endParaRPr sz="2400" dirty="0">
              <a:solidFill>
                <a:schemeClr val="dk1"/>
              </a:solidFill>
              <a:latin typeface="Monotype Corsiva" panose="03010101010201010101" pitchFamily="66" charset="0"/>
              <a:ea typeface="Corsiva"/>
              <a:cs typeface="Corsiva"/>
              <a:sym typeface="Corsiva"/>
            </a:endParaRPr>
          </a:p>
        </p:txBody>
      </p:sp>
      <p:pic>
        <p:nvPicPr>
          <p:cNvPr id="16" name="Google Shape;251;p14" descr="Sí al Convenio propuesto por CCOO (Comunicado 25 de Convenio TIC)"/>
          <p:cNvPicPr preferRelativeResize="0"/>
          <p:nvPr/>
        </p:nvPicPr>
        <p:blipFill rotWithShape="1">
          <a:blip r:embed="rId3">
            <a:alphaModFix/>
          </a:blip>
          <a:srcRect/>
          <a:stretch/>
        </p:blipFill>
        <p:spPr>
          <a:xfrm>
            <a:off x="686366" y="2298799"/>
            <a:ext cx="1754786" cy="1754786"/>
          </a:xfrm>
          <a:prstGeom prst="rect">
            <a:avLst/>
          </a:prstGeom>
          <a:noFill/>
          <a:ln>
            <a:noFill/>
          </a:ln>
        </p:spPr>
      </p:pic>
      <p:sp>
        <p:nvSpPr>
          <p:cNvPr id="17" name="Google Shape;250;p14"/>
          <p:cNvSpPr txBox="1"/>
          <p:nvPr/>
        </p:nvSpPr>
        <p:spPr>
          <a:xfrm>
            <a:off x="4618703" y="1138990"/>
            <a:ext cx="4056487" cy="3046948"/>
          </a:xfrm>
          <a:prstGeom prst="rect">
            <a:avLst/>
          </a:prstGeom>
          <a:noFill/>
          <a:ln>
            <a:noFill/>
          </a:ln>
        </p:spPr>
        <p:txBody>
          <a:bodyPr spcFirstLastPara="1" wrap="square" lIns="91425" tIns="45700" rIns="91425" bIns="45700" anchor="t" anchorCtr="0">
            <a:spAutoFit/>
          </a:bodyPr>
          <a:lstStyle/>
          <a:p>
            <a:pPr marL="0" marR="0" lvl="0" indent="803275" algn="just" rtl="0">
              <a:spcBef>
                <a:spcPts val="0"/>
              </a:spcBef>
              <a:spcAft>
                <a:spcPts val="0"/>
              </a:spcAft>
              <a:buNone/>
            </a:pPr>
            <a:r>
              <a:rPr lang="es-ES" sz="2400" b="1" dirty="0">
                <a:solidFill>
                  <a:srgbClr val="FF0000"/>
                </a:solidFill>
                <a:latin typeface="Times New Roman"/>
                <a:ea typeface="Times New Roman"/>
                <a:cs typeface="Times New Roman"/>
                <a:sym typeface="Times New Roman"/>
              </a:rPr>
              <a:t>Sí</a:t>
            </a:r>
            <a:r>
              <a:rPr lang="es-ES" sz="2400" dirty="0">
                <a:solidFill>
                  <a:schemeClr val="dk1"/>
                </a:solidFill>
                <a:latin typeface="Times New Roman"/>
                <a:ea typeface="Times New Roman"/>
                <a:cs typeface="Times New Roman"/>
                <a:sym typeface="Times New Roman"/>
              </a:rPr>
              <a:t>, si declaramos un método abstracto el compilador nos obliga a declarar la clase como abstracta porque si no lo hiciéramos así tendríamos un método de una clase concreta no ejecutable, y eso no es admitido por Java. </a:t>
            </a:r>
            <a:endParaRPr sz="24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2147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ircle(in)">
                                      <p:cBhvr>
                                        <p:cTn id="1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16</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a:latin typeface="Times New Roman" panose="02020603050405020304" pitchFamily="18" charset="0"/>
                <a:cs typeface="Times New Roman" panose="02020603050405020304" pitchFamily="18" charset="0"/>
              </a:rPr>
              <a:t>3</a:t>
            </a:r>
            <a:r>
              <a:rPr lang="es-ES" dirty="0" smtClean="0">
                <a:latin typeface="Times New Roman" panose="02020603050405020304" pitchFamily="18" charset="0"/>
                <a:cs typeface="Times New Roman" panose="02020603050405020304" pitchFamily="18" charset="0"/>
              </a:rPr>
              <a:t>.- Algunas preguntas</a:t>
            </a:r>
            <a:endParaRPr lang="en-US" dirty="0">
              <a:latin typeface="Times New Roman" panose="02020603050405020304" pitchFamily="18" charset="0"/>
              <a:cs typeface="Times New Roman" panose="02020603050405020304" pitchFamily="18" charset="0"/>
            </a:endParaRPr>
          </a:p>
        </p:txBody>
      </p:sp>
      <p:pic>
        <p:nvPicPr>
          <p:cNvPr id="12" name="Google Shape;208;p10"/>
          <p:cNvPicPr preferRelativeResize="0">
            <a:picLocks noChangeAspect="1"/>
          </p:cNvPicPr>
          <p:nvPr/>
        </p:nvPicPr>
        <p:blipFill rotWithShape="1">
          <a:blip r:embed="rId2">
            <a:alphaModFix/>
          </a:blip>
          <a:srcRect/>
          <a:stretch/>
        </p:blipFill>
        <p:spPr>
          <a:xfrm>
            <a:off x="2434130" y="2318450"/>
            <a:ext cx="1434717" cy="2215639"/>
          </a:xfrm>
          <a:prstGeom prst="rect">
            <a:avLst/>
          </a:prstGeom>
          <a:noFill/>
          <a:ln>
            <a:noFill/>
          </a:ln>
        </p:spPr>
      </p:pic>
      <p:sp>
        <p:nvSpPr>
          <p:cNvPr id="13" name="Llamada con línea 1 12"/>
          <p:cNvSpPr/>
          <p:nvPr/>
        </p:nvSpPr>
        <p:spPr>
          <a:xfrm rot="16200000">
            <a:off x="1358061" y="118005"/>
            <a:ext cx="1694055" cy="3327516"/>
          </a:xfrm>
          <a:prstGeom prst="borderCallout1">
            <a:avLst>
              <a:gd name="adj1" fmla="val 18750"/>
              <a:gd name="adj2" fmla="val -8333"/>
              <a:gd name="adj3" fmla="val 65912"/>
              <a:gd name="adj4" fmla="val -41842"/>
            </a:avLst>
          </a:prstGeom>
          <a:solidFill>
            <a:schemeClr val="accent6">
              <a:lumMod val="60000"/>
              <a:lumOff val="4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u-ES"/>
          </a:p>
        </p:txBody>
      </p:sp>
      <p:sp>
        <p:nvSpPr>
          <p:cNvPr id="14" name="Google Shape;210;p10"/>
          <p:cNvSpPr txBox="1"/>
          <p:nvPr/>
        </p:nvSpPr>
        <p:spPr>
          <a:xfrm>
            <a:off x="589599" y="979229"/>
            <a:ext cx="3092286"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dirty="0" smtClean="0">
                <a:solidFill>
                  <a:schemeClr val="dk1"/>
                </a:solidFill>
                <a:latin typeface="Monotype Corsiva" panose="03010101010201010101" pitchFamily="66" charset="0"/>
                <a:ea typeface="Corsiva"/>
                <a:cs typeface="Corsiva"/>
                <a:sym typeface="Corsiva"/>
              </a:rPr>
              <a:t>¿Una clase se puede declarar como abstracta y no contener métodos abstractos?</a:t>
            </a:r>
            <a:endParaRPr sz="2400" dirty="0">
              <a:solidFill>
                <a:schemeClr val="dk1"/>
              </a:solidFill>
              <a:latin typeface="Monotype Corsiva" panose="03010101010201010101" pitchFamily="66" charset="0"/>
              <a:ea typeface="Corsiva"/>
              <a:cs typeface="Corsiva"/>
              <a:sym typeface="Corsiva"/>
            </a:endParaRPr>
          </a:p>
        </p:txBody>
      </p:sp>
      <p:pic>
        <p:nvPicPr>
          <p:cNvPr id="15" name="Google Shape;251;p14" descr="Sí al Convenio propuesto por CCOO (Comunicado 25 de Convenio TIC)"/>
          <p:cNvPicPr preferRelativeResize="0"/>
          <p:nvPr/>
        </p:nvPicPr>
        <p:blipFill rotWithShape="1">
          <a:blip r:embed="rId3">
            <a:alphaModFix/>
          </a:blip>
          <a:srcRect/>
          <a:stretch/>
        </p:blipFill>
        <p:spPr>
          <a:xfrm>
            <a:off x="380956" y="2253923"/>
            <a:ext cx="1754786" cy="1754786"/>
          </a:xfrm>
          <a:prstGeom prst="rect">
            <a:avLst/>
          </a:prstGeom>
          <a:noFill/>
          <a:ln>
            <a:noFill/>
          </a:ln>
        </p:spPr>
      </p:pic>
      <p:sp>
        <p:nvSpPr>
          <p:cNvPr id="16" name="Google Shape;263;p15"/>
          <p:cNvSpPr txBox="1"/>
          <p:nvPr/>
        </p:nvSpPr>
        <p:spPr>
          <a:xfrm>
            <a:off x="4266590" y="840709"/>
            <a:ext cx="4454053" cy="3416279"/>
          </a:xfrm>
          <a:prstGeom prst="rect">
            <a:avLst/>
          </a:prstGeom>
          <a:noFill/>
          <a:ln>
            <a:noFill/>
          </a:ln>
        </p:spPr>
        <p:txBody>
          <a:bodyPr spcFirstLastPara="1" wrap="square" lIns="91425" tIns="45700" rIns="91425" bIns="45700" anchor="t" anchorCtr="0">
            <a:spAutoFit/>
          </a:bodyPr>
          <a:lstStyle/>
          <a:p>
            <a:pPr marL="0" marR="0" lvl="0" indent="803275" algn="just" rtl="0">
              <a:spcBef>
                <a:spcPts val="0"/>
              </a:spcBef>
              <a:spcAft>
                <a:spcPts val="0"/>
              </a:spcAft>
              <a:buNone/>
            </a:pPr>
            <a:r>
              <a:rPr lang="es-ES" sz="3600" b="1" dirty="0">
                <a:solidFill>
                  <a:srgbClr val="FF0000"/>
                </a:solidFill>
                <a:latin typeface="Times New Roman"/>
                <a:ea typeface="Times New Roman"/>
                <a:cs typeface="Times New Roman"/>
                <a:sym typeface="Times New Roman"/>
              </a:rPr>
              <a:t>Sí</a:t>
            </a:r>
            <a:r>
              <a:rPr lang="es-ES" sz="2400" dirty="0">
                <a:solidFill>
                  <a:schemeClr val="dk1"/>
                </a:solidFill>
                <a:latin typeface="Times New Roman"/>
                <a:ea typeface="Times New Roman"/>
                <a:cs typeface="Times New Roman"/>
                <a:sym typeface="Times New Roman"/>
              </a:rPr>
              <a:t>, </a:t>
            </a:r>
            <a:r>
              <a:rPr lang="es-ES" sz="2000" i="1" dirty="0">
                <a:solidFill>
                  <a:schemeClr val="dk1"/>
                </a:solidFill>
                <a:latin typeface="Times New Roman"/>
                <a:ea typeface="Times New Roman"/>
                <a:cs typeface="Times New Roman"/>
                <a:sym typeface="Times New Roman"/>
              </a:rPr>
              <a:t>una clase puede ser declarada como abstracta y no contener métodos abstractos</a:t>
            </a:r>
            <a:r>
              <a:rPr lang="es-ES" sz="2000" dirty="0">
                <a:solidFill>
                  <a:schemeClr val="dk1"/>
                </a:solidFill>
                <a:latin typeface="Times New Roman"/>
                <a:ea typeface="Times New Roman"/>
                <a:cs typeface="Times New Roman"/>
                <a:sym typeface="Times New Roman"/>
              </a:rPr>
              <a:t>. En algunos casos la clase abstracta simplemente sirve para efectuar operaciones comunes a subclases sin necesidad de métodos abstractos. En otros casos sí se usarán los métodos abstractos para referenciar operaciones en la clase abstracta al contenido de la sobre-escritura en las subclases.</a:t>
            </a:r>
            <a:endParaRPr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1660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heel(1)">
                                      <p:cBhvr>
                                        <p:cTn id="12"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17</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a:latin typeface="Times New Roman" panose="02020603050405020304" pitchFamily="18" charset="0"/>
                <a:cs typeface="Times New Roman" panose="02020603050405020304" pitchFamily="18" charset="0"/>
              </a:rPr>
              <a:t>3</a:t>
            </a:r>
            <a:r>
              <a:rPr lang="es-ES" dirty="0" smtClean="0">
                <a:latin typeface="Times New Roman" panose="02020603050405020304" pitchFamily="18" charset="0"/>
                <a:cs typeface="Times New Roman" panose="02020603050405020304" pitchFamily="18" charset="0"/>
              </a:rPr>
              <a:t>.- Algunas preguntas</a:t>
            </a:r>
            <a:endParaRPr lang="en-US" dirty="0">
              <a:latin typeface="Times New Roman" panose="02020603050405020304" pitchFamily="18" charset="0"/>
              <a:cs typeface="Times New Roman" panose="02020603050405020304" pitchFamily="18" charset="0"/>
            </a:endParaRPr>
          </a:p>
        </p:txBody>
      </p:sp>
      <p:pic>
        <p:nvPicPr>
          <p:cNvPr id="12" name="Google Shape;208;p10"/>
          <p:cNvPicPr preferRelativeResize="0">
            <a:picLocks noChangeAspect="1"/>
          </p:cNvPicPr>
          <p:nvPr/>
        </p:nvPicPr>
        <p:blipFill rotWithShape="1">
          <a:blip r:embed="rId2">
            <a:alphaModFix/>
          </a:blip>
          <a:srcRect/>
          <a:stretch/>
        </p:blipFill>
        <p:spPr>
          <a:xfrm>
            <a:off x="2434130" y="2318450"/>
            <a:ext cx="1434717" cy="2215639"/>
          </a:xfrm>
          <a:prstGeom prst="rect">
            <a:avLst/>
          </a:prstGeom>
          <a:noFill/>
          <a:ln>
            <a:noFill/>
          </a:ln>
        </p:spPr>
      </p:pic>
      <p:sp>
        <p:nvSpPr>
          <p:cNvPr id="13" name="Llamada con línea 1 12"/>
          <p:cNvSpPr/>
          <p:nvPr/>
        </p:nvSpPr>
        <p:spPr>
          <a:xfrm rot="16200000">
            <a:off x="1545495" y="-69429"/>
            <a:ext cx="1319187" cy="3327516"/>
          </a:xfrm>
          <a:prstGeom prst="borderCallout1">
            <a:avLst>
              <a:gd name="adj1" fmla="val 18750"/>
              <a:gd name="adj2" fmla="val -8333"/>
              <a:gd name="adj3" fmla="val 65912"/>
              <a:gd name="adj4" fmla="val -86497"/>
            </a:avLst>
          </a:prstGeom>
          <a:solidFill>
            <a:schemeClr val="accent6">
              <a:lumMod val="60000"/>
              <a:lumOff val="40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u-ES"/>
          </a:p>
        </p:txBody>
      </p:sp>
      <p:sp>
        <p:nvSpPr>
          <p:cNvPr id="14" name="Google Shape;210;p10"/>
          <p:cNvSpPr txBox="1"/>
          <p:nvPr/>
        </p:nvSpPr>
        <p:spPr>
          <a:xfrm>
            <a:off x="589599" y="979229"/>
            <a:ext cx="3092286"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dirty="0" smtClean="0">
                <a:solidFill>
                  <a:schemeClr val="dk1"/>
                </a:solidFill>
                <a:latin typeface="Monotype Corsiva" panose="03010101010201010101" pitchFamily="66" charset="0"/>
                <a:ea typeface="Corsiva"/>
                <a:cs typeface="Corsiva"/>
                <a:sym typeface="Corsiva"/>
              </a:rPr>
              <a:t>¿Una clase que hereda de una clase abstracta puede ser no abstracta</a:t>
            </a:r>
            <a:endParaRPr sz="2400" dirty="0">
              <a:solidFill>
                <a:schemeClr val="dk1"/>
              </a:solidFill>
              <a:latin typeface="Monotype Corsiva" panose="03010101010201010101" pitchFamily="66" charset="0"/>
              <a:ea typeface="Corsiva"/>
              <a:cs typeface="Corsiva"/>
              <a:sym typeface="Corsiva"/>
            </a:endParaRPr>
          </a:p>
        </p:txBody>
      </p:sp>
      <p:pic>
        <p:nvPicPr>
          <p:cNvPr id="15" name="Google Shape;251;p14" descr="Sí al Convenio propuesto por CCOO (Comunicado 25 de Convenio TIC)"/>
          <p:cNvPicPr preferRelativeResize="0"/>
          <p:nvPr/>
        </p:nvPicPr>
        <p:blipFill rotWithShape="1">
          <a:blip r:embed="rId3">
            <a:alphaModFix/>
          </a:blip>
          <a:srcRect/>
          <a:stretch/>
        </p:blipFill>
        <p:spPr>
          <a:xfrm>
            <a:off x="541330" y="2077205"/>
            <a:ext cx="1754786" cy="1754786"/>
          </a:xfrm>
          <a:prstGeom prst="rect">
            <a:avLst/>
          </a:prstGeom>
          <a:noFill/>
          <a:ln>
            <a:noFill/>
          </a:ln>
        </p:spPr>
      </p:pic>
      <p:sp>
        <p:nvSpPr>
          <p:cNvPr id="16" name="Google Shape;276;p16"/>
          <p:cNvSpPr txBox="1"/>
          <p:nvPr/>
        </p:nvSpPr>
        <p:spPr>
          <a:xfrm>
            <a:off x="4419295" y="1138990"/>
            <a:ext cx="4436414" cy="3046948"/>
          </a:xfrm>
          <a:prstGeom prst="rect">
            <a:avLst/>
          </a:prstGeom>
          <a:noFill/>
          <a:ln>
            <a:noFill/>
          </a:ln>
        </p:spPr>
        <p:txBody>
          <a:bodyPr spcFirstLastPara="1" wrap="square" lIns="91425" tIns="45700" rIns="91425" bIns="45700" anchor="t" anchorCtr="0">
            <a:spAutoFit/>
          </a:bodyPr>
          <a:lstStyle/>
          <a:p>
            <a:pPr marL="0" marR="0" lvl="0" indent="803275" algn="just" rtl="0">
              <a:spcBef>
                <a:spcPts val="0"/>
              </a:spcBef>
              <a:spcAft>
                <a:spcPts val="0"/>
              </a:spcAft>
              <a:buNone/>
            </a:pPr>
            <a:r>
              <a:rPr lang="es-ES" sz="3200" b="1" dirty="0">
                <a:solidFill>
                  <a:srgbClr val="FF0000"/>
                </a:solidFill>
                <a:latin typeface="Times New Roman"/>
                <a:ea typeface="Times New Roman"/>
                <a:cs typeface="Times New Roman"/>
                <a:sym typeface="Times New Roman"/>
              </a:rPr>
              <a:t>Sí</a:t>
            </a:r>
            <a:r>
              <a:rPr lang="es-ES" sz="2400" dirty="0">
                <a:solidFill>
                  <a:schemeClr val="dk1"/>
                </a:solidFill>
                <a:latin typeface="Times New Roman"/>
                <a:ea typeface="Times New Roman"/>
                <a:cs typeface="Times New Roman"/>
                <a:sym typeface="Times New Roman"/>
              </a:rPr>
              <a:t>, </a:t>
            </a:r>
            <a:r>
              <a:rPr lang="es-ES" sz="2000" dirty="0">
                <a:solidFill>
                  <a:schemeClr val="dk1"/>
                </a:solidFill>
                <a:latin typeface="Times New Roman"/>
                <a:ea typeface="Times New Roman"/>
                <a:cs typeface="Times New Roman"/>
                <a:sym typeface="Times New Roman"/>
              </a:rPr>
              <a:t>de hecho esta es una de las razones de ser de las clases abstractas. Una clase abstracta no puede ser instanciada, pero pueden crearse subclases concretas sobre la base de una clase abstracta, y crear instancias de estas subclases. Para ello hay que heredar de la clase abstracta y anular los métodos abstractos, es decir, implementarlos.</a:t>
            </a:r>
            <a:endParaRPr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4902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18</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4.- Un  ejemplo</a:t>
            </a:r>
            <a:endParaRPr lang="en-US" dirty="0">
              <a:latin typeface="Times New Roman" panose="02020603050405020304" pitchFamily="18" charset="0"/>
              <a:cs typeface="Times New Roman" panose="02020603050405020304" pitchFamily="18" charset="0"/>
            </a:endParaRPr>
          </a:p>
        </p:txBody>
      </p:sp>
      <p:pic>
        <p:nvPicPr>
          <p:cNvPr id="12" name="Google Shape;286;p17" descr="clase abstracta java"/>
          <p:cNvPicPr preferRelativeResize="0"/>
          <p:nvPr/>
        </p:nvPicPr>
        <p:blipFill rotWithShape="1">
          <a:blip r:embed="rId2">
            <a:alphaModFix/>
          </a:blip>
          <a:srcRect/>
          <a:stretch/>
        </p:blipFill>
        <p:spPr>
          <a:xfrm>
            <a:off x="296260" y="757259"/>
            <a:ext cx="5616312" cy="3817625"/>
          </a:xfrm>
          <a:prstGeom prst="rect">
            <a:avLst/>
          </a:prstGeom>
          <a:noFill/>
          <a:ln w="31750">
            <a:solidFill>
              <a:schemeClr val="tx1"/>
            </a:solidFill>
          </a:ln>
        </p:spPr>
      </p:pic>
      <p:sp>
        <p:nvSpPr>
          <p:cNvPr id="13" name="Google Shape;287;p17"/>
          <p:cNvSpPr txBox="1"/>
          <p:nvPr/>
        </p:nvSpPr>
        <p:spPr>
          <a:xfrm>
            <a:off x="4951440" y="1204791"/>
            <a:ext cx="3744416" cy="2246729"/>
          </a:xfrm>
          <a:prstGeom prst="rect">
            <a:avLst/>
          </a:prstGeom>
          <a:solidFill>
            <a:schemeClr val="lt1"/>
          </a:solidFill>
          <a:ln w="31750">
            <a:solidFill>
              <a:schemeClr val="tx1"/>
            </a:solidFill>
          </a:ln>
        </p:spPr>
        <p:txBody>
          <a:bodyPr spcFirstLastPara="1" wrap="square" lIns="91425" tIns="45700" rIns="91425" bIns="45700" anchor="t" anchorCtr="0">
            <a:spAutoFit/>
          </a:bodyPr>
          <a:lstStyle/>
          <a:p>
            <a:pPr marR="0" lvl="0" algn="just" rtl="0">
              <a:spcBef>
                <a:spcPts val="0"/>
              </a:spcBef>
              <a:spcAft>
                <a:spcPts val="0"/>
              </a:spcAft>
              <a:buNone/>
            </a:pPr>
            <a:r>
              <a:rPr lang="es-ES" sz="2000" dirty="0">
                <a:solidFill>
                  <a:schemeClr val="dk1"/>
                </a:solidFill>
                <a:latin typeface="Times New Roman"/>
                <a:ea typeface="Times New Roman"/>
                <a:cs typeface="Times New Roman"/>
                <a:sym typeface="Times New Roman"/>
              </a:rPr>
              <a:t>Este diagrama de clases define una clase abstracta «</a:t>
            </a:r>
            <a:r>
              <a:rPr lang="es-ES" sz="2000" b="1" dirty="0">
                <a:solidFill>
                  <a:schemeClr val="dk1"/>
                </a:solidFill>
                <a:latin typeface="Courier New"/>
                <a:ea typeface="Courier New"/>
                <a:cs typeface="Courier New"/>
                <a:sym typeface="Courier New"/>
              </a:rPr>
              <a:t>Profesor</a:t>
            </a:r>
            <a:r>
              <a:rPr lang="es-ES" sz="2000" dirty="0">
                <a:solidFill>
                  <a:schemeClr val="dk1"/>
                </a:solidFill>
                <a:latin typeface="Times New Roman"/>
                <a:ea typeface="Times New Roman"/>
                <a:cs typeface="Times New Roman"/>
                <a:sym typeface="Times New Roman"/>
              </a:rPr>
              <a:t>» que hereda de la clase «</a:t>
            </a:r>
            <a:r>
              <a:rPr lang="es-ES" sz="2000" b="1" dirty="0">
                <a:solidFill>
                  <a:schemeClr val="dk1"/>
                </a:solidFill>
                <a:latin typeface="Courier New"/>
                <a:ea typeface="Courier New"/>
                <a:cs typeface="Courier New"/>
                <a:sym typeface="Courier New"/>
              </a:rPr>
              <a:t>Persona</a:t>
            </a:r>
            <a:r>
              <a:rPr lang="es-ES" sz="2000" dirty="0">
                <a:solidFill>
                  <a:schemeClr val="dk1"/>
                </a:solidFill>
                <a:latin typeface="Times New Roman"/>
                <a:ea typeface="Times New Roman"/>
                <a:cs typeface="Times New Roman"/>
                <a:sym typeface="Times New Roman"/>
              </a:rPr>
              <a:t>» que no es abstracta, lo que significa que puede haber instancias de «</a:t>
            </a:r>
            <a:r>
              <a:rPr lang="es-ES" sz="2000" b="1" dirty="0">
                <a:solidFill>
                  <a:schemeClr val="dk1"/>
                </a:solidFill>
                <a:latin typeface="Courier New"/>
                <a:ea typeface="Courier New"/>
                <a:cs typeface="Courier New"/>
                <a:sym typeface="Courier New"/>
              </a:rPr>
              <a:t>Persona</a:t>
            </a:r>
            <a:r>
              <a:rPr lang="es-ES" sz="2000" dirty="0">
                <a:solidFill>
                  <a:schemeClr val="dk1"/>
                </a:solidFill>
                <a:latin typeface="Times New Roman"/>
                <a:ea typeface="Times New Roman"/>
                <a:cs typeface="Times New Roman"/>
                <a:sym typeface="Times New Roman"/>
              </a:rPr>
              <a:t>» pero no de «</a:t>
            </a:r>
            <a:r>
              <a:rPr lang="es-ES" sz="2000" b="1" dirty="0">
                <a:solidFill>
                  <a:schemeClr val="dk1"/>
                </a:solidFill>
                <a:latin typeface="Courier New"/>
                <a:ea typeface="Courier New"/>
                <a:cs typeface="Courier New"/>
                <a:sym typeface="Courier New"/>
              </a:rPr>
              <a:t>Profesor</a:t>
            </a:r>
            <a:r>
              <a:rPr lang="es-ES" sz="2000" dirty="0">
                <a:solidFill>
                  <a:schemeClr val="dk1"/>
                </a:solidFill>
                <a:latin typeface="Times New Roman"/>
                <a:ea typeface="Times New Roman"/>
                <a:cs typeface="Times New Roman"/>
                <a:sym typeface="Times New Roman"/>
              </a:rPr>
              <a:t>»</a:t>
            </a:r>
            <a:endParaRPr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61646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19</a:t>
              </a:fld>
              <a:endParaRPr lang="es-ES" b="1" dirty="0">
                <a:latin typeface="Times New Roman" panose="02020603050405020304" pitchFamily="18" charset="0"/>
                <a:cs typeface="Times New Roman" panose="02020603050405020304" pitchFamily="18" charset="0"/>
              </a:endParaRPr>
            </a:p>
          </p:txBody>
        </p:sp>
      </p:grpSp>
      <p:pic>
        <p:nvPicPr>
          <p:cNvPr id="12" name="Google Shape;296;p18"/>
          <p:cNvPicPr preferRelativeResize="0"/>
          <p:nvPr/>
        </p:nvPicPr>
        <p:blipFill rotWithShape="1">
          <a:blip r:embed="rId2">
            <a:alphaModFix/>
          </a:blip>
          <a:srcRect/>
          <a:stretch/>
        </p:blipFill>
        <p:spPr>
          <a:xfrm>
            <a:off x="754375" y="281175"/>
            <a:ext cx="7992130" cy="4225941"/>
          </a:xfrm>
          <a:prstGeom prst="rect">
            <a:avLst/>
          </a:prstGeom>
          <a:noFill/>
          <a:ln>
            <a:noFill/>
          </a:ln>
        </p:spPr>
      </p:pic>
      <p:sp>
        <p:nvSpPr>
          <p:cNvPr id="11"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4.- Un  ejemplo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562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9488" y="2774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1.- ¿Qué es una clase abstracta</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pSp>
        <p:nvGrpSpPr>
          <p:cNvPr id="6" name="5 Grupo"/>
          <p:cNvGrpSpPr/>
          <p:nvPr/>
        </p:nvGrpSpPr>
        <p:grpSpPr>
          <a:xfrm>
            <a:off x="8141" y="4663389"/>
            <a:ext cx="9144000" cy="477452"/>
            <a:chOff x="8141" y="4663389"/>
            <a:chExt cx="9144000" cy="477452"/>
          </a:xfrm>
        </p:grpSpPr>
        <p:grpSp>
          <p:nvGrpSpPr>
            <p:cNvPr id="7" name="6 Grupo"/>
            <p:cNvGrpSpPr/>
            <p:nvPr/>
          </p:nvGrpSpPr>
          <p:grpSpPr>
            <a:xfrm>
              <a:off x="8141" y="4663389"/>
              <a:ext cx="9144000" cy="477452"/>
              <a:chOff x="0" y="6309320"/>
              <a:chExt cx="9144000" cy="548680"/>
            </a:xfrm>
          </p:grpSpPr>
          <p:sp>
            <p:nvSpPr>
              <p:cNvPr id="11"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8"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9"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10"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a:t>
              </a:fld>
              <a:endParaRPr lang="es-ES" b="1" dirty="0">
                <a:latin typeface="Times New Roman" panose="02020603050405020304" pitchFamily="18" charset="0"/>
                <a:cs typeface="Times New Roman" panose="02020603050405020304" pitchFamily="18" charset="0"/>
              </a:endParaRPr>
            </a:p>
          </p:txBody>
        </p:sp>
      </p:grpSp>
      <p:sp>
        <p:nvSpPr>
          <p:cNvPr id="14" name="Google Shape;112;p2"/>
          <p:cNvSpPr txBox="1"/>
          <p:nvPr/>
        </p:nvSpPr>
        <p:spPr>
          <a:xfrm>
            <a:off x="1565334" y="885820"/>
            <a:ext cx="7329840" cy="3477835"/>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Noto Sans Symbols"/>
              <a:buChar char="⮚"/>
            </a:pPr>
            <a:r>
              <a:rPr lang="es-ES" sz="2800" dirty="0">
                <a:solidFill>
                  <a:schemeClr val="dk1"/>
                </a:solidFill>
                <a:latin typeface="Times New Roman"/>
                <a:ea typeface="Times New Roman"/>
                <a:cs typeface="Times New Roman"/>
                <a:sym typeface="Times New Roman"/>
              </a:rPr>
              <a:t>Una clase abstracta….</a:t>
            </a:r>
            <a:endParaRPr sz="2800" dirty="0"/>
          </a:p>
          <a:p>
            <a:pPr marL="447675" marR="0" lvl="0" algn="just" rtl="0">
              <a:spcBef>
                <a:spcPts val="1200"/>
              </a:spcBef>
              <a:spcAft>
                <a:spcPts val="0"/>
              </a:spcAft>
              <a:buNone/>
            </a:pPr>
            <a:r>
              <a:rPr lang="es-ES" sz="2800" dirty="0" smtClean="0">
                <a:solidFill>
                  <a:schemeClr val="dk1"/>
                </a:solidFill>
                <a:latin typeface="Times New Roman"/>
                <a:ea typeface="Times New Roman"/>
                <a:cs typeface="Times New Roman"/>
                <a:sym typeface="Times New Roman"/>
              </a:rPr>
              <a:t>es una clase que contiene uno o más métodos abstractos.</a:t>
            </a:r>
          </a:p>
          <a:p>
            <a:pPr marL="447675" marR="0" lvl="0" algn="just" rtl="0">
              <a:spcBef>
                <a:spcPts val="1200"/>
              </a:spcBef>
              <a:spcAft>
                <a:spcPts val="0"/>
              </a:spcAft>
              <a:buNone/>
            </a:pPr>
            <a:r>
              <a:rPr lang="es-ES" sz="2800" dirty="0" smtClean="0">
                <a:solidFill>
                  <a:schemeClr val="dk1"/>
                </a:solidFill>
                <a:latin typeface="Times New Roman"/>
                <a:ea typeface="Times New Roman"/>
                <a:cs typeface="Times New Roman"/>
                <a:sym typeface="Times New Roman"/>
              </a:rPr>
              <a:t>es </a:t>
            </a:r>
            <a:r>
              <a:rPr lang="es-ES" sz="2800" dirty="0">
                <a:solidFill>
                  <a:schemeClr val="dk1"/>
                </a:solidFill>
                <a:latin typeface="Times New Roman"/>
                <a:ea typeface="Times New Roman"/>
                <a:cs typeface="Times New Roman"/>
                <a:sym typeface="Times New Roman"/>
              </a:rPr>
              <a:t>una clase que no se puede instanciar</a:t>
            </a:r>
            <a:r>
              <a:rPr lang="es-ES" sz="2800" dirty="0" smtClean="0">
                <a:solidFill>
                  <a:schemeClr val="dk1"/>
                </a:solidFill>
                <a:latin typeface="Times New Roman"/>
                <a:ea typeface="Times New Roman"/>
                <a:cs typeface="Times New Roman"/>
                <a:sym typeface="Times New Roman"/>
              </a:rPr>
              <a:t>.</a:t>
            </a:r>
          </a:p>
          <a:p>
            <a:pPr marL="804863" marR="0" lvl="0" algn="just" rtl="0">
              <a:spcBef>
                <a:spcPts val="1200"/>
              </a:spcBef>
              <a:spcAft>
                <a:spcPts val="0"/>
              </a:spcAft>
              <a:buNone/>
            </a:pPr>
            <a:r>
              <a:rPr lang="es-ES" sz="2000" b="1" dirty="0" smtClean="0">
                <a:solidFill>
                  <a:schemeClr val="accent2">
                    <a:lumMod val="75000"/>
                  </a:schemeClr>
                </a:solidFill>
                <a:latin typeface="Courier New" panose="02070309020205020404" pitchFamily="49" charset="0"/>
                <a:cs typeface="Courier New" panose="02070309020205020404" pitchFamily="49" charset="0"/>
                <a:sym typeface="Times New Roman"/>
              </a:rPr>
              <a:t>//Provoca error de compilación</a:t>
            </a:r>
          </a:p>
          <a:p>
            <a:pPr marL="804863" marR="0" lvl="0" algn="just" rtl="0">
              <a:spcAft>
                <a:spcPts val="0"/>
              </a:spcAft>
              <a:buNone/>
            </a:pPr>
            <a:r>
              <a:rPr lang="es-ES" sz="2000" b="1" dirty="0" err="1" smtClean="0">
                <a:solidFill>
                  <a:schemeClr val="accent2">
                    <a:lumMod val="75000"/>
                  </a:schemeClr>
                </a:solidFill>
                <a:latin typeface="Courier New" panose="02070309020205020404" pitchFamily="49" charset="0"/>
                <a:cs typeface="Courier New" panose="02070309020205020404" pitchFamily="49" charset="0"/>
                <a:sym typeface="Times New Roman"/>
              </a:rPr>
              <a:t>MiClaseAbst</a:t>
            </a:r>
            <a:r>
              <a:rPr lang="es-ES" sz="2000" b="1" dirty="0" smtClean="0">
                <a:solidFill>
                  <a:schemeClr val="accent2">
                    <a:lumMod val="75000"/>
                  </a:schemeClr>
                </a:solidFill>
                <a:latin typeface="Courier New" panose="02070309020205020404" pitchFamily="49" charset="0"/>
                <a:cs typeface="Courier New" panose="02070309020205020404" pitchFamily="49" charset="0"/>
                <a:sym typeface="Times New Roman"/>
              </a:rPr>
              <a:t> </a:t>
            </a:r>
            <a:r>
              <a:rPr lang="es-ES" sz="2000" b="1" dirty="0" err="1" smtClean="0">
                <a:solidFill>
                  <a:schemeClr val="accent2">
                    <a:lumMod val="75000"/>
                  </a:schemeClr>
                </a:solidFill>
                <a:latin typeface="Courier New" panose="02070309020205020404" pitchFamily="49" charset="0"/>
                <a:cs typeface="Courier New" panose="02070309020205020404" pitchFamily="49" charset="0"/>
                <a:sym typeface="Times New Roman"/>
              </a:rPr>
              <a:t>unaC</a:t>
            </a:r>
            <a:r>
              <a:rPr lang="es-ES" sz="2000" b="1" dirty="0" smtClean="0">
                <a:solidFill>
                  <a:schemeClr val="accent2">
                    <a:lumMod val="75000"/>
                  </a:schemeClr>
                </a:solidFill>
                <a:latin typeface="Courier New" panose="02070309020205020404" pitchFamily="49" charset="0"/>
                <a:cs typeface="Courier New" panose="02070309020205020404" pitchFamily="49" charset="0"/>
                <a:sym typeface="Times New Roman"/>
              </a:rPr>
              <a:t> = new </a:t>
            </a:r>
            <a:r>
              <a:rPr lang="es-ES" sz="2000" b="1" dirty="0" err="1" smtClean="0">
                <a:solidFill>
                  <a:schemeClr val="accent2">
                    <a:lumMod val="75000"/>
                  </a:schemeClr>
                </a:solidFill>
                <a:latin typeface="Courier New" panose="02070309020205020404" pitchFamily="49" charset="0"/>
                <a:cs typeface="Courier New" panose="02070309020205020404" pitchFamily="49" charset="0"/>
                <a:sym typeface="Times New Roman"/>
              </a:rPr>
              <a:t>MiClaseAbst</a:t>
            </a:r>
            <a:r>
              <a:rPr lang="es-ES" sz="2000" b="1" dirty="0" smtClean="0">
                <a:solidFill>
                  <a:schemeClr val="accent2">
                    <a:lumMod val="75000"/>
                  </a:schemeClr>
                </a:solidFill>
                <a:latin typeface="Courier New" panose="02070309020205020404" pitchFamily="49" charset="0"/>
                <a:cs typeface="Courier New" panose="02070309020205020404" pitchFamily="49" charset="0"/>
                <a:sym typeface="Times New Roman"/>
              </a:rPr>
              <a:t>();</a:t>
            </a:r>
            <a:endParaRPr sz="2000" b="1" dirty="0">
              <a:solidFill>
                <a:schemeClr val="accent2">
                  <a:lumMod val="75000"/>
                </a:schemeClr>
              </a:solidFill>
              <a:latin typeface="Courier New" panose="02070309020205020404" pitchFamily="49" charset="0"/>
              <a:cs typeface="Courier New" panose="02070309020205020404" pitchFamily="49" charset="0"/>
            </a:endParaRPr>
          </a:p>
          <a:p>
            <a:pPr marL="447675" marR="0" lvl="0" algn="just" rtl="0">
              <a:spcBef>
                <a:spcPts val="1200"/>
              </a:spcBef>
              <a:spcAft>
                <a:spcPts val="0"/>
              </a:spcAft>
              <a:buNone/>
            </a:pPr>
            <a:r>
              <a:rPr lang="es-ES" sz="2800" dirty="0" smtClean="0">
                <a:solidFill>
                  <a:schemeClr val="dk1"/>
                </a:solidFill>
                <a:latin typeface="Times New Roman"/>
                <a:ea typeface="Times New Roman"/>
                <a:cs typeface="Times New Roman"/>
                <a:sym typeface="Times New Roman"/>
              </a:rPr>
              <a:t>se </a:t>
            </a:r>
            <a:r>
              <a:rPr lang="es-ES" sz="2800" dirty="0">
                <a:solidFill>
                  <a:schemeClr val="dk1"/>
                </a:solidFill>
                <a:latin typeface="Times New Roman"/>
                <a:ea typeface="Times New Roman"/>
                <a:cs typeface="Times New Roman"/>
                <a:sym typeface="Times New Roman"/>
              </a:rPr>
              <a:t>usa únicamente para definir </a:t>
            </a:r>
            <a:r>
              <a:rPr lang="es-ES" sz="2800" dirty="0" smtClean="0">
                <a:solidFill>
                  <a:schemeClr val="dk1"/>
                </a:solidFill>
                <a:latin typeface="Times New Roman"/>
                <a:ea typeface="Times New Roman"/>
                <a:cs typeface="Times New Roman"/>
                <a:sym typeface="Times New Roman"/>
              </a:rPr>
              <a:t>subclases.</a:t>
            </a:r>
            <a:endParaRPr sz="2800" dirty="0">
              <a:solidFill>
                <a:schemeClr val="dk1"/>
              </a:solidFill>
              <a:latin typeface="Times New Roman"/>
              <a:ea typeface="Times New Roman"/>
              <a:cs typeface="Times New Roman"/>
              <a:sym typeface="Times New Roman"/>
            </a:endParaRPr>
          </a:p>
        </p:txBody>
      </p:sp>
      <p:pic>
        <p:nvPicPr>
          <p:cNvPr id="16" name="Google Shape;113;p2" descr="Java: Clases Abstractas e Interfaces - PDF Free Download"/>
          <p:cNvPicPr preferRelativeResize="0"/>
          <p:nvPr/>
        </p:nvPicPr>
        <p:blipFill rotWithShape="1">
          <a:blip r:embed="rId2">
            <a:alphaModFix/>
          </a:blip>
          <a:srcRect/>
          <a:stretch/>
        </p:blipFill>
        <p:spPr>
          <a:xfrm>
            <a:off x="143555" y="3298655"/>
            <a:ext cx="1785026" cy="1303726"/>
          </a:xfrm>
          <a:prstGeom prst="rect">
            <a:avLst/>
          </a:prstGeom>
          <a:noFill/>
          <a:ln w="349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20</a:t>
              </a:fld>
              <a:endParaRPr lang="es-ES" b="1" dirty="0">
                <a:latin typeface="Times New Roman" panose="02020603050405020304" pitchFamily="18" charset="0"/>
                <a:cs typeface="Times New Roman" panose="02020603050405020304" pitchFamily="18" charset="0"/>
              </a:endParaRPr>
            </a:p>
          </p:txBody>
        </p:sp>
      </p:grpSp>
      <p:grpSp>
        <p:nvGrpSpPr>
          <p:cNvPr id="14" name="Grupo 13"/>
          <p:cNvGrpSpPr/>
          <p:nvPr/>
        </p:nvGrpSpPr>
        <p:grpSpPr>
          <a:xfrm>
            <a:off x="348233" y="261378"/>
            <a:ext cx="8463816" cy="4640737"/>
            <a:chOff x="280034" y="84605"/>
            <a:chExt cx="8463816" cy="4640737"/>
          </a:xfrm>
        </p:grpSpPr>
        <p:pic>
          <p:nvPicPr>
            <p:cNvPr id="11" name="Google Shape;305;p19"/>
            <p:cNvPicPr preferRelativeResize="0"/>
            <p:nvPr/>
          </p:nvPicPr>
          <p:blipFill rotWithShape="1">
            <a:blip r:embed="rId2">
              <a:alphaModFix/>
            </a:blip>
            <a:srcRect/>
            <a:stretch/>
          </p:blipFill>
          <p:spPr>
            <a:xfrm>
              <a:off x="280034" y="84605"/>
              <a:ext cx="8109592" cy="4640737"/>
            </a:xfrm>
            <a:prstGeom prst="rect">
              <a:avLst/>
            </a:prstGeom>
            <a:noFill/>
            <a:ln>
              <a:noFill/>
            </a:ln>
          </p:spPr>
        </p:pic>
        <p:sp>
          <p:nvSpPr>
            <p:cNvPr id="12" name="Google Shape;306;p19"/>
            <p:cNvSpPr/>
            <p:nvPr/>
          </p:nvSpPr>
          <p:spPr>
            <a:xfrm>
              <a:off x="907080" y="2571750"/>
              <a:ext cx="7704856" cy="720080"/>
            </a:xfrm>
            <a:prstGeom prst="rect">
              <a:avLst/>
            </a:prstGeom>
            <a:noFill/>
            <a:ln w="25400" cap="flat" cmpd="sng">
              <a:solidFill>
                <a:srgbClr val="C0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13" name="Google Shape;307;p19"/>
            <p:cNvSpPr txBox="1"/>
            <p:nvPr/>
          </p:nvSpPr>
          <p:spPr>
            <a:xfrm>
              <a:off x="7375698" y="2233474"/>
              <a:ext cx="136815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600" b="1" dirty="0">
                  <a:solidFill>
                    <a:schemeClr val="dk1"/>
                  </a:solidFill>
                  <a:latin typeface="Times New Roman"/>
                  <a:ea typeface="Times New Roman"/>
                  <a:cs typeface="Times New Roman"/>
                  <a:sym typeface="Times New Roman"/>
                </a:rPr>
                <a:t>Misma línea</a:t>
              </a:r>
              <a:endParaRPr sz="1600" b="1" dirty="0">
                <a:solidFill>
                  <a:schemeClr val="dk1"/>
                </a:solidFill>
                <a:latin typeface="Times New Roman"/>
                <a:ea typeface="Times New Roman"/>
                <a:cs typeface="Times New Roman"/>
                <a:sym typeface="Times New Roman"/>
              </a:endParaRPr>
            </a:p>
          </p:txBody>
        </p:sp>
      </p:grpSp>
      <p:sp>
        <p:nvSpPr>
          <p:cNvPr id="15"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4.- Un  ejemplo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7356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21</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4.- Un  ejemplo</a:t>
            </a:r>
            <a:endParaRPr lang="en-US" dirty="0">
              <a:latin typeface="Times New Roman" panose="02020603050405020304" pitchFamily="18" charset="0"/>
              <a:cs typeface="Times New Roman" panose="02020603050405020304" pitchFamily="18" charset="0"/>
            </a:endParaRPr>
          </a:p>
        </p:txBody>
      </p:sp>
      <p:sp>
        <p:nvSpPr>
          <p:cNvPr id="12" name="Google Shape;316;p20"/>
          <p:cNvSpPr txBox="1"/>
          <p:nvPr/>
        </p:nvSpPr>
        <p:spPr>
          <a:xfrm>
            <a:off x="1365195" y="803598"/>
            <a:ext cx="7266615" cy="3724056"/>
          </a:xfrm>
          <a:prstGeom prst="rect">
            <a:avLst/>
          </a:prstGeom>
          <a:noFill/>
          <a:ln>
            <a:noFill/>
          </a:ln>
        </p:spPr>
        <p:txBody>
          <a:bodyPr spcFirstLastPara="1" wrap="square" lIns="91425" tIns="45700" rIns="91425" bIns="45700" anchor="t" anchorCtr="0">
            <a:spAutoFit/>
          </a:bodyPr>
          <a:lstStyle/>
          <a:p>
            <a:pPr marR="0" lvl="0" algn="just" defTabSz="914400" eaLnBrk="1" fontAlgn="auto" latinLnBrk="0" hangingPunct="1">
              <a:lnSpc>
                <a:spcPct val="100000"/>
              </a:lnSpc>
              <a:spcBef>
                <a:spcPts val="0"/>
              </a:spcBef>
              <a:spcAft>
                <a:spcPts val="0"/>
              </a:spcAft>
              <a:buClr>
                <a:srgbClr val="000000"/>
              </a:buClr>
              <a:buSzTx/>
              <a:buFont typeface="Arial"/>
              <a:buNone/>
              <a:tabLst/>
              <a:defRPr/>
            </a:pPr>
            <a:r>
              <a:rPr kumimoji="0" lang="es-ES" sz="2400" b="0" i="0" u="none" strike="noStrike" kern="0" cap="none" spc="0" normalizeH="0" baseline="0" noProof="0" dirty="0" smtClean="0">
                <a:ln>
                  <a:noFill/>
                </a:ln>
                <a:solidFill>
                  <a:srgbClr val="000000"/>
                </a:solidFill>
                <a:effectLst/>
                <a:uLnTx/>
                <a:uFillTx/>
                <a:latin typeface="Times New Roman"/>
                <a:ea typeface="Times New Roman"/>
                <a:cs typeface="Times New Roman"/>
                <a:sym typeface="Times New Roman"/>
              </a:rPr>
              <a:t>Hemos declarado la clase «</a:t>
            </a:r>
            <a:r>
              <a:rPr kumimoji="0" lang="es-ES" sz="2400" b="1" i="0" u="none" strike="noStrike" kern="0" cap="none" spc="0" normalizeH="0" baseline="0" noProof="0" dirty="0" smtClean="0">
                <a:ln>
                  <a:noFill/>
                </a:ln>
                <a:solidFill>
                  <a:srgbClr val="000000"/>
                </a:solidFill>
                <a:effectLst/>
                <a:uLnTx/>
                <a:uFillTx/>
                <a:latin typeface="Courier New"/>
                <a:ea typeface="Courier New"/>
                <a:cs typeface="Courier New"/>
                <a:sym typeface="Courier New"/>
              </a:rPr>
              <a:t>Profesor</a:t>
            </a:r>
            <a:r>
              <a:rPr kumimoji="0" lang="es-ES" sz="2400" b="0" i="0" u="none" strike="noStrike" kern="0" cap="none" spc="0" normalizeH="0" baseline="0" noProof="0" dirty="0" smtClean="0">
                <a:ln>
                  <a:noFill/>
                </a:ln>
                <a:solidFill>
                  <a:srgbClr val="000000"/>
                </a:solidFill>
                <a:effectLst/>
                <a:uLnTx/>
                <a:uFillTx/>
                <a:latin typeface="Times New Roman"/>
                <a:ea typeface="Times New Roman"/>
                <a:cs typeface="Times New Roman"/>
                <a:sym typeface="Times New Roman"/>
              </a:rPr>
              <a:t>» como abstracta. De hecho, tenemos un método abstracto (</a:t>
            </a:r>
            <a:r>
              <a:rPr kumimoji="0" lang="es-ES" sz="2400" b="0" i="1" u="none" strike="noStrike" kern="0" cap="none" spc="0" normalizeH="0" baseline="0" noProof="0" dirty="0" smtClean="0">
                <a:ln>
                  <a:noFill/>
                </a:ln>
                <a:solidFill>
                  <a:srgbClr val="000000"/>
                </a:solidFill>
                <a:effectLst/>
                <a:uLnTx/>
                <a:uFillTx/>
                <a:latin typeface="Times New Roman"/>
                <a:ea typeface="Times New Roman"/>
                <a:cs typeface="Times New Roman"/>
                <a:sym typeface="Times New Roman"/>
              </a:rPr>
              <a:t>definido como </a:t>
            </a:r>
            <a:r>
              <a:rPr kumimoji="0" lang="es-ES" sz="2400" b="0" i="1" u="none" strike="noStrike" kern="0" cap="none" spc="0" normalizeH="0" baseline="0" noProof="0" dirty="0" err="1" smtClean="0">
                <a:ln>
                  <a:noFill/>
                </a:ln>
                <a:solidFill>
                  <a:srgbClr val="000000"/>
                </a:solidFill>
                <a:effectLst/>
                <a:uLnTx/>
                <a:uFillTx/>
                <a:latin typeface="Times New Roman"/>
                <a:ea typeface="Times New Roman"/>
                <a:cs typeface="Times New Roman"/>
                <a:sym typeface="Times New Roman"/>
              </a:rPr>
              <a:t>abstract</a:t>
            </a:r>
            <a:r>
              <a:rPr kumimoji="0" lang="es-ES" sz="2400" b="0" i="1" u="none" strike="noStrike" kern="0" cap="none" spc="0" normalizeH="0" baseline="0" noProof="0" dirty="0" smtClean="0">
                <a:ln>
                  <a:noFill/>
                </a:ln>
                <a:solidFill>
                  <a:srgbClr val="000000"/>
                </a:solidFill>
                <a:effectLst/>
                <a:uLnTx/>
                <a:uFillTx/>
                <a:latin typeface="Times New Roman"/>
                <a:ea typeface="Times New Roman"/>
                <a:cs typeface="Times New Roman"/>
                <a:sym typeface="Times New Roman"/>
              </a:rPr>
              <a:t> y sin cuerpo</a:t>
            </a:r>
            <a:r>
              <a:rPr kumimoji="0" lang="es-ES" sz="2400" b="0" i="0" u="none" strike="noStrike" kern="0" cap="none" spc="0" normalizeH="0" baseline="0" noProof="0" dirty="0" smtClean="0">
                <a:ln>
                  <a:noFill/>
                </a:ln>
                <a:solidFill>
                  <a:srgbClr val="000000"/>
                </a:solidFill>
                <a:effectLst/>
                <a:uLnTx/>
                <a:uFillTx/>
                <a:latin typeface="Times New Roman"/>
                <a:ea typeface="Times New Roman"/>
                <a:cs typeface="Times New Roman"/>
                <a:sym typeface="Times New Roman"/>
              </a:rPr>
              <a:t>), lo que nos obliga a declarar la clase como abstracta. </a:t>
            </a:r>
            <a:endParaRPr kumimoji="0" sz="2400" b="0" i="0" u="none" strike="noStrike" kern="0" cap="none" spc="0" normalizeH="0" baseline="0" noProof="0" dirty="0" smtClean="0">
              <a:ln>
                <a:noFill/>
              </a:ln>
              <a:solidFill>
                <a:srgbClr val="000000"/>
              </a:solidFill>
              <a:effectLst/>
              <a:uLnTx/>
              <a:uFillTx/>
              <a:latin typeface="Arial"/>
              <a:cs typeface="Arial"/>
              <a:sym typeface="Arial"/>
            </a:endParaRPr>
          </a:p>
          <a:p>
            <a:pPr marR="0" lvl="0" algn="just" defTabSz="914400" eaLnBrk="1" fontAlgn="auto" latinLnBrk="0" hangingPunct="1">
              <a:lnSpc>
                <a:spcPct val="100000"/>
              </a:lnSpc>
              <a:spcBef>
                <a:spcPts val="1200"/>
              </a:spcBef>
              <a:spcAft>
                <a:spcPts val="0"/>
              </a:spcAft>
              <a:buClr>
                <a:srgbClr val="000000"/>
              </a:buClr>
              <a:buSzTx/>
              <a:buFont typeface="Arial"/>
              <a:buNone/>
              <a:tabLst/>
              <a:defRPr/>
            </a:pPr>
            <a:r>
              <a:rPr kumimoji="0" lang="es-ES" sz="2400" b="0" i="0" u="none" strike="noStrike" kern="0" cap="none" spc="0" normalizeH="0" baseline="0" noProof="0" dirty="0" smtClean="0">
                <a:ln>
                  <a:noFill/>
                </a:ln>
                <a:solidFill>
                  <a:srgbClr val="000000"/>
                </a:solidFill>
                <a:effectLst/>
                <a:uLnTx/>
                <a:uFillTx/>
                <a:latin typeface="Times New Roman"/>
                <a:ea typeface="Times New Roman"/>
                <a:cs typeface="Times New Roman"/>
                <a:sym typeface="Times New Roman"/>
              </a:rPr>
              <a:t>El método sobre-escrito «</a:t>
            </a:r>
            <a:r>
              <a:rPr kumimoji="0" lang="es-ES" sz="2400" b="1" i="0" u="none" strike="noStrike" kern="0" cap="none" spc="0" normalizeH="0" baseline="0" noProof="0" dirty="0" err="1" smtClean="0">
                <a:ln>
                  <a:noFill/>
                </a:ln>
                <a:solidFill>
                  <a:srgbClr val="000000"/>
                </a:solidFill>
                <a:effectLst/>
                <a:uLnTx/>
                <a:uFillTx/>
                <a:latin typeface="Courier New"/>
                <a:ea typeface="Courier New"/>
                <a:cs typeface="Courier New"/>
                <a:sym typeface="Courier New"/>
              </a:rPr>
              <a:t>toString</a:t>
            </a:r>
            <a:r>
              <a:rPr kumimoji="0" lang="es-ES" sz="2400" b="0" i="0" u="none" strike="noStrike" kern="0" cap="none" spc="0" normalizeH="0" baseline="0" noProof="0" dirty="0" smtClean="0">
                <a:ln>
                  <a:noFill/>
                </a:ln>
                <a:solidFill>
                  <a:srgbClr val="000000"/>
                </a:solidFill>
                <a:effectLst/>
                <a:uLnTx/>
                <a:uFillTx/>
                <a:latin typeface="Times New Roman"/>
                <a:ea typeface="Times New Roman"/>
                <a:cs typeface="Times New Roman"/>
                <a:sym typeface="Times New Roman"/>
              </a:rPr>
              <a:t>» llama al método «</a:t>
            </a:r>
            <a:r>
              <a:rPr kumimoji="0" lang="es-ES" sz="2400" b="1" i="0" u="none" strike="noStrike" kern="0" cap="none" spc="0" normalizeH="0" baseline="0" noProof="0" dirty="0" err="1" smtClean="0">
                <a:ln>
                  <a:noFill/>
                </a:ln>
                <a:solidFill>
                  <a:srgbClr val="000000"/>
                </a:solidFill>
                <a:effectLst/>
                <a:uLnTx/>
                <a:uFillTx/>
                <a:latin typeface="Courier New"/>
                <a:ea typeface="Courier New"/>
                <a:cs typeface="Courier New"/>
                <a:sym typeface="Courier New"/>
              </a:rPr>
              <a:t>toString</a:t>
            </a:r>
            <a:r>
              <a:rPr kumimoji="0" lang="es-ES" sz="2400" b="0" i="0" u="none" strike="noStrike" kern="0" cap="none" spc="0" normalizeH="0" baseline="0" noProof="0" dirty="0" smtClean="0">
                <a:ln>
                  <a:noFill/>
                </a:ln>
                <a:solidFill>
                  <a:srgbClr val="000000"/>
                </a:solidFill>
                <a:effectLst/>
                <a:uLnTx/>
                <a:uFillTx/>
                <a:latin typeface="Times New Roman"/>
                <a:ea typeface="Times New Roman"/>
                <a:cs typeface="Times New Roman"/>
                <a:sym typeface="Times New Roman"/>
              </a:rPr>
              <a:t>» de la superclase y lo concatena con nuevas cadenas.</a:t>
            </a:r>
            <a:endParaRPr kumimoji="0" sz="2400" b="0" i="0" u="none" strike="noStrike" kern="0" cap="none" spc="0" normalizeH="0" baseline="0" noProof="0" dirty="0" smtClean="0">
              <a:ln>
                <a:noFill/>
              </a:ln>
              <a:solidFill>
                <a:srgbClr val="000000"/>
              </a:solidFill>
              <a:effectLst/>
              <a:uLnTx/>
              <a:uFillTx/>
              <a:latin typeface="Arial"/>
              <a:cs typeface="Arial"/>
              <a:sym typeface="Arial"/>
            </a:endParaRPr>
          </a:p>
          <a:p>
            <a:pPr marR="0" lvl="0" algn="just" defTabSz="914400" eaLnBrk="1" fontAlgn="auto" latinLnBrk="0" hangingPunct="1">
              <a:lnSpc>
                <a:spcPct val="100000"/>
              </a:lnSpc>
              <a:spcBef>
                <a:spcPts val="1200"/>
              </a:spcBef>
              <a:spcAft>
                <a:spcPts val="0"/>
              </a:spcAft>
              <a:buClr>
                <a:srgbClr val="000000"/>
              </a:buClr>
              <a:buSzTx/>
              <a:buFont typeface="Arial"/>
              <a:buNone/>
              <a:tabLst/>
              <a:defRPr/>
            </a:pPr>
            <a:r>
              <a:rPr kumimoji="0" lang="es-ES" sz="2400" b="0" i="0" u="none" strike="noStrike" kern="0" cap="none" spc="0" normalizeH="0" baseline="0" noProof="0" dirty="0" smtClean="0">
                <a:ln>
                  <a:noFill/>
                </a:ln>
                <a:solidFill>
                  <a:srgbClr val="000000"/>
                </a:solidFill>
                <a:effectLst/>
                <a:uLnTx/>
                <a:uFillTx/>
                <a:latin typeface="Times New Roman"/>
                <a:ea typeface="Times New Roman"/>
                <a:cs typeface="Times New Roman"/>
                <a:sym typeface="Times New Roman"/>
              </a:rPr>
              <a:t>Como clases que heredan de «</a:t>
            </a:r>
            <a:r>
              <a:rPr kumimoji="0" lang="es-ES" sz="2400" b="1" i="0" u="none" strike="noStrike" kern="0" cap="none" spc="0" normalizeH="0" baseline="0" noProof="0" dirty="0" smtClean="0">
                <a:ln>
                  <a:noFill/>
                </a:ln>
                <a:solidFill>
                  <a:srgbClr val="000000"/>
                </a:solidFill>
                <a:effectLst/>
                <a:uLnTx/>
                <a:uFillTx/>
                <a:latin typeface="Courier New"/>
                <a:ea typeface="Courier New"/>
                <a:cs typeface="Courier New"/>
                <a:sym typeface="Courier New"/>
              </a:rPr>
              <a:t>Profesor</a:t>
            </a:r>
            <a:r>
              <a:rPr kumimoji="0" lang="es-ES" sz="2400" b="0" i="0" u="none" strike="noStrike" kern="0" cap="none" spc="0" normalizeH="0" baseline="0" noProof="0" dirty="0" smtClean="0">
                <a:ln>
                  <a:noFill/>
                </a:ln>
                <a:solidFill>
                  <a:srgbClr val="000000"/>
                </a:solidFill>
                <a:effectLst/>
                <a:uLnTx/>
                <a:uFillTx/>
                <a:latin typeface="Times New Roman"/>
                <a:ea typeface="Times New Roman"/>
                <a:cs typeface="Times New Roman"/>
                <a:sym typeface="Times New Roman"/>
              </a:rPr>
              <a:t>» tenemos a «</a:t>
            </a:r>
            <a:r>
              <a:rPr kumimoji="0" lang="es-ES" sz="2400" b="1" i="0" u="none" strike="noStrike" kern="0" cap="none" spc="0" normalizeH="0" baseline="0" noProof="0" dirty="0" err="1" smtClean="0">
                <a:ln>
                  <a:noFill/>
                </a:ln>
                <a:solidFill>
                  <a:srgbClr val="000000"/>
                </a:solidFill>
                <a:effectLst/>
                <a:uLnTx/>
                <a:uFillTx/>
                <a:latin typeface="Courier New"/>
                <a:ea typeface="Courier New"/>
                <a:cs typeface="Courier New"/>
                <a:sym typeface="Courier New"/>
              </a:rPr>
              <a:t>ProfesorTitular</a:t>
            </a:r>
            <a:r>
              <a:rPr kumimoji="0" lang="es-ES" sz="2400" b="0" i="0" u="none" strike="noStrike" kern="0" cap="none" spc="0" normalizeH="0" baseline="0" noProof="0" dirty="0" smtClean="0">
                <a:ln>
                  <a:noFill/>
                </a:ln>
                <a:solidFill>
                  <a:srgbClr val="000000"/>
                </a:solidFill>
                <a:effectLst/>
                <a:uLnTx/>
                <a:uFillTx/>
                <a:latin typeface="Times New Roman"/>
                <a:ea typeface="Times New Roman"/>
                <a:cs typeface="Times New Roman"/>
                <a:sym typeface="Times New Roman"/>
              </a:rPr>
              <a:t>» y «</a:t>
            </a:r>
            <a:r>
              <a:rPr kumimoji="0" lang="es-ES" sz="2400" b="1" i="0" u="none" strike="noStrike" kern="0" cap="none" spc="0" normalizeH="0" baseline="0" noProof="0" dirty="0" err="1" smtClean="0">
                <a:ln>
                  <a:noFill/>
                </a:ln>
                <a:solidFill>
                  <a:srgbClr val="000000"/>
                </a:solidFill>
                <a:effectLst/>
                <a:uLnTx/>
                <a:uFillTx/>
                <a:latin typeface="Courier New"/>
                <a:ea typeface="Courier New"/>
                <a:cs typeface="Courier New"/>
                <a:sym typeface="Courier New"/>
              </a:rPr>
              <a:t>ProfesorInterino</a:t>
            </a:r>
            <a:r>
              <a:rPr kumimoji="0" lang="es-ES" sz="2400" b="0" i="0" u="none" strike="noStrike" kern="0" cap="none" spc="0" normalizeH="0" baseline="0" noProof="0" dirty="0" smtClean="0">
                <a:ln>
                  <a:noFill/>
                </a:ln>
                <a:solidFill>
                  <a:srgbClr val="000000"/>
                </a:solidFill>
                <a:effectLst/>
                <a:uLnTx/>
                <a:uFillTx/>
                <a:latin typeface="Times New Roman"/>
                <a:ea typeface="Times New Roman"/>
                <a:cs typeface="Times New Roman"/>
                <a:sym typeface="Times New Roman"/>
              </a:rPr>
              <a:t>»</a:t>
            </a:r>
            <a:endParaRPr kumimoji="0" sz="2400" b="0" i="0" u="none" strike="noStrike" kern="0" cap="none" spc="0" normalizeH="0" baseline="0" noProof="0" dirty="0" smtClean="0">
              <a:ln>
                <a:noFill/>
              </a:ln>
              <a:solidFill>
                <a:srgbClr val="000000"/>
              </a:solidFill>
              <a:effectLst/>
              <a:uLnTx/>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7415175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22</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4.- Un  ejemplo</a:t>
            </a:r>
            <a:endParaRPr lang="en-US" dirty="0">
              <a:latin typeface="Times New Roman" panose="02020603050405020304" pitchFamily="18" charset="0"/>
              <a:cs typeface="Times New Roman" panose="02020603050405020304" pitchFamily="18" charset="0"/>
            </a:endParaRPr>
          </a:p>
        </p:txBody>
      </p:sp>
      <p:pic>
        <p:nvPicPr>
          <p:cNvPr id="12" name="Google Shape;325;p21"/>
          <p:cNvPicPr preferRelativeResize="0"/>
          <p:nvPr/>
        </p:nvPicPr>
        <p:blipFill rotWithShape="1">
          <a:blip r:embed="rId2">
            <a:alphaModFix/>
          </a:blip>
          <a:srcRect/>
          <a:stretch/>
        </p:blipFill>
        <p:spPr>
          <a:xfrm>
            <a:off x="210177" y="591528"/>
            <a:ext cx="8898527" cy="1944216"/>
          </a:xfrm>
          <a:prstGeom prst="rect">
            <a:avLst/>
          </a:prstGeom>
          <a:noFill/>
          <a:ln>
            <a:noFill/>
          </a:ln>
        </p:spPr>
      </p:pic>
      <p:sp>
        <p:nvSpPr>
          <p:cNvPr id="15" name="Google Shape;328;p21"/>
          <p:cNvSpPr/>
          <p:nvPr/>
        </p:nvSpPr>
        <p:spPr>
          <a:xfrm rot="-5400000">
            <a:off x="6380442" y="48821"/>
            <a:ext cx="693659" cy="3868063"/>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92533" y="17249"/>
                </a:lnTo>
              </a:path>
            </a:pathLst>
          </a:custGeom>
          <a:solidFill>
            <a:srgbClr val="F7C0A2"/>
          </a:solidFill>
          <a:ln w="31750" cap="flat" cmpd="sng">
            <a:solidFill>
              <a:srgbClr val="78310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16" name="Google Shape;329;p21"/>
          <p:cNvSpPr txBox="1"/>
          <p:nvPr/>
        </p:nvSpPr>
        <p:spPr>
          <a:xfrm>
            <a:off x="4927071" y="1732755"/>
            <a:ext cx="36004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800" dirty="0">
                <a:solidFill>
                  <a:schemeClr val="dk1"/>
                </a:solidFill>
                <a:latin typeface="Monotype Corsiva" panose="03010101010201010101" pitchFamily="66" charset="0"/>
                <a:ea typeface="Corsiva"/>
                <a:cs typeface="Corsiva"/>
                <a:sym typeface="Corsiva"/>
              </a:rPr>
              <a:t>Desde un programa </a:t>
            </a:r>
            <a:r>
              <a:rPr lang="es-ES" sz="2800" dirty="0" err="1">
                <a:solidFill>
                  <a:schemeClr val="dk1"/>
                </a:solidFill>
                <a:latin typeface="Monotype Corsiva" panose="03010101010201010101" pitchFamily="66" charset="0"/>
                <a:ea typeface="Corsiva"/>
                <a:cs typeface="Corsiva"/>
                <a:sym typeface="Corsiva"/>
              </a:rPr>
              <a:t>main</a:t>
            </a:r>
            <a:r>
              <a:rPr lang="es-ES" sz="2800" dirty="0">
                <a:solidFill>
                  <a:schemeClr val="dk1"/>
                </a:solidFill>
                <a:latin typeface="Monotype Corsiva" panose="03010101010201010101" pitchFamily="66" charset="0"/>
                <a:ea typeface="Corsiva"/>
                <a:cs typeface="Corsiva"/>
                <a:sym typeface="Corsiva"/>
              </a:rPr>
              <a:t>()</a:t>
            </a:r>
            <a:endParaRPr sz="2800" dirty="0">
              <a:solidFill>
                <a:schemeClr val="dk1"/>
              </a:solidFill>
              <a:latin typeface="Monotype Corsiva" panose="03010101010201010101" pitchFamily="66" charset="0"/>
              <a:ea typeface="Corsiva"/>
              <a:cs typeface="Corsiva"/>
              <a:sym typeface="Corsiva"/>
            </a:endParaRPr>
          </a:p>
        </p:txBody>
      </p:sp>
      <p:pic>
        <p:nvPicPr>
          <p:cNvPr id="13" name="Google Shape;326;p21"/>
          <p:cNvPicPr preferRelativeResize="0"/>
          <p:nvPr/>
        </p:nvPicPr>
        <p:blipFill rotWithShape="1">
          <a:blip r:embed="rId3">
            <a:alphaModFix/>
          </a:blip>
          <a:srcRect/>
          <a:stretch/>
        </p:blipFill>
        <p:spPr>
          <a:xfrm>
            <a:off x="575736" y="2665991"/>
            <a:ext cx="8435008" cy="1167656"/>
          </a:xfrm>
          <a:prstGeom prst="rect">
            <a:avLst/>
          </a:prstGeom>
          <a:noFill/>
          <a:ln w="25400" cap="flat" cmpd="sng">
            <a:solidFill>
              <a:schemeClr val="dk1"/>
            </a:solidFill>
            <a:prstDash val="solid"/>
            <a:miter lim="800000"/>
            <a:headEnd type="none" w="sm" len="sm"/>
            <a:tailEnd type="none" w="sm" len="sm"/>
          </a:ln>
        </p:spPr>
      </p:pic>
      <p:pic>
        <p:nvPicPr>
          <p:cNvPr id="14" name="Google Shape;327;p21"/>
          <p:cNvPicPr preferRelativeResize="0"/>
          <p:nvPr/>
        </p:nvPicPr>
        <p:blipFill rotWithShape="1">
          <a:blip r:embed="rId4">
            <a:alphaModFix/>
          </a:blip>
          <a:srcRect/>
          <a:stretch/>
        </p:blipFill>
        <p:spPr>
          <a:xfrm>
            <a:off x="3350360" y="3783379"/>
            <a:ext cx="5160573" cy="720080"/>
          </a:xfrm>
          <a:prstGeom prst="rect">
            <a:avLst/>
          </a:prstGeom>
          <a:noFill/>
          <a:ln w="25400" cap="flat" cmpd="sng">
            <a:solidFill>
              <a:schemeClr val="dk1"/>
            </a:solidFill>
            <a:prstDash val="solid"/>
            <a:miter lim="800000"/>
            <a:headEnd type="none" w="sm" len="sm"/>
            <a:tailEnd type="none" w="sm" len="sm"/>
          </a:ln>
        </p:spPr>
      </p:pic>
    </p:spTree>
    <p:extLst>
      <p:ext uri="{BB962C8B-B14F-4D97-AF65-F5344CB8AC3E}">
        <p14:creationId xmlns:p14="http://schemas.microsoft.com/office/powerpoint/2010/main" val="17967006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23</a:t>
              </a:fld>
              <a:endParaRPr lang="es-ES" b="1" dirty="0">
                <a:latin typeface="Times New Roman" panose="02020603050405020304" pitchFamily="18" charset="0"/>
                <a:cs typeface="Times New Roman" panose="02020603050405020304" pitchFamily="18" charset="0"/>
              </a:endParaRPr>
            </a:p>
          </p:txBody>
        </p:sp>
      </p:grpSp>
      <p:sp>
        <p:nvSpPr>
          <p:cNvPr id="12"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4.- Un  ejemplo</a:t>
            </a:r>
            <a:endParaRPr lang="en-US" dirty="0">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a:stretch>
            <a:fillRect/>
          </a:stretch>
        </p:blipFill>
        <p:spPr>
          <a:xfrm>
            <a:off x="947280" y="971675"/>
            <a:ext cx="8008320" cy="3477297"/>
          </a:xfrm>
          <a:prstGeom prst="rect">
            <a:avLst/>
          </a:prstGeom>
          <a:ln w="28575">
            <a:solidFill>
              <a:schemeClr val="tx1"/>
            </a:solidFill>
          </a:ln>
        </p:spPr>
      </p:pic>
    </p:spTree>
    <p:extLst>
      <p:ext uri="{BB962C8B-B14F-4D97-AF65-F5344CB8AC3E}">
        <p14:creationId xmlns:p14="http://schemas.microsoft.com/office/powerpoint/2010/main" val="15106838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24</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4.- Un  ejemplo</a:t>
            </a:r>
            <a:endParaRPr lang="en-US" dirty="0">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a:stretch>
            <a:fillRect/>
          </a:stretch>
        </p:blipFill>
        <p:spPr>
          <a:xfrm>
            <a:off x="23813" y="1104900"/>
            <a:ext cx="8823928" cy="2933700"/>
          </a:xfrm>
          <a:prstGeom prst="rect">
            <a:avLst/>
          </a:prstGeom>
          <a:ln w="31750">
            <a:solidFill>
              <a:schemeClr val="tx1"/>
            </a:solidFill>
          </a:ln>
        </p:spPr>
      </p:pic>
      <p:pic>
        <p:nvPicPr>
          <p:cNvPr id="3" name="Imagen 2"/>
          <p:cNvPicPr>
            <a:picLocks noChangeAspect="1"/>
          </p:cNvPicPr>
          <p:nvPr/>
        </p:nvPicPr>
        <p:blipFill>
          <a:blip r:embed="rId2"/>
          <a:stretch>
            <a:fillRect/>
          </a:stretch>
        </p:blipFill>
        <p:spPr>
          <a:xfrm>
            <a:off x="23812" y="1104900"/>
            <a:ext cx="9096375" cy="2933700"/>
          </a:xfrm>
          <a:prstGeom prst="rect">
            <a:avLst/>
          </a:prstGeom>
        </p:spPr>
      </p:pic>
    </p:spTree>
    <p:extLst>
      <p:ext uri="{BB962C8B-B14F-4D97-AF65-F5344CB8AC3E}">
        <p14:creationId xmlns:p14="http://schemas.microsoft.com/office/powerpoint/2010/main" val="42724790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25</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4.- Un  ejemplo</a:t>
            </a:r>
            <a:endParaRPr lang="en-US" dirty="0">
              <a:latin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stretch>
            <a:fillRect/>
          </a:stretch>
        </p:blipFill>
        <p:spPr>
          <a:xfrm>
            <a:off x="1451002" y="1039425"/>
            <a:ext cx="7000875" cy="3162300"/>
          </a:xfrm>
          <a:prstGeom prst="rect">
            <a:avLst/>
          </a:prstGeom>
          <a:ln w="31750">
            <a:solidFill>
              <a:schemeClr val="tx1"/>
            </a:solidFill>
          </a:ln>
        </p:spPr>
      </p:pic>
    </p:spTree>
    <p:extLst>
      <p:ext uri="{BB962C8B-B14F-4D97-AF65-F5344CB8AC3E}">
        <p14:creationId xmlns:p14="http://schemas.microsoft.com/office/powerpoint/2010/main" val="2622582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26</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4.- Un  ejemplo</a:t>
            </a:r>
            <a:endParaRPr lang="en-US" dirty="0">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a:stretch>
            <a:fillRect/>
          </a:stretch>
        </p:blipFill>
        <p:spPr>
          <a:xfrm>
            <a:off x="292154" y="880743"/>
            <a:ext cx="8575973" cy="3467100"/>
          </a:xfrm>
          <a:prstGeom prst="rect">
            <a:avLst/>
          </a:prstGeom>
          <a:ln w="31750">
            <a:solidFill>
              <a:schemeClr val="tx1"/>
            </a:solidFill>
          </a:ln>
        </p:spPr>
      </p:pic>
    </p:spTree>
    <p:extLst>
      <p:ext uri="{BB962C8B-B14F-4D97-AF65-F5344CB8AC3E}">
        <p14:creationId xmlns:p14="http://schemas.microsoft.com/office/powerpoint/2010/main" val="3925064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27</a:t>
              </a:fld>
              <a:endParaRPr lang="es-ES" b="1" dirty="0">
                <a:latin typeface="Times New Roman" panose="02020603050405020304" pitchFamily="18" charset="0"/>
                <a:cs typeface="Times New Roman" panose="02020603050405020304" pitchFamily="18" charset="0"/>
              </a:endParaRPr>
            </a:p>
          </p:txBody>
        </p:sp>
      </p:grpSp>
      <p:pic>
        <p:nvPicPr>
          <p:cNvPr id="11" name="Google Shape;356;p24"/>
          <p:cNvPicPr preferRelativeResize="0"/>
          <p:nvPr/>
        </p:nvPicPr>
        <p:blipFill rotWithShape="1">
          <a:blip r:embed="rId2">
            <a:alphaModFix/>
          </a:blip>
          <a:srcRect/>
          <a:stretch/>
        </p:blipFill>
        <p:spPr>
          <a:xfrm>
            <a:off x="296260" y="1175373"/>
            <a:ext cx="8446119" cy="2664296"/>
          </a:xfrm>
          <a:prstGeom prst="rect">
            <a:avLst/>
          </a:prstGeom>
          <a:noFill/>
          <a:ln w="31750">
            <a:solidFill>
              <a:schemeClr val="tx1"/>
            </a:solidFill>
          </a:ln>
        </p:spPr>
      </p:pic>
      <p:sp>
        <p:nvSpPr>
          <p:cNvPr id="12"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4.- Un  ejemplo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5487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28</a:t>
              </a:fld>
              <a:endParaRPr lang="es-ES" b="1" dirty="0">
                <a:latin typeface="Times New Roman" panose="02020603050405020304" pitchFamily="18" charset="0"/>
                <a:cs typeface="Times New Roman" panose="02020603050405020304" pitchFamily="18" charset="0"/>
              </a:endParaRPr>
            </a:p>
          </p:txBody>
        </p:sp>
      </p:grpSp>
      <p:pic>
        <p:nvPicPr>
          <p:cNvPr id="2" name="Imagen 1"/>
          <p:cNvPicPr>
            <a:picLocks noChangeAspect="1"/>
          </p:cNvPicPr>
          <p:nvPr/>
        </p:nvPicPr>
        <p:blipFill>
          <a:blip r:embed="rId2"/>
          <a:stretch>
            <a:fillRect/>
          </a:stretch>
        </p:blipFill>
        <p:spPr>
          <a:xfrm>
            <a:off x="24860" y="398002"/>
            <a:ext cx="9077325" cy="3924300"/>
          </a:xfrm>
          <a:prstGeom prst="rect">
            <a:avLst/>
          </a:prstGeom>
        </p:spPr>
      </p:pic>
      <p:sp>
        <p:nvSpPr>
          <p:cNvPr id="11"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4.- Un  ejemplo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211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29</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4.- Un  ejemplo</a:t>
            </a:r>
            <a:endParaRPr lang="en-US" dirty="0">
              <a:latin typeface="Times New Roman" panose="02020603050405020304" pitchFamily="18" charset="0"/>
              <a:cs typeface="Times New Roman" panose="02020603050405020304" pitchFamily="18" charset="0"/>
            </a:endParaRPr>
          </a:p>
        </p:txBody>
      </p:sp>
      <p:pic>
        <p:nvPicPr>
          <p:cNvPr id="2" name="Imagen 1"/>
          <p:cNvPicPr>
            <a:picLocks noChangeAspect="1"/>
          </p:cNvPicPr>
          <p:nvPr/>
        </p:nvPicPr>
        <p:blipFill>
          <a:blip r:embed="rId2"/>
          <a:stretch>
            <a:fillRect/>
          </a:stretch>
        </p:blipFill>
        <p:spPr>
          <a:xfrm>
            <a:off x="561975" y="1166812"/>
            <a:ext cx="8020050" cy="2809875"/>
          </a:xfrm>
          <a:prstGeom prst="rect">
            <a:avLst/>
          </a:prstGeom>
          <a:ln w="31750">
            <a:solidFill>
              <a:schemeClr val="tx1"/>
            </a:solidFill>
          </a:ln>
        </p:spPr>
      </p:pic>
    </p:spTree>
    <p:extLst>
      <p:ext uri="{BB962C8B-B14F-4D97-AF65-F5344CB8AC3E}">
        <p14:creationId xmlns:p14="http://schemas.microsoft.com/office/powerpoint/2010/main" val="406061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5 Grupo"/>
          <p:cNvGrpSpPr/>
          <p:nvPr/>
        </p:nvGrpSpPr>
        <p:grpSpPr>
          <a:xfrm>
            <a:off x="8141" y="4663389"/>
            <a:ext cx="9144000" cy="477452"/>
            <a:chOff x="8141" y="4663389"/>
            <a:chExt cx="9144000" cy="477452"/>
          </a:xfrm>
        </p:grpSpPr>
        <p:grpSp>
          <p:nvGrpSpPr>
            <p:cNvPr id="17" name="6 Grupo"/>
            <p:cNvGrpSpPr/>
            <p:nvPr/>
          </p:nvGrpSpPr>
          <p:grpSpPr>
            <a:xfrm>
              <a:off x="8141" y="4663389"/>
              <a:ext cx="9144000" cy="477452"/>
              <a:chOff x="0" y="6309320"/>
              <a:chExt cx="9144000" cy="548680"/>
            </a:xfrm>
          </p:grpSpPr>
          <p:sp>
            <p:nvSpPr>
              <p:cNvPr id="21"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2"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8"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19"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20"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a:t>
              </a:fld>
              <a:endParaRPr lang="es-ES" b="1" dirty="0">
                <a:latin typeface="Times New Roman" panose="02020603050405020304" pitchFamily="18" charset="0"/>
                <a:cs typeface="Times New Roman" panose="02020603050405020304" pitchFamily="18" charset="0"/>
              </a:endParaRPr>
            </a:p>
          </p:txBody>
        </p:sp>
      </p:grpSp>
      <p:sp>
        <p:nvSpPr>
          <p:cNvPr id="24" name="Title 3"/>
          <p:cNvSpPr>
            <a:spLocks noGrp="1"/>
          </p:cNvSpPr>
          <p:nvPr>
            <p:ph type="title"/>
          </p:nvPr>
        </p:nvSpPr>
        <p:spPr>
          <a:xfrm>
            <a:off x="1169488" y="2774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1.- ¿Qué es una clase abstracta</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25" name="Google Shape;123;p3"/>
          <p:cNvSpPr txBox="1"/>
          <p:nvPr/>
        </p:nvSpPr>
        <p:spPr>
          <a:xfrm>
            <a:off x="907080" y="847460"/>
            <a:ext cx="7885529" cy="3262391"/>
          </a:xfrm>
          <a:prstGeom prst="rect">
            <a:avLst/>
          </a:prstGeom>
          <a:noFill/>
          <a:ln>
            <a:noFill/>
          </a:ln>
        </p:spPr>
        <p:txBody>
          <a:bodyPr spcFirstLastPara="1" wrap="square" lIns="91425" tIns="45700" rIns="91425" bIns="45700" anchor="t" anchorCtr="0">
            <a:spAutoFit/>
          </a:bodyPr>
          <a:lstStyle/>
          <a:p>
            <a:pPr marL="450850" marR="0" lvl="0" indent="-450850" algn="just" rtl="0">
              <a:spcBef>
                <a:spcPts val="0"/>
              </a:spcBef>
              <a:spcAft>
                <a:spcPts val="0"/>
              </a:spcAft>
              <a:buNone/>
            </a:pPr>
            <a:r>
              <a:rPr lang="es-ES" sz="2400" b="1" dirty="0">
                <a:solidFill>
                  <a:schemeClr val="dk1"/>
                </a:solidFill>
                <a:latin typeface="Times New Roman"/>
                <a:ea typeface="Times New Roman"/>
                <a:cs typeface="Times New Roman"/>
                <a:sym typeface="Times New Roman"/>
              </a:rPr>
              <a:t>&gt;&gt;</a:t>
            </a:r>
            <a:r>
              <a:rPr lang="es-ES" sz="2400" dirty="0">
                <a:solidFill>
                  <a:schemeClr val="dk1"/>
                </a:solidFill>
                <a:latin typeface="Times New Roman"/>
                <a:ea typeface="Times New Roman"/>
                <a:cs typeface="Times New Roman"/>
                <a:sym typeface="Times New Roman"/>
              </a:rPr>
              <a:t> Supongamos un esquema de herencia que consta de la clase «</a:t>
            </a:r>
            <a:r>
              <a:rPr lang="es-ES" sz="2400" b="1" i="1" dirty="0">
                <a:solidFill>
                  <a:schemeClr val="dk1"/>
                </a:solidFill>
                <a:latin typeface="Times New Roman"/>
                <a:ea typeface="Times New Roman"/>
                <a:cs typeface="Times New Roman"/>
                <a:sym typeface="Times New Roman"/>
              </a:rPr>
              <a:t>Profesor</a:t>
            </a:r>
            <a:r>
              <a:rPr lang="es-ES" sz="2400" dirty="0">
                <a:solidFill>
                  <a:schemeClr val="dk1"/>
                </a:solidFill>
                <a:latin typeface="Times New Roman"/>
                <a:ea typeface="Times New Roman"/>
                <a:cs typeface="Times New Roman"/>
                <a:sym typeface="Times New Roman"/>
              </a:rPr>
              <a:t>» de la que heredan «</a:t>
            </a:r>
            <a:r>
              <a:rPr lang="es-ES" sz="2400" b="1" i="1" dirty="0" err="1">
                <a:solidFill>
                  <a:schemeClr val="dk1"/>
                </a:solidFill>
                <a:latin typeface="Times New Roman"/>
                <a:ea typeface="Times New Roman"/>
                <a:cs typeface="Times New Roman"/>
                <a:sym typeface="Times New Roman"/>
              </a:rPr>
              <a:t>ProfesorInterino</a:t>
            </a:r>
            <a:r>
              <a:rPr lang="es-ES" sz="2400" dirty="0">
                <a:solidFill>
                  <a:schemeClr val="dk1"/>
                </a:solidFill>
                <a:latin typeface="Times New Roman"/>
                <a:ea typeface="Times New Roman"/>
                <a:cs typeface="Times New Roman"/>
                <a:sym typeface="Times New Roman"/>
              </a:rPr>
              <a:t>» y «</a:t>
            </a:r>
            <a:r>
              <a:rPr lang="es-ES" sz="2400" b="1" i="1" dirty="0" err="1">
                <a:solidFill>
                  <a:schemeClr val="dk1"/>
                </a:solidFill>
                <a:latin typeface="Times New Roman"/>
                <a:ea typeface="Times New Roman"/>
                <a:cs typeface="Times New Roman"/>
                <a:sym typeface="Times New Roman"/>
              </a:rPr>
              <a:t>ProfesorTitular</a:t>
            </a:r>
            <a:r>
              <a:rPr lang="es-ES" sz="2400" dirty="0">
                <a:solidFill>
                  <a:schemeClr val="dk1"/>
                </a:solidFill>
                <a:latin typeface="Times New Roman"/>
                <a:ea typeface="Times New Roman"/>
                <a:cs typeface="Times New Roman"/>
                <a:sym typeface="Times New Roman"/>
              </a:rPr>
              <a:t>». Es posible que todo profesor haya de ser o bien «</a:t>
            </a:r>
            <a:r>
              <a:rPr lang="es-ES" sz="2400" b="1" i="1" dirty="0" err="1">
                <a:solidFill>
                  <a:schemeClr val="dk1"/>
                </a:solidFill>
                <a:latin typeface="Times New Roman"/>
                <a:ea typeface="Times New Roman"/>
                <a:cs typeface="Times New Roman"/>
                <a:sym typeface="Times New Roman"/>
              </a:rPr>
              <a:t>ProfesorInterino</a:t>
            </a:r>
            <a:r>
              <a:rPr lang="es-ES" sz="2400" dirty="0">
                <a:solidFill>
                  <a:schemeClr val="dk1"/>
                </a:solidFill>
                <a:latin typeface="Times New Roman"/>
                <a:ea typeface="Times New Roman"/>
                <a:cs typeface="Times New Roman"/>
                <a:sym typeface="Times New Roman"/>
              </a:rPr>
              <a:t>» o bien «</a:t>
            </a:r>
            <a:r>
              <a:rPr lang="es-ES" sz="2400" b="1" i="1" dirty="0" err="1">
                <a:solidFill>
                  <a:schemeClr val="dk1"/>
                </a:solidFill>
                <a:latin typeface="Times New Roman"/>
                <a:ea typeface="Times New Roman"/>
                <a:cs typeface="Times New Roman"/>
                <a:sym typeface="Times New Roman"/>
              </a:rPr>
              <a:t>ProfesorTitular</a:t>
            </a:r>
            <a:r>
              <a:rPr lang="es-ES" sz="2400" dirty="0">
                <a:solidFill>
                  <a:schemeClr val="dk1"/>
                </a:solidFill>
                <a:latin typeface="Times New Roman"/>
                <a:ea typeface="Times New Roman"/>
                <a:cs typeface="Times New Roman"/>
                <a:sym typeface="Times New Roman"/>
              </a:rPr>
              <a:t>», es decir, que no vayan a existir instancias de la clase «</a:t>
            </a:r>
            <a:r>
              <a:rPr lang="es-ES" sz="2400" b="1" i="1" dirty="0">
                <a:solidFill>
                  <a:schemeClr val="dk1"/>
                </a:solidFill>
                <a:latin typeface="Times New Roman"/>
                <a:ea typeface="Times New Roman"/>
                <a:cs typeface="Times New Roman"/>
                <a:sym typeface="Times New Roman"/>
              </a:rPr>
              <a:t>Profesor</a:t>
            </a:r>
            <a:r>
              <a:rPr lang="es-ES" sz="2400" dirty="0">
                <a:solidFill>
                  <a:schemeClr val="dk1"/>
                </a:solidFill>
                <a:latin typeface="Times New Roman"/>
                <a:ea typeface="Times New Roman"/>
                <a:cs typeface="Times New Roman"/>
                <a:sym typeface="Times New Roman"/>
              </a:rPr>
              <a:t>»:</a:t>
            </a:r>
            <a:endParaRPr sz="2400" dirty="0"/>
          </a:p>
          <a:p>
            <a:pPr marL="450850" marR="0" lvl="0" indent="-450850" algn="l" rtl="0">
              <a:spcBef>
                <a:spcPts val="1200"/>
              </a:spcBef>
              <a:spcAft>
                <a:spcPts val="0"/>
              </a:spcAft>
              <a:buNone/>
            </a:pPr>
            <a:r>
              <a:rPr lang="es-ES" sz="2800" dirty="0">
                <a:solidFill>
                  <a:schemeClr val="dk1"/>
                </a:solidFill>
                <a:latin typeface="Times New Roman"/>
                <a:ea typeface="Times New Roman"/>
                <a:cs typeface="Times New Roman"/>
                <a:sym typeface="Times New Roman"/>
              </a:rPr>
              <a:t>	</a:t>
            </a:r>
            <a:r>
              <a:rPr lang="es-ES" sz="2400" dirty="0">
                <a:solidFill>
                  <a:schemeClr val="dk1"/>
                </a:solidFill>
                <a:latin typeface="Times New Roman"/>
                <a:ea typeface="Times New Roman"/>
                <a:cs typeface="Times New Roman"/>
                <a:sym typeface="Times New Roman"/>
              </a:rPr>
              <a:t>Entonces, ¿</a:t>
            </a:r>
            <a:r>
              <a:rPr lang="es-ES" sz="2400" i="1" dirty="0">
                <a:solidFill>
                  <a:schemeClr val="dk1"/>
                </a:solidFill>
                <a:latin typeface="Times New Roman"/>
                <a:ea typeface="Times New Roman"/>
                <a:cs typeface="Times New Roman"/>
                <a:sym typeface="Times New Roman"/>
              </a:rPr>
              <a:t>Qué sentido tendría tener una </a:t>
            </a:r>
            <a:endParaRPr lang="es-ES" sz="2400" i="1" dirty="0" smtClean="0">
              <a:solidFill>
                <a:schemeClr val="dk1"/>
              </a:solidFill>
              <a:latin typeface="Times New Roman"/>
              <a:ea typeface="Times New Roman"/>
              <a:cs typeface="Times New Roman"/>
              <a:sym typeface="Times New Roman"/>
            </a:endParaRPr>
          </a:p>
          <a:p>
            <a:pPr marL="450850" marR="0" lvl="0" indent="-450850" algn="l" rtl="0">
              <a:spcAft>
                <a:spcPts val="0"/>
              </a:spcAft>
              <a:buNone/>
            </a:pPr>
            <a:r>
              <a:rPr lang="es-ES" sz="2400" i="1" dirty="0">
                <a:solidFill>
                  <a:schemeClr val="dk1"/>
                </a:solidFill>
                <a:latin typeface="Times New Roman"/>
                <a:ea typeface="Times New Roman"/>
                <a:cs typeface="Times New Roman"/>
                <a:sym typeface="Times New Roman"/>
              </a:rPr>
              <a:t> </a:t>
            </a:r>
            <a:r>
              <a:rPr lang="es-ES" sz="2400" i="1" dirty="0" smtClean="0">
                <a:solidFill>
                  <a:schemeClr val="dk1"/>
                </a:solidFill>
                <a:latin typeface="Times New Roman"/>
                <a:ea typeface="Times New Roman"/>
                <a:cs typeface="Times New Roman"/>
                <a:sym typeface="Times New Roman"/>
              </a:rPr>
              <a:t>                        clase </a:t>
            </a:r>
            <a:r>
              <a:rPr lang="es-ES" sz="2400" i="1" dirty="0">
                <a:solidFill>
                  <a:schemeClr val="dk1"/>
                </a:solidFill>
                <a:latin typeface="Times New Roman"/>
                <a:ea typeface="Times New Roman"/>
                <a:cs typeface="Times New Roman"/>
                <a:sym typeface="Times New Roman"/>
              </a:rPr>
              <a:t>Profesor</a:t>
            </a:r>
            <a:r>
              <a:rPr lang="es-ES" sz="2400" dirty="0">
                <a:solidFill>
                  <a:schemeClr val="dk1"/>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p:txBody>
      </p:sp>
      <p:pic>
        <p:nvPicPr>
          <p:cNvPr id="1026" name="Picture 2" descr="Dibujo de Profesor en la pizarra pintado por Enzoricardo en Dibujos.net el  día 03-04-11 a las 17:02:13. Imprime, pinta o colorea tus propios dibuj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7985" y="2955929"/>
            <a:ext cx="1768045" cy="1645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010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30</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4.- Un  ejemplo</a:t>
            </a:r>
            <a:endParaRPr lang="en-US" dirty="0">
              <a:latin typeface="Times New Roman" panose="02020603050405020304" pitchFamily="18" charset="0"/>
              <a:cs typeface="Times New Roman" panose="02020603050405020304" pitchFamily="18" charset="0"/>
            </a:endParaRPr>
          </a:p>
        </p:txBody>
      </p:sp>
      <p:pic>
        <p:nvPicPr>
          <p:cNvPr id="12" name="Google Shape;374;p26"/>
          <p:cNvPicPr preferRelativeResize="0"/>
          <p:nvPr/>
        </p:nvPicPr>
        <p:blipFill rotWithShape="1">
          <a:blip r:embed="rId2">
            <a:alphaModFix/>
          </a:blip>
          <a:srcRect/>
          <a:stretch/>
        </p:blipFill>
        <p:spPr>
          <a:xfrm>
            <a:off x="601670" y="1135753"/>
            <a:ext cx="8019209" cy="3050185"/>
          </a:xfrm>
          <a:prstGeom prst="rect">
            <a:avLst/>
          </a:prstGeom>
          <a:noFill/>
          <a:ln w="25400" cap="flat" cmpd="sng">
            <a:solidFill>
              <a:schemeClr val="dk1"/>
            </a:solidFill>
            <a:prstDash val="solid"/>
            <a:miter lim="800000"/>
            <a:headEnd type="none" w="sm" len="sm"/>
            <a:tailEnd type="none" w="sm" len="sm"/>
          </a:ln>
        </p:spPr>
      </p:pic>
    </p:spTree>
    <p:extLst>
      <p:ext uri="{BB962C8B-B14F-4D97-AF65-F5344CB8AC3E}">
        <p14:creationId xmlns:p14="http://schemas.microsoft.com/office/powerpoint/2010/main" val="10779345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31</a:t>
              </a:fld>
              <a:endParaRPr lang="es-ES" b="1" dirty="0">
                <a:latin typeface="Times New Roman" panose="02020603050405020304" pitchFamily="18" charset="0"/>
                <a:cs typeface="Times New Roman" panose="02020603050405020304" pitchFamily="18" charset="0"/>
              </a:endParaRPr>
            </a:p>
          </p:txBody>
        </p:sp>
      </p:grpSp>
      <p:pic>
        <p:nvPicPr>
          <p:cNvPr id="11" name="Picture 6" descr="Abrir cuaderno: fotos de stock, imágenes de Abrir cuaderno libres de  derechos | Depositpho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47253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Educación, metodologías y crisis | Visiones de un Descerebrad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8156" y="31406"/>
            <a:ext cx="1135844" cy="1165999"/>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7"/>
          <p:cNvSpPr txBox="1"/>
          <p:nvPr/>
        </p:nvSpPr>
        <p:spPr>
          <a:xfrm>
            <a:off x="601670" y="362122"/>
            <a:ext cx="3683305" cy="4001095"/>
          </a:xfrm>
          <a:prstGeom prst="rect">
            <a:avLst/>
          </a:prstGeom>
          <a:noFill/>
        </p:spPr>
        <p:txBody>
          <a:bodyPr wrap="square" rtlCol="0">
            <a:spAutoFit/>
          </a:bodyPr>
          <a:lstStyle/>
          <a:p>
            <a:pPr marL="179388" indent="-179388" algn="just">
              <a:buFont typeface="Wingdings" panose="05000000000000000000" pitchFamily="2" charset="2"/>
              <a:buChar char="§"/>
            </a:pPr>
            <a:r>
              <a:rPr lang="es-ES" sz="1600" i="1" dirty="0" smtClean="0">
                <a:latin typeface="Times New Roman" panose="02020603050405020304" pitchFamily="18" charset="0"/>
                <a:cs typeface="Times New Roman" panose="02020603050405020304" pitchFamily="18" charset="0"/>
              </a:rPr>
              <a:t>Declarar una clase abstracta «</a:t>
            </a:r>
            <a:r>
              <a:rPr lang="es-ES" sz="1600" b="1" i="1" dirty="0" smtClean="0">
                <a:latin typeface="Times New Roman" panose="02020603050405020304" pitchFamily="18" charset="0"/>
                <a:cs typeface="Times New Roman" panose="02020603050405020304" pitchFamily="18" charset="0"/>
              </a:rPr>
              <a:t>Legislador</a:t>
            </a:r>
            <a:r>
              <a:rPr lang="es-ES" sz="1600" i="1" dirty="0" smtClean="0">
                <a:latin typeface="Times New Roman" panose="02020603050405020304" pitchFamily="18" charset="0"/>
                <a:cs typeface="Times New Roman" panose="02020603050405020304" pitchFamily="18" charset="0"/>
              </a:rPr>
              <a:t>», que herede de la clase «</a:t>
            </a:r>
            <a:r>
              <a:rPr lang="es-ES" sz="1600" b="1" i="1" dirty="0" smtClean="0">
                <a:latin typeface="Times New Roman" panose="02020603050405020304" pitchFamily="18" charset="0"/>
                <a:cs typeface="Times New Roman" panose="02020603050405020304" pitchFamily="18" charset="0"/>
              </a:rPr>
              <a:t>Persona</a:t>
            </a:r>
            <a:r>
              <a:rPr lang="es-ES" sz="1600" i="1" dirty="0" smtClean="0">
                <a:latin typeface="Times New Roman" panose="02020603050405020304" pitchFamily="18" charset="0"/>
                <a:cs typeface="Times New Roman" panose="02020603050405020304" pitchFamily="18" charset="0"/>
              </a:rPr>
              <a:t>», con un atributo «Provincia designación» (tipo </a:t>
            </a:r>
            <a:r>
              <a:rPr lang="es-ES" sz="1600" i="1" dirty="0" err="1" smtClean="0">
                <a:latin typeface="Times New Roman" panose="02020603050405020304" pitchFamily="18" charset="0"/>
                <a:cs typeface="Times New Roman" panose="02020603050405020304" pitchFamily="18" charset="0"/>
              </a:rPr>
              <a:t>String</a:t>
            </a:r>
            <a:r>
              <a:rPr lang="es-ES" sz="1600" i="1" dirty="0" smtClean="0">
                <a:latin typeface="Times New Roman" panose="02020603050405020304" pitchFamily="18" charset="0"/>
                <a:cs typeface="Times New Roman" panose="02020603050405020304" pitchFamily="18" charset="0"/>
              </a:rPr>
              <a:t>) y otros atributos que tú veas necesarios.</a:t>
            </a:r>
          </a:p>
          <a:p>
            <a:pPr marL="179388" indent="-179388" algn="just">
              <a:spcBef>
                <a:spcPts val="1200"/>
              </a:spcBef>
              <a:buFont typeface="Wingdings" panose="05000000000000000000" pitchFamily="2" charset="2"/>
              <a:buChar char="§"/>
            </a:pPr>
            <a:r>
              <a:rPr lang="es-ES" sz="1600" i="1" dirty="0" smtClean="0">
                <a:latin typeface="Times New Roman" panose="02020603050405020304" pitchFamily="18" charset="0"/>
                <a:cs typeface="Times New Roman" panose="02020603050405020304" pitchFamily="18" charset="0"/>
              </a:rPr>
              <a:t>Declara un método abstracto  «</a:t>
            </a:r>
            <a:r>
              <a:rPr lang="es-ES" sz="1600" b="1" i="1" dirty="0" err="1" smtClean="0">
                <a:latin typeface="Times New Roman" panose="02020603050405020304" pitchFamily="18" charset="0"/>
                <a:cs typeface="Times New Roman" panose="02020603050405020304" pitchFamily="18" charset="0"/>
              </a:rPr>
              <a:t>getCamaraTrabajo</a:t>
            </a:r>
            <a:r>
              <a:rPr lang="es-ES" sz="1600" i="1" dirty="0" smtClean="0">
                <a:latin typeface="Times New Roman" panose="02020603050405020304" pitchFamily="18" charset="0"/>
                <a:cs typeface="Times New Roman" panose="02020603050405020304" pitchFamily="18" charset="0"/>
              </a:rPr>
              <a:t>»</a:t>
            </a:r>
          </a:p>
          <a:p>
            <a:pPr marL="179388" indent="-179388" algn="just">
              <a:spcBef>
                <a:spcPts val="1200"/>
              </a:spcBef>
              <a:buFont typeface="Wingdings" panose="05000000000000000000" pitchFamily="2" charset="2"/>
              <a:buChar char="§"/>
            </a:pPr>
            <a:r>
              <a:rPr lang="es-ES" sz="1600" i="1" dirty="0" smtClean="0">
                <a:latin typeface="Times New Roman" panose="02020603050405020304" pitchFamily="18" charset="0"/>
                <a:cs typeface="Times New Roman" panose="02020603050405020304" pitchFamily="18" charset="0"/>
              </a:rPr>
              <a:t>Crear dos clases concretas que hereden de «</a:t>
            </a:r>
            <a:r>
              <a:rPr lang="es-ES" sz="1600" b="1" i="1" dirty="0" smtClean="0">
                <a:latin typeface="Times New Roman" panose="02020603050405020304" pitchFamily="18" charset="0"/>
                <a:cs typeface="Times New Roman" panose="02020603050405020304" pitchFamily="18" charset="0"/>
              </a:rPr>
              <a:t>Legislador</a:t>
            </a:r>
            <a:r>
              <a:rPr lang="es-ES" sz="1600" i="1" dirty="0" smtClean="0">
                <a:latin typeface="Times New Roman" panose="02020603050405020304" pitchFamily="18" charset="0"/>
                <a:cs typeface="Times New Roman" panose="02020603050405020304" pitchFamily="18" charset="0"/>
              </a:rPr>
              <a:t>»: la clase «</a:t>
            </a:r>
            <a:r>
              <a:rPr lang="es-ES" sz="1600" b="1" i="1" dirty="0" smtClean="0">
                <a:latin typeface="Times New Roman" panose="02020603050405020304" pitchFamily="18" charset="0"/>
                <a:cs typeface="Times New Roman" panose="02020603050405020304" pitchFamily="18" charset="0"/>
              </a:rPr>
              <a:t>Diputado</a:t>
            </a:r>
            <a:r>
              <a:rPr lang="es-ES" sz="1600" i="1" dirty="0" smtClean="0">
                <a:latin typeface="Times New Roman" panose="02020603050405020304" pitchFamily="18" charset="0"/>
                <a:cs typeface="Times New Roman" panose="02020603050405020304" pitchFamily="18" charset="0"/>
              </a:rPr>
              <a:t>» y la clase «</a:t>
            </a:r>
            <a:r>
              <a:rPr lang="es-ES" sz="1600" b="1" i="1" dirty="0" smtClean="0">
                <a:latin typeface="Times New Roman" panose="02020603050405020304" pitchFamily="18" charset="0"/>
                <a:cs typeface="Times New Roman" panose="02020603050405020304" pitchFamily="18" charset="0"/>
              </a:rPr>
              <a:t>Senador</a:t>
            </a:r>
            <a:r>
              <a:rPr lang="es-ES" sz="1600" i="1" dirty="0" smtClean="0">
                <a:latin typeface="Times New Roman" panose="02020603050405020304" pitchFamily="18" charset="0"/>
                <a:cs typeface="Times New Roman" panose="02020603050405020304" pitchFamily="18" charset="0"/>
              </a:rPr>
              <a:t>» que </a:t>
            </a:r>
            <a:r>
              <a:rPr lang="es-ES" sz="1600" i="1" dirty="0" err="1" smtClean="0">
                <a:latin typeface="Times New Roman" panose="02020603050405020304" pitchFamily="18" charset="0"/>
                <a:cs typeface="Times New Roman" panose="02020603050405020304" pitchFamily="18" charset="0"/>
              </a:rPr>
              <a:t>sobreescriban</a:t>
            </a:r>
            <a:r>
              <a:rPr lang="es-ES" sz="1600" i="1" dirty="0" smtClean="0">
                <a:latin typeface="Times New Roman" panose="02020603050405020304" pitchFamily="18" charset="0"/>
                <a:cs typeface="Times New Roman" panose="02020603050405020304" pitchFamily="18" charset="0"/>
              </a:rPr>
              <a:t> los métodos abstractos necesarios.</a:t>
            </a:r>
          </a:p>
          <a:p>
            <a:pPr marL="179388" indent="-179388" algn="just">
              <a:spcBef>
                <a:spcPts val="1200"/>
              </a:spcBef>
              <a:buFont typeface="Wingdings" panose="05000000000000000000" pitchFamily="2" charset="2"/>
              <a:buChar char="§"/>
            </a:pPr>
            <a:r>
              <a:rPr lang="es-ES" sz="1600" i="1" dirty="0" smtClean="0">
                <a:latin typeface="Times New Roman" panose="02020603050405020304" pitchFamily="18" charset="0"/>
                <a:cs typeface="Times New Roman" panose="02020603050405020304" pitchFamily="18" charset="0"/>
              </a:rPr>
              <a:t>Crear una lista de legisladores y muestra por pantalla la cámara en que trabajan. </a:t>
            </a:r>
          </a:p>
        </p:txBody>
      </p:sp>
    </p:spTree>
    <p:extLst>
      <p:ext uri="{BB962C8B-B14F-4D97-AF65-F5344CB8AC3E}">
        <p14:creationId xmlns:p14="http://schemas.microsoft.com/office/powerpoint/2010/main" val="20289570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32</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a:latin typeface="Times New Roman" panose="02020603050405020304" pitchFamily="18" charset="0"/>
                <a:cs typeface="Times New Roman" panose="02020603050405020304" pitchFamily="18" charset="0"/>
              </a:rPr>
              <a:t>5</a:t>
            </a:r>
            <a:r>
              <a:rPr lang="es-ES" dirty="0" smtClean="0">
                <a:latin typeface="Times New Roman" panose="02020603050405020304" pitchFamily="18" charset="0"/>
                <a:cs typeface="Times New Roman" panose="02020603050405020304" pitchFamily="18" charset="0"/>
              </a:rPr>
              <a:t>.- Interface Java Iterable</a:t>
            </a:r>
            <a:endParaRPr lang="en-US" dirty="0">
              <a:latin typeface="Times New Roman" panose="02020603050405020304" pitchFamily="18" charset="0"/>
              <a:cs typeface="Times New Roman" panose="02020603050405020304" pitchFamily="18" charset="0"/>
            </a:endParaRPr>
          </a:p>
        </p:txBody>
      </p:sp>
      <p:sp>
        <p:nvSpPr>
          <p:cNvPr id="12" name="Google Shape;394;p28"/>
          <p:cNvSpPr txBox="1"/>
          <p:nvPr/>
        </p:nvSpPr>
        <p:spPr>
          <a:xfrm>
            <a:off x="1635722" y="1065521"/>
            <a:ext cx="7005303" cy="70784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600"/>
              <a:buFont typeface="Noto Sans Symbols"/>
              <a:buChar char="⮚"/>
            </a:pPr>
            <a:r>
              <a:rPr lang="es-ES" sz="2000" dirty="0">
                <a:solidFill>
                  <a:schemeClr val="dk1"/>
                </a:solidFill>
                <a:latin typeface="Times New Roman"/>
                <a:ea typeface="Times New Roman"/>
                <a:cs typeface="Times New Roman"/>
                <a:sym typeface="Times New Roman"/>
              </a:rPr>
              <a:t>Un «</a:t>
            </a:r>
            <a:r>
              <a:rPr lang="es-ES" sz="2000" b="1" dirty="0">
                <a:solidFill>
                  <a:schemeClr val="dk1"/>
                </a:solidFill>
                <a:latin typeface="Courier New"/>
                <a:ea typeface="Courier New"/>
                <a:cs typeface="Courier New"/>
                <a:sym typeface="Courier New"/>
              </a:rPr>
              <a:t>Iterable</a:t>
            </a:r>
            <a:r>
              <a:rPr lang="es-ES" sz="2000" dirty="0">
                <a:solidFill>
                  <a:schemeClr val="dk1"/>
                </a:solidFill>
                <a:latin typeface="Times New Roman"/>
                <a:ea typeface="Times New Roman"/>
                <a:cs typeface="Times New Roman"/>
                <a:sym typeface="Times New Roman"/>
              </a:rPr>
              <a:t>» es un interface que hace referencia a una colección de elementos que se puede recorrer.</a:t>
            </a:r>
            <a:endParaRPr sz="2000" dirty="0">
              <a:solidFill>
                <a:schemeClr val="dk1"/>
              </a:solidFill>
              <a:latin typeface="Times New Roman"/>
              <a:ea typeface="Times New Roman"/>
              <a:cs typeface="Times New Roman"/>
              <a:sym typeface="Times New Roman"/>
            </a:endParaRPr>
          </a:p>
        </p:txBody>
      </p:sp>
      <p:pic>
        <p:nvPicPr>
          <p:cNvPr id="13" name="Google Shape;395;p28"/>
          <p:cNvPicPr preferRelativeResize="0"/>
          <p:nvPr/>
        </p:nvPicPr>
        <p:blipFill rotWithShape="1">
          <a:blip r:embed="rId2">
            <a:alphaModFix/>
          </a:blip>
          <a:srcRect/>
          <a:stretch/>
        </p:blipFill>
        <p:spPr>
          <a:xfrm>
            <a:off x="3240996" y="2017860"/>
            <a:ext cx="4248471" cy="919513"/>
          </a:xfrm>
          <a:prstGeom prst="rect">
            <a:avLst/>
          </a:prstGeom>
          <a:noFill/>
          <a:ln>
            <a:noFill/>
          </a:ln>
        </p:spPr>
      </p:pic>
      <p:sp>
        <p:nvSpPr>
          <p:cNvPr id="14" name="Google Shape;396;p28"/>
          <p:cNvSpPr txBox="1"/>
          <p:nvPr/>
        </p:nvSpPr>
        <p:spPr>
          <a:xfrm>
            <a:off x="1517900" y="3186103"/>
            <a:ext cx="7123126" cy="101562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600"/>
              <a:buFont typeface="Noto Sans Symbols"/>
              <a:buChar char="⮚"/>
            </a:pPr>
            <a:r>
              <a:rPr lang="es-ES" sz="2000" dirty="0">
                <a:solidFill>
                  <a:schemeClr val="dk1"/>
                </a:solidFill>
                <a:latin typeface="Times New Roman"/>
                <a:ea typeface="Times New Roman"/>
                <a:cs typeface="Times New Roman"/>
                <a:sym typeface="Times New Roman"/>
              </a:rPr>
              <a:t>Así pues el interface solo necesita que implementemos un método para poder funcionar de forma correcta, este método es «</a:t>
            </a:r>
            <a:r>
              <a:rPr lang="es-ES" sz="2000" b="1" dirty="0" err="1">
                <a:solidFill>
                  <a:schemeClr val="dk1"/>
                </a:solidFill>
                <a:latin typeface="Courier New"/>
                <a:ea typeface="Courier New"/>
                <a:cs typeface="Courier New"/>
                <a:sym typeface="Courier New"/>
              </a:rPr>
              <a:t>iterator</a:t>
            </a:r>
            <a:r>
              <a:rPr lang="es-ES" sz="2000" b="1" dirty="0">
                <a:solidFill>
                  <a:schemeClr val="dk1"/>
                </a:solidFill>
                <a:latin typeface="Courier New"/>
                <a:ea typeface="Courier New"/>
                <a:cs typeface="Courier New"/>
                <a:sym typeface="Courier New"/>
              </a:rPr>
              <a:t>()</a:t>
            </a:r>
            <a:r>
              <a:rPr lang="es-ES" sz="2000" dirty="0">
                <a:solidFill>
                  <a:schemeClr val="dk1"/>
                </a:solidFill>
                <a:latin typeface="Times New Roman"/>
                <a:ea typeface="Times New Roman"/>
                <a:cs typeface="Times New Roman"/>
                <a:sym typeface="Times New Roman"/>
              </a:rPr>
              <a:t>».</a:t>
            </a:r>
            <a:endParaRPr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445489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oogle Shape;404;p29"/>
          <p:cNvPicPr preferRelativeResize="0"/>
          <p:nvPr/>
        </p:nvPicPr>
        <p:blipFill rotWithShape="1">
          <a:blip r:embed="rId2">
            <a:alphaModFix/>
          </a:blip>
          <a:srcRect/>
          <a:stretch/>
        </p:blipFill>
        <p:spPr>
          <a:xfrm>
            <a:off x="601670" y="50840"/>
            <a:ext cx="6851204" cy="4200666"/>
          </a:xfrm>
          <a:prstGeom prst="rect">
            <a:avLst/>
          </a:prstGeom>
          <a:noFill/>
          <a:ln>
            <a:noFill/>
          </a:ln>
        </p:spPr>
      </p:pic>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33</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a:latin typeface="Times New Roman" panose="02020603050405020304" pitchFamily="18" charset="0"/>
                <a:cs typeface="Times New Roman" panose="02020603050405020304" pitchFamily="18" charset="0"/>
              </a:rPr>
              <a:t>5</a:t>
            </a:r>
            <a:r>
              <a:rPr lang="es-ES" dirty="0" smtClean="0">
                <a:latin typeface="Times New Roman" panose="02020603050405020304" pitchFamily="18" charset="0"/>
                <a:cs typeface="Times New Roman" panose="02020603050405020304" pitchFamily="18" charset="0"/>
              </a:rPr>
              <a:t>.- Interface Java Iterable</a:t>
            </a:r>
            <a:endParaRPr lang="en-US" dirty="0">
              <a:latin typeface="Times New Roman" panose="02020603050405020304" pitchFamily="18" charset="0"/>
              <a:cs typeface="Times New Roman" panose="02020603050405020304" pitchFamily="18" charset="0"/>
            </a:endParaRPr>
          </a:p>
        </p:txBody>
      </p:sp>
      <p:sp>
        <p:nvSpPr>
          <p:cNvPr id="12" name="Google Shape;407;p29"/>
          <p:cNvSpPr txBox="1"/>
          <p:nvPr/>
        </p:nvSpPr>
        <p:spPr>
          <a:xfrm>
            <a:off x="5365232" y="2956406"/>
            <a:ext cx="3653459" cy="1477287"/>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200" dirty="0">
                <a:solidFill>
                  <a:schemeClr val="dk1"/>
                </a:solidFill>
                <a:latin typeface="Times New Roman"/>
                <a:ea typeface="Times New Roman"/>
                <a:cs typeface="Times New Roman"/>
                <a:sym typeface="Times New Roman"/>
              </a:rPr>
              <a:t>Ejemplo para recorrer una lista de elementos que implementan el interface iterable (</a:t>
            </a:r>
            <a:r>
              <a:rPr lang="es-ES" sz="2200" i="1" dirty="0" err="1">
                <a:solidFill>
                  <a:schemeClr val="dk1"/>
                </a:solidFill>
                <a:latin typeface="Times New Roman"/>
                <a:ea typeface="Times New Roman"/>
                <a:cs typeface="Times New Roman"/>
                <a:sym typeface="Times New Roman"/>
              </a:rPr>
              <a:t>ArrayList</a:t>
            </a:r>
            <a:r>
              <a:rPr lang="es-ES" sz="2200" i="1" dirty="0">
                <a:solidFill>
                  <a:schemeClr val="dk1"/>
                </a:solidFill>
                <a:latin typeface="Times New Roman"/>
                <a:ea typeface="Times New Roman"/>
                <a:cs typeface="Times New Roman"/>
                <a:sym typeface="Times New Roman"/>
              </a:rPr>
              <a:t> implementa este interface</a:t>
            </a:r>
            <a:r>
              <a:rPr lang="es-ES" sz="2400" dirty="0">
                <a:solidFill>
                  <a:schemeClr val="dk1"/>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p:txBody>
      </p:sp>
      <p:pic>
        <p:nvPicPr>
          <p:cNvPr id="14" name="Google Shape;405;p29"/>
          <p:cNvPicPr preferRelativeResize="0"/>
          <p:nvPr/>
        </p:nvPicPr>
        <p:blipFill rotWithShape="1">
          <a:blip r:embed="rId3">
            <a:alphaModFix/>
          </a:blip>
          <a:srcRect/>
          <a:stretch/>
        </p:blipFill>
        <p:spPr>
          <a:xfrm>
            <a:off x="7585945" y="1350110"/>
            <a:ext cx="1389688" cy="1323592"/>
          </a:xfrm>
          <a:prstGeom prst="rect">
            <a:avLst/>
          </a:prstGeom>
          <a:noFill/>
          <a:ln w="31750" cap="flat" cmpd="sng">
            <a:solidFill>
              <a:schemeClr val="dk1"/>
            </a:solidFill>
            <a:prstDash val="solid"/>
            <a:miter lim="800000"/>
            <a:headEnd type="none" w="sm" len="sm"/>
            <a:tailEnd type="none" w="sm" len="sm"/>
          </a:ln>
        </p:spPr>
      </p:pic>
    </p:spTree>
    <p:extLst>
      <p:ext uri="{BB962C8B-B14F-4D97-AF65-F5344CB8AC3E}">
        <p14:creationId xmlns:p14="http://schemas.microsoft.com/office/powerpoint/2010/main" val="14994021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34</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5.1.- </a:t>
            </a:r>
            <a:r>
              <a:rPr lang="es-ES" dirty="0" err="1" smtClean="0">
                <a:latin typeface="Times New Roman" panose="02020603050405020304" pitchFamily="18" charset="0"/>
                <a:cs typeface="Times New Roman" panose="02020603050405020304" pitchFamily="18" charset="0"/>
              </a:rPr>
              <a:t>Iterator</a:t>
            </a:r>
            <a:endParaRPr lang="en-US" dirty="0">
              <a:latin typeface="Times New Roman" panose="02020603050405020304" pitchFamily="18" charset="0"/>
              <a:cs typeface="Times New Roman" panose="02020603050405020304" pitchFamily="18" charset="0"/>
            </a:endParaRPr>
          </a:p>
        </p:txBody>
      </p:sp>
      <p:sp>
        <p:nvSpPr>
          <p:cNvPr id="12" name="Google Shape;416;p30"/>
          <p:cNvSpPr txBox="1"/>
          <p:nvPr/>
        </p:nvSpPr>
        <p:spPr>
          <a:xfrm>
            <a:off x="1217816" y="840555"/>
            <a:ext cx="7719347" cy="1200288"/>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600"/>
              <a:buFont typeface="Noto Sans Symbols"/>
              <a:buChar char="⮚"/>
            </a:pPr>
            <a:r>
              <a:rPr lang="es-ES" sz="2400" dirty="0">
                <a:solidFill>
                  <a:schemeClr val="dk1"/>
                </a:solidFill>
                <a:latin typeface="Times New Roman"/>
                <a:ea typeface="Times New Roman"/>
                <a:cs typeface="Times New Roman"/>
                <a:sym typeface="Times New Roman"/>
              </a:rPr>
              <a:t>La Interface «</a:t>
            </a:r>
            <a:r>
              <a:rPr lang="es-ES" sz="2400" b="1" dirty="0" err="1">
                <a:solidFill>
                  <a:schemeClr val="dk1"/>
                </a:solidFill>
                <a:latin typeface="Courier New"/>
                <a:ea typeface="Courier New"/>
                <a:cs typeface="Courier New"/>
                <a:sym typeface="Courier New"/>
              </a:rPr>
              <a:t>Iterator</a:t>
            </a:r>
            <a:r>
              <a:rPr lang="es-ES" sz="2400" dirty="0">
                <a:solidFill>
                  <a:schemeClr val="dk1"/>
                </a:solidFill>
                <a:latin typeface="Times New Roman"/>
                <a:ea typeface="Times New Roman"/>
                <a:cs typeface="Times New Roman"/>
                <a:sym typeface="Times New Roman"/>
              </a:rPr>
              <a:t>» nos permite iterar sobre una colección de elementos. Para ello hemos de implementar sus métodos «</a:t>
            </a:r>
            <a:r>
              <a:rPr lang="es-ES" sz="2400" b="1" dirty="0" err="1">
                <a:solidFill>
                  <a:schemeClr val="dk1"/>
                </a:solidFill>
                <a:latin typeface="Courier New"/>
                <a:ea typeface="Courier New"/>
                <a:cs typeface="Courier New"/>
                <a:sym typeface="Courier New"/>
              </a:rPr>
              <a:t>hasNext</a:t>
            </a:r>
            <a:r>
              <a:rPr lang="es-ES" sz="2400" b="1" dirty="0">
                <a:solidFill>
                  <a:schemeClr val="dk1"/>
                </a:solidFill>
                <a:latin typeface="Courier New"/>
                <a:ea typeface="Courier New"/>
                <a:cs typeface="Courier New"/>
                <a:sym typeface="Courier New"/>
              </a:rPr>
              <a:t>()</a:t>
            </a:r>
            <a:r>
              <a:rPr lang="es-ES" sz="2400" dirty="0">
                <a:solidFill>
                  <a:schemeClr val="dk1"/>
                </a:solidFill>
                <a:latin typeface="Times New Roman"/>
                <a:ea typeface="Times New Roman"/>
                <a:cs typeface="Times New Roman"/>
                <a:sym typeface="Times New Roman"/>
              </a:rPr>
              <a:t>» y «</a:t>
            </a:r>
            <a:r>
              <a:rPr lang="es-ES" sz="2400" b="1" dirty="0" err="1">
                <a:solidFill>
                  <a:schemeClr val="dk1"/>
                </a:solidFill>
                <a:latin typeface="Courier New"/>
                <a:ea typeface="Courier New"/>
                <a:cs typeface="Courier New"/>
                <a:sym typeface="Courier New"/>
              </a:rPr>
              <a:t>next</a:t>
            </a:r>
            <a:r>
              <a:rPr lang="es-ES" sz="2400" b="1" dirty="0">
                <a:solidFill>
                  <a:schemeClr val="dk1"/>
                </a:solidFill>
                <a:latin typeface="Courier New"/>
                <a:ea typeface="Courier New"/>
                <a:cs typeface="Courier New"/>
                <a:sym typeface="Courier New"/>
              </a:rPr>
              <a:t>()</a:t>
            </a:r>
            <a:r>
              <a:rPr lang="es-ES" sz="2400" dirty="0">
                <a:solidFill>
                  <a:schemeClr val="dk1"/>
                </a:solidFill>
                <a:latin typeface="Times New Roman"/>
                <a:ea typeface="Times New Roman"/>
                <a:cs typeface="Times New Roman"/>
                <a:sym typeface="Times New Roman"/>
              </a:rPr>
              <a:t>» </a:t>
            </a:r>
            <a:endParaRPr sz="2400" dirty="0">
              <a:solidFill>
                <a:schemeClr val="dk1"/>
              </a:solidFill>
              <a:latin typeface="Times New Roman"/>
              <a:ea typeface="Times New Roman"/>
              <a:cs typeface="Times New Roman"/>
              <a:sym typeface="Times New Roman"/>
            </a:endParaRPr>
          </a:p>
        </p:txBody>
      </p:sp>
      <p:sp>
        <p:nvSpPr>
          <p:cNvPr id="13" name="Google Shape;417;p30"/>
          <p:cNvSpPr txBox="1"/>
          <p:nvPr/>
        </p:nvSpPr>
        <p:spPr>
          <a:xfrm>
            <a:off x="1148204" y="2130521"/>
            <a:ext cx="7706018" cy="461624"/>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600"/>
              <a:buFont typeface="Noto Sans Symbols"/>
              <a:buChar char="⮚"/>
            </a:pPr>
            <a:r>
              <a:rPr lang="es-ES" sz="2400" dirty="0">
                <a:solidFill>
                  <a:schemeClr val="dk1"/>
                </a:solidFill>
                <a:latin typeface="Times New Roman"/>
                <a:ea typeface="Times New Roman"/>
                <a:cs typeface="Times New Roman"/>
                <a:sym typeface="Times New Roman"/>
              </a:rPr>
              <a:t>Vamos a analizar un ejemplo:</a:t>
            </a:r>
            <a:endParaRPr sz="2400" dirty="0">
              <a:solidFill>
                <a:schemeClr val="dk1"/>
              </a:solidFill>
              <a:latin typeface="Times New Roman"/>
              <a:ea typeface="Times New Roman"/>
              <a:cs typeface="Times New Roman"/>
              <a:sym typeface="Times New Roman"/>
            </a:endParaRPr>
          </a:p>
        </p:txBody>
      </p:sp>
      <p:sp>
        <p:nvSpPr>
          <p:cNvPr id="14" name="Google Shape;418;p30"/>
          <p:cNvSpPr txBox="1"/>
          <p:nvPr/>
        </p:nvSpPr>
        <p:spPr>
          <a:xfrm>
            <a:off x="1498061" y="2715401"/>
            <a:ext cx="7356161" cy="1569620"/>
          </a:xfrm>
          <a:prstGeom prst="rect">
            <a:avLst/>
          </a:prstGeom>
          <a:noFill/>
          <a:ln>
            <a:noFill/>
          </a:ln>
        </p:spPr>
        <p:txBody>
          <a:bodyPr spcFirstLastPara="1" wrap="square" lIns="91425" tIns="45700" rIns="91425" bIns="45700" anchor="t" anchorCtr="0">
            <a:spAutoFit/>
          </a:bodyPr>
          <a:lstStyle/>
          <a:p>
            <a:pPr marL="268288" marR="0" lvl="0" indent="-268288" algn="just" rtl="0">
              <a:spcBef>
                <a:spcPts val="0"/>
              </a:spcBef>
              <a:spcAft>
                <a:spcPts val="0"/>
              </a:spcAft>
              <a:buClr>
                <a:schemeClr val="dk1"/>
              </a:buClr>
              <a:buSzPts val="2600"/>
              <a:buFont typeface="Noto Sans Symbols"/>
              <a:buChar char="▪"/>
            </a:pPr>
            <a:r>
              <a:rPr lang="es-ES" sz="2400" dirty="0">
                <a:solidFill>
                  <a:schemeClr val="dk1"/>
                </a:solidFill>
                <a:latin typeface="Times New Roman"/>
                <a:ea typeface="Times New Roman"/>
                <a:cs typeface="Times New Roman"/>
                <a:sym typeface="Times New Roman"/>
              </a:rPr>
              <a:t>Vamos a definir una clase «</a:t>
            </a:r>
            <a:r>
              <a:rPr lang="es-ES" sz="2400" b="1" dirty="0">
                <a:solidFill>
                  <a:schemeClr val="dk1"/>
                </a:solidFill>
                <a:latin typeface="Courier New"/>
                <a:ea typeface="Courier New"/>
                <a:cs typeface="Courier New"/>
                <a:sym typeface="Courier New"/>
              </a:rPr>
              <a:t>Persona</a:t>
            </a:r>
            <a:r>
              <a:rPr lang="es-ES" sz="2400" dirty="0">
                <a:solidFill>
                  <a:schemeClr val="dk1"/>
                </a:solidFill>
                <a:latin typeface="Times New Roman"/>
                <a:ea typeface="Times New Roman"/>
                <a:cs typeface="Times New Roman"/>
                <a:sym typeface="Times New Roman"/>
              </a:rPr>
              <a:t>» y para ver la utilidad de la </a:t>
            </a:r>
            <a:r>
              <a:rPr lang="es-ES" sz="2400" i="1" dirty="0" err="1">
                <a:solidFill>
                  <a:schemeClr val="dk1"/>
                </a:solidFill>
                <a:latin typeface="Times New Roman"/>
                <a:ea typeface="Times New Roman"/>
                <a:cs typeface="Times New Roman"/>
                <a:sym typeface="Times New Roman"/>
              </a:rPr>
              <a:t>inerface</a:t>
            </a:r>
            <a:r>
              <a:rPr lang="es-ES" sz="2400" dirty="0">
                <a:solidFill>
                  <a:schemeClr val="dk1"/>
                </a:solidFill>
                <a:latin typeface="Times New Roman"/>
                <a:ea typeface="Times New Roman"/>
                <a:cs typeface="Times New Roman"/>
                <a:sym typeface="Times New Roman"/>
              </a:rPr>
              <a:t> Iterable se va a necesitar una colección o conjunto de personas que queremos recorrer «</a:t>
            </a:r>
            <a:r>
              <a:rPr lang="es-ES" sz="2400" b="1" dirty="0" err="1">
                <a:solidFill>
                  <a:schemeClr val="dk1"/>
                </a:solidFill>
                <a:latin typeface="Courier New"/>
                <a:ea typeface="Courier New"/>
                <a:cs typeface="Courier New"/>
                <a:sym typeface="Courier New"/>
              </a:rPr>
              <a:t>ConjuntoPersonas</a:t>
            </a:r>
            <a:r>
              <a:rPr lang="es-ES" sz="2400" dirty="0">
                <a:solidFill>
                  <a:schemeClr val="dk1"/>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411220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35</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5.1.- </a:t>
            </a:r>
            <a:r>
              <a:rPr lang="es-ES" dirty="0" err="1" smtClean="0">
                <a:latin typeface="Times New Roman" panose="02020603050405020304" pitchFamily="18" charset="0"/>
                <a:cs typeface="Times New Roman" panose="02020603050405020304" pitchFamily="18" charset="0"/>
              </a:rPr>
              <a:t>Iterator</a:t>
            </a:r>
            <a:endParaRPr lang="en-US" dirty="0">
              <a:latin typeface="Times New Roman" panose="02020603050405020304" pitchFamily="18" charset="0"/>
              <a:cs typeface="Times New Roman" panose="02020603050405020304" pitchFamily="18" charset="0"/>
            </a:endParaRPr>
          </a:p>
        </p:txBody>
      </p:sp>
      <p:pic>
        <p:nvPicPr>
          <p:cNvPr id="12" name="Google Shape;427;p31"/>
          <p:cNvPicPr preferRelativeResize="0"/>
          <p:nvPr/>
        </p:nvPicPr>
        <p:blipFill rotWithShape="1">
          <a:blip r:embed="rId2">
            <a:alphaModFix/>
          </a:blip>
          <a:srcRect/>
          <a:stretch/>
        </p:blipFill>
        <p:spPr>
          <a:xfrm>
            <a:off x="8141" y="-6266"/>
            <a:ext cx="6522363" cy="3253361"/>
          </a:xfrm>
          <a:prstGeom prst="rect">
            <a:avLst/>
          </a:prstGeom>
          <a:noFill/>
          <a:ln>
            <a:noFill/>
          </a:ln>
        </p:spPr>
      </p:pic>
      <p:sp>
        <p:nvSpPr>
          <p:cNvPr id="13" name="Google Shape;428;p31"/>
          <p:cNvSpPr txBox="1"/>
          <p:nvPr/>
        </p:nvSpPr>
        <p:spPr>
          <a:xfrm>
            <a:off x="1485052" y="3053276"/>
            <a:ext cx="7306643" cy="1446509"/>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None/>
            </a:pPr>
            <a:r>
              <a:rPr lang="es-ES" sz="2200" dirty="0">
                <a:solidFill>
                  <a:schemeClr val="dk1"/>
                </a:solidFill>
                <a:latin typeface="Times New Roman"/>
                <a:ea typeface="Times New Roman"/>
                <a:cs typeface="Times New Roman"/>
                <a:sym typeface="Times New Roman"/>
              </a:rPr>
              <a:t>La clase «</a:t>
            </a:r>
            <a:r>
              <a:rPr lang="es-ES" sz="2200" b="1" dirty="0">
                <a:solidFill>
                  <a:schemeClr val="dk1"/>
                </a:solidFill>
                <a:latin typeface="Courier New"/>
                <a:ea typeface="Courier New"/>
                <a:cs typeface="Courier New"/>
                <a:sym typeface="Courier New"/>
              </a:rPr>
              <a:t>Persona</a:t>
            </a:r>
            <a:r>
              <a:rPr lang="es-ES" sz="2200" dirty="0">
                <a:solidFill>
                  <a:schemeClr val="dk1"/>
                </a:solidFill>
                <a:latin typeface="Times New Roman"/>
                <a:ea typeface="Times New Roman"/>
                <a:cs typeface="Times New Roman"/>
                <a:sym typeface="Times New Roman"/>
              </a:rPr>
              <a:t>» no implementa nada, solo tiene sus atributos, el constructor y los métodos </a:t>
            </a:r>
            <a:r>
              <a:rPr lang="es-ES" sz="2200" b="1" i="1" dirty="0" err="1">
                <a:solidFill>
                  <a:schemeClr val="dk1"/>
                </a:solidFill>
                <a:latin typeface="Times New Roman"/>
                <a:ea typeface="Times New Roman"/>
                <a:cs typeface="Times New Roman"/>
                <a:sym typeface="Times New Roman"/>
              </a:rPr>
              <a:t>getter</a:t>
            </a:r>
            <a:r>
              <a:rPr lang="es-ES" sz="2200" dirty="0">
                <a:solidFill>
                  <a:schemeClr val="dk1"/>
                </a:solidFill>
                <a:latin typeface="Times New Roman"/>
                <a:ea typeface="Times New Roman"/>
                <a:cs typeface="Times New Roman"/>
                <a:sym typeface="Times New Roman"/>
              </a:rPr>
              <a:t>, por lo que será la clase «</a:t>
            </a:r>
            <a:r>
              <a:rPr lang="es-ES" sz="2200" b="1" dirty="0" err="1">
                <a:solidFill>
                  <a:schemeClr val="dk1"/>
                </a:solidFill>
                <a:latin typeface="Courier New"/>
                <a:ea typeface="Courier New"/>
                <a:cs typeface="Courier New"/>
                <a:sym typeface="Courier New"/>
              </a:rPr>
              <a:t>ConjuntoPersonas</a:t>
            </a:r>
            <a:r>
              <a:rPr lang="es-ES" sz="2200" dirty="0">
                <a:solidFill>
                  <a:schemeClr val="dk1"/>
                </a:solidFill>
                <a:latin typeface="Times New Roman"/>
                <a:ea typeface="Times New Roman"/>
                <a:cs typeface="Times New Roman"/>
                <a:sym typeface="Times New Roman"/>
              </a:rPr>
              <a:t>» la que deberá implementar la interfaz «</a:t>
            </a:r>
            <a:r>
              <a:rPr lang="es-ES" sz="2200" b="1" dirty="0">
                <a:solidFill>
                  <a:schemeClr val="dk1"/>
                </a:solidFill>
                <a:latin typeface="Courier New"/>
                <a:ea typeface="Courier New"/>
                <a:cs typeface="Courier New"/>
                <a:sym typeface="Courier New"/>
              </a:rPr>
              <a:t>Iterable</a:t>
            </a:r>
            <a:r>
              <a:rPr lang="es-ES" sz="2200" dirty="0">
                <a:solidFill>
                  <a:schemeClr val="dk1"/>
                </a:solidFill>
                <a:latin typeface="Times New Roman"/>
                <a:ea typeface="Times New Roman"/>
                <a:cs typeface="Times New Roman"/>
                <a:sym typeface="Times New Roman"/>
              </a:rPr>
              <a:t>». </a:t>
            </a:r>
            <a:endParaRPr sz="22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722801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36</a:t>
              </a:fld>
              <a:endParaRPr lang="es-ES" b="1" dirty="0">
                <a:latin typeface="Times New Roman" panose="02020603050405020304" pitchFamily="18" charset="0"/>
                <a:cs typeface="Times New Roman" panose="02020603050405020304" pitchFamily="18" charset="0"/>
              </a:endParaRPr>
            </a:p>
          </p:txBody>
        </p:sp>
      </p:grpSp>
      <p:pic>
        <p:nvPicPr>
          <p:cNvPr id="11" name="Google Shape;437;p32"/>
          <p:cNvPicPr preferRelativeResize="0"/>
          <p:nvPr/>
        </p:nvPicPr>
        <p:blipFill rotWithShape="1">
          <a:blip r:embed="rId2">
            <a:alphaModFix/>
          </a:blip>
          <a:srcRect/>
          <a:stretch/>
        </p:blipFill>
        <p:spPr>
          <a:xfrm>
            <a:off x="448965" y="532525"/>
            <a:ext cx="7966357" cy="4130864"/>
          </a:xfrm>
          <a:prstGeom prst="rect">
            <a:avLst/>
          </a:prstGeom>
          <a:noFill/>
          <a:ln>
            <a:noFill/>
          </a:ln>
        </p:spPr>
      </p:pic>
      <p:sp>
        <p:nvSpPr>
          <p:cNvPr id="12"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5.1.- </a:t>
            </a:r>
            <a:r>
              <a:rPr lang="es-ES" dirty="0" err="1" smtClean="0">
                <a:latin typeface="Times New Roman" panose="02020603050405020304" pitchFamily="18" charset="0"/>
                <a:cs typeface="Times New Roman" panose="02020603050405020304" pitchFamily="18" charset="0"/>
              </a:rPr>
              <a:t>Iterator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85955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oogle Shape;445;p33"/>
          <p:cNvPicPr preferRelativeResize="0"/>
          <p:nvPr/>
        </p:nvPicPr>
        <p:blipFill rotWithShape="1">
          <a:blip r:embed="rId2">
            <a:alphaModFix/>
          </a:blip>
          <a:srcRect/>
          <a:stretch/>
        </p:blipFill>
        <p:spPr>
          <a:xfrm>
            <a:off x="296260" y="685939"/>
            <a:ext cx="7550369" cy="3898237"/>
          </a:xfrm>
          <a:prstGeom prst="rect">
            <a:avLst/>
          </a:prstGeom>
          <a:noFill/>
          <a:ln>
            <a:noFill/>
          </a:ln>
        </p:spPr>
      </p:pic>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37</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5.1.- </a:t>
            </a:r>
            <a:r>
              <a:rPr lang="es-ES" dirty="0" err="1" smtClean="0">
                <a:latin typeface="Times New Roman" panose="02020603050405020304" pitchFamily="18" charset="0"/>
                <a:cs typeface="Times New Roman" panose="02020603050405020304" pitchFamily="18" charset="0"/>
              </a:rPr>
              <a:t>Iterator</a:t>
            </a:r>
            <a:endParaRPr lang="en-US" dirty="0">
              <a:latin typeface="Times New Roman" panose="02020603050405020304" pitchFamily="18" charset="0"/>
              <a:cs typeface="Times New Roman" panose="02020603050405020304" pitchFamily="18" charset="0"/>
            </a:endParaRPr>
          </a:p>
        </p:txBody>
      </p:sp>
      <p:sp>
        <p:nvSpPr>
          <p:cNvPr id="12" name="Google Shape;447;p33"/>
          <p:cNvSpPr txBox="1"/>
          <p:nvPr/>
        </p:nvSpPr>
        <p:spPr>
          <a:xfrm>
            <a:off x="5652120" y="836712"/>
            <a:ext cx="3470216" cy="212361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200" dirty="0">
                <a:solidFill>
                  <a:schemeClr val="dk1"/>
                </a:solidFill>
                <a:latin typeface="Times New Roman"/>
                <a:ea typeface="Times New Roman"/>
                <a:cs typeface="Times New Roman"/>
                <a:sym typeface="Times New Roman"/>
              </a:rPr>
              <a:t>Es lógico implementar aquí la interfaz «</a:t>
            </a:r>
            <a:r>
              <a:rPr lang="es-ES" sz="2200" b="1" dirty="0">
                <a:solidFill>
                  <a:schemeClr val="dk1"/>
                </a:solidFill>
                <a:latin typeface="Courier New"/>
                <a:ea typeface="Courier New"/>
                <a:cs typeface="Courier New"/>
                <a:sym typeface="Courier New"/>
              </a:rPr>
              <a:t>Iterable</a:t>
            </a:r>
            <a:r>
              <a:rPr lang="es-ES" sz="2200" dirty="0">
                <a:solidFill>
                  <a:schemeClr val="dk1"/>
                </a:solidFill>
                <a:latin typeface="Times New Roman"/>
                <a:ea typeface="Times New Roman"/>
                <a:cs typeface="Times New Roman"/>
                <a:sym typeface="Times New Roman"/>
              </a:rPr>
              <a:t>» ya que los recorridos se hacen sobre grupos de objetos (</a:t>
            </a:r>
            <a:r>
              <a:rPr lang="es-ES" sz="2200" i="1" dirty="0">
                <a:solidFill>
                  <a:schemeClr val="dk1"/>
                </a:solidFill>
                <a:latin typeface="Times New Roman"/>
                <a:ea typeface="Times New Roman"/>
                <a:cs typeface="Times New Roman"/>
                <a:sym typeface="Times New Roman"/>
              </a:rPr>
              <a:t>colecciones, conjuntos, </a:t>
            </a:r>
            <a:r>
              <a:rPr lang="es-ES" sz="2200" i="1" dirty="0" err="1" smtClean="0">
                <a:solidFill>
                  <a:schemeClr val="dk1"/>
                </a:solidFill>
                <a:latin typeface="Times New Roman"/>
                <a:ea typeface="Times New Roman"/>
                <a:cs typeface="Times New Roman"/>
                <a:sym typeface="Times New Roman"/>
              </a:rPr>
              <a:t>arrays</a:t>
            </a:r>
            <a:r>
              <a:rPr lang="es-ES" sz="2200" i="1" dirty="0" smtClean="0">
                <a:solidFill>
                  <a:schemeClr val="dk1"/>
                </a:solidFill>
                <a:latin typeface="Times New Roman"/>
                <a:ea typeface="Times New Roman"/>
                <a:cs typeface="Times New Roman"/>
                <a:sym typeface="Times New Roman"/>
              </a:rPr>
              <a:t>, </a:t>
            </a:r>
            <a:r>
              <a:rPr lang="es-ES" sz="2200" dirty="0">
                <a:solidFill>
                  <a:schemeClr val="dk1"/>
                </a:solidFill>
                <a:latin typeface="Times New Roman"/>
                <a:ea typeface="Times New Roman"/>
                <a:cs typeface="Times New Roman"/>
                <a:sym typeface="Times New Roman"/>
              </a:rPr>
              <a:t>…)</a:t>
            </a:r>
            <a:endParaRPr sz="22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772284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oogle Shape;456;p34"/>
          <p:cNvPicPr preferRelativeResize="0"/>
          <p:nvPr/>
        </p:nvPicPr>
        <p:blipFill rotWithShape="1">
          <a:blip r:embed="rId2">
            <a:alphaModFix/>
          </a:blip>
          <a:srcRect/>
          <a:stretch/>
        </p:blipFill>
        <p:spPr>
          <a:xfrm>
            <a:off x="328756" y="392681"/>
            <a:ext cx="8518984" cy="2736304"/>
          </a:xfrm>
          <a:prstGeom prst="rect">
            <a:avLst/>
          </a:prstGeom>
          <a:noFill/>
          <a:ln>
            <a:noFill/>
          </a:ln>
        </p:spPr>
      </p:pic>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38</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43555" y="-6266"/>
            <a:ext cx="8965149"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5.1.- </a:t>
            </a:r>
            <a:r>
              <a:rPr lang="es-ES" dirty="0" err="1" smtClean="0">
                <a:latin typeface="Times New Roman" panose="02020603050405020304" pitchFamily="18" charset="0"/>
                <a:cs typeface="Times New Roman" panose="02020603050405020304" pitchFamily="18" charset="0"/>
              </a:rPr>
              <a:t>Iterator</a:t>
            </a:r>
            <a:endParaRPr lang="en-US" dirty="0">
              <a:latin typeface="Times New Roman" panose="02020603050405020304" pitchFamily="18" charset="0"/>
              <a:cs typeface="Times New Roman" panose="02020603050405020304" pitchFamily="18" charset="0"/>
            </a:endParaRPr>
          </a:p>
        </p:txBody>
      </p:sp>
      <p:pic>
        <p:nvPicPr>
          <p:cNvPr id="13" name="Google Shape;457;p34"/>
          <p:cNvPicPr preferRelativeResize="0"/>
          <p:nvPr/>
        </p:nvPicPr>
        <p:blipFill rotWithShape="1">
          <a:blip r:embed="rId3">
            <a:alphaModFix/>
          </a:blip>
          <a:srcRect/>
          <a:stretch/>
        </p:blipFill>
        <p:spPr>
          <a:xfrm>
            <a:off x="3503065" y="3111800"/>
            <a:ext cx="4729035" cy="1112714"/>
          </a:xfrm>
          <a:prstGeom prst="rect">
            <a:avLst/>
          </a:prstGeom>
          <a:noFill/>
          <a:ln w="31750" cap="flat" cmpd="sng">
            <a:solidFill>
              <a:schemeClr val="dk1"/>
            </a:solidFill>
            <a:prstDash val="solid"/>
            <a:miter lim="800000"/>
            <a:headEnd type="none" w="sm" len="sm"/>
            <a:tailEnd type="none" w="sm" len="sm"/>
          </a:ln>
        </p:spPr>
      </p:pic>
    </p:spTree>
    <p:extLst>
      <p:ext uri="{BB962C8B-B14F-4D97-AF65-F5344CB8AC3E}">
        <p14:creationId xmlns:p14="http://schemas.microsoft.com/office/powerpoint/2010/main" val="24275908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39</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43555" y="-6266"/>
            <a:ext cx="8965149"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5.1.1.- Analizando el código</a:t>
            </a:r>
            <a:endParaRPr lang="en-US" dirty="0">
              <a:latin typeface="Times New Roman" panose="02020603050405020304" pitchFamily="18" charset="0"/>
              <a:cs typeface="Times New Roman" panose="02020603050405020304" pitchFamily="18" charset="0"/>
            </a:endParaRPr>
          </a:p>
        </p:txBody>
      </p:sp>
      <p:sp>
        <p:nvSpPr>
          <p:cNvPr id="12" name="Google Shape;466;p35"/>
          <p:cNvSpPr txBox="1"/>
          <p:nvPr/>
        </p:nvSpPr>
        <p:spPr>
          <a:xfrm>
            <a:off x="1147449" y="1264208"/>
            <a:ext cx="7607982" cy="1200288"/>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Noto Sans Symbols"/>
              <a:buChar char="⮚"/>
            </a:pPr>
            <a:r>
              <a:rPr lang="es-ES" sz="2400" dirty="0">
                <a:solidFill>
                  <a:schemeClr val="dk1"/>
                </a:solidFill>
                <a:latin typeface="Times New Roman"/>
                <a:ea typeface="Times New Roman"/>
                <a:cs typeface="Times New Roman"/>
                <a:sym typeface="Times New Roman"/>
              </a:rPr>
              <a:t>La clase «</a:t>
            </a:r>
            <a:r>
              <a:rPr lang="es-ES" sz="2400" b="1" dirty="0" err="1">
                <a:solidFill>
                  <a:schemeClr val="dk1"/>
                </a:solidFill>
                <a:latin typeface="Courier New"/>
                <a:ea typeface="Courier New"/>
                <a:cs typeface="Courier New"/>
                <a:sym typeface="Courier New"/>
              </a:rPr>
              <a:t>ConjuntoPersonas</a:t>
            </a:r>
            <a:r>
              <a:rPr lang="es-ES" sz="2400" dirty="0">
                <a:solidFill>
                  <a:schemeClr val="dk1"/>
                </a:solidFill>
                <a:latin typeface="Times New Roman"/>
                <a:ea typeface="Times New Roman"/>
                <a:cs typeface="Times New Roman"/>
                <a:sym typeface="Times New Roman"/>
              </a:rPr>
              <a:t>» tiene un atributo llamado «</a:t>
            </a:r>
            <a:r>
              <a:rPr lang="es-ES" sz="2400" b="1" dirty="0" err="1">
                <a:solidFill>
                  <a:schemeClr val="dk1"/>
                </a:solidFill>
                <a:latin typeface="Courier New"/>
                <a:ea typeface="Courier New"/>
                <a:cs typeface="Courier New"/>
                <a:sym typeface="Courier New"/>
              </a:rPr>
              <a:t>listaPersonas</a:t>
            </a:r>
            <a:r>
              <a:rPr lang="es-ES" sz="2400" dirty="0">
                <a:solidFill>
                  <a:schemeClr val="dk1"/>
                </a:solidFill>
                <a:latin typeface="Times New Roman"/>
                <a:ea typeface="Times New Roman"/>
                <a:cs typeface="Times New Roman"/>
                <a:sym typeface="Times New Roman"/>
              </a:rPr>
              <a:t>» que es un </a:t>
            </a:r>
            <a:r>
              <a:rPr lang="es-ES" sz="2400" dirty="0" err="1">
                <a:solidFill>
                  <a:schemeClr val="dk1"/>
                </a:solidFill>
                <a:latin typeface="Times New Roman"/>
                <a:ea typeface="Times New Roman"/>
                <a:cs typeface="Times New Roman"/>
                <a:sym typeface="Times New Roman"/>
              </a:rPr>
              <a:t>array</a:t>
            </a:r>
            <a:r>
              <a:rPr lang="es-ES" sz="2400" dirty="0">
                <a:solidFill>
                  <a:schemeClr val="dk1"/>
                </a:solidFill>
                <a:latin typeface="Times New Roman"/>
                <a:ea typeface="Times New Roman"/>
                <a:cs typeface="Times New Roman"/>
                <a:sym typeface="Times New Roman"/>
              </a:rPr>
              <a:t> de «</a:t>
            </a:r>
            <a:r>
              <a:rPr lang="es-ES" sz="2400" b="1" dirty="0">
                <a:solidFill>
                  <a:schemeClr val="dk1"/>
                </a:solidFill>
                <a:latin typeface="Courier New"/>
                <a:ea typeface="Courier New"/>
                <a:cs typeface="Courier New"/>
                <a:sym typeface="Courier New"/>
              </a:rPr>
              <a:t>Persona</a:t>
            </a:r>
            <a:r>
              <a:rPr lang="es-ES" sz="2400" dirty="0">
                <a:solidFill>
                  <a:schemeClr val="dk1"/>
                </a:solidFill>
                <a:latin typeface="Times New Roman"/>
                <a:ea typeface="Times New Roman"/>
                <a:cs typeface="Times New Roman"/>
                <a:sym typeface="Times New Roman"/>
              </a:rPr>
              <a:t>» </a:t>
            </a:r>
            <a:endParaRPr sz="2400" dirty="0">
              <a:solidFill>
                <a:schemeClr val="dk1"/>
              </a:solidFill>
              <a:latin typeface="Times New Roman"/>
              <a:ea typeface="Times New Roman"/>
              <a:cs typeface="Times New Roman"/>
              <a:sym typeface="Times New Roman"/>
            </a:endParaRPr>
          </a:p>
        </p:txBody>
      </p:sp>
      <p:pic>
        <p:nvPicPr>
          <p:cNvPr id="13" name="Google Shape;467;p35"/>
          <p:cNvPicPr preferRelativeResize="0"/>
          <p:nvPr/>
        </p:nvPicPr>
        <p:blipFill rotWithShape="1">
          <a:blip r:embed="rId2">
            <a:alphaModFix/>
          </a:blip>
          <a:srcRect/>
          <a:stretch/>
        </p:blipFill>
        <p:spPr>
          <a:xfrm>
            <a:off x="879260" y="2877160"/>
            <a:ext cx="7902001" cy="666000"/>
          </a:xfrm>
          <a:prstGeom prst="rect">
            <a:avLst/>
          </a:prstGeom>
          <a:noFill/>
          <a:ln w="25400" cap="flat" cmpd="sng">
            <a:solidFill>
              <a:schemeClr val="dk1"/>
            </a:solidFill>
            <a:prstDash val="solid"/>
            <a:miter lim="800000"/>
            <a:headEnd type="none" w="sm" len="sm"/>
            <a:tailEnd type="none" w="sm" len="sm"/>
          </a:ln>
        </p:spPr>
      </p:pic>
    </p:spTree>
    <p:extLst>
      <p:ext uri="{BB962C8B-B14F-4D97-AF65-F5344CB8AC3E}">
        <p14:creationId xmlns:p14="http://schemas.microsoft.com/office/powerpoint/2010/main" val="337738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9488" y="2774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1.- ¿Qué es una clase abstracta</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2" name="Google Shape;132;p4" descr="https://lh3.googleusercontent.com/xIvWNpq-n99MZEriavvKxUpZi2V9t3j_on7lDiCwiA-z7DCmu3qSAHrWpm0peMP8GodZygU9gdjthK6TANiMEHyV3kPSvAC6ALpxUKipBJT1hn_hks_ejekKSC2olt2wU4r4Hk0YKm87xQu8dir6X14x747QYUp1Lh7uScQI7TDJuQ7u_NBo-Pg_XJsnXQOH10D-8qtRqm8fXKT-eMnQ6QaDsx7iAwf9Ap2Csda8_lbA1-WjEYO0wvKEXf7zwGEwZauLnKaFN41gXxzSOg1-xFldQQkLkc5MVZFMHx3lT_crlhg5fyB9mSIpl9gVZi0k28R4C6ncO60eX19YLFvw2PdFLHhwZh-nXJcgq-gniLg4VOslHrvAPmJU0wYkZjdYgBLLnYD_rUvYFqAEgf79TbpGgB63pKKpQf49gf8nmCZGaeajvWOxRE3fcrcJUhoaLtPbyNzOCo2SZ4ejYI46vtIzXgxRWDlvQKcgCDnMqhZ3Wt0doXxxPGRUTAWmvTgVqb_FpUuj3vjWUjLruUoR0fpTmlACu5-NQGPG4QzdMQ01Y83ol_LZv6v0lEtqeAI5XXvn6wsoXr4JfCECDqSGWV2uD0SoAMl55XqD3W2Drjfl25brlhNOGWLChlW30MhtXyvcspzubxDpcoG_PH75E5OZstA4eqgQLk4ACiS_JA=w65-h120-no"/>
          <p:cNvPicPr preferRelativeResize="0"/>
          <p:nvPr/>
        </p:nvPicPr>
        <p:blipFill rotWithShape="1">
          <a:blip r:embed="rId2">
            <a:alphaModFix/>
          </a:blip>
          <a:srcRect/>
          <a:stretch/>
        </p:blipFill>
        <p:spPr>
          <a:xfrm>
            <a:off x="8330355" y="3441529"/>
            <a:ext cx="619125" cy="1143001"/>
          </a:xfrm>
          <a:prstGeom prst="rect">
            <a:avLst/>
          </a:prstGeom>
          <a:noFill/>
          <a:ln>
            <a:noFill/>
          </a:ln>
        </p:spPr>
      </p:pic>
      <p:sp>
        <p:nvSpPr>
          <p:cNvPr id="13" name="Google Shape;133;p4"/>
          <p:cNvSpPr txBox="1"/>
          <p:nvPr/>
        </p:nvSpPr>
        <p:spPr>
          <a:xfrm>
            <a:off x="1012746" y="823626"/>
            <a:ext cx="7877388" cy="2831504"/>
          </a:xfrm>
          <a:prstGeom prst="rect">
            <a:avLst/>
          </a:prstGeom>
          <a:noFill/>
          <a:ln>
            <a:noFill/>
          </a:ln>
        </p:spPr>
        <p:txBody>
          <a:bodyPr spcFirstLastPara="1" wrap="square" lIns="91425" tIns="45700" rIns="91425" bIns="45700" anchor="t" anchorCtr="0">
            <a:spAutoFit/>
          </a:bodyPr>
          <a:lstStyle/>
          <a:p>
            <a:pPr marL="450850" marR="0" lvl="0" indent="-450850" algn="just" rtl="0">
              <a:spcBef>
                <a:spcPts val="0"/>
              </a:spcBef>
              <a:spcAft>
                <a:spcPts val="0"/>
              </a:spcAft>
              <a:buNone/>
            </a:pPr>
            <a:r>
              <a:rPr lang="es-ES" sz="2400" b="1" dirty="0">
                <a:solidFill>
                  <a:schemeClr val="dk1"/>
                </a:solidFill>
                <a:latin typeface="Times New Roman"/>
                <a:ea typeface="Times New Roman"/>
                <a:cs typeface="Times New Roman"/>
                <a:sym typeface="Times New Roman"/>
              </a:rPr>
              <a:t>&gt;&gt;</a:t>
            </a:r>
            <a:r>
              <a:rPr lang="es-ES" sz="2400" dirty="0">
                <a:solidFill>
                  <a:schemeClr val="dk1"/>
                </a:solidFill>
                <a:latin typeface="Times New Roman"/>
                <a:ea typeface="Times New Roman"/>
                <a:cs typeface="Times New Roman"/>
                <a:sym typeface="Times New Roman"/>
              </a:rPr>
              <a:t> El sentido está en que una superclase permite unificar campos y métodos de las subclases, evitando la repetición de código y unificando procesos</a:t>
            </a:r>
            <a:endParaRPr sz="2400" dirty="0"/>
          </a:p>
          <a:p>
            <a:pPr marL="450850" marR="0" lvl="0" indent="-450850" algn="just" rtl="0">
              <a:spcBef>
                <a:spcPts val="1200"/>
              </a:spcBef>
              <a:spcAft>
                <a:spcPts val="0"/>
              </a:spcAft>
              <a:buNone/>
            </a:pPr>
            <a:r>
              <a:rPr lang="es-ES" sz="2400" b="1" dirty="0">
                <a:solidFill>
                  <a:schemeClr val="dk1"/>
                </a:solidFill>
                <a:latin typeface="Times New Roman"/>
                <a:ea typeface="Times New Roman"/>
                <a:cs typeface="Times New Roman"/>
                <a:sym typeface="Times New Roman"/>
              </a:rPr>
              <a:t>&gt;&gt;</a:t>
            </a:r>
            <a:r>
              <a:rPr lang="es-ES" sz="2400" dirty="0">
                <a:solidFill>
                  <a:schemeClr val="dk1"/>
                </a:solidFill>
                <a:latin typeface="Times New Roman"/>
                <a:ea typeface="Times New Roman"/>
                <a:cs typeface="Times New Roman"/>
                <a:sym typeface="Times New Roman"/>
              </a:rPr>
              <a:t> </a:t>
            </a:r>
            <a:r>
              <a:rPr lang="es-ES" sz="2400" dirty="0" smtClean="0">
                <a:solidFill>
                  <a:schemeClr val="dk1"/>
                </a:solidFill>
                <a:latin typeface="Times New Roman"/>
                <a:ea typeface="Times New Roman"/>
                <a:cs typeface="Times New Roman"/>
                <a:sym typeface="Times New Roman"/>
              </a:rPr>
              <a:t>Ahora </a:t>
            </a:r>
            <a:r>
              <a:rPr lang="es-ES" sz="2400" dirty="0">
                <a:solidFill>
                  <a:schemeClr val="dk1"/>
                </a:solidFill>
                <a:latin typeface="Times New Roman"/>
                <a:ea typeface="Times New Roman"/>
                <a:cs typeface="Times New Roman"/>
                <a:sym typeface="Times New Roman"/>
              </a:rPr>
              <a:t>bien, una clase de la que no se tiene intención de crear objetos, sino que únicamente  sirve </a:t>
            </a:r>
            <a:r>
              <a:rPr lang="es-ES" sz="2400" dirty="0" smtClean="0">
                <a:solidFill>
                  <a:schemeClr val="dk1"/>
                </a:solidFill>
                <a:latin typeface="Times New Roman"/>
                <a:ea typeface="Times New Roman"/>
                <a:cs typeface="Times New Roman"/>
                <a:sym typeface="Times New Roman"/>
              </a:rPr>
              <a:t>para </a:t>
            </a:r>
            <a:r>
              <a:rPr lang="es-ES" sz="2400" dirty="0">
                <a:solidFill>
                  <a:schemeClr val="dk1"/>
                </a:solidFill>
                <a:latin typeface="Times New Roman"/>
                <a:ea typeface="Times New Roman"/>
                <a:cs typeface="Times New Roman"/>
                <a:sym typeface="Times New Roman"/>
              </a:rPr>
              <a:t>unificar datos u operaciones de subclase, puede declararse de forma especial en Java: como clase abstracta</a:t>
            </a:r>
            <a:endParaRPr sz="2400" dirty="0">
              <a:solidFill>
                <a:schemeClr val="dk1"/>
              </a:solidFill>
              <a:latin typeface="Times New Roman"/>
              <a:ea typeface="Times New Roman"/>
              <a:cs typeface="Times New Roman"/>
              <a:sym typeface="Times New Roman"/>
            </a:endParaRPr>
          </a:p>
        </p:txBody>
      </p:sp>
      <p:sp>
        <p:nvSpPr>
          <p:cNvPr id="14" name="Google Shape;134;p4"/>
          <p:cNvSpPr txBox="1"/>
          <p:nvPr/>
        </p:nvSpPr>
        <p:spPr>
          <a:xfrm>
            <a:off x="1449924" y="3864268"/>
            <a:ext cx="7200800" cy="43084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200" b="1" dirty="0" err="1">
                <a:solidFill>
                  <a:schemeClr val="dk1"/>
                </a:solidFill>
                <a:latin typeface="Courier New"/>
                <a:ea typeface="Courier New"/>
                <a:cs typeface="Courier New"/>
                <a:sym typeface="Courier New"/>
              </a:rPr>
              <a:t>public</a:t>
            </a: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abstract</a:t>
            </a: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class</a:t>
            </a: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NombreClase</a:t>
            </a:r>
            <a:r>
              <a:rPr lang="es-ES" sz="2200" b="1" dirty="0">
                <a:solidFill>
                  <a:schemeClr val="dk1"/>
                </a:solidFill>
                <a:latin typeface="Courier New"/>
                <a:ea typeface="Courier New"/>
                <a:cs typeface="Courier New"/>
                <a:sym typeface="Courier New"/>
              </a:rPr>
              <a:t>{ </a:t>
            </a:r>
            <a:r>
              <a:rPr lang="es-ES" sz="2200" b="1" dirty="0" smtClean="0">
                <a:solidFill>
                  <a:schemeClr val="dk1"/>
                </a:solidFill>
                <a:latin typeface="Courier New"/>
                <a:ea typeface="Courier New"/>
                <a:cs typeface="Courier New"/>
                <a:sym typeface="Courier New"/>
              </a:rPr>
              <a:t>… }</a:t>
            </a:r>
            <a:endParaRPr sz="2200" dirty="0"/>
          </a:p>
        </p:txBody>
      </p:sp>
    </p:spTree>
    <p:extLst>
      <p:ext uri="{BB962C8B-B14F-4D97-AF65-F5344CB8AC3E}">
        <p14:creationId xmlns:p14="http://schemas.microsoft.com/office/powerpoint/2010/main" val="2948740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40</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43555" y="-6266"/>
            <a:ext cx="8965149"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5.1.1.- Analizando el código</a:t>
            </a:r>
            <a:endParaRPr lang="en-US" dirty="0">
              <a:latin typeface="Times New Roman" panose="02020603050405020304" pitchFamily="18" charset="0"/>
              <a:cs typeface="Times New Roman" panose="02020603050405020304" pitchFamily="18" charset="0"/>
            </a:endParaRPr>
          </a:p>
        </p:txBody>
      </p:sp>
      <p:sp>
        <p:nvSpPr>
          <p:cNvPr id="12" name="Google Shape;468;p35"/>
          <p:cNvSpPr txBox="1"/>
          <p:nvPr/>
        </p:nvSpPr>
        <p:spPr>
          <a:xfrm>
            <a:off x="448965" y="1044700"/>
            <a:ext cx="8496944" cy="830997"/>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Noto Sans Symbols"/>
              <a:buChar char="⮚"/>
            </a:pPr>
            <a:r>
              <a:rPr lang="es-ES" sz="2400">
                <a:solidFill>
                  <a:schemeClr val="dk1"/>
                </a:solidFill>
                <a:latin typeface="Times New Roman"/>
                <a:ea typeface="Times New Roman"/>
                <a:cs typeface="Times New Roman"/>
                <a:sym typeface="Times New Roman"/>
              </a:rPr>
              <a:t>También tiene un constructor y el método que nos obliga a implementar la interfaz «</a:t>
            </a:r>
            <a:r>
              <a:rPr lang="es-ES" sz="2400" b="1">
                <a:solidFill>
                  <a:schemeClr val="dk1"/>
                </a:solidFill>
                <a:latin typeface="Courier New"/>
                <a:ea typeface="Courier New"/>
                <a:cs typeface="Courier New"/>
                <a:sym typeface="Courier New"/>
              </a:rPr>
              <a:t>Iterable</a:t>
            </a:r>
            <a:r>
              <a:rPr lang="es-ES" sz="2400">
                <a:solidFill>
                  <a:schemeClr val="dk1"/>
                </a:solidFill>
                <a:latin typeface="Times New Roman"/>
                <a:ea typeface="Times New Roman"/>
                <a:cs typeface="Times New Roman"/>
                <a:sym typeface="Times New Roman"/>
              </a:rPr>
              <a:t>» que es: </a:t>
            </a:r>
            <a:endParaRPr sz="2400">
              <a:solidFill>
                <a:schemeClr val="dk1"/>
              </a:solidFill>
              <a:latin typeface="Times New Roman"/>
              <a:ea typeface="Times New Roman"/>
              <a:cs typeface="Times New Roman"/>
              <a:sym typeface="Times New Roman"/>
            </a:endParaRPr>
          </a:p>
        </p:txBody>
      </p:sp>
      <p:pic>
        <p:nvPicPr>
          <p:cNvPr id="13" name="Google Shape;469;p35"/>
          <p:cNvPicPr preferRelativeResize="0"/>
          <p:nvPr/>
        </p:nvPicPr>
        <p:blipFill rotWithShape="1">
          <a:blip r:embed="rId2">
            <a:alphaModFix/>
          </a:blip>
          <a:srcRect/>
          <a:stretch/>
        </p:blipFill>
        <p:spPr>
          <a:xfrm>
            <a:off x="944750" y="2023149"/>
            <a:ext cx="6217956" cy="2011692"/>
          </a:xfrm>
          <a:prstGeom prst="rect">
            <a:avLst/>
          </a:prstGeom>
          <a:noFill/>
          <a:ln w="25400" cap="flat" cmpd="sng">
            <a:solidFill>
              <a:schemeClr val="dk1"/>
            </a:solidFill>
            <a:prstDash val="solid"/>
            <a:miter lim="800000"/>
            <a:headEnd type="none" w="sm" len="sm"/>
            <a:tailEnd type="none" w="sm" len="sm"/>
          </a:ln>
        </p:spPr>
      </p:pic>
      <p:sp>
        <p:nvSpPr>
          <p:cNvPr id="14" name="Google Shape;470;p35"/>
          <p:cNvSpPr/>
          <p:nvPr/>
        </p:nvSpPr>
        <p:spPr>
          <a:xfrm>
            <a:off x="944750" y="2916908"/>
            <a:ext cx="4968552" cy="1117933"/>
          </a:xfrm>
          <a:prstGeom prst="rect">
            <a:avLst/>
          </a:prstGeom>
          <a:noFill/>
          <a:ln w="25400" cap="flat" cmpd="sng">
            <a:solidFill>
              <a:srgbClr val="C0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15" name="Google Shape;471;p35"/>
          <p:cNvCxnSpPr/>
          <p:nvPr/>
        </p:nvCxnSpPr>
        <p:spPr>
          <a:xfrm>
            <a:off x="6561374" y="1620764"/>
            <a:ext cx="1584176" cy="792088"/>
          </a:xfrm>
          <a:prstGeom prst="straightConnector1">
            <a:avLst/>
          </a:prstGeom>
          <a:noFill/>
          <a:ln w="44450" cap="flat" cmpd="sng">
            <a:solidFill>
              <a:srgbClr val="C00000"/>
            </a:solidFill>
            <a:prstDash val="solid"/>
            <a:round/>
            <a:headEnd type="none" w="sm" len="sm"/>
            <a:tailEnd type="none" w="sm" len="sm"/>
          </a:ln>
        </p:spPr>
      </p:cxnSp>
      <p:cxnSp>
        <p:nvCxnSpPr>
          <p:cNvPr id="16" name="Google Shape;472;p35"/>
          <p:cNvCxnSpPr/>
          <p:nvPr/>
        </p:nvCxnSpPr>
        <p:spPr>
          <a:xfrm flipH="1">
            <a:off x="5913302" y="2412852"/>
            <a:ext cx="2232248" cy="1063022"/>
          </a:xfrm>
          <a:prstGeom prst="straightConnector1">
            <a:avLst/>
          </a:prstGeom>
          <a:noFill/>
          <a:ln w="38100" cap="flat" cmpd="sng">
            <a:solidFill>
              <a:srgbClr val="C00000"/>
            </a:solidFill>
            <a:prstDash val="solid"/>
            <a:round/>
            <a:headEnd type="none" w="sm" len="sm"/>
            <a:tailEnd type="stealth" w="lg" len="lg"/>
          </a:ln>
        </p:spPr>
      </p:cxnSp>
    </p:spTree>
    <p:extLst>
      <p:ext uri="{BB962C8B-B14F-4D97-AF65-F5344CB8AC3E}">
        <p14:creationId xmlns:p14="http://schemas.microsoft.com/office/powerpoint/2010/main" val="15749224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41</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43555" y="-6266"/>
            <a:ext cx="8965149"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5.1.1.- Analizando el código</a:t>
            </a:r>
            <a:endParaRPr lang="en-US" dirty="0">
              <a:latin typeface="Times New Roman" panose="02020603050405020304" pitchFamily="18" charset="0"/>
              <a:cs typeface="Times New Roman" panose="02020603050405020304" pitchFamily="18" charset="0"/>
            </a:endParaRPr>
          </a:p>
        </p:txBody>
      </p:sp>
      <p:pic>
        <p:nvPicPr>
          <p:cNvPr id="12" name="Google Shape;481;p36"/>
          <p:cNvPicPr preferRelativeResize="0"/>
          <p:nvPr/>
        </p:nvPicPr>
        <p:blipFill rotWithShape="1">
          <a:blip r:embed="rId2">
            <a:alphaModFix/>
          </a:blip>
          <a:srcRect/>
          <a:stretch/>
        </p:blipFill>
        <p:spPr>
          <a:xfrm>
            <a:off x="2892246" y="879904"/>
            <a:ext cx="4886560" cy="993609"/>
          </a:xfrm>
          <a:prstGeom prst="rect">
            <a:avLst/>
          </a:prstGeom>
          <a:noFill/>
          <a:ln w="25400" cap="flat" cmpd="sng">
            <a:solidFill>
              <a:schemeClr val="dk1"/>
            </a:solidFill>
            <a:prstDash val="solid"/>
            <a:miter lim="800000"/>
            <a:headEnd type="none" w="sm" len="sm"/>
            <a:tailEnd type="none" w="sm" len="sm"/>
          </a:ln>
        </p:spPr>
      </p:pic>
      <p:sp>
        <p:nvSpPr>
          <p:cNvPr id="13" name="Google Shape;482;p36"/>
          <p:cNvSpPr txBox="1"/>
          <p:nvPr/>
        </p:nvSpPr>
        <p:spPr>
          <a:xfrm>
            <a:off x="1401655" y="2053911"/>
            <a:ext cx="7623007" cy="1600398"/>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Noto Sans Symbols"/>
              <a:buChar char="⮚"/>
            </a:pPr>
            <a:r>
              <a:rPr lang="es-ES" sz="2200" dirty="0">
                <a:solidFill>
                  <a:schemeClr val="dk1"/>
                </a:solidFill>
                <a:latin typeface="Times New Roman"/>
                <a:ea typeface="Times New Roman"/>
                <a:cs typeface="Times New Roman"/>
                <a:sym typeface="Times New Roman"/>
              </a:rPr>
              <a:t>El método, obligatoriamente, por implementar una interface, ha de ser público «</a:t>
            </a:r>
            <a:r>
              <a:rPr lang="es-ES" sz="2200" b="1" dirty="0" err="1">
                <a:solidFill>
                  <a:schemeClr val="dk1"/>
                </a:solidFill>
                <a:latin typeface="Courier New"/>
                <a:ea typeface="Courier New"/>
                <a:cs typeface="Courier New"/>
                <a:sym typeface="Courier New"/>
              </a:rPr>
              <a:t>public</a:t>
            </a:r>
            <a:r>
              <a:rPr lang="es-ES" sz="2200" dirty="0">
                <a:solidFill>
                  <a:schemeClr val="dk1"/>
                </a:solidFill>
                <a:latin typeface="Times New Roman"/>
                <a:ea typeface="Times New Roman"/>
                <a:cs typeface="Times New Roman"/>
                <a:sym typeface="Times New Roman"/>
              </a:rPr>
              <a:t>».</a:t>
            </a:r>
            <a:endParaRPr sz="2200" dirty="0"/>
          </a:p>
          <a:p>
            <a:pPr marL="342900" marR="0" lvl="0" indent="-342900" algn="just" rtl="0">
              <a:spcBef>
                <a:spcPts val="1200"/>
              </a:spcBef>
              <a:spcAft>
                <a:spcPts val="0"/>
              </a:spcAft>
              <a:buClr>
                <a:schemeClr val="dk1"/>
              </a:buClr>
              <a:buSzPts val="2400"/>
              <a:buFont typeface="Noto Sans Symbols"/>
              <a:buChar char="⮚"/>
            </a:pPr>
            <a:r>
              <a:rPr lang="es-ES" sz="2200" dirty="0">
                <a:solidFill>
                  <a:schemeClr val="dk1"/>
                </a:solidFill>
                <a:latin typeface="Times New Roman"/>
                <a:ea typeface="Times New Roman"/>
                <a:cs typeface="Times New Roman"/>
                <a:sym typeface="Times New Roman"/>
              </a:rPr>
              <a:t>El método, obligatoriamente ha de devolver un objeto de tipo «</a:t>
            </a:r>
            <a:r>
              <a:rPr lang="es-ES" sz="2200" b="1" dirty="0" err="1">
                <a:solidFill>
                  <a:schemeClr val="dk1"/>
                </a:solidFill>
                <a:latin typeface="Courier New"/>
                <a:ea typeface="Courier New"/>
                <a:cs typeface="Courier New"/>
                <a:sym typeface="Courier New"/>
              </a:rPr>
              <a:t>Iterator</a:t>
            </a:r>
            <a:r>
              <a:rPr lang="es-ES" sz="2200" dirty="0">
                <a:solidFill>
                  <a:schemeClr val="dk1"/>
                </a:solidFill>
                <a:latin typeface="Times New Roman"/>
                <a:ea typeface="Times New Roman"/>
                <a:cs typeface="Times New Roman"/>
                <a:sym typeface="Times New Roman"/>
              </a:rPr>
              <a:t>»</a:t>
            </a:r>
            <a:endParaRPr sz="2200" dirty="0">
              <a:solidFill>
                <a:schemeClr val="dk1"/>
              </a:solidFill>
              <a:latin typeface="Times New Roman"/>
              <a:ea typeface="Times New Roman"/>
              <a:cs typeface="Times New Roman"/>
              <a:sym typeface="Times New Roman"/>
            </a:endParaRPr>
          </a:p>
        </p:txBody>
      </p:sp>
      <p:sp>
        <p:nvSpPr>
          <p:cNvPr id="14" name="Google Shape;483;p36"/>
          <p:cNvSpPr txBox="1"/>
          <p:nvPr/>
        </p:nvSpPr>
        <p:spPr>
          <a:xfrm>
            <a:off x="1401655" y="3785655"/>
            <a:ext cx="7425887" cy="660144"/>
          </a:xfrm>
          <a:prstGeom prst="rect">
            <a:avLst/>
          </a:prstGeom>
          <a:noFill/>
          <a:ln w="25400" cap="flat" cmpd="sng">
            <a:solidFill>
              <a:schemeClr val="dk1"/>
            </a:solidFill>
            <a:prstDash val="solid"/>
            <a:round/>
            <a:headEnd type="none" w="sm" len="sm"/>
            <a:tailEnd type="none" w="sm" len="sm"/>
          </a:ln>
        </p:spPr>
        <p:txBody>
          <a:bodyPr spcFirstLastPara="1" wrap="square" lIns="91425" tIns="144000" rIns="91425" bIns="144000" anchor="t" anchorCtr="0">
            <a:spAutoFit/>
          </a:bodyPr>
          <a:lstStyle/>
          <a:p>
            <a:pPr marL="0" marR="0" lvl="0" indent="0" algn="ctr" rtl="0">
              <a:spcBef>
                <a:spcPts val="0"/>
              </a:spcBef>
              <a:spcAft>
                <a:spcPts val="0"/>
              </a:spcAft>
              <a:buNone/>
            </a:pPr>
            <a:r>
              <a:rPr lang="es-ES" sz="2400" b="1" dirty="0" err="1">
                <a:solidFill>
                  <a:schemeClr val="dk1"/>
                </a:solidFill>
                <a:latin typeface="Courier New"/>
                <a:ea typeface="Courier New"/>
                <a:cs typeface="Courier New"/>
                <a:sym typeface="Courier New"/>
              </a:rPr>
              <a:t>Iterator</a:t>
            </a:r>
            <a:r>
              <a:rPr lang="es-ES" sz="2400" b="1" dirty="0">
                <a:solidFill>
                  <a:schemeClr val="dk1"/>
                </a:solidFill>
                <a:latin typeface="Courier New"/>
                <a:ea typeface="Courier New"/>
                <a:cs typeface="Courier New"/>
                <a:sym typeface="Courier New"/>
              </a:rPr>
              <a:t>&lt;</a:t>
            </a:r>
            <a:r>
              <a:rPr lang="es-ES" sz="2400" b="1" dirty="0" err="1">
                <a:solidFill>
                  <a:schemeClr val="dk1"/>
                </a:solidFill>
                <a:latin typeface="Courier New"/>
                <a:ea typeface="Courier New"/>
                <a:cs typeface="Courier New"/>
                <a:sym typeface="Courier New"/>
              </a:rPr>
              <a:t>tipoQueFormaLaColeccionOGrupo</a:t>
            </a:r>
            <a:r>
              <a:rPr lang="es-ES" sz="2400" dirty="0">
                <a:solidFill>
                  <a:schemeClr val="dk1"/>
                </a:solidFill>
                <a:latin typeface="Lucida Sans"/>
                <a:ea typeface="Lucida Sans"/>
                <a:cs typeface="Lucida Sans"/>
                <a:sym typeface="Lucida Sans"/>
              </a:rPr>
              <a:t>&gt;</a:t>
            </a:r>
            <a:endParaRPr sz="2400" dirty="0">
              <a:solidFill>
                <a:schemeClr val="dk1"/>
              </a:solidFill>
              <a:latin typeface="Lucida Sans"/>
              <a:ea typeface="Lucida Sans"/>
              <a:cs typeface="Lucida Sans"/>
              <a:sym typeface="Lucida Sans"/>
            </a:endParaRPr>
          </a:p>
        </p:txBody>
      </p:sp>
    </p:spTree>
    <p:extLst>
      <p:ext uri="{BB962C8B-B14F-4D97-AF65-F5344CB8AC3E}">
        <p14:creationId xmlns:p14="http://schemas.microsoft.com/office/powerpoint/2010/main" val="13645233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42</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43555" y="-6266"/>
            <a:ext cx="8965149"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5.1.1.- Analizando el código</a:t>
            </a:r>
            <a:endParaRPr lang="en-US" dirty="0">
              <a:latin typeface="Times New Roman" panose="02020603050405020304" pitchFamily="18" charset="0"/>
              <a:cs typeface="Times New Roman" panose="02020603050405020304" pitchFamily="18" charset="0"/>
            </a:endParaRPr>
          </a:p>
        </p:txBody>
      </p:sp>
      <p:sp>
        <p:nvSpPr>
          <p:cNvPr id="12" name="Google Shape;492;p37"/>
          <p:cNvSpPr txBox="1"/>
          <p:nvPr/>
        </p:nvSpPr>
        <p:spPr>
          <a:xfrm>
            <a:off x="1212489" y="970270"/>
            <a:ext cx="7662111" cy="3447057"/>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Noto Sans Symbols"/>
              <a:buChar char="⮚"/>
            </a:pPr>
            <a:r>
              <a:rPr lang="es-ES" sz="2200" dirty="0">
                <a:solidFill>
                  <a:schemeClr val="dk1"/>
                </a:solidFill>
                <a:latin typeface="Times New Roman"/>
                <a:ea typeface="Times New Roman"/>
                <a:cs typeface="Times New Roman"/>
                <a:sym typeface="Times New Roman"/>
              </a:rPr>
              <a:t>Debemos devolver un objeto de la clase «</a:t>
            </a:r>
            <a:r>
              <a:rPr lang="es-ES" sz="2200" b="1" dirty="0" err="1">
                <a:solidFill>
                  <a:schemeClr val="dk1"/>
                </a:solidFill>
                <a:latin typeface="Courier New"/>
                <a:ea typeface="Courier New"/>
                <a:cs typeface="Courier New"/>
                <a:sym typeface="Courier New"/>
              </a:rPr>
              <a:t>Iterator</a:t>
            </a:r>
            <a:r>
              <a:rPr lang="es-ES" sz="2200" dirty="0">
                <a:solidFill>
                  <a:schemeClr val="dk1"/>
                </a:solidFill>
                <a:latin typeface="Times New Roman"/>
                <a:ea typeface="Times New Roman"/>
                <a:cs typeface="Times New Roman"/>
                <a:sym typeface="Times New Roman"/>
              </a:rPr>
              <a:t>».</a:t>
            </a:r>
            <a:endParaRPr sz="2200" dirty="0"/>
          </a:p>
          <a:p>
            <a:pPr marL="342900" marR="0" lvl="0" indent="-342900" algn="just" rtl="0">
              <a:spcBef>
                <a:spcPts val="1200"/>
              </a:spcBef>
              <a:spcAft>
                <a:spcPts val="0"/>
              </a:spcAft>
              <a:buClr>
                <a:schemeClr val="dk1"/>
              </a:buClr>
              <a:buSzPts val="2400"/>
              <a:buFont typeface="Noto Sans Symbols"/>
              <a:buChar char="⮚"/>
            </a:pPr>
            <a:r>
              <a:rPr lang="es-ES" sz="2200" dirty="0">
                <a:solidFill>
                  <a:schemeClr val="dk1"/>
                </a:solidFill>
                <a:latin typeface="Times New Roman"/>
                <a:ea typeface="Times New Roman"/>
                <a:cs typeface="Times New Roman"/>
                <a:sym typeface="Times New Roman"/>
              </a:rPr>
              <a:t>El tipo «</a:t>
            </a:r>
            <a:r>
              <a:rPr lang="es-ES" sz="2200" b="1" dirty="0" err="1">
                <a:solidFill>
                  <a:schemeClr val="dk1"/>
                </a:solidFill>
                <a:latin typeface="Courier New"/>
                <a:ea typeface="Courier New"/>
                <a:cs typeface="Courier New"/>
                <a:sym typeface="Courier New"/>
              </a:rPr>
              <a:t>Iterator</a:t>
            </a:r>
            <a:r>
              <a:rPr lang="es-ES" sz="2200" dirty="0">
                <a:solidFill>
                  <a:schemeClr val="dk1"/>
                </a:solidFill>
                <a:latin typeface="Times New Roman"/>
                <a:ea typeface="Times New Roman"/>
                <a:cs typeface="Times New Roman"/>
                <a:sym typeface="Times New Roman"/>
              </a:rPr>
              <a:t>» es un tipo definido por una interface y no puede ser instanciado directamente, ya que carece de constructor. Dicho de otra manera, la clase «</a:t>
            </a:r>
            <a:r>
              <a:rPr lang="es-ES" sz="2200" b="1" dirty="0" err="1">
                <a:solidFill>
                  <a:schemeClr val="dk1"/>
                </a:solidFill>
                <a:latin typeface="Courier New"/>
                <a:ea typeface="Courier New"/>
                <a:cs typeface="Courier New"/>
                <a:sym typeface="Courier New"/>
              </a:rPr>
              <a:t>Iterator</a:t>
            </a:r>
            <a:r>
              <a:rPr lang="es-ES" sz="2200" dirty="0">
                <a:solidFill>
                  <a:schemeClr val="dk1"/>
                </a:solidFill>
                <a:latin typeface="Times New Roman"/>
                <a:ea typeface="Times New Roman"/>
                <a:cs typeface="Times New Roman"/>
                <a:sym typeface="Times New Roman"/>
              </a:rPr>
              <a:t>» es una clase abstracta. </a:t>
            </a:r>
            <a:endParaRPr sz="2200" dirty="0"/>
          </a:p>
          <a:p>
            <a:pPr marL="342900" marR="0" lvl="0" indent="-342900" algn="just" rtl="0">
              <a:spcBef>
                <a:spcPts val="1200"/>
              </a:spcBef>
              <a:spcAft>
                <a:spcPts val="0"/>
              </a:spcAft>
              <a:buClr>
                <a:schemeClr val="dk1"/>
              </a:buClr>
              <a:buSzPts val="2400"/>
              <a:buFont typeface="Noto Sans Symbols"/>
              <a:buChar char="⮚"/>
            </a:pPr>
            <a:r>
              <a:rPr lang="es-ES" sz="2200" dirty="0">
                <a:solidFill>
                  <a:schemeClr val="dk1"/>
                </a:solidFill>
                <a:latin typeface="Times New Roman"/>
                <a:ea typeface="Times New Roman"/>
                <a:cs typeface="Times New Roman"/>
                <a:sym typeface="Times New Roman"/>
              </a:rPr>
              <a:t>Para poder devolver un objeto de tipo «</a:t>
            </a:r>
            <a:r>
              <a:rPr lang="es-ES" sz="2200" b="1" dirty="0" err="1">
                <a:solidFill>
                  <a:schemeClr val="dk1"/>
                </a:solidFill>
                <a:latin typeface="Courier New"/>
                <a:ea typeface="Courier New"/>
                <a:cs typeface="Courier New"/>
                <a:sym typeface="Courier New"/>
              </a:rPr>
              <a:t>Iterator</a:t>
            </a:r>
            <a:r>
              <a:rPr lang="es-ES" sz="2200" dirty="0">
                <a:solidFill>
                  <a:schemeClr val="dk1"/>
                </a:solidFill>
                <a:latin typeface="Times New Roman"/>
                <a:ea typeface="Times New Roman"/>
                <a:cs typeface="Times New Roman"/>
                <a:sym typeface="Times New Roman"/>
              </a:rPr>
              <a:t>», que nos obliga la interface «</a:t>
            </a:r>
            <a:r>
              <a:rPr lang="es-ES" sz="2200" b="1" dirty="0">
                <a:solidFill>
                  <a:schemeClr val="dk1"/>
                </a:solidFill>
                <a:latin typeface="Courier New"/>
                <a:ea typeface="Courier New"/>
                <a:cs typeface="Courier New"/>
                <a:sym typeface="Courier New"/>
              </a:rPr>
              <a:t>Iterable</a:t>
            </a:r>
            <a:r>
              <a:rPr lang="es-ES" sz="2200" dirty="0">
                <a:solidFill>
                  <a:schemeClr val="dk1"/>
                </a:solidFill>
                <a:latin typeface="Times New Roman"/>
                <a:ea typeface="Times New Roman"/>
                <a:cs typeface="Times New Roman"/>
                <a:sym typeface="Times New Roman"/>
              </a:rPr>
              <a:t>», necesitamos instanciar un objeto «</a:t>
            </a:r>
            <a:r>
              <a:rPr lang="es-ES" sz="2200" b="1" dirty="0" err="1">
                <a:solidFill>
                  <a:schemeClr val="dk1"/>
                </a:solidFill>
                <a:latin typeface="Courier New"/>
                <a:ea typeface="Courier New"/>
                <a:cs typeface="Courier New"/>
                <a:sym typeface="Courier New"/>
              </a:rPr>
              <a:t>Iterator</a:t>
            </a:r>
            <a:r>
              <a:rPr lang="es-ES" sz="2200" dirty="0">
                <a:solidFill>
                  <a:schemeClr val="dk1"/>
                </a:solidFill>
                <a:latin typeface="Times New Roman"/>
                <a:ea typeface="Times New Roman"/>
                <a:cs typeface="Times New Roman"/>
                <a:sym typeface="Times New Roman"/>
              </a:rPr>
              <a:t>» y esto no podemos hacerlo de forma directa. </a:t>
            </a:r>
            <a:endParaRPr sz="2200" dirty="0"/>
          </a:p>
        </p:txBody>
      </p:sp>
    </p:spTree>
    <p:extLst>
      <p:ext uri="{BB962C8B-B14F-4D97-AF65-F5344CB8AC3E}">
        <p14:creationId xmlns:p14="http://schemas.microsoft.com/office/powerpoint/2010/main" val="16083818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43</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43555" y="-6266"/>
            <a:ext cx="8965149"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5.1.1.- Analizando el código</a:t>
            </a:r>
            <a:endParaRPr lang="en-US" dirty="0">
              <a:latin typeface="Times New Roman" panose="02020603050405020304" pitchFamily="18" charset="0"/>
              <a:cs typeface="Times New Roman" panose="02020603050405020304" pitchFamily="18" charset="0"/>
            </a:endParaRPr>
          </a:p>
        </p:txBody>
      </p:sp>
      <p:sp>
        <p:nvSpPr>
          <p:cNvPr id="12" name="Google Shape;501;p38"/>
          <p:cNvSpPr txBox="1"/>
          <p:nvPr/>
        </p:nvSpPr>
        <p:spPr>
          <a:xfrm>
            <a:off x="331669" y="754697"/>
            <a:ext cx="8496944" cy="1785064"/>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Noto Sans Symbols"/>
              <a:buChar char="⮚"/>
            </a:pPr>
            <a:r>
              <a:rPr lang="es-ES" sz="2200" dirty="0">
                <a:solidFill>
                  <a:schemeClr val="dk1"/>
                </a:solidFill>
                <a:latin typeface="Times New Roman"/>
                <a:ea typeface="Times New Roman"/>
                <a:cs typeface="Times New Roman"/>
                <a:sym typeface="Times New Roman"/>
              </a:rPr>
              <a:t>Para resolver este problema, recurrimos a definir una clase interna dentro de la clase «</a:t>
            </a:r>
            <a:r>
              <a:rPr lang="es-ES" sz="2200" b="1" dirty="0" err="1">
                <a:solidFill>
                  <a:schemeClr val="dk1"/>
                </a:solidFill>
                <a:latin typeface="Courier New"/>
                <a:ea typeface="Courier New"/>
                <a:cs typeface="Courier New"/>
                <a:sym typeface="Courier New"/>
              </a:rPr>
              <a:t>ConjuntoPersonas</a:t>
            </a:r>
            <a:r>
              <a:rPr lang="es-ES" sz="2200" dirty="0">
                <a:solidFill>
                  <a:schemeClr val="dk1"/>
                </a:solidFill>
                <a:latin typeface="Times New Roman"/>
                <a:ea typeface="Times New Roman"/>
                <a:cs typeface="Times New Roman"/>
                <a:sym typeface="Times New Roman"/>
              </a:rPr>
              <a:t>» denominada «</a:t>
            </a:r>
            <a:r>
              <a:rPr lang="es-ES" sz="2200" b="1" dirty="0" err="1">
                <a:solidFill>
                  <a:schemeClr val="dk1"/>
                </a:solidFill>
                <a:latin typeface="Courier New"/>
                <a:ea typeface="Courier New"/>
                <a:cs typeface="Courier New"/>
                <a:sym typeface="Courier New"/>
              </a:rPr>
              <a:t>MiIterator</a:t>
            </a:r>
            <a:r>
              <a:rPr lang="es-ES" sz="2200" dirty="0">
                <a:solidFill>
                  <a:schemeClr val="dk1"/>
                </a:solidFill>
                <a:latin typeface="Times New Roman"/>
                <a:ea typeface="Times New Roman"/>
                <a:cs typeface="Times New Roman"/>
                <a:sym typeface="Times New Roman"/>
              </a:rPr>
              <a:t>», que implementará la interface «</a:t>
            </a:r>
            <a:r>
              <a:rPr lang="es-ES" sz="2200" b="1" dirty="0" err="1">
                <a:solidFill>
                  <a:schemeClr val="dk1"/>
                </a:solidFill>
                <a:latin typeface="Courier New"/>
                <a:ea typeface="Courier New"/>
                <a:cs typeface="Courier New"/>
                <a:sym typeface="Courier New"/>
              </a:rPr>
              <a:t>Iterator</a:t>
            </a:r>
            <a:r>
              <a:rPr lang="es-ES" sz="2200" dirty="0">
                <a:solidFill>
                  <a:schemeClr val="dk1"/>
                </a:solidFill>
                <a:latin typeface="Times New Roman"/>
                <a:ea typeface="Times New Roman"/>
                <a:cs typeface="Times New Roman"/>
                <a:sym typeface="Times New Roman"/>
              </a:rPr>
              <a:t>», y que por tanto nos permitirá devolver una instancia de «</a:t>
            </a:r>
            <a:r>
              <a:rPr lang="es-ES" sz="2200" b="1" dirty="0" err="1">
                <a:solidFill>
                  <a:schemeClr val="dk1"/>
                </a:solidFill>
                <a:latin typeface="Courier New"/>
                <a:ea typeface="Courier New"/>
                <a:cs typeface="Courier New"/>
                <a:sym typeface="Courier New"/>
              </a:rPr>
              <a:t>Iterator</a:t>
            </a:r>
            <a:r>
              <a:rPr lang="es-ES" sz="2200" dirty="0">
                <a:solidFill>
                  <a:schemeClr val="dk1"/>
                </a:solidFill>
                <a:latin typeface="Times New Roman"/>
                <a:ea typeface="Times New Roman"/>
                <a:cs typeface="Times New Roman"/>
                <a:sym typeface="Times New Roman"/>
              </a:rPr>
              <a:t>», para nuestra clase «</a:t>
            </a:r>
            <a:r>
              <a:rPr lang="es-ES" sz="2200" b="1" dirty="0">
                <a:solidFill>
                  <a:schemeClr val="dk1"/>
                </a:solidFill>
                <a:latin typeface="Courier New"/>
                <a:ea typeface="Courier New"/>
                <a:cs typeface="Courier New"/>
                <a:sym typeface="Courier New"/>
              </a:rPr>
              <a:t>Persona</a:t>
            </a:r>
            <a:r>
              <a:rPr lang="es-ES" sz="2200" dirty="0">
                <a:solidFill>
                  <a:schemeClr val="dk1"/>
                </a:solidFill>
                <a:latin typeface="Times New Roman"/>
                <a:ea typeface="Times New Roman"/>
                <a:cs typeface="Times New Roman"/>
                <a:sym typeface="Times New Roman"/>
              </a:rPr>
              <a:t>»</a:t>
            </a:r>
            <a:endParaRPr sz="2200" dirty="0"/>
          </a:p>
        </p:txBody>
      </p:sp>
      <p:pic>
        <p:nvPicPr>
          <p:cNvPr id="13" name="Google Shape;502;p38"/>
          <p:cNvPicPr preferRelativeResize="0"/>
          <p:nvPr/>
        </p:nvPicPr>
        <p:blipFill rotWithShape="1">
          <a:blip r:embed="rId2">
            <a:alphaModFix/>
          </a:blip>
          <a:srcRect/>
          <a:stretch/>
        </p:blipFill>
        <p:spPr>
          <a:xfrm>
            <a:off x="1161799" y="2613680"/>
            <a:ext cx="6769711" cy="1179710"/>
          </a:xfrm>
          <a:prstGeom prst="rect">
            <a:avLst/>
          </a:prstGeom>
          <a:noFill/>
          <a:ln w="25400" cap="flat" cmpd="sng">
            <a:solidFill>
              <a:schemeClr val="dk1"/>
            </a:solidFill>
            <a:prstDash val="solid"/>
            <a:miter lim="800000"/>
            <a:headEnd type="none" w="sm" len="sm"/>
            <a:tailEnd type="none" w="sm" len="sm"/>
          </a:ln>
        </p:spPr>
      </p:pic>
      <p:pic>
        <p:nvPicPr>
          <p:cNvPr id="14" name="Google Shape;503;p38"/>
          <p:cNvPicPr preferRelativeResize="0"/>
          <p:nvPr/>
        </p:nvPicPr>
        <p:blipFill rotWithShape="1">
          <a:blip r:embed="rId3">
            <a:alphaModFix/>
          </a:blip>
          <a:srcRect/>
          <a:stretch/>
        </p:blipFill>
        <p:spPr>
          <a:xfrm>
            <a:off x="4367667" y="3690232"/>
            <a:ext cx="4504841" cy="873395"/>
          </a:xfrm>
          <a:prstGeom prst="rect">
            <a:avLst/>
          </a:prstGeom>
          <a:noFill/>
          <a:ln w="25400" cap="flat" cmpd="sng">
            <a:solidFill>
              <a:schemeClr val="dk1"/>
            </a:solidFill>
            <a:prstDash val="solid"/>
            <a:miter lim="800000"/>
            <a:headEnd type="none" w="sm" len="sm"/>
            <a:tailEnd type="none" w="sm" len="sm"/>
          </a:ln>
        </p:spPr>
      </p:pic>
      <p:cxnSp>
        <p:nvCxnSpPr>
          <p:cNvPr id="15" name="Google Shape;504;p38"/>
          <p:cNvCxnSpPr/>
          <p:nvPr/>
        </p:nvCxnSpPr>
        <p:spPr>
          <a:xfrm>
            <a:off x="4580141" y="2858137"/>
            <a:ext cx="2282434" cy="1268792"/>
          </a:xfrm>
          <a:prstGeom prst="straightConnector1">
            <a:avLst/>
          </a:prstGeom>
          <a:noFill/>
          <a:ln w="57150" cap="flat" cmpd="sng">
            <a:solidFill>
              <a:srgbClr val="C00000"/>
            </a:solidFill>
            <a:prstDash val="solid"/>
            <a:round/>
            <a:headEnd type="stealth" w="lg" len="lg"/>
            <a:tailEnd type="stealth" w="lg" len="lg"/>
          </a:ln>
        </p:spPr>
      </p:cxnSp>
    </p:spTree>
    <p:extLst>
      <p:ext uri="{BB962C8B-B14F-4D97-AF65-F5344CB8AC3E}">
        <p14:creationId xmlns:p14="http://schemas.microsoft.com/office/powerpoint/2010/main" val="11477142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44</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43555" y="-6266"/>
            <a:ext cx="8965149"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5.1.1.- Analizando el código</a:t>
            </a:r>
            <a:endParaRPr lang="en-US" dirty="0">
              <a:latin typeface="Times New Roman" panose="02020603050405020304" pitchFamily="18" charset="0"/>
              <a:cs typeface="Times New Roman" panose="02020603050405020304" pitchFamily="18" charset="0"/>
            </a:endParaRPr>
          </a:p>
        </p:txBody>
      </p:sp>
      <p:sp>
        <p:nvSpPr>
          <p:cNvPr id="12" name="Google Shape;513;p39"/>
          <p:cNvSpPr txBox="1"/>
          <p:nvPr/>
        </p:nvSpPr>
        <p:spPr>
          <a:xfrm>
            <a:off x="1047124" y="757259"/>
            <a:ext cx="7771455" cy="769401"/>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Noto Sans Symbols"/>
              <a:buChar char="⮚"/>
            </a:pPr>
            <a:r>
              <a:rPr lang="es-ES" sz="2200" dirty="0">
                <a:solidFill>
                  <a:schemeClr val="dk1"/>
                </a:solidFill>
                <a:latin typeface="Times New Roman"/>
                <a:ea typeface="Times New Roman"/>
                <a:cs typeface="Times New Roman"/>
                <a:sym typeface="Times New Roman"/>
              </a:rPr>
              <a:t>El acceso elegido para crear la clase «</a:t>
            </a:r>
            <a:r>
              <a:rPr lang="es-ES" sz="2200" b="1" dirty="0" err="1">
                <a:solidFill>
                  <a:schemeClr val="dk1"/>
                </a:solidFill>
                <a:latin typeface="Courier New"/>
                <a:ea typeface="Courier New"/>
                <a:cs typeface="Courier New"/>
                <a:sym typeface="Courier New"/>
              </a:rPr>
              <a:t>MiIterator</a:t>
            </a:r>
            <a:r>
              <a:rPr lang="es-ES" sz="2200" dirty="0">
                <a:solidFill>
                  <a:schemeClr val="dk1"/>
                </a:solidFill>
                <a:latin typeface="Times New Roman"/>
                <a:ea typeface="Times New Roman"/>
                <a:cs typeface="Times New Roman"/>
                <a:sym typeface="Times New Roman"/>
              </a:rPr>
              <a:t>» es «</a:t>
            </a:r>
            <a:r>
              <a:rPr lang="es-ES" sz="2200" b="1" dirty="0" err="1">
                <a:solidFill>
                  <a:schemeClr val="dk1"/>
                </a:solidFill>
                <a:latin typeface="Courier New"/>
                <a:ea typeface="Courier New"/>
                <a:cs typeface="Courier New"/>
                <a:sym typeface="Courier New"/>
              </a:rPr>
              <a:t>Protected</a:t>
            </a:r>
            <a:r>
              <a:rPr lang="es-ES" sz="2200" dirty="0">
                <a:solidFill>
                  <a:schemeClr val="dk1"/>
                </a:solidFill>
                <a:latin typeface="Times New Roman"/>
                <a:ea typeface="Times New Roman"/>
                <a:cs typeface="Times New Roman"/>
                <a:sym typeface="Times New Roman"/>
              </a:rPr>
              <a:t>»</a:t>
            </a:r>
            <a:endParaRPr sz="2200" dirty="0"/>
          </a:p>
        </p:txBody>
      </p:sp>
      <p:sp>
        <p:nvSpPr>
          <p:cNvPr id="13" name="Google Shape;514;p39"/>
          <p:cNvSpPr txBox="1"/>
          <p:nvPr/>
        </p:nvSpPr>
        <p:spPr>
          <a:xfrm>
            <a:off x="1047125" y="1518751"/>
            <a:ext cx="7158008" cy="461665"/>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FF0000"/>
              </a:buClr>
              <a:buSzPts val="2400"/>
              <a:buFont typeface="Noto Sans Symbols"/>
              <a:buChar char="⮚"/>
            </a:pPr>
            <a:r>
              <a:rPr lang="es-ES" sz="2400" b="1" dirty="0">
                <a:solidFill>
                  <a:srgbClr val="FF0000"/>
                </a:solidFill>
                <a:latin typeface="Times New Roman"/>
                <a:ea typeface="Times New Roman"/>
                <a:cs typeface="Times New Roman"/>
                <a:sym typeface="Times New Roman"/>
              </a:rPr>
              <a:t>¿Por qué?</a:t>
            </a:r>
            <a:endParaRPr dirty="0"/>
          </a:p>
        </p:txBody>
      </p:sp>
      <p:sp>
        <p:nvSpPr>
          <p:cNvPr id="14" name="Google Shape;515;p39"/>
          <p:cNvSpPr txBox="1"/>
          <p:nvPr/>
        </p:nvSpPr>
        <p:spPr>
          <a:xfrm>
            <a:off x="1451229" y="1934219"/>
            <a:ext cx="7367350" cy="1107955"/>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Noto Sans Symbols"/>
              <a:buChar char="▪"/>
            </a:pPr>
            <a:r>
              <a:rPr lang="es-ES" sz="2200" dirty="0">
                <a:solidFill>
                  <a:schemeClr val="dk1"/>
                </a:solidFill>
                <a:latin typeface="Times New Roman"/>
                <a:ea typeface="Times New Roman"/>
                <a:cs typeface="Times New Roman"/>
                <a:sym typeface="Times New Roman"/>
              </a:rPr>
              <a:t>Esta clase no tiene interés que sea visible desde otras clases. Únicamente nos interesa que sea visible desde la clase «</a:t>
            </a:r>
            <a:r>
              <a:rPr lang="es-ES" sz="2200" b="1" dirty="0">
                <a:solidFill>
                  <a:schemeClr val="dk1"/>
                </a:solidFill>
                <a:latin typeface="Courier New"/>
                <a:ea typeface="Courier New"/>
                <a:cs typeface="Courier New"/>
                <a:sym typeface="Courier New"/>
              </a:rPr>
              <a:t>Persona</a:t>
            </a:r>
            <a:r>
              <a:rPr lang="es-ES" sz="2200" dirty="0">
                <a:solidFill>
                  <a:schemeClr val="dk1"/>
                </a:solidFill>
                <a:latin typeface="Times New Roman"/>
                <a:ea typeface="Times New Roman"/>
                <a:cs typeface="Times New Roman"/>
                <a:sym typeface="Times New Roman"/>
              </a:rPr>
              <a:t>» o subclases de la clase «</a:t>
            </a:r>
            <a:r>
              <a:rPr lang="es-ES" sz="2200" b="1" dirty="0">
                <a:solidFill>
                  <a:schemeClr val="dk1"/>
                </a:solidFill>
                <a:latin typeface="Courier New"/>
                <a:ea typeface="Courier New"/>
                <a:cs typeface="Courier New"/>
                <a:sym typeface="Courier New"/>
              </a:rPr>
              <a:t>Persona</a:t>
            </a:r>
            <a:r>
              <a:rPr lang="es-ES" sz="2200" dirty="0">
                <a:solidFill>
                  <a:schemeClr val="dk1"/>
                </a:solidFill>
                <a:latin typeface="Times New Roman"/>
                <a:ea typeface="Times New Roman"/>
                <a:cs typeface="Times New Roman"/>
                <a:sym typeface="Times New Roman"/>
              </a:rPr>
              <a:t>»</a:t>
            </a:r>
            <a:endParaRPr sz="2200" dirty="0"/>
          </a:p>
        </p:txBody>
      </p:sp>
      <p:sp>
        <p:nvSpPr>
          <p:cNvPr id="15" name="Google Shape;516;p39"/>
          <p:cNvSpPr txBox="1"/>
          <p:nvPr/>
        </p:nvSpPr>
        <p:spPr>
          <a:xfrm>
            <a:off x="1049564" y="3126836"/>
            <a:ext cx="3530577" cy="1323399"/>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Noto Sans Symbols"/>
              <a:buChar char="⮚"/>
            </a:pPr>
            <a:r>
              <a:rPr lang="es-ES" sz="2000" dirty="0">
                <a:solidFill>
                  <a:schemeClr val="dk1"/>
                </a:solidFill>
                <a:latin typeface="Times New Roman"/>
                <a:ea typeface="Times New Roman"/>
                <a:cs typeface="Times New Roman"/>
                <a:sym typeface="Times New Roman"/>
              </a:rPr>
              <a:t>La interface «</a:t>
            </a:r>
            <a:r>
              <a:rPr lang="es-ES" sz="2000" b="1" dirty="0" err="1">
                <a:solidFill>
                  <a:schemeClr val="dk1"/>
                </a:solidFill>
                <a:latin typeface="Courier New"/>
                <a:ea typeface="Courier New"/>
                <a:cs typeface="Courier New"/>
                <a:sym typeface="Courier New"/>
              </a:rPr>
              <a:t>Iterator</a:t>
            </a:r>
            <a:r>
              <a:rPr lang="es-ES" sz="2000" dirty="0">
                <a:solidFill>
                  <a:schemeClr val="dk1"/>
                </a:solidFill>
                <a:latin typeface="Times New Roman"/>
                <a:ea typeface="Times New Roman"/>
                <a:cs typeface="Times New Roman"/>
                <a:sym typeface="Times New Roman"/>
              </a:rPr>
              <a:t>», a su vez nos obliga a implementar al menos 3 métodos que son: </a:t>
            </a:r>
            <a:endParaRPr sz="2000" dirty="0"/>
          </a:p>
        </p:txBody>
      </p:sp>
      <p:sp>
        <p:nvSpPr>
          <p:cNvPr id="16" name="Google Shape;517;p39"/>
          <p:cNvSpPr txBox="1"/>
          <p:nvPr/>
        </p:nvSpPr>
        <p:spPr>
          <a:xfrm>
            <a:off x="4764408" y="3356678"/>
            <a:ext cx="4260254" cy="1261884"/>
          </a:xfrm>
          <a:prstGeom prst="rect">
            <a:avLst/>
          </a:prstGeom>
          <a:solidFill>
            <a:srgbClr val="A6BEDF"/>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ES" sz="2200" b="1" dirty="0" err="1">
                <a:solidFill>
                  <a:schemeClr val="dk1"/>
                </a:solidFill>
                <a:latin typeface="Courier New"/>
                <a:ea typeface="Courier New"/>
                <a:cs typeface="Courier New"/>
                <a:sym typeface="Courier New"/>
              </a:rPr>
              <a:t>public</a:t>
            </a: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boolean</a:t>
            </a: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hasNext</a:t>
            </a:r>
            <a:r>
              <a:rPr lang="es-ES" sz="2200" b="1" dirty="0">
                <a:solidFill>
                  <a:schemeClr val="dk1"/>
                </a:solidFill>
                <a:latin typeface="Courier New"/>
                <a:ea typeface="Courier New"/>
                <a:cs typeface="Courier New"/>
                <a:sym typeface="Courier New"/>
              </a:rPr>
              <a:t>()</a:t>
            </a:r>
            <a:endParaRPr dirty="0"/>
          </a:p>
          <a:p>
            <a:pPr marL="0" marR="0" lvl="0" indent="0" algn="l" rtl="0">
              <a:spcBef>
                <a:spcPts val="600"/>
              </a:spcBef>
              <a:spcAft>
                <a:spcPts val="0"/>
              </a:spcAft>
              <a:buNone/>
            </a:pPr>
            <a:r>
              <a:rPr lang="es-ES" sz="2200" b="1" dirty="0" err="1">
                <a:solidFill>
                  <a:schemeClr val="dk1"/>
                </a:solidFill>
                <a:latin typeface="Courier New"/>
                <a:ea typeface="Courier New"/>
                <a:cs typeface="Courier New"/>
                <a:sym typeface="Courier New"/>
              </a:rPr>
              <a:t>public</a:t>
            </a:r>
            <a:r>
              <a:rPr lang="es-ES" sz="2200" b="1" dirty="0">
                <a:solidFill>
                  <a:schemeClr val="dk1"/>
                </a:solidFill>
                <a:latin typeface="Courier New"/>
                <a:ea typeface="Courier New"/>
                <a:cs typeface="Courier New"/>
                <a:sym typeface="Courier New"/>
              </a:rPr>
              <a:t> Persona </a:t>
            </a:r>
            <a:r>
              <a:rPr lang="es-ES" sz="2200" b="1" dirty="0" err="1">
                <a:solidFill>
                  <a:schemeClr val="dk1"/>
                </a:solidFill>
                <a:latin typeface="Courier New"/>
                <a:ea typeface="Courier New"/>
                <a:cs typeface="Courier New"/>
                <a:sym typeface="Courier New"/>
              </a:rPr>
              <a:t>next</a:t>
            </a:r>
            <a:r>
              <a:rPr lang="es-ES" sz="2200" b="1" dirty="0">
                <a:solidFill>
                  <a:schemeClr val="dk1"/>
                </a:solidFill>
                <a:latin typeface="Courier New"/>
                <a:ea typeface="Courier New"/>
                <a:cs typeface="Courier New"/>
                <a:sym typeface="Courier New"/>
              </a:rPr>
              <a:t>()</a:t>
            </a:r>
            <a:endParaRPr dirty="0"/>
          </a:p>
          <a:p>
            <a:pPr marL="0" marR="0" lvl="0" indent="0" algn="l" rtl="0">
              <a:spcBef>
                <a:spcPts val="600"/>
              </a:spcBef>
              <a:spcAft>
                <a:spcPts val="0"/>
              </a:spcAft>
              <a:buNone/>
            </a:pPr>
            <a:r>
              <a:rPr lang="es-ES" sz="2200" b="1" dirty="0" err="1">
                <a:solidFill>
                  <a:schemeClr val="dk1"/>
                </a:solidFill>
                <a:latin typeface="Courier New"/>
                <a:ea typeface="Courier New"/>
                <a:cs typeface="Courier New"/>
                <a:sym typeface="Courier New"/>
              </a:rPr>
              <a:t>public</a:t>
            </a: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void</a:t>
            </a: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remove</a:t>
            </a:r>
            <a:r>
              <a:rPr lang="es-ES" sz="2200" b="1" dirty="0">
                <a:solidFill>
                  <a:schemeClr val="dk1"/>
                </a:solidFill>
                <a:latin typeface="Courier New"/>
                <a:ea typeface="Courier New"/>
                <a:cs typeface="Courier New"/>
                <a:sym typeface="Courier New"/>
              </a:rPr>
              <a:t>()</a:t>
            </a:r>
            <a:endParaRPr sz="2200" b="1"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22098651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45</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43555" y="-6266"/>
            <a:ext cx="8965149"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5.1.1.- Analizando el código</a:t>
            </a:r>
            <a:endParaRPr lang="en-US" dirty="0">
              <a:latin typeface="Times New Roman" panose="02020603050405020304" pitchFamily="18" charset="0"/>
              <a:cs typeface="Times New Roman" panose="02020603050405020304" pitchFamily="18" charset="0"/>
            </a:endParaRPr>
          </a:p>
        </p:txBody>
      </p:sp>
      <p:graphicFrame>
        <p:nvGraphicFramePr>
          <p:cNvPr id="12" name="Google Shape;526;p40"/>
          <p:cNvGraphicFramePr/>
          <p:nvPr>
            <p:extLst>
              <p:ext uri="{D42A27DB-BD31-4B8C-83A1-F6EECF244321}">
                <p14:modId xmlns:p14="http://schemas.microsoft.com/office/powerpoint/2010/main" val="1519556662"/>
              </p:ext>
            </p:extLst>
          </p:nvPr>
        </p:nvGraphicFramePr>
        <p:xfrm>
          <a:off x="1365195" y="891995"/>
          <a:ext cx="7460765" cy="1493550"/>
        </p:xfrm>
        <a:graphic>
          <a:graphicData uri="http://schemas.openxmlformats.org/drawingml/2006/table">
            <a:tbl>
              <a:tblPr firstRow="1" bandRow="1">
                <a:noFill/>
              </a:tblPr>
              <a:tblGrid>
                <a:gridCol w="1679755">
                  <a:extLst>
                    <a:ext uri="{9D8B030D-6E8A-4147-A177-3AD203B41FA5}">
                      <a16:colId xmlns:a16="http://schemas.microsoft.com/office/drawing/2014/main" val="20000"/>
                    </a:ext>
                  </a:extLst>
                </a:gridCol>
                <a:gridCol w="5781010">
                  <a:extLst>
                    <a:ext uri="{9D8B030D-6E8A-4147-A177-3AD203B41FA5}">
                      <a16:colId xmlns:a16="http://schemas.microsoft.com/office/drawing/2014/main" val="20001"/>
                    </a:ext>
                  </a:extLst>
                </a:gridCol>
              </a:tblGrid>
              <a:tr h="370850">
                <a:tc>
                  <a:txBody>
                    <a:bodyPr/>
                    <a:lstStyle/>
                    <a:p>
                      <a:pPr marL="0" marR="0" lvl="0" indent="0" algn="just" rtl="0">
                        <a:spcBef>
                          <a:spcPts val="0"/>
                        </a:spcBef>
                        <a:spcAft>
                          <a:spcPts val="0"/>
                        </a:spcAft>
                        <a:buNone/>
                      </a:pPr>
                      <a:r>
                        <a:rPr lang="es-ES" sz="2000" b="1" dirty="0" err="1">
                          <a:latin typeface="Courier New"/>
                          <a:ea typeface="Courier New"/>
                          <a:cs typeface="Courier New"/>
                          <a:sym typeface="Courier New"/>
                        </a:rPr>
                        <a:t>hasNext</a:t>
                      </a:r>
                      <a:r>
                        <a:rPr lang="es-ES" sz="2000" b="1" dirty="0">
                          <a:latin typeface="Courier New"/>
                          <a:ea typeface="Courier New"/>
                          <a:cs typeface="Courier New"/>
                          <a:sym typeface="Courier New"/>
                        </a:rPr>
                        <a:t>()</a:t>
                      </a:r>
                      <a:endParaRPr sz="2000" b="1" dirty="0">
                        <a:latin typeface="Courier New"/>
                        <a:ea typeface="Courier New"/>
                        <a:cs typeface="Courier New"/>
                        <a:sym typeface="Courier New"/>
                      </a:endParaRPr>
                    </a:p>
                  </a:txBody>
                  <a:tcPr marL="91450" marR="91450" marT="45725" marB="45725"/>
                </a:tc>
                <a:tc>
                  <a:txBody>
                    <a:bodyPr/>
                    <a:lstStyle/>
                    <a:p>
                      <a:pPr marL="0" marR="0" lvl="0" indent="0" algn="just" rtl="0">
                        <a:spcBef>
                          <a:spcPts val="0"/>
                        </a:spcBef>
                        <a:spcAft>
                          <a:spcPts val="0"/>
                        </a:spcAft>
                        <a:buNone/>
                      </a:pPr>
                      <a:r>
                        <a:rPr lang="es-ES" sz="2000" dirty="0">
                          <a:latin typeface="Times New Roman"/>
                          <a:ea typeface="Times New Roman"/>
                          <a:cs typeface="Times New Roman"/>
                          <a:sym typeface="Times New Roman"/>
                        </a:rPr>
                        <a:t>Devuelve un valor </a:t>
                      </a:r>
                      <a:r>
                        <a:rPr lang="es-ES" sz="2000" dirty="0" err="1">
                          <a:latin typeface="Times New Roman"/>
                          <a:ea typeface="Times New Roman"/>
                          <a:cs typeface="Times New Roman"/>
                          <a:sym typeface="Times New Roman"/>
                        </a:rPr>
                        <a:t>boolean</a:t>
                      </a:r>
                      <a:r>
                        <a:rPr lang="es-ES" sz="2000" dirty="0">
                          <a:latin typeface="Times New Roman"/>
                          <a:ea typeface="Times New Roman"/>
                          <a:cs typeface="Times New Roman"/>
                          <a:sym typeface="Times New Roman"/>
                        </a:rPr>
                        <a:t> indicando si el «</a:t>
                      </a:r>
                      <a:r>
                        <a:rPr lang="es-ES" sz="2000" b="1" dirty="0" err="1">
                          <a:latin typeface="Courier New"/>
                          <a:ea typeface="Courier New"/>
                          <a:cs typeface="Courier New"/>
                          <a:sym typeface="Courier New"/>
                        </a:rPr>
                        <a:t>Iterator</a:t>
                      </a:r>
                      <a:r>
                        <a:rPr lang="es-ES" sz="2000" dirty="0">
                          <a:latin typeface="Times New Roman"/>
                          <a:ea typeface="Times New Roman"/>
                          <a:cs typeface="Times New Roman"/>
                          <a:sym typeface="Times New Roman"/>
                        </a:rPr>
                        <a:t>» tiene un siguiente elemento o no. </a:t>
                      </a:r>
                      <a:endParaRPr sz="200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just" rtl="0">
                        <a:spcBef>
                          <a:spcPts val="0"/>
                        </a:spcBef>
                        <a:spcAft>
                          <a:spcPts val="0"/>
                        </a:spcAft>
                        <a:buNone/>
                      </a:pPr>
                      <a:r>
                        <a:rPr lang="es-ES" sz="2000" b="1">
                          <a:latin typeface="Courier New"/>
                          <a:ea typeface="Courier New"/>
                          <a:cs typeface="Courier New"/>
                          <a:sym typeface="Courier New"/>
                        </a:rPr>
                        <a:t>next()</a:t>
                      </a:r>
                      <a:endParaRPr sz="2000" b="1">
                        <a:latin typeface="Courier New"/>
                        <a:ea typeface="Courier New"/>
                        <a:cs typeface="Courier New"/>
                        <a:sym typeface="Courier New"/>
                      </a:endParaRPr>
                    </a:p>
                  </a:txBody>
                  <a:tcPr marL="91450" marR="91450" marT="45725" marB="45725"/>
                </a:tc>
                <a:tc>
                  <a:txBody>
                    <a:bodyPr/>
                    <a:lstStyle/>
                    <a:p>
                      <a:pPr marL="0" marR="0" lvl="0" indent="0" algn="just" rtl="0">
                        <a:spcBef>
                          <a:spcPts val="0"/>
                        </a:spcBef>
                        <a:spcAft>
                          <a:spcPts val="0"/>
                        </a:spcAft>
                        <a:buNone/>
                      </a:pPr>
                      <a:r>
                        <a:rPr lang="es-ES" sz="2000" dirty="0">
                          <a:latin typeface="Times New Roman"/>
                          <a:ea typeface="Times New Roman"/>
                          <a:cs typeface="Times New Roman"/>
                          <a:sym typeface="Times New Roman"/>
                        </a:rPr>
                        <a:t>Devuelve el siguiente elemento del «</a:t>
                      </a:r>
                      <a:r>
                        <a:rPr lang="es-ES" sz="2000" b="1" dirty="0" err="1">
                          <a:latin typeface="Courier New"/>
                          <a:ea typeface="Courier New"/>
                          <a:cs typeface="Courier New"/>
                          <a:sym typeface="Courier New"/>
                        </a:rPr>
                        <a:t>Iterator</a:t>
                      </a:r>
                      <a:r>
                        <a:rPr lang="es-ES" sz="2000" dirty="0">
                          <a:latin typeface="Times New Roman"/>
                          <a:ea typeface="Times New Roman"/>
                          <a:cs typeface="Times New Roman"/>
                          <a:sym typeface="Times New Roman"/>
                        </a:rPr>
                        <a:t>»</a:t>
                      </a:r>
                      <a:endParaRPr sz="200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just" rtl="0">
                        <a:spcBef>
                          <a:spcPts val="0"/>
                        </a:spcBef>
                        <a:spcAft>
                          <a:spcPts val="0"/>
                        </a:spcAft>
                        <a:buNone/>
                      </a:pPr>
                      <a:r>
                        <a:rPr lang="es-ES" sz="2000" b="1">
                          <a:latin typeface="Courier New"/>
                          <a:ea typeface="Courier New"/>
                          <a:cs typeface="Courier New"/>
                          <a:sym typeface="Courier New"/>
                        </a:rPr>
                        <a:t>remove()</a:t>
                      </a:r>
                      <a:endParaRPr sz="2000" b="1">
                        <a:latin typeface="Courier New"/>
                        <a:ea typeface="Courier New"/>
                        <a:cs typeface="Courier New"/>
                        <a:sym typeface="Courier New"/>
                      </a:endParaRPr>
                    </a:p>
                  </a:txBody>
                  <a:tcPr marL="91450" marR="91450" marT="45725" marB="45725"/>
                </a:tc>
                <a:tc>
                  <a:txBody>
                    <a:bodyPr/>
                    <a:lstStyle/>
                    <a:p>
                      <a:pPr marL="0" marR="0" lvl="0" indent="0" algn="just" rtl="0">
                        <a:spcBef>
                          <a:spcPts val="0"/>
                        </a:spcBef>
                        <a:spcAft>
                          <a:spcPts val="0"/>
                        </a:spcAft>
                        <a:buNone/>
                      </a:pPr>
                      <a:r>
                        <a:rPr lang="es-ES" sz="2000" dirty="0">
                          <a:latin typeface="Times New Roman"/>
                          <a:ea typeface="Times New Roman"/>
                          <a:cs typeface="Times New Roman"/>
                          <a:sym typeface="Times New Roman"/>
                        </a:rPr>
                        <a:t>Elimina el objeto devuelto</a:t>
                      </a:r>
                      <a:endParaRPr sz="200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
        <p:nvSpPr>
          <p:cNvPr id="13" name="Google Shape;527;p40"/>
          <p:cNvSpPr txBox="1"/>
          <p:nvPr/>
        </p:nvSpPr>
        <p:spPr>
          <a:xfrm>
            <a:off x="1212490" y="2573438"/>
            <a:ext cx="7037876" cy="430847"/>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Noto Sans Symbols"/>
              <a:buChar char="⮚"/>
            </a:pPr>
            <a:r>
              <a:rPr lang="es-ES" sz="2200" dirty="0">
                <a:solidFill>
                  <a:schemeClr val="dk1"/>
                </a:solidFill>
                <a:latin typeface="Times New Roman"/>
                <a:ea typeface="Times New Roman"/>
                <a:cs typeface="Times New Roman"/>
                <a:sym typeface="Times New Roman"/>
              </a:rPr>
              <a:t>Analizamos la clase interna:</a:t>
            </a:r>
            <a:endParaRPr sz="2200" dirty="0"/>
          </a:p>
        </p:txBody>
      </p:sp>
      <p:sp>
        <p:nvSpPr>
          <p:cNvPr id="14" name="Google Shape;528;p40"/>
          <p:cNvSpPr txBox="1"/>
          <p:nvPr/>
        </p:nvSpPr>
        <p:spPr>
          <a:xfrm>
            <a:off x="1517900" y="3066237"/>
            <a:ext cx="7255860" cy="1446509"/>
          </a:xfrm>
          <a:prstGeom prst="rect">
            <a:avLst/>
          </a:prstGeom>
          <a:noFill/>
          <a:ln>
            <a:noFill/>
          </a:ln>
        </p:spPr>
        <p:txBody>
          <a:bodyPr spcFirstLastPara="1" wrap="square" lIns="91425" tIns="45700" rIns="91425" bIns="45700" anchor="t" anchorCtr="0">
            <a:spAutoFit/>
          </a:bodyPr>
          <a:lstStyle/>
          <a:p>
            <a:pPr marL="180975" marR="0" lvl="0" indent="-180975" algn="just" rtl="0">
              <a:spcBef>
                <a:spcPts val="0"/>
              </a:spcBef>
              <a:spcAft>
                <a:spcPts val="0"/>
              </a:spcAft>
              <a:buClr>
                <a:schemeClr val="dk1"/>
              </a:buClr>
              <a:buSzPts val="2400"/>
              <a:buFont typeface="Noto Sans Symbols"/>
              <a:buChar char="▪"/>
            </a:pPr>
            <a:r>
              <a:rPr lang="es-ES" sz="2200" dirty="0">
                <a:solidFill>
                  <a:schemeClr val="dk1"/>
                </a:solidFill>
                <a:latin typeface="Times New Roman"/>
                <a:ea typeface="Times New Roman"/>
                <a:cs typeface="Times New Roman"/>
                <a:sym typeface="Times New Roman"/>
              </a:rPr>
              <a:t>Tenemos un atributo «</a:t>
            </a:r>
            <a:r>
              <a:rPr lang="es-ES" sz="2200" b="1" dirty="0" err="1">
                <a:solidFill>
                  <a:schemeClr val="dk1"/>
                </a:solidFill>
                <a:latin typeface="Courier New"/>
                <a:ea typeface="Courier New"/>
                <a:cs typeface="Courier New"/>
                <a:sym typeface="Courier New"/>
              </a:rPr>
              <a:t>posicion</a:t>
            </a:r>
            <a:r>
              <a:rPr lang="es-ES" sz="2200" dirty="0">
                <a:solidFill>
                  <a:schemeClr val="dk1"/>
                </a:solidFill>
                <a:latin typeface="Times New Roman"/>
                <a:ea typeface="Times New Roman"/>
                <a:cs typeface="Times New Roman"/>
                <a:sym typeface="Times New Roman"/>
              </a:rPr>
              <a:t>» con acceso protegido, de tipo entero. Nos va a servir como índice para recorrer el </a:t>
            </a:r>
            <a:r>
              <a:rPr lang="es-ES" sz="2200" dirty="0" err="1">
                <a:solidFill>
                  <a:schemeClr val="dk1"/>
                </a:solidFill>
                <a:latin typeface="Times New Roman"/>
                <a:ea typeface="Times New Roman"/>
                <a:cs typeface="Times New Roman"/>
                <a:sym typeface="Times New Roman"/>
              </a:rPr>
              <a:t>array</a:t>
            </a:r>
            <a:r>
              <a:rPr lang="es-ES" sz="2200" dirty="0">
                <a:solidFill>
                  <a:schemeClr val="dk1"/>
                </a:solidFill>
                <a:latin typeface="Times New Roman"/>
                <a:ea typeface="Times New Roman"/>
                <a:cs typeface="Times New Roman"/>
                <a:sym typeface="Times New Roman"/>
              </a:rPr>
              <a:t> de </a:t>
            </a:r>
            <a:r>
              <a:rPr lang="es-ES" sz="2200" b="1" dirty="0">
                <a:solidFill>
                  <a:schemeClr val="dk1"/>
                </a:solidFill>
                <a:latin typeface="Times New Roman"/>
                <a:ea typeface="Times New Roman"/>
                <a:cs typeface="Times New Roman"/>
                <a:sym typeface="Times New Roman"/>
              </a:rPr>
              <a:t>Personas</a:t>
            </a:r>
            <a:r>
              <a:rPr lang="es-ES" sz="2200" dirty="0">
                <a:solidFill>
                  <a:schemeClr val="dk1"/>
                </a:solidFill>
                <a:latin typeface="Times New Roman"/>
                <a:ea typeface="Times New Roman"/>
                <a:cs typeface="Times New Roman"/>
                <a:sym typeface="Times New Roman"/>
              </a:rPr>
              <a:t> y nos va a facilitar la implementación de los métodos necesarios. </a:t>
            </a:r>
            <a:endParaRPr sz="2200" dirty="0"/>
          </a:p>
        </p:txBody>
      </p:sp>
      <p:pic>
        <p:nvPicPr>
          <p:cNvPr id="15" name="Google Shape;529;p40"/>
          <p:cNvPicPr preferRelativeResize="0"/>
          <p:nvPr/>
        </p:nvPicPr>
        <p:blipFill rotWithShape="1">
          <a:blip r:embed="rId2">
            <a:alphaModFix/>
          </a:blip>
          <a:srcRect/>
          <a:stretch/>
        </p:blipFill>
        <p:spPr>
          <a:xfrm>
            <a:off x="4721342" y="4428590"/>
            <a:ext cx="3942216" cy="438024"/>
          </a:xfrm>
          <a:prstGeom prst="rect">
            <a:avLst/>
          </a:prstGeom>
          <a:noFill/>
          <a:ln w="25400" cap="flat" cmpd="sng">
            <a:solidFill>
              <a:schemeClr val="dk1"/>
            </a:solidFill>
            <a:prstDash val="solid"/>
            <a:miter lim="800000"/>
            <a:headEnd type="none" w="sm" len="sm"/>
            <a:tailEnd type="none" w="sm" len="sm"/>
          </a:ln>
        </p:spPr>
      </p:pic>
    </p:spTree>
    <p:extLst>
      <p:ext uri="{BB962C8B-B14F-4D97-AF65-F5344CB8AC3E}">
        <p14:creationId xmlns:p14="http://schemas.microsoft.com/office/powerpoint/2010/main" val="4497466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46</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43555" y="-6266"/>
            <a:ext cx="8965149"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5.1.1.- Analizando el código</a:t>
            </a:r>
            <a:endParaRPr lang="en-US" dirty="0">
              <a:latin typeface="Times New Roman" panose="02020603050405020304" pitchFamily="18" charset="0"/>
              <a:cs typeface="Times New Roman" panose="02020603050405020304" pitchFamily="18" charset="0"/>
            </a:endParaRPr>
          </a:p>
        </p:txBody>
      </p:sp>
      <p:sp>
        <p:nvSpPr>
          <p:cNvPr id="12" name="Google Shape;538;p41"/>
          <p:cNvSpPr txBox="1"/>
          <p:nvPr/>
        </p:nvSpPr>
        <p:spPr>
          <a:xfrm>
            <a:off x="980709" y="739349"/>
            <a:ext cx="7714325" cy="1631175"/>
          </a:xfrm>
          <a:prstGeom prst="rect">
            <a:avLst/>
          </a:prstGeom>
          <a:noFill/>
          <a:ln>
            <a:noFill/>
          </a:ln>
        </p:spPr>
        <p:txBody>
          <a:bodyPr spcFirstLastPara="1" wrap="square" lIns="91425" tIns="45700" rIns="91425" bIns="45700" anchor="t" anchorCtr="0">
            <a:spAutoFit/>
          </a:bodyPr>
          <a:lstStyle/>
          <a:p>
            <a:pPr marL="268288" marR="0" lvl="0" indent="-268288" algn="just" rtl="0">
              <a:spcBef>
                <a:spcPts val="0"/>
              </a:spcBef>
              <a:spcAft>
                <a:spcPts val="0"/>
              </a:spcAft>
              <a:buClr>
                <a:schemeClr val="dk1"/>
              </a:buClr>
              <a:buSzPts val="2400"/>
              <a:buFont typeface="Noto Sans Symbols"/>
              <a:buChar char="▪"/>
            </a:pPr>
            <a:r>
              <a:rPr lang="es-ES" sz="2000" dirty="0">
                <a:solidFill>
                  <a:schemeClr val="dk1"/>
                </a:solidFill>
                <a:latin typeface="Times New Roman"/>
                <a:ea typeface="Times New Roman"/>
                <a:cs typeface="Times New Roman"/>
                <a:sym typeface="Times New Roman"/>
              </a:rPr>
              <a:t>Un método «</a:t>
            </a:r>
            <a:r>
              <a:rPr lang="es-ES" sz="2000" b="1" dirty="0" err="1">
                <a:solidFill>
                  <a:schemeClr val="dk1"/>
                </a:solidFill>
                <a:latin typeface="Courier New"/>
                <a:ea typeface="Courier New"/>
                <a:cs typeface="Courier New"/>
                <a:sym typeface="Courier New"/>
              </a:rPr>
              <a:t>hasNext</a:t>
            </a:r>
            <a:r>
              <a:rPr lang="es-ES" sz="2000" b="1" dirty="0">
                <a:solidFill>
                  <a:schemeClr val="dk1"/>
                </a:solidFill>
                <a:latin typeface="Courier New"/>
                <a:ea typeface="Courier New"/>
                <a:cs typeface="Courier New"/>
                <a:sym typeface="Courier New"/>
              </a:rPr>
              <a:t>()</a:t>
            </a:r>
            <a:r>
              <a:rPr lang="es-ES" sz="2000" dirty="0">
                <a:solidFill>
                  <a:schemeClr val="dk1"/>
                </a:solidFill>
                <a:latin typeface="Times New Roman"/>
                <a:ea typeface="Times New Roman"/>
                <a:cs typeface="Times New Roman"/>
                <a:sym typeface="Times New Roman"/>
              </a:rPr>
              <a:t>» que devuelve un tipo booleano. Dentro del método tenemos una variable local «</a:t>
            </a:r>
            <a:r>
              <a:rPr lang="es-ES" sz="2000" b="1" dirty="0" err="1">
                <a:solidFill>
                  <a:schemeClr val="dk1"/>
                </a:solidFill>
                <a:latin typeface="Courier New"/>
                <a:ea typeface="Courier New"/>
                <a:cs typeface="Courier New"/>
                <a:sym typeface="Courier New"/>
              </a:rPr>
              <a:t>result</a:t>
            </a:r>
            <a:r>
              <a:rPr lang="es-ES" sz="2000" dirty="0">
                <a:solidFill>
                  <a:schemeClr val="dk1"/>
                </a:solidFill>
                <a:latin typeface="Times New Roman"/>
                <a:ea typeface="Times New Roman"/>
                <a:cs typeface="Times New Roman"/>
                <a:sym typeface="Times New Roman"/>
              </a:rPr>
              <a:t>» de tipo booleano para comprobar si nuestro índice «</a:t>
            </a:r>
            <a:r>
              <a:rPr lang="es-ES" sz="2000" b="1" dirty="0" err="1">
                <a:solidFill>
                  <a:schemeClr val="dk1"/>
                </a:solidFill>
                <a:latin typeface="Courier New"/>
                <a:ea typeface="Courier New"/>
                <a:cs typeface="Courier New"/>
                <a:sym typeface="Courier New"/>
              </a:rPr>
              <a:t>posicion</a:t>
            </a:r>
            <a:r>
              <a:rPr lang="es-ES" sz="2000" dirty="0">
                <a:solidFill>
                  <a:schemeClr val="dk1"/>
                </a:solidFill>
                <a:latin typeface="Times New Roman"/>
                <a:ea typeface="Times New Roman"/>
                <a:cs typeface="Times New Roman"/>
                <a:sym typeface="Times New Roman"/>
              </a:rPr>
              <a:t>» ha llegado al final de la colección, verificando si ha llegado al número máximo de elementos posible </a:t>
            </a:r>
            <a:endParaRPr sz="2000" dirty="0"/>
          </a:p>
        </p:txBody>
      </p:sp>
      <p:pic>
        <p:nvPicPr>
          <p:cNvPr id="13" name="Google Shape;539;p41"/>
          <p:cNvPicPr preferRelativeResize="0"/>
          <p:nvPr/>
        </p:nvPicPr>
        <p:blipFill rotWithShape="1">
          <a:blip r:embed="rId2">
            <a:alphaModFix/>
          </a:blip>
          <a:srcRect/>
          <a:stretch/>
        </p:blipFill>
        <p:spPr>
          <a:xfrm>
            <a:off x="3655770" y="2242424"/>
            <a:ext cx="4869949" cy="2359013"/>
          </a:xfrm>
          <a:prstGeom prst="rect">
            <a:avLst/>
          </a:prstGeom>
          <a:noFill/>
          <a:ln w="31750" cap="flat" cmpd="sng">
            <a:solidFill>
              <a:schemeClr val="dk1"/>
            </a:solidFill>
            <a:prstDash val="solid"/>
            <a:miter lim="800000"/>
            <a:headEnd type="none" w="sm" len="sm"/>
            <a:tailEnd type="none" w="sm" len="sm"/>
          </a:ln>
        </p:spPr>
      </p:pic>
    </p:spTree>
    <p:extLst>
      <p:ext uri="{BB962C8B-B14F-4D97-AF65-F5344CB8AC3E}">
        <p14:creationId xmlns:p14="http://schemas.microsoft.com/office/powerpoint/2010/main" val="14452874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47</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43555" y="-6266"/>
            <a:ext cx="8965149"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5.1.1.- Analizando el código</a:t>
            </a:r>
            <a:endParaRPr lang="en-US" dirty="0">
              <a:latin typeface="Times New Roman" panose="02020603050405020304" pitchFamily="18" charset="0"/>
              <a:cs typeface="Times New Roman" panose="02020603050405020304" pitchFamily="18" charset="0"/>
            </a:endParaRPr>
          </a:p>
        </p:txBody>
      </p:sp>
      <p:sp>
        <p:nvSpPr>
          <p:cNvPr id="16" name="Google Shape;548;p42"/>
          <p:cNvSpPr txBox="1"/>
          <p:nvPr/>
        </p:nvSpPr>
        <p:spPr>
          <a:xfrm>
            <a:off x="1365194" y="1198921"/>
            <a:ext cx="7443543" cy="830997"/>
          </a:xfrm>
          <a:prstGeom prst="rect">
            <a:avLst/>
          </a:prstGeom>
          <a:noFill/>
          <a:ln>
            <a:noFill/>
          </a:ln>
        </p:spPr>
        <p:txBody>
          <a:bodyPr spcFirstLastPara="1" wrap="square" lIns="91425" tIns="45700" rIns="91425" bIns="45700" anchor="t" anchorCtr="0">
            <a:spAutoFit/>
          </a:bodyPr>
          <a:lstStyle/>
          <a:p>
            <a:pPr marL="268288" marR="0" lvl="0" indent="-268288" algn="just" rtl="0">
              <a:spcBef>
                <a:spcPts val="0"/>
              </a:spcBef>
              <a:spcAft>
                <a:spcPts val="0"/>
              </a:spcAft>
              <a:buClr>
                <a:schemeClr val="dk1"/>
              </a:buClr>
              <a:buSzPts val="2400"/>
              <a:buFont typeface="Noto Sans Symbols"/>
              <a:buChar char="▪"/>
            </a:pPr>
            <a:r>
              <a:rPr lang="es-ES" sz="2400" dirty="0">
                <a:solidFill>
                  <a:schemeClr val="dk1"/>
                </a:solidFill>
                <a:latin typeface="Times New Roman"/>
                <a:ea typeface="Times New Roman"/>
                <a:cs typeface="Times New Roman"/>
                <a:sym typeface="Times New Roman"/>
              </a:rPr>
              <a:t>Un método «</a:t>
            </a:r>
            <a:r>
              <a:rPr lang="es-ES" sz="2400" b="1" dirty="0" err="1">
                <a:solidFill>
                  <a:schemeClr val="dk1"/>
                </a:solidFill>
                <a:latin typeface="Courier New"/>
                <a:ea typeface="Courier New"/>
                <a:cs typeface="Courier New"/>
                <a:sym typeface="Courier New"/>
              </a:rPr>
              <a:t>next</a:t>
            </a:r>
            <a:r>
              <a:rPr lang="es-ES" sz="2400" b="1" dirty="0">
                <a:solidFill>
                  <a:schemeClr val="dk1"/>
                </a:solidFill>
                <a:latin typeface="Courier New"/>
                <a:ea typeface="Courier New"/>
                <a:cs typeface="Courier New"/>
                <a:sym typeface="Courier New"/>
              </a:rPr>
              <a:t>()</a:t>
            </a:r>
            <a:r>
              <a:rPr lang="es-ES" sz="2400" dirty="0">
                <a:solidFill>
                  <a:schemeClr val="dk1"/>
                </a:solidFill>
                <a:latin typeface="Times New Roman"/>
                <a:ea typeface="Times New Roman"/>
                <a:cs typeface="Times New Roman"/>
                <a:sym typeface="Times New Roman"/>
              </a:rPr>
              <a:t>» que devuelve el siguiente elemento de la colección </a:t>
            </a:r>
            <a:endParaRPr dirty="0"/>
          </a:p>
        </p:txBody>
      </p:sp>
      <p:pic>
        <p:nvPicPr>
          <p:cNvPr id="17" name="Google Shape;549;p42"/>
          <p:cNvPicPr preferRelativeResize="0"/>
          <p:nvPr/>
        </p:nvPicPr>
        <p:blipFill rotWithShape="1">
          <a:blip r:embed="rId2">
            <a:alphaModFix/>
          </a:blip>
          <a:srcRect/>
          <a:stretch/>
        </p:blipFill>
        <p:spPr>
          <a:xfrm>
            <a:off x="3044950" y="2526906"/>
            <a:ext cx="4893251" cy="1173658"/>
          </a:xfrm>
          <a:prstGeom prst="rect">
            <a:avLst/>
          </a:prstGeom>
          <a:noFill/>
          <a:ln w="25400" cap="flat" cmpd="sng">
            <a:solidFill>
              <a:schemeClr val="dk1"/>
            </a:solidFill>
            <a:prstDash val="solid"/>
            <a:miter lim="800000"/>
            <a:headEnd type="none" w="sm" len="sm"/>
            <a:tailEnd type="none" w="sm" len="sm"/>
          </a:ln>
        </p:spPr>
      </p:pic>
    </p:spTree>
    <p:extLst>
      <p:ext uri="{BB962C8B-B14F-4D97-AF65-F5344CB8AC3E}">
        <p14:creationId xmlns:p14="http://schemas.microsoft.com/office/powerpoint/2010/main" val="2033915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48</a:t>
              </a:fld>
              <a:endParaRPr lang="es-ES" b="1" dirty="0">
                <a:latin typeface="Times New Roman" panose="02020603050405020304" pitchFamily="18" charset="0"/>
                <a:cs typeface="Times New Roman" panose="02020603050405020304" pitchFamily="18" charset="0"/>
              </a:endParaRPr>
            </a:p>
          </p:txBody>
        </p:sp>
      </p:grpSp>
      <p:sp>
        <p:nvSpPr>
          <p:cNvPr id="12" name="Title 3"/>
          <p:cNvSpPr>
            <a:spLocks noGrp="1"/>
          </p:cNvSpPr>
          <p:nvPr>
            <p:ph type="title"/>
          </p:nvPr>
        </p:nvSpPr>
        <p:spPr>
          <a:xfrm>
            <a:off x="143555" y="-6266"/>
            <a:ext cx="8965149"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5.1.1.- Analizando el código</a:t>
            </a:r>
            <a:endParaRPr lang="en-US" dirty="0">
              <a:latin typeface="Times New Roman" panose="02020603050405020304" pitchFamily="18" charset="0"/>
              <a:cs typeface="Times New Roman" panose="02020603050405020304" pitchFamily="18" charset="0"/>
            </a:endParaRPr>
          </a:p>
        </p:txBody>
      </p:sp>
      <p:sp>
        <p:nvSpPr>
          <p:cNvPr id="13" name="Google Shape;557;p43"/>
          <p:cNvSpPr txBox="1"/>
          <p:nvPr/>
        </p:nvSpPr>
        <p:spPr>
          <a:xfrm>
            <a:off x="1081549" y="2170043"/>
            <a:ext cx="7842160" cy="2431394"/>
          </a:xfrm>
          <a:prstGeom prst="rect">
            <a:avLst/>
          </a:prstGeom>
          <a:noFill/>
          <a:ln>
            <a:noFill/>
          </a:ln>
        </p:spPr>
        <p:txBody>
          <a:bodyPr spcFirstLastPara="1" wrap="square" lIns="91425" tIns="45700" rIns="91425" bIns="45700" anchor="t" anchorCtr="0">
            <a:spAutoFit/>
          </a:bodyPr>
          <a:lstStyle/>
          <a:p>
            <a:pPr marL="268288" indent="-268288" algn="just">
              <a:buClr>
                <a:srgbClr val="000000"/>
              </a:buClr>
              <a:buSzPts val="2400"/>
              <a:buFont typeface="Noto Sans Symbols"/>
              <a:buChar char="▪"/>
            </a:pPr>
            <a:r>
              <a:rPr lang="es-ES" sz="2200" kern="0" dirty="0">
                <a:solidFill>
                  <a:srgbClr val="000000"/>
                </a:solidFill>
                <a:latin typeface="Times New Roman"/>
                <a:ea typeface="Times New Roman"/>
                <a:cs typeface="Times New Roman"/>
                <a:sym typeface="Times New Roman"/>
              </a:rPr>
              <a:t>Un método «</a:t>
            </a:r>
            <a:r>
              <a:rPr lang="es-ES" sz="2200" b="1" kern="0" dirty="0" err="1">
                <a:solidFill>
                  <a:srgbClr val="000000"/>
                </a:solidFill>
                <a:latin typeface="Courier New"/>
                <a:ea typeface="Courier New"/>
                <a:cs typeface="Courier New"/>
                <a:sym typeface="Courier New"/>
              </a:rPr>
              <a:t>remove</a:t>
            </a:r>
            <a:r>
              <a:rPr lang="es-ES" sz="2200" b="1" kern="0" dirty="0">
                <a:solidFill>
                  <a:srgbClr val="000000"/>
                </a:solidFill>
                <a:latin typeface="Courier New"/>
                <a:ea typeface="Courier New"/>
                <a:cs typeface="Courier New"/>
                <a:sym typeface="Courier New"/>
              </a:rPr>
              <a:t>()</a:t>
            </a:r>
            <a:r>
              <a:rPr lang="es-ES" sz="2200" kern="0" dirty="0">
                <a:solidFill>
                  <a:srgbClr val="000000"/>
                </a:solidFill>
                <a:latin typeface="Times New Roman"/>
                <a:ea typeface="Times New Roman"/>
                <a:cs typeface="Times New Roman"/>
                <a:sym typeface="Times New Roman"/>
              </a:rPr>
              <a:t>» en este caso no se ha implementado y el código </a:t>
            </a:r>
            <a:endParaRPr sz="2200" kern="0" dirty="0">
              <a:solidFill>
                <a:srgbClr val="000000"/>
              </a:solidFill>
              <a:latin typeface="Arial"/>
              <a:cs typeface="Arial"/>
              <a:sym typeface="Arial"/>
            </a:endParaRPr>
          </a:p>
          <a:p>
            <a:pPr algn="ctr">
              <a:spcBef>
                <a:spcPts val="1200"/>
              </a:spcBef>
              <a:buClr>
                <a:srgbClr val="000000"/>
              </a:buClr>
              <a:buFont typeface="Arial"/>
              <a:buNone/>
            </a:pPr>
            <a:r>
              <a:rPr lang="es-ES" sz="2200" b="1" kern="0" dirty="0" err="1">
                <a:solidFill>
                  <a:srgbClr val="000000"/>
                </a:solidFill>
                <a:latin typeface="Times New Roman"/>
                <a:ea typeface="Times New Roman"/>
                <a:cs typeface="Times New Roman"/>
                <a:sym typeface="Times New Roman"/>
              </a:rPr>
              <a:t>throw</a:t>
            </a:r>
            <a:r>
              <a:rPr lang="es-ES" sz="2200" b="1" kern="0" dirty="0">
                <a:solidFill>
                  <a:srgbClr val="000000"/>
                </a:solidFill>
                <a:latin typeface="Times New Roman"/>
                <a:ea typeface="Times New Roman"/>
                <a:cs typeface="Times New Roman"/>
                <a:sym typeface="Times New Roman"/>
              </a:rPr>
              <a:t> new </a:t>
            </a:r>
            <a:r>
              <a:rPr lang="es-ES" sz="2200" b="1" kern="0" dirty="0" err="1">
                <a:solidFill>
                  <a:srgbClr val="000000"/>
                </a:solidFill>
                <a:latin typeface="Times New Roman"/>
                <a:ea typeface="Times New Roman"/>
                <a:cs typeface="Times New Roman"/>
                <a:sym typeface="Times New Roman"/>
              </a:rPr>
              <a:t>UnsupportedOperationException</a:t>
            </a:r>
            <a:r>
              <a:rPr lang="es-ES" sz="2200" b="1" kern="0" dirty="0">
                <a:solidFill>
                  <a:srgbClr val="000000"/>
                </a:solidFill>
                <a:latin typeface="Times New Roman"/>
                <a:ea typeface="Times New Roman"/>
                <a:cs typeface="Times New Roman"/>
                <a:sym typeface="Times New Roman"/>
              </a:rPr>
              <a:t>(“No soportado”)</a:t>
            </a:r>
            <a:endParaRPr sz="2200" kern="0" dirty="0">
              <a:solidFill>
                <a:srgbClr val="000000"/>
              </a:solidFill>
              <a:latin typeface="Arial"/>
              <a:cs typeface="Arial"/>
              <a:sym typeface="Arial"/>
            </a:endParaRPr>
          </a:p>
          <a:p>
            <a:pPr marL="266700" algn="just">
              <a:spcBef>
                <a:spcPts val="1200"/>
              </a:spcBef>
              <a:buClr>
                <a:srgbClr val="000000"/>
              </a:buClr>
              <a:buFont typeface="Arial"/>
              <a:buNone/>
            </a:pPr>
            <a:r>
              <a:rPr lang="es-ES" sz="2200" kern="0" dirty="0">
                <a:solidFill>
                  <a:srgbClr val="000000"/>
                </a:solidFill>
                <a:latin typeface="Times New Roman"/>
                <a:ea typeface="Times New Roman"/>
                <a:cs typeface="Times New Roman"/>
                <a:sym typeface="Times New Roman"/>
              </a:rPr>
              <a:t>Que lo implementa simplemente nos permite salir del paso, ya que no podemos dejar el método sin </a:t>
            </a:r>
            <a:r>
              <a:rPr lang="es-ES" sz="2200" kern="0" dirty="0" err="1">
                <a:solidFill>
                  <a:srgbClr val="000000"/>
                </a:solidFill>
                <a:latin typeface="Times New Roman"/>
                <a:ea typeface="Times New Roman"/>
                <a:cs typeface="Times New Roman"/>
                <a:sym typeface="Times New Roman"/>
              </a:rPr>
              <a:t>sobreescribir</a:t>
            </a:r>
            <a:r>
              <a:rPr lang="es-ES" sz="2200" kern="0" dirty="0">
                <a:solidFill>
                  <a:srgbClr val="000000"/>
                </a:solidFill>
                <a:latin typeface="Times New Roman"/>
                <a:ea typeface="Times New Roman"/>
                <a:cs typeface="Times New Roman"/>
                <a:sym typeface="Times New Roman"/>
              </a:rPr>
              <a:t> al ser obligatorio</a:t>
            </a:r>
            <a:endParaRPr sz="2200" kern="0" dirty="0">
              <a:solidFill>
                <a:srgbClr val="000000"/>
              </a:solidFill>
              <a:latin typeface="Arial"/>
              <a:cs typeface="Arial"/>
              <a:sym typeface="Arial"/>
            </a:endParaRPr>
          </a:p>
        </p:txBody>
      </p:sp>
      <p:pic>
        <p:nvPicPr>
          <p:cNvPr id="14" name="Google Shape;558;p43"/>
          <p:cNvPicPr preferRelativeResize="0"/>
          <p:nvPr/>
        </p:nvPicPr>
        <p:blipFill rotWithShape="1">
          <a:blip r:embed="rId2">
            <a:alphaModFix/>
          </a:blip>
          <a:srcRect/>
          <a:stretch/>
        </p:blipFill>
        <p:spPr>
          <a:xfrm>
            <a:off x="895472" y="819211"/>
            <a:ext cx="8028237" cy="1008112"/>
          </a:xfrm>
          <a:prstGeom prst="rect">
            <a:avLst/>
          </a:prstGeom>
          <a:noFill/>
          <a:ln w="25400" cap="flat" cmpd="sng">
            <a:solidFill>
              <a:srgbClr val="000000"/>
            </a:solidFill>
            <a:prstDash val="solid"/>
            <a:miter lim="800000"/>
            <a:headEnd type="none" w="sm" len="sm"/>
            <a:tailEnd type="none" w="sm" len="sm"/>
          </a:ln>
        </p:spPr>
      </p:pic>
    </p:spTree>
    <p:extLst>
      <p:ext uri="{BB962C8B-B14F-4D97-AF65-F5344CB8AC3E}">
        <p14:creationId xmlns:p14="http://schemas.microsoft.com/office/powerpoint/2010/main" val="3414522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 Grupo"/>
          <p:cNvGrpSpPr/>
          <p:nvPr/>
        </p:nvGrpSpPr>
        <p:grpSpPr>
          <a:xfrm>
            <a:off x="8141" y="4663389"/>
            <a:ext cx="9144000" cy="477452"/>
            <a:chOff x="8141" y="4663389"/>
            <a:chExt cx="9144000" cy="477452"/>
          </a:xfrm>
        </p:grpSpPr>
        <p:grpSp>
          <p:nvGrpSpPr>
            <p:cNvPr id="6" name="6 Grupo"/>
            <p:cNvGrpSpPr/>
            <p:nvPr/>
          </p:nvGrpSpPr>
          <p:grpSpPr>
            <a:xfrm>
              <a:off x="8141" y="4663389"/>
              <a:ext cx="9144000" cy="477452"/>
              <a:chOff x="0" y="6309320"/>
              <a:chExt cx="9144000" cy="548680"/>
            </a:xfrm>
          </p:grpSpPr>
          <p:sp>
            <p:nvSpPr>
              <p:cNvPr id="10"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7"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8"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9"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49</a:t>
              </a:fld>
              <a:endParaRPr lang="es-ES" b="1" dirty="0">
                <a:latin typeface="Times New Roman" panose="02020603050405020304" pitchFamily="18" charset="0"/>
                <a:cs typeface="Times New Roman" panose="02020603050405020304" pitchFamily="18" charset="0"/>
              </a:endParaRPr>
            </a:p>
          </p:txBody>
        </p:sp>
      </p:grpSp>
      <p:sp>
        <p:nvSpPr>
          <p:cNvPr id="13" name="Google Shape;568;p44"/>
          <p:cNvSpPr txBox="1"/>
          <p:nvPr/>
        </p:nvSpPr>
        <p:spPr>
          <a:xfrm>
            <a:off x="1093152" y="639668"/>
            <a:ext cx="7931510" cy="769401"/>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Noto Sans Symbols"/>
              <a:buChar char="⮚"/>
            </a:pPr>
            <a:r>
              <a:rPr lang="es-ES" sz="2200" dirty="0">
                <a:solidFill>
                  <a:schemeClr val="dk1"/>
                </a:solidFill>
                <a:latin typeface="Times New Roman"/>
                <a:ea typeface="Times New Roman"/>
                <a:cs typeface="Times New Roman"/>
                <a:sym typeface="Times New Roman"/>
              </a:rPr>
              <a:t>Los más interesante es que podemos crear </a:t>
            </a:r>
            <a:r>
              <a:rPr lang="es-ES" sz="2200" dirty="0" err="1">
                <a:solidFill>
                  <a:schemeClr val="dk1"/>
                </a:solidFill>
                <a:latin typeface="Times New Roman"/>
                <a:ea typeface="Times New Roman"/>
                <a:cs typeface="Times New Roman"/>
                <a:sym typeface="Times New Roman"/>
              </a:rPr>
              <a:t>iteradores</a:t>
            </a:r>
            <a:r>
              <a:rPr lang="es-ES" sz="2200" dirty="0">
                <a:solidFill>
                  <a:schemeClr val="dk1"/>
                </a:solidFill>
                <a:latin typeface="Times New Roman"/>
                <a:ea typeface="Times New Roman"/>
                <a:cs typeface="Times New Roman"/>
                <a:sym typeface="Times New Roman"/>
              </a:rPr>
              <a:t> para recorrer objetos de tipo «</a:t>
            </a:r>
            <a:r>
              <a:rPr lang="es-ES" sz="2200" b="1" dirty="0" err="1">
                <a:solidFill>
                  <a:schemeClr val="dk1"/>
                </a:solidFill>
                <a:latin typeface="Courier New"/>
                <a:ea typeface="Courier New"/>
                <a:cs typeface="Courier New"/>
                <a:sym typeface="Courier New"/>
              </a:rPr>
              <a:t>ConjuntoPersonas</a:t>
            </a:r>
            <a:r>
              <a:rPr lang="es-ES" sz="2200" dirty="0">
                <a:solidFill>
                  <a:schemeClr val="dk1"/>
                </a:solidFill>
                <a:latin typeface="Times New Roman"/>
                <a:ea typeface="Times New Roman"/>
                <a:cs typeface="Times New Roman"/>
                <a:sym typeface="Times New Roman"/>
              </a:rPr>
              <a:t>» </a:t>
            </a:r>
            <a:endParaRPr sz="2200" dirty="0"/>
          </a:p>
        </p:txBody>
      </p:sp>
      <p:pic>
        <p:nvPicPr>
          <p:cNvPr id="14" name="Google Shape;569;p44"/>
          <p:cNvPicPr preferRelativeResize="0"/>
          <p:nvPr/>
        </p:nvPicPr>
        <p:blipFill rotWithShape="1">
          <a:blip r:embed="rId2">
            <a:alphaModFix/>
          </a:blip>
          <a:srcRect/>
          <a:stretch/>
        </p:blipFill>
        <p:spPr>
          <a:xfrm>
            <a:off x="331668" y="1575680"/>
            <a:ext cx="8496945" cy="2323315"/>
          </a:xfrm>
          <a:prstGeom prst="rect">
            <a:avLst/>
          </a:prstGeom>
          <a:noFill/>
          <a:ln w="25400" cap="flat" cmpd="sng">
            <a:solidFill>
              <a:schemeClr val="dk1"/>
            </a:solidFill>
            <a:prstDash val="solid"/>
            <a:miter lim="800000"/>
            <a:headEnd type="none" w="sm" len="sm"/>
            <a:tailEnd type="none" w="sm" len="sm"/>
          </a:ln>
        </p:spPr>
      </p:pic>
      <p:sp>
        <p:nvSpPr>
          <p:cNvPr id="19" name="Title 3"/>
          <p:cNvSpPr>
            <a:spLocks noGrp="1"/>
          </p:cNvSpPr>
          <p:nvPr>
            <p:ph type="title"/>
          </p:nvPr>
        </p:nvSpPr>
        <p:spPr>
          <a:xfrm>
            <a:off x="143555" y="-6266"/>
            <a:ext cx="8965149"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5.1.1.- Analizando el código</a:t>
            </a:r>
            <a:endParaRPr lang="en-US" dirty="0">
              <a:latin typeface="Times New Roman" panose="02020603050405020304" pitchFamily="18" charset="0"/>
              <a:cs typeface="Times New Roman" panose="02020603050405020304" pitchFamily="18" charset="0"/>
            </a:endParaRPr>
          </a:p>
        </p:txBody>
      </p:sp>
      <p:sp>
        <p:nvSpPr>
          <p:cNvPr id="20" name="Rectángulo redondeado 19"/>
          <p:cNvSpPr/>
          <p:nvPr/>
        </p:nvSpPr>
        <p:spPr>
          <a:xfrm>
            <a:off x="754375" y="2877160"/>
            <a:ext cx="7936155" cy="680303"/>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u-ES"/>
          </a:p>
        </p:txBody>
      </p:sp>
      <p:pic>
        <p:nvPicPr>
          <p:cNvPr id="18" name="Imagen 17"/>
          <p:cNvPicPr>
            <a:picLocks noChangeAspect="1"/>
          </p:cNvPicPr>
          <p:nvPr/>
        </p:nvPicPr>
        <p:blipFill>
          <a:blip r:embed="rId3"/>
          <a:stretch>
            <a:fillRect/>
          </a:stretch>
        </p:blipFill>
        <p:spPr>
          <a:xfrm>
            <a:off x="1548944" y="3501941"/>
            <a:ext cx="7019925" cy="933450"/>
          </a:xfrm>
          <a:prstGeom prst="rect">
            <a:avLst/>
          </a:prstGeom>
          <a:ln w="38100">
            <a:solidFill>
              <a:schemeClr val="dk1"/>
            </a:solidFill>
          </a:ln>
        </p:spPr>
      </p:pic>
      <p:cxnSp>
        <p:nvCxnSpPr>
          <p:cNvPr id="22" name="Conector recto 21"/>
          <p:cNvCxnSpPr/>
          <p:nvPr/>
        </p:nvCxnSpPr>
        <p:spPr>
          <a:xfrm>
            <a:off x="769897" y="3557463"/>
            <a:ext cx="748003" cy="877928"/>
          </a:xfrm>
          <a:prstGeom prst="line">
            <a:avLst/>
          </a:prstGeom>
          <a:ln w="38100">
            <a:solidFill>
              <a:srgbClr val="C0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683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9488" y="2774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1.- ¿Qué es una clase abstracta</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Google Shape;143;p5"/>
          <p:cNvSpPr txBox="1"/>
          <p:nvPr/>
        </p:nvSpPr>
        <p:spPr>
          <a:xfrm>
            <a:off x="821775" y="1980598"/>
            <a:ext cx="3918080" cy="76940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200" b="1" dirty="0">
                <a:solidFill>
                  <a:schemeClr val="dk1"/>
                </a:solidFill>
                <a:latin typeface="Courier New"/>
                <a:ea typeface="Courier New"/>
                <a:cs typeface="Courier New"/>
                <a:sym typeface="Courier New"/>
              </a:rPr>
              <a:t>Profesor </a:t>
            </a:r>
            <a:r>
              <a:rPr lang="es-ES" sz="2200" b="1" dirty="0" err="1">
                <a:solidFill>
                  <a:schemeClr val="dk1"/>
                </a:solidFill>
                <a:latin typeface="Courier New"/>
                <a:ea typeface="Courier New"/>
                <a:cs typeface="Courier New"/>
                <a:sym typeface="Courier New"/>
              </a:rPr>
              <a:t>unProfe</a:t>
            </a:r>
            <a:r>
              <a:rPr lang="es-ES" sz="2200" b="1" dirty="0">
                <a:solidFill>
                  <a:schemeClr val="dk1"/>
                </a:solidFill>
                <a:latin typeface="Courier New"/>
                <a:ea typeface="Courier New"/>
                <a:cs typeface="Courier New"/>
                <a:sym typeface="Courier New"/>
              </a:rPr>
              <a:t> = new Profesor();</a:t>
            </a:r>
            <a:endParaRPr sz="2200" dirty="0"/>
          </a:p>
        </p:txBody>
      </p:sp>
      <p:sp>
        <p:nvSpPr>
          <p:cNvPr id="13" name="Google Shape;144;p5"/>
          <p:cNvSpPr txBox="1"/>
          <p:nvPr/>
        </p:nvSpPr>
        <p:spPr>
          <a:xfrm>
            <a:off x="3819748" y="2914121"/>
            <a:ext cx="4558604" cy="76940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200" b="1" dirty="0" err="1">
                <a:solidFill>
                  <a:schemeClr val="dk1"/>
                </a:solidFill>
                <a:latin typeface="Courier New"/>
                <a:ea typeface="Courier New"/>
                <a:cs typeface="Courier New"/>
                <a:sym typeface="Courier New"/>
              </a:rPr>
              <a:t>public</a:t>
            </a: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class</a:t>
            </a: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ProfInterino</a:t>
            </a: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extends</a:t>
            </a:r>
            <a:r>
              <a:rPr lang="es-ES" sz="2200" b="1" dirty="0">
                <a:solidFill>
                  <a:schemeClr val="dk1"/>
                </a:solidFill>
                <a:latin typeface="Courier New"/>
                <a:ea typeface="Courier New"/>
                <a:cs typeface="Courier New"/>
                <a:sym typeface="Courier New"/>
              </a:rPr>
              <a:t> Profesor {. . .}</a:t>
            </a:r>
            <a:endParaRPr sz="2200" dirty="0"/>
          </a:p>
        </p:txBody>
      </p:sp>
      <p:pic>
        <p:nvPicPr>
          <p:cNvPr id="14" name="Google Shape;145;p5" descr="Archivo:Symbol OK.svg - Wikipedia, la enciclopedia libre"/>
          <p:cNvPicPr preferRelativeResize="0"/>
          <p:nvPr/>
        </p:nvPicPr>
        <p:blipFill rotWithShape="1">
          <a:blip r:embed="rId2">
            <a:alphaModFix/>
          </a:blip>
          <a:srcRect/>
          <a:stretch/>
        </p:blipFill>
        <p:spPr>
          <a:xfrm>
            <a:off x="7829781" y="3142472"/>
            <a:ext cx="1080000" cy="1080000"/>
          </a:xfrm>
          <a:prstGeom prst="rect">
            <a:avLst/>
          </a:prstGeom>
          <a:noFill/>
          <a:ln>
            <a:noFill/>
          </a:ln>
        </p:spPr>
      </p:pic>
      <p:pic>
        <p:nvPicPr>
          <p:cNvPr id="15" name="Google Shape;146;p5" descr="rojo no OK / símbolo de fracaso vector gratis"/>
          <p:cNvPicPr preferRelativeResize="0"/>
          <p:nvPr/>
        </p:nvPicPr>
        <p:blipFill rotWithShape="1">
          <a:blip r:embed="rId3">
            <a:alphaModFix/>
          </a:blip>
          <a:srcRect/>
          <a:stretch/>
        </p:blipFill>
        <p:spPr>
          <a:xfrm>
            <a:off x="595507" y="2387648"/>
            <a:ext cx="946995" cy="1080000"/>
          </a:xfrm>
          <a:prstGeom prst="rect">
            <a:avLst/>
          </a:prstGeom>
          <a:noFill/>
          <a:ln>
            <a:noFill/>
          </a:ln>
        </p:spPr>
      </p:pic>
      <p:cxnSp>
        <p:nvCxnSpPr>
          <p:cNvPr id="16" name="Google Shape;147;p5"/>
          <p:cNvCxnSpPr/>
          <p:nvPr/>
        </p:nvCxnSpPr>
        <p:spPr>
          <a:xfrm flipH="1">
            <a:off x="4113885" y="1312357"/>
            <a:ext cx="1160014" cy="766068"/>
          </a:xfrm>
          <a:prstGeom prst="straightConnector1">
            <a:avLst/>
          </a:prstGeom>
          <a:noFill/>
          <a:ln w="114300" cap="flat" cmpd="sng">
            <a:solidFill>
              <a:srgbClr val="C00000"/>
            </a:solidFill>
            <a:prstDash val="solid"/>
            <a:round/>
            <a:headEnd type="none" w="sm" len="sm"/>
            <a:tailEnd type="stealth" w="lg" len="lg"/>
          </a:ln>
        </p:spPr>
      </p:cxnSp>
      <p:cxnSp>
        <p:nvCxnSpPr>
          <p:cNvPr id="17" name="Google Shape;149;p5"/>
          <p:cNvCxnSpPr>
            <a:stCxn id="18" idx="2"/>
          </p:cNvCxnSpPr>
          <p:nvPr/>
        </p:nvCxnSpPr>
        <p:spPr>
          <a:xfrm>
            <a:off x="5259762" y="1319292"/>
            <a:ext cx="839288" cy="1740804"/>
          </a:xfrm>
          <a:prstGeom prst="straightConnector1">
            <a:avLst/>
          </a:prstGeom>
          <a:noFill/>
          <a:ln w="114300" cap="flat" cmpd="sng">
            <a:solidFill>
              <a:srgbClr val="C00000"/>
            </a:solidFill>
            <a:prstDash val="solid"/>
            <a:round/>
            <a:headEnd type="none" w="sm" len="sm"/>
            <a:tailEnd type="stealth" w="lg" len="lg"/>
          </a:ln>
        </p:spPr>
      </p:cxnSp>
      <p:sp>
        <p:nvSpPr>
          <p:cNvPr id="18" name="Google Shape;148;p5"/>
          <p:cNvSpPr txBox="1"/>
          <p:nvPr/>
        </p:nvSpPr>
        <p:spPr>
          <a:xfrm>
            <a:off x="1823310" y="888445"/>
            <a:ext cx="6872904" cy="4308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200" b="1" dirty="0" err="1">
                <a:solidFill>
                  <a:schemeClr val="dk1"/>
                </a:solidFill>
                <a:latin typeface="Courier New"/>
                <a:ea typeface="Courier New"/>
                <a:cs typeface="Courier New"/>
                <a:sym typeface="Courier New"/>
              </a:rPr>
              <a:t>public</a:t>
            </a: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abstrar</a:t>
            </a:r>
            <a:r>
              <a:rPr lang="es-ES" sz="2200" b="1" dirty="0">
                <a:solidFill>
                  <a:schemeClr val="dk1"/>
                </a:solidFill>
                <a:latin typeface="Courier New"/>
                <a:ea typeface="Courier New"/>
                <a:cs typeface="Courier New"/>
                <a:sym typeface="Courier New"/>
              </a:rPr>
              <a:t> </a:t>
            </a:r>
            <a:r>
              <a:rPr lang="es-ES" sz="2200" b="1" dirty="0" err="1">
                <a:solidFill>
                  <a:schemeClr val="dk1"/>
                </a:solidFill>
                <a:latin typeface="Courier New"/>
                <a:ea typeface="Courier New"/>
                <a:cs typeface="Courier New"/>
                <a:sym typeface="Courier New"/>
              </a:rPr>
              <a:t>class</a:t>
            </a:r>
            <a:r>
              <a:rPr lang="es-ES" sz="2200" b="1" dirty="0">
                <a:solidFill>
                  <a:schemeClr val="dk1"/>
                </a:solidFill>
                <a:latin typeface="Courier New"/>
                <a:ea typeface="Courier New"/>
                <a:cs typeface="Courier New"/>
                <a:sym typeface="Courier New"/>
              </a:rPr>
              <a:t> Profesor {. . . }</a:t>
            </a:r>
            <a:endParaRPr sz="2200" dirty="0"/>
          </a:p>
        </p:txBody>
      </p:sp>
      <p:sp>
        <p:nvSpPr>
          <p:cNvPr id="19" name="Google Shape;150;p5"/>
          <p:cNvSpPr txBox="1"/>
          <p:nvPr/>
        </p:nvSpPr>
        <p:spPr>
          <a:xfrm>
            <a:off x="498227" y="3994038"/>
            <a:ext cx="7536725" cy="46162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400" dirty="0">
                <a:solidFill>
                  <a:schemeClr val="dk1"/>
                </a:solidFill>
                <a:latin typeface="Times New Roman"/>
                <a:ea typeface="Times New Roman"/>
                <a:cs typeface="Times New Roman"/>
                <a:sym typeface="Times New Roman"/>
              </a:rPr>
              <a:t>Recuerda, </a:t>
            </a:r>
            <a:r>
              <a:rPr lang="es-ES" sz="2400" dirty="0" smtClean="0">
                <a:solidFill>
                  <a:schemeClr val="dk1"/>
                </a:solidFill>
                <a:latin typeface="Times New Roman"/>
                <a:ea typeface="Times New Roman"/>
                <a:cs typeface="Times New Roman"/>
                <a:sym typeface="Times New Roman"/>
              </a:rPr>
              <a:t>no </a:t>
            </a:r>
            <a:r>
              <a:rPr lang="es-ES" sz="2400" dirty="0">
                <a:solidFill>
                  <a:schemeClr val="dk1"/>
                </a:solidFill>
                <a:latin typeface="Times New Roman"/>
                <a:ea typeface="Times New Roman"/>
                <a:cs typeface="Times New Roman"/>
                <a:sym typeface="Times New Roman"/>
              </a:rPr>
              <a:t>se pueden crear objetos de la clase «</a:t>
            </a:r>
            <a:r>
              <a:rPr lang="es-ES" sz="2400" b="1" i="1" dirty="0">
                <a:solidFill>
                  <a:schemeClr val="dk1"/>
                </a:solidFill>
                <a:latin typeface="Times New Roman"/>
                <a:ea typeface="Times New Roman"/>
                <a:cs typeface="Times New Roman"/>
                <a:sym typeface="Times New Roman"/>
              </a:rPr>
              <a:t>Profesor</a:t>
            </a:r>
            <a:r>
              <a:rPr lang="es-ES" sz="2400" dirty="0">
                <a:solidFill>
                  <a:schemeClr val="dk1"/>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588723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50</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43555" y="-6266"/>
            <a:ext cx="8965149" cy="763525"/>
          </a:xfrm>
        </p:spPr>
        <p:txBody>
          <a:bodyPr>
            <a:normAutofit/>
          </a:bodyPr>
          <a:lstStyle/>
          <a:p>
            <a:pPr algn="r"/>
            <a:r>
              <a:rPr lang="es-ES" dirty="0">
                <a:latin typeface="Times New Roman" panose="02020603050405020304" pitchFamily="18" charset="0"/>
                <a:cs typeface="Times New Roman" panose="02020603050405020304" pitchFamily="18" charset="0"/>
              </a:rPr>
              <a:t>6</a:t>
            </a:r>
            <a:r>
              <a:rPr lang="es-ES" dirty="0" smtClean="0">
                <a:latin typeface="Times New Roman" panose="02020603050405020304" pitchFamily="18" charset="0"/>
                <a:cs typeface="Times New Roman" panose="02020603050405020304" pitchFamily="18" charset="0"/>
              </a:rPr>
              <a:t>.- Interfaces</a:t>
            </a:r>
            <a:endParaRPr lang="en-US" dirty="0">
              <a:latin typeface="Times New Roman" panose="02020603050405020304" pitchFamily="18" charset="0"/>
              <a:cs typeface="Times New Roman" panose="02020603050405020304" pitchFamily="18" charset="0"/>
            </a:endParaRPr>
          </a:p>
        </p:txBody>
      </p:sp>
      <p:sp>
        <p:nvSpPr>
          <p:cNvPr id="12" name="Google Shape;579;p45"/>
          <p:cNvSpPr txBox="1"/>
          <p:nvPr/>
        </p:nvSpPr>
        <p:spPr>
          <a:xfrm>
            <a:off x="1059785" y="586585"/>
            <a:ext cx="7768828" cy="461665"/>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Noto Sans Symbols"/>
              <a:buChar char="⮚"/>
            </a:pPr>
            <a:r>
              <a:rPr lang="es-ES" sz="2400" b="1" dirty="0">
                <a:solidFill>
                  <a:schemeClr val="dk1"/>
                </a:solidFill>
                <a:latin typeface="Times New Roman"/>
                <a:ea typeface="Times New Roman"/>
                <a:cs typeface="Times New Roman"/>
                <a:sym typeface="Times New Roman"/>
              </a:rPr>
              <a:t>¿Qué es una interface?</a:t>
            </a:r>
            <a:endParaRPr b="1" dirty="0"/>
          </a:p>
        </p:txBody>
      </p:sp>
      <p:sp>
        <p:nvSpPr>
          <p:cNvPr id="13" name="Google Shape;580;p45"/>
          <p:cNvSpPr txBox="1"/>
          <p:nvPr/>
        </p:nvSpPr>
        <p:spPr>
          <a:xfrm>
            <a:off x="1517900" y="1110202"/>
            <a:ext cx="7268038" cy="2277506"/>
          </a:xfrm>
          <a:prstGeom prst="rect">
            <a:avLst/>
          </a:prstGeom>
          <a:noFill/>
          <a:ln>
            <a:noFill/>
          </a:ln>
        </p:spPr>
        <p:txBody>
          <a:bodyPr spcFirstLastPara="1" wrap="square" lIns="91425" tIns="45700" rIns="91425" bIns="45700" anchor="t" anchorCtr="0">
            <a:spAutoFit/>
          </a:bodyPr>
          <a:lstStyle/>
          <a:p>
            <a:pPr marL="268288" marR="0" lvl="0" indent="-268288" algn="just" rtl="0">
              <a:spcBef>
                <a:spcPts val="0"/>
              </a:spcBef>
              <a:spcAft>
                <a:spcPts val="0"/>
              </a:spcAft>
              <a:buClr>
                <a:schemeClr val="dk1"/>
              </a:buClr>
              <a:buSzPts val="2400"/>
              <a:buFont typeface="Noto Sans Symbols"/>
              <a:buChar char="▪"/>
            </a:pPr>
            <a:r>
              <a:rPr lang="es-ES" sz="2200" dirty="0">
                <a:solidFill>
                  <a:schemeClr val="dk1"/>
                </a:solidFill>
                <a:latin typeface="Times New Roman"/>
                <a:ea typeface="Times New Roman"/>
                <a:cs typeface="Times New Roman"/>
                <a:sym typeface="Times New Roman"/>
              </a:rPr>
              <a:t>Una interfaz es una especie de plantilla para la construcción de clases.</a:t>
            </a:r>
            <a:endParaRPr sz="2200" dirty="0"/>
          </a:p>
          <a:p>
            <a:pPr marL="268288" marR="0" lvl="0" indent="-268288" algn="just" rtl="0">
              <a:spcBef>
                <a:spcPts val="1200"/>
              </a:spcBef>
              <a:spcAft>
                <a:spcPts val="0"/>
              </a:spcAft>
              <a:buClr>
                <a:schemeClr val="dk1"/>
              </a:buClr>
              <a:buSzPts val="2400"/>
              <a:buFont typeface="Noto Sans Symbols"/>
              <a:buChar char="▪"/>
            </a:pPr>
            <a:r>
              <a:rPr lang="es-ES" sz="2200" dirty="0">
                <a:solidFill>
                  <a:schemeClr val="dk1"/>
                </a:solidFill>
                <a:latin typeface="Times New Roman"/>
                <a:ea typeface="Times New Roman"/>
                <a:cs typeface="Times New Roman"/>
                <a:sym typeface="Times New Roman"/>
              </a:rPr>
              <a:t>Normalmente una interfaz se compone de un conjunto de declaraciones de cabeceras de métodos </a:t>
            </a:r>
            <a:r>
              <a:rPr lang="es-ES" sz="2200" i="1" dirty="0">
                <a:solidFill>
                  <a:schemeClr val="dk1"/>
                </a:solidFill>
                <a:latin typeface="Times New Roman"/>
                <a:ea typeface="Times New Roman"/>
                <a:cs typeface="Times New Roman"/>
                <a:sym typeface="Times New Roman"/>
              </a:rPr>
              <a:t>(sin implementar, de forma similar a un método abstracto</a:t>
            </a:r>
            <a:r>
              <a:rPr lang="es-ES" sz="2200" dirty="0">
                <a:solidFill>
                  <a:schemeClr val="dk1"/>
                </a:solidFill>
                <a:latin typeface="Times New Roman"/>
                <a:ea typeface="Times New Roman"/>
                <a:cs typeface="Times New Roman"/>
                <a:sym typeface="Times New Roman"/>
              </a:rPr>
              <a:t>) que especifican un protocolo de funcionamiento para una o varias interfaces</a:t>
            </a:r>
            <a:endParaRPr sz="2200" dirty="0"/>
          </a:p>
        </p:txBody>
      </p:sp>
      <p:sp>
        <p:nvSpPr>
          <p:cNvPr id="14" name="Google Shape;581;p45"/>
          <p:cNvSpPr txBox="1"/>
          <p:nvPr/>
        </p:nvSpPr>
        <p:spPr>
          <a:xfrm>
            <a:off x="2861488" y="3574175"/>
            <a:ext cx="5680841" cy="895218"/>
          </a:xfrm>
          <a:prstGeom prst="rect">
            <a:avLst/>
          </a:prstGeom>
          <a:solidFill>
            <a:srgbClr val="AEB1CE"/>
          </a:solidFill>
          <a:ln w="25400" cap="flat" cmpd="sng">
            <a:solidFill>
              <a:schemeClr val="dk1"/>
            </a:solidFill>
            <a:prstDash val="solid"/>
            <a:round/>
            <a:headEnd type="none" w="sm" len="sm"/>
            <a:tailEnd type="none" w="sm" len="sm"/>
          </a:ln>
        </p:spPr>
        <p:txBody>
          <a:bodyPr spcFirstLastPara="1" wrap="square" lIns="91425" tIns="108000" rIns="91425" bIns="108000" anchor="t" anchorCtr="0">
            <a:spAutoFit/>
          </a:bodyPr>
          <a:lstStyle/>
          <a:p>
            <a:pPr marL="0" marR="0" lvl="0" indent="0" algn="ctr" rtl="0">
              <a:spcBef>
                <a:spcPts val="0"/>
              </a:spcBef>
              <a:spcAft>
                <a:spcPts val="0"/>
              </a:spcAft>
              <a:buNone/>
            </a:pPr>
            <a:r>
              <a:rPr lang="es-ES" sz="2200" b="1" dirty="0">
                <a:solidFill>
                  <a:schemeClr val="dk1"/>
                </a:solidFill>
                <a:latin typeface="Times New Roman"/>
                <a:ea typeface="Times New Roman"/>
                <a:cs typeface="Times New Roman"/>
                <a:sym typeface="Times New Roman"/>
              </a:rPr>
              <a:t>Un interfaz especifica qué se debe hacer, pero no cómo hacerlo </a:t>
            </a:r>
            <a:endParaRPr sz="2200" b="1"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763218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51</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43555" y="-6266"/>
            <a:ext cx="8965149" cy="763525"/>
          </a:xfrm>
        </p:spPr>
        <p:txBody>
          <a:bodyPr>
            <a:normAutofit/>
          </a:bodyPr>
          <a:lstStyle/>
          <a:p>
            <a:pPr algn="r"/>
            <a:r>
              <a:rPr lang="es-ES" dirty="0">
                <a:latin typeface="Times New Roman" panose="02020603050405020304" pitchFamily="18" charset="0"/>
                <a:cs typeface="Times New Roman" panose="02020603050405020304" pitchFamily="18" charset="0"/>
              </a:rPr>
              <a:t>6</a:t>
            </a:r>
            <a:r>
              <a:rPr lang="es-ES" dirty="0" smtClean="0">
                <a:latin typeface="Times New Roman" panose="02020603050405020304" pitchFamily="18" charset="0"/>
                <a:cs typeface="Times New Roman" panose="02020603050405020304" pitchFamily="18" charset="0"/>
              </a:rPr>
              <a:t>.- Interfaces</a:t>
            </a:r>
            <a:endParaRPr lang="en-US" dirty="0">
              <a:latin typeface="Times New Roman" panose="02020603050405020304" pitchFamily="18" charset="0"/>
              <a:cs typeface="Times New Roman" panose="02020603050405020304" pitchFamily="18" charset="0"/>
            </a:endParaRPr>
          </a:p>
        </p:txBody>
      </p:sp>
      <p:sp>
        <p:nvSpPr>
          <p:cNvPr id="13" name="Google Shape;590;p46"/>
          <p:cNvSpPr txBox="1"/>
          <p:nvPr/>
        </p:nvSpPr>
        <p:spPr>
          <a:xfrm>
            <a:off x="1365195" y="1132251"/>
            <a:ext cx="7398480" cy="3200836"/>
          </a:xfrm>
          <a:prstGeom prst="rect">
            <a:avLst/>
          </a:prstGeom>
          <a:noFill/>
          <a:ln>
            <a:noFill/>
          </a:ln>
        </p:spPr>
        <p:txBody>
          <a:bodyPr spcFirstLastPara="1" wrap="square" lIns="91425" tIns="45700" rIns="91425" bIns="45700" anchor="t" anchorCtr="0">
            <a:spAutoFit/>
          </a:bodyPr>
          <a:lstStyle/>
          <a:p>
            <a:pPr marL="268288" marR="0" lvl="0" indent="-268288" algn="just" rtl="0">
              <a:spcBef>
                <a:spcPts val="0"/>
              </a:spcBef>
              <a:spcAft>
                <a:spcPts val="0"/>
              </a:spcAft>
              <a:buClr>
                <a:schemeClr val="dk1"/>
              </a:buClr>
              <a:buSzPts val="2400"/>
              <a:buFont typeface="Noto Sans Symbols"/>
              <a:buChar char="▪"/>
            </a:pPr>
            <a:r>
              <a:rPr lang="es-ES" sz="2400" dirty="0">
                <a:solidFill>
                  <a:schemeClr val="dk1"/>
                </a:solidFill>
                <a:latin typeface="Times New Roman"/>
                <a:ea typeface="Times New Roman"/>
                <a:cs typeface="Times New Roman"/>
                <a:sym typeface="Times New Roman"/>
              </a:rPr>
              <a:t>Además, una clase puede implementar una o varias interfaces: en ese caso, la clase debe proporcionar la declaración y definición de todos los métodos de cada una de las interfaces o bien declararse como clase «</a:t>
            </a:r>
            <a:r>
              <a:rPr lang="es-ES" sz="2400" b="1" dirty="0" err="1">
                <a:solidFill>
                  <a:schemeClr val="dk1"/>
                </a:solidFill>
                <a:latin typeface="Courier New"/>
                <a:ea typeface="Courier New"/>
                <a:cs typeface="Courier New"/>
                <a:sym typeface="Courier New"/>
              </a:rPr>
              <a:t>abstract</a:t>
            </a:r>
            <a:r>
              <a:rPr lang="es-ES" sz="2400" dirty="0">
                <a:solidFill>
                  <a:schemeClr val="dk1"/>
                </a:solidFill>
                <a:latin typeface="Times New Roman"/>
                <a:ea typeface="Times New Roman"/>
                <a:cs typeface="Times New Roman"/>
                <a:sym typeface="Times New Roman"/>
              </a:rPr>
              <a:t>»</a:t>
            </a:r>
            <a:endParaRPr dirty="0"/>
          </a:p>
          <a:p>
            <a:pPr marL="268288" marR="0" lvl="0" indent="-268288" algn="just" rtl="0">
              <a:spcBef>
                <a:spcPts val="1200"/>
              </a:spcBef>
              <a:spcAft>
                <a:spcPts val="0"/>
              </a:spcAft>
              <a:buClr>
                <a:schemeClr val="dk1"/>
              </a:buClr>
              <a:buSzPts val="2400"/>
              <a:buFont typeface="Noto Sans Symbols"/>
              <a:buChar char="▪"/>
            </a:pPr>
            <a:r>
              <a:rPr lang="es-ES" sz="2400" dirty="0">
                <a:solidFill>
                  <a:schemeClr val="dk1"/>
                </a:solidFill>
                <a:latin typeface="Times New Roman"/>
                <a:ea typeface="Times New Roman"/>
                <a:cs typeface="Times New Roman"/>
                <a:sym typeface="Times New Roman"/>
              </a:rPr>
              <a:t>Por otro lado, una interfaz puede emplearse también para declarar constantes que luego puedan ser utilizadas por otras clases.</a:t>
            </a:r>
            <a:endParaRPr dirty="0"/>
          </a:p>
        </p:txBody>
      </p:sp>
    </p:spTree>
    <p:extLst>
      <p:ext uri="{BB962C8B-B14F-4D97-AF65-F5344CB8AC3E}">
        <p14:creationId xmlns:p14="http://schemas.microsoft.com/office/powerpoint/2010/main" val="2363895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52</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43555" y="-6266"/>
            <a:ext cx="8965149"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6.1.- Interfaces (</a:t>
            </a:r>
            <a:r>
              <a:rPr lang="es-ES" i="1" dirty="0" smtClean="0">
                <a:latin typeface="Times New Roman" panose="02020603050405020304" pitchFamily="18" charset="0"/>
                <a:cs typeface="Times New Roman" panose="02020603050405020304" pitchFamily="18" charset="0"/>
              </a:rPr>
              <a:t>Ejemplo</a:t>
            </a:r>
            <a:r>
              <a:rPr lang="es-E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2" name="Google Shape;599;p47"/>
          <p:cNvPicPr preferRelativeResize="0"/>
          <p:nvPr/>
        </p:nvPicPr>
        <p:blipFill rotWithShape="1">
          <a:blip r:embed="rId2">
            <a:alphaModFix/>
          </a:blip>
          <a:srcRect/>
          <a:stretch/>
        </p:blipFill>
        <p:spPr>
          <a:xfrm>
            <a:off x="907080" y="655424"/>
            <a:ext cx="7635250" cy="3976989"/>
          </a:xfrm>
          <a:prstGeom prst="rect">
            <a:avLst/>
          </a:prstGeom>
          <a:noFill/>
          <a:ln>
            <a:noFill/>
          </a:ln>
        </p:spPr>
      </p:pic>
    </p:spTree>
    <p:extLst>
      <p:ext uri="{BB962C8B-B14F-4D97-AF65-F5344CB8AC3E}">
        <p14:creationId xmlns:p14="http://schemas.microsoft.com/office/powerpoint/2010/main" val="3907539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53</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43555" y="-6266"/>
            <a:ext cx="8965149"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6.1.1.- ¿Cómo crear una Interface?</a:t>
            </a:r>
            <a:endParaRPr lang="en-US" dirty="0">
              <a:latin typeface="Times New Roman" panose="02020603050405020304" pitchFamily="18" charset="0"/>
              <a:cs typeface="Times New Roman" panose="02020603050405020304" pitchFamily="18" charset="0"/>
            </a:endParaRPr>
          </a:p>
        </p:txBody>
      </p:sp>
      <p:grpSp>
        <p:nvGrpSpPr>
          <p:cNvPr id="12" name="Grupo 11"/>
          <p:cNvGrpSpPr/>
          <p:nvPr/>
        </p:nvGrpSpPr>
        <p:grpSpPr>
          <a:xfrm>
            <a:off x="744462" y="891995"/>
            <a:ext cx="7671358" cy="3872329"/>
            <a:chOff x="260152" y="987634"/>
            <a:chExt cx="8344296" cy="4845625"/>
          </a:xfrm>
        </p:grpSpPr>
        <p:pic>
          <p:nvPicPr>
            <p:cNvPr id="13" name="Google Shape;608;p48"/>
            <p:cNvPicPr preferRelativeResize="0"/>
            <p:nvPr/>
          </p:nvPicPr>
          <p:blipFill rotWithShape="1">
            <a:blip r:embed="rId2">
              <a:alphaModFix/>
            </a:blip>
            <a:srcRect/>
            <a:stretch/>
          </p:blipFill>
          <p:spPr>
            <a:xfrm>
              <a:off x="260152" y="2276872"/>
              <a:ext cx="5494013" cy="2857872"/>
            </a:xfrm>
            <a:prstGeom prst="rect">
              <a:avLst/>
            </a:prstGeom>
            <a:noFill/>
            <a:ln w="31750" cap="flat" cmpd="sng">
              <a:solidFill>
                <a:srgbClr val="002060"/>
              </a:solidFill>
              <a:prstDash val="solid"/>
              <a:miter lim="800000"/>
              <a:headEnd type="none" w="sm" len="sm"/>
              <a:tailEnd type="none" w="sm" len="sm"/>
            </a:ln>
          </p:spPr>
        </p:pic>
        <p:pic>
          <p:nvPicPr>
            <p:cNvPr id="14" name="Google Shape;609;p48"/>
            <p:cNvPicPr preferRelativeResize="0"/>
            <p:nvPr/>
          </p:nvPicPr>
          <p:blipFill rotWithShape="1">
            <a:blip r:embed="rId3">
              <a:alphaModFix/>
            </a:blip>
            <a:srcRect/>
            <a:stretch/>
          </p:blipFill>
          <p:spPr>
            <a:xfrm>
              <a:off x="6156176" y="1158167"/>
              <a:ext cx="2448272" cy="4675092"/>
            </a:xfrm>
            <a:prstGeom prst="rect">
              <a:avLst/>
            </a:prstGeom>
            <a:noFill/>
            <a:ln w="31750" cap="flat" cmpd="sng">
              <a:solidFill>
                <a:srgbClr val="002060"/>
              </a:solidFill>
              <a:prstDash val="solid"/>
              <a:miter lim="800000"/>
              <a:headEnd type="none" w="sm" len="sm"/>
              <a:tailEnd type="none" w="sm" len="sm"/>
            </a:ln>
          </p:spPr>
        </p:pic>
        <p:cxnSp>
          <p:nvCxnSpPr>
            <p:cNvPr id="15" name="Google Shape;610;p48"/>
            <p:cNvCxnSpPr/>
            <p:nvPr/>
          </p:nvCxnSpPr>
          <p:spPr>
            <a:xfrm rot="10800000" flipH="1">
              <a:off x="2483768" y="1844824"/>
              <a:ext cx="3528392" cy="648072"/>
            </a:xfrm>
            <a:prstGeom prst="straightConnector1">
              <a:avLst/>
            </a:prstGeom>
            <a:noFill/>
            <a:ln w="38100" cap="flat" cmpd="sng">
              <a:solidFill>
                <a:srgbClr val="C00000"/>
              </a:solidFill>
              <a:prstDash val="solid"/>
              <a:round/>
              <a:headEnd type="none" w="sm" len="sm"/>
              <a:tailEnd type="stealth" w="lg" len="lg"/>
            </a:ln>
          </p:spPr>
        </p:cxnSp>
        <p:sp>
          <p:nvSpPr>
            <p:cNvPr id="16" name="Google Shape;611;p48"/>
            <p:cNvSpPr/>
            <p:nvPr/>
          </p:nvSpPr>
          <p:spPr>
            <a:xfrm>
              <a:off x="5868144" y="2276872"/>
              <a:ext cx="1512168" cy="432048"/>
            </a:xfrm>
            <a:prstGeom prst="ellipse">
              <a:avLst/>
            </a:prstGeom>
            <a:noFill/>
            <a:ln w="381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17" name="Google Shape;612;p48"/>
            <p:cNvSpPr/>
            <p:nvPr/>
          </p:nvSpPr>
          <p:spPr>
            <a:xfrm rot="-5400000">
              <a:off x="1736812" y="-191370"/>
              <a:ext cx="864096" cy="3222104"/>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162745" y="19104"/>
                  </a:lnTo>
                </a:path>
              </a:pathLst>
            </a:custGeom>
            <a:solidFill>
              <a:srgbClr val="AEB1CE"/>
            </a:solidFill>
            <a:ln w="38100" cap="flat" cmpd="sng">
              <a:solidFill>
                <a:srgbClr val="1C314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18" name="Google Shape;613;p48"/>
            <p:cNvSpPr txBox="1"/>
            <p:nvPr/>
          </p:nvSpPr>
          <p:spPr>
            <a:xfrm>
              <a:off x="683568" y="1158167"/>
              <a:ext cx="2952328" cy="5776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b="1" dirty="0">
                  <a:solidFill>
                    <a:schemeClr val="dk1"/>
                  </a:solidFill>
                  <a:latin typeface="Times New Roman"/>
                  <a:ea typeface="Times New Roman"/>
                  <a:cs typeface="Times New Roman"/>
                  <a:sym typeface="Times New Roman"/>
                </a:rPr>
                <a:t>Clic botón derecho</a:t>
              </a:r>
              <a:endParaRPr sz="2400" b="1" dirty="0">
                <a:solidFill>
                  <a:schemeClr val="dk1"/>
                </a:solidFill>
                <a:latin typeface="Times New Roman"/>
                <a:ea typeface="Times New Roman"/>
                <a:cs typeface="Times New Roman"/>
                <a:sym typeface="Times New Roman"/>
              </a:endParaRPr>
            </a:p>
          </p:txBody>
        </p:sp>
        <p:sp>
          <p:nvSpPr>
            <p:cNvPr id="19" name="Google Shape;614;p48"/>
            <p:cNvSpPr/>
            <p:nvPr/>
          </p:nvSpPr>
          <p:spPr>
            <a:xfrm>
              <a:off x="1619672" y="2276872"/>
              <a:ext cx="864096" cy="432048"/>
            </a:xfrm>
            <a:prstGeom prst="ellipse">
              <a:avLst/>
            </a:prstGeom>
            <a:noFill/>
            <a:ln w="381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grpSp>
    </p:spTree>
    <p:extLst>
      <p:ext uri="{BB962C8B-B14F-4D97-AF65-F5344CB8AC3E}">
        <p14:creationId xmlns:p14="http://schemas.microsoft.com/office/powerpoint/2010/main" val="9242417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54</a:t>
              </a:fld>
              <a:endParaRPr lang="es-ES" b="1" dirty="0">
                <a:latin typeface="Times New Roman" panose="02020603050405020304" pitchFamily="18" charset="0"/>
                <a:cs typeface="Times New Roman" panose="02020603050405020304" pitchFamily="18" charset="0"/>
              </a:endParaRPr>
            </a:p>
          </p:txBody>
        </p:sp>
      </p:grpSp>
      <p:grpSp>
        <p:nvGrpSpPr>
          <p:cNvPr id="11" name="Grupo 10"/>
          <p:cNvGrpSpPr/>
          <p:nvPr/>
        </p:nvGrpSpPr>
        <p:grpSpPr>
          <a:xfrm>
            <a:off x="1830305" y="891995"/>
            <a:ext cx="5971212" cy="3891058"/>
            <a:chOff x="1502183" y="746481"/>
            <a:chExt cx="7228025" cy="5716327"/>
          </a:xfrm>
        </p:grpSpPr>
        <p:pic>
          <p:nvPicPr>
            <p:cNvPr id="12" name="Google Shape;622;p49"/>
            <p:cNvPicPr preferRelativeResize="0"/>
            <p:nvPr/>
          </p:nvPicPr>
          <p:blipFill rotWithShape="1">
            <a:blip r:embed="rId2">
              <a:alphaModFix/>
            </a:blip>
            <a:srcRect/>
            <a:stretch/>
          </p:blipFill>
          <p:spPr>
            <a:xfrm>
              <a:off x="1502183" y="746481"/>
              <a:ext cx="6048672" cy="5716327"/>
            </a:xfrm>
            <a:prstGeom prst="rect">
              <a:avLst/>
            </a:prstGeom>
            <a:noFill/>
            <a:ln>
              <a:noFill/>
            </a:ln>
          </p:spPr>
        </p:pic>
        <p:sp>
          <p:nvSpPr>
            <p:cNvPr id="13" name="Google Shape;624;p49"/>
            <p:cNvSpPr/>
            <p:nvPr/>
          </p:nvSpPr>
          <p:spPr>
            <a:xfrm rot="-5400000">
              <a:off x="6507088" y="-140558"/>
              <a:ext cx="864096" cy="3582144"/>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172986" y="-55500"/>
                  </a:lnTo>
                </a:path>
              </a:pathLst>
            </a:custGeom>
            <a:solidFill>
              <a:srgbClr val="AEB1CE"/>
            </a:solidFill>
            <a:ln w="38100" cap="flat" cmpd="sng">
              <a:solidFill>
                <a:srgbClr val="1C314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14" name="Google Shape;625;p49"/>
            <p:cNvSpPr txBox="1"/>
            <p:nvPr/>
          </p:nvSpPr>
          <p:spPr>
            <a:xfrm>
              <a:off x="5282951" y="1356644"/>
              <a:ext cx="3312368" cy="5877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b="1" dirty="0">
                  <a:solidFill>
                    <a:schemeClr val="dk1"/>
                  </a:solidFill>
                  <a:latin typeface="Times New Roman"/>
                  <a:ea typeface="Times New Roman"/>
                  <a:cs typeface="Times New Roman"/>
                  <a:sym typeface="Times New Roman"/>
                </a:rPr>
                <a:t>Nombre del Interface</a:t>
              </a:r>
              <a:endParaRPr sz="2000" b="1" dirty="0">
                <a:solidFill>
                  <a:schemeClr val="dk1"/>
                </a:solidFill>
                <a:latin typeface="Times New Roman"/>
                <a:ea typeface="Times New Roman"/>
                <a:cs typeface="Times New Roman"/>
                <a:sym typeface="Times New Roman"/>
              </a:endParaRPr>
            </a:p>
          </p:txBody>
        </p:sp>
      </p:grpSp>
      <p:sp>
        <p:nvSpPr>
          <p:cNvPr id="15" name="Title 3"/>
          <p:cNvSpPr>
            <a:spLocks noGrp="1"/>
          </p:cNvSpPr>
          <p:nvPr>
            <p:ph type="title"/>
          </p:nvPr>
        </p:nvSpPr>
        <p:spPr>
          <a:xfrm>
            <a:off x="143555" y="-6266"/>
            <a:ext cx="8965149"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6.1.1.- ¿Cómo crear una Interface?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1238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55</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43555" y="-6266"/>
            <a:ext cx="8965149"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6.1.2.- Definición del Interface</a:t>
            </a:r>
            <a:endParaRPr lang="en-US" dirty="0">
              <a:latin typeface="Times New Roman" panose="02020603050405020304" pitchFamily="18" charset="0"/>
              <a:cs typeface="Times New Roman" panose="02020603050405020304" pitchFamily="18" charset="0"/>
            </a:endParaRPr>
          </a:p>
        </p:txBody>
      </p:sp>
      <p:grpSp>
        <p:nvGrpSpPr>
          <p:cNvPr id="12" name="Grupo 11"/>
          <p:cNvGrpSpPr/>
          <p:nvPr/>
        </p:nvGrpSpPr>
        <p:grpSpPr>
          <a:xfrm>
            <a:off x="805467" y="819755"/>
            <a:ext cx="8194978" cy="4031169"/>
            <a:chOff x="557807" y="1052736"/>
            <a:chExt cx="8204030" cy="4939363"/>
          </a:xfrm>
        </p:grpSpPr>
        <p:pic>
          <p:nvPicPr>
            <p:cNvPr id="13" name="Google Shape;634;p50"/>
            <p:cNvPicPr preferRelativeResize="0"/>
            <p:nvPr/>
          </p:nvPicPr>
          <p:blipFill rotWithShape="1">
            <a:blip r:embed="rId2">
              <a:alphaModFix/>
            </a:blip>
            <a:srcRect/>
            <a:stretch/>
          </p:blipFill>
          <p:spPr>
            <a:xfrm>
              <a:off x="557807" y="1196752"/>
              <a:ext cx="4269651" cy="1512168"/>
            </a:xfrm>
            <a:prstGeom prst="rect">
              <a:avLst/>
            </a:prstGeom>
            <a:noFill/>
            <a:ln w="25400" cap="flat" cmpd="sng">
              <a:solidFill>
                <a:schemeClr val="dk1"/>
              </a:solidFill>
              <a:prstDash val="solid"/>
              <a:miter lim="800000"/>
              <a:headEnd type="none" w="sm" len="sm"/>
              <a:tailEnd type="none" w="sm" len="sm"/>
            </a:ln>
          </p:spPr>
        </p:pic>
        <p:sp>
          <p:nvSpPr>
            <p:cNvPr id="14" name="Google Shape;635;p50"/>
            <p:cNvSpPr/>
            <p:nvPr/>
          </p:nvSpPr>
          <p:spPr>
            <a:xfrm>
              <a:off x="5292080" y="1052736"/>
              <a:ext cx="3469757" cy="1872208"/>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4898" y="0"/>
                  </a:moveTo>
                  <a:close/>
                  <a:lnTo>
                    <a:pt x="-4898" y="120000"/>
                  </a:lnTo>
                </a:path>
                <a:path w="120000" h="120000" fill="none" extrusionOk="0">
                  <a:moveTo>
                    <a:pt x="-4898" y="20609"/>
                  </a:moveTo>
                  <a:lnTo>
                    <a:pt x="-39763" y="41828"/>
                  </a:lnTo>
                </a:path>
              </a:pathLst>
            </a:custGeom>
            <a:solidFill>
              <a:srgbClr val="AEB1CE"/>
            </a:solidFill>
            <a:ln w="38100" cap="flat" cmpd="sng">
              <a:solidFill>
                <a:srgbClr val="1C314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15" name="Google Shape;636;p50"/>
            <p:cNvSpPr txBox="1"/>
            <p:nvPr/>
          </p:nvSpPr>
          <p:spPr>
            <a:xfrm>
              <a:off x="5442782" y="1071945"/>
              <a:ext cx="3168352"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b="1" dirty="0">
                  <a:solidFill>
                    <a:schemeClr val="dk1"/>
                  </a:solidFill>
                  <a:latin typeface="Times New Roman"/>
                  <a:ea typeface="Times New Roman"/>
                  <a:cs typeface="Times New Roman"/>
                  <a:sym typeface="Times New Roman"/>
                </a:rPr>
                <a:t>Por defecto </a:t>
              </a:r>
              <a:r>
                <a:rPr lang="es-ES" sz="2400" b="1" dirty="0" err="1">
                  <a:solidFill>
                    <a:schemeClr val="dk1"/>
                  </a:solidFill>
                  <a:latin typeface="Times New Roman"/>
                  <a:ea typeface="Times New Roman"/>
                  <a:cs typeface="Times New Roman"/>
                  <a:sym typeface="Times New Roman"/>
                </a:rPr>
                <a:t>public</a:t>
              </a:r>
              <a:r>
                <a:rPr lang="es-ES" sz="2400" b="1" dirty="0">
                  <a:solidFill>
                    <a:schemeClr val="dk1"/>
                  </a:solidFill>
                  <a:latin typeface="Times New Roman"/>
                  <a:ea typeface="Times New Roman"/>
                  <a:cs typeface="Times New Roman"/>
                  <a:sym typeface="Times New Roman"/>
                </a:rPr>
                <a:t> </a:t>
              </a:r>
              <a:r>
                <a:rPr lang="es-ES" sz="2400" b="1" dirty="0" err="1">
                  <a:solidFill>
                    <a:schemeClr val="dk1"/>
                  </a:solidFill>
                  <a:latin typeface="Times New Roman"/>
                  <a:ea typeface="Times New Roman"/>
                  <a:cs typeface="Times New Roman"/>
                  <a:sym typeface="Times New Roman"/>
                </a:rPr>
                <a:t>static</a:t>
              </a:r>
              <a:r>
                <a:rPr lang="es-ES" sz="2400" b="1" dirty="0">
                  <a:solidFill>
                    <a:schemeClr val="dk1"/>
                  </a:solidFill>
                  <a:latin typeface="Times New Roman"/>
                  <a:ea typeface="Times New Roman"/>
                  <a:cs typeface="Times New Roman"/>
                  <a:sym typeface="Times New Roman"/>
                </a:rPr>
                <a:t> final. </a:t>
              </a:r>
              <a:endParaRPr dirty="0"/>
            </a:p>
            <a:p>
              <a:pPr marL="0" marR="0" lvl="0" indent="0" algn="ctr" rtl="0">
                <a:spcBef>
                  <a:spcPts val="0"/>
                </a:spcBef>
                <a:spcAft>
                  <a:spcPts val="0"/>
                </a:spcAft>
                <a:buNone/>
              </a:pPr>
              <a:r>
                <a:rPr lang="es-ES" sz="2400" b="1" dirty="0">
                  <a:solidFill>
                    <a:schemeClr val="dk1"/>
                  </a:solidFill>
                  <a:latin typeface="Times New Roman"/>
                  <a:ea typeface="Times New Roman"/>
                  <a:cs typeface="Times New Roman"/>
                  <a:sym typeface="Times New Roman"/>
                </a:rPr>
                <a:t>La «f» final indica que el número es </a:t>
              </a:r>
              <a:r>
                <a:rPr lang="es-ES" sz="2400" b="1" dirty="0" err="1">
                  <a:solidFill>
                    <a:schemeClr val="dk1"/>
                  </a:solidFill>
                  <a:latin typeface="Times New Roman"/>
                  <a:ea typeface="Times New Roman"/>
                  <a:cs typeface="Times New Roman"/>
                  <a:sym typeface="Times New Roman"/>
                </a:rPr>
                <a:t>float</a:t>
              </a:r>
              <a:endParaRPr sz="2400" b="1" dirty="0">
                <a:solidFill>
                  <a:schemeClr val="dk1"/>
                </a:solidFill>
                <a:latin typeface="Times New Roman"/>
                <a:ea typeface="Times New Roman"/>
                <a:cs typeface="Times New Roman"/>
                <a:sym typeface="Times New Roman"/>
              </a:endParaRPr>
            </a:p>
          </p:txBody>
        </p:sp>
        <p:sp>
          <p:nvSpPr>
            <p:cNvPr id="16" name="Google Shape;637;p50"/>
            <p:cNvSpPr/>
            <p:nvPr/>
          </p:nvSpPr>
          <p:spPr>
            <a:xfrm rot="5400000">
              <a:off x="2260584" y="1381335"/>
              <a:ext cx="864096" cy="4239344"/>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6144" y="0"/>
                  </a:moveTo>
                  <a:close/>
                  <a:lnTo>
                    <a:pt x="-16144" y="120000"/>
                  </a:lnTo>
                </a:path>
                <a:path w="120000" h="120000" fill="none" extrusionOk="0">
                  <a:moveTo>
                    <a:pt x="-16144" y="90965"/>
                  </a:moveTo>
                  <a:lnTo>
                    <a:pt x="-115637" y="76421"/>
                  </a:lnTo>
                </a:path>
              </a:pathLst>
            </a:custGeom>
            <a:solidFill>
              <a:srgbClr val="AEB1CE"/>
            </a:solidFill>
            <a:ln w="38100" cap="flat" cmpd="sng">
              <a:solidFill>
                <a:srgbClr val="1C314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17" name="Google Shape;638;p50"/>
            <p:cNvSpPr txBox="1"/>
            <p:nvPr/>
          </p:nvSpPr>
          <p:spPr>
            <a:xfrm>
              <a:off x="730737" y="3165565"/>
              <a:ext cx="394443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400" b="1" dirty="0">
                  <a:solidFill>
                    <a:schemeClr val="dk1"/>
                  </a:solidFill>
                  <a:latin typeface="Times New Roman"/>
                  <a:ea typeface="Times New Roman"/>
                  <a:cs typeface="Times New Roman"/>
                  <a:sym typeface="Times New Roman"/>
                </a:rPr>
                <a:t>Por defecto </a:t>
              </a:r>
              <a:r>
                <a:rPr lang="es-ES" sz="2400" b="1" dirty="0" err="1">
                  <a:solidFill>
                    <a:schemeClr val="dk1"/>
                  </a:solidFill>
                  <a:latin typeface="Times New Roman"/>
                  <a:ea typeface="Times New Roman"/>
                  <a:cs typeface="Times New Roman"/>
                  <a:sym typeface="Times New Roman"/>
                </a:rPr>
                <a:t>abstract</a:t>
              </a:r>
              <a:r>
                <a:rPr lang="es-ES" sz="2400" b="1" dirty="0">
                  <a:solidFill>
                    <a:schemeClr val="dk1"/>
                  </a:solidFill>
                  <a:latin typeface="Times New Roman"/>
                  <a:ea typeface="Times New Roman"/>
                  <a:cs typeface="Times New Roman"/>
                  <a:sym typeface="Times New Roman"/>
                </a:rPr>
                <a:t> </a:t>
              </a:r>
              <a:r>
                <a:rPr lang="es-ES" sz="2400" b="1" dirty="0" err="1">
                  <a:solidFill>
                    <a:schemeClr val="dk1"/>
                  </a:solidFill>
                  <a:latin typeface="Times New Roman"/>
                  <a:ea typeface="Times New Roman"/>
                  <a:cs typeface="Times New Roman"/>
                  <a:sym typeface="Times New Roman"/>
                </a:rPr>
                <a:t>public</a:t>
              </a:r>
              <a:endParaRPr sz="2400" b="1" dirty="0">
                <a:solidFill>
                  <a:schemeClr val="dk1"/>
                </a:solidFill>
                <a:latin typeface="Times New Roman"/>
                <a:ea typeface="Times New Roman"/>
                <a:cs typeface="Times New Roman"/>
                <a:sym typeface="Times New Roman"/>
              </a:endParaRPr>
            </a:p>
          </p:txBody>
        </p:sp>
        <p:pic>
          <p:nvPicPr>
            <p:cNvPr id="18" name="Google Shape;639;p50"/>
            <p:cNvPicPr preferRelativeResize="0"/>
            <p:nvPr/>
          </p:nvPicPr>
          <p:blipFill rotWithShape="1">
            <a:blip r:embed="rId3">
              <a:alphaModFix/>
            </a:blip>
            <a:srcRect/>
            <a:stretch/>
          </p:blipFill>
          <p:spPr>
            <a:xfrm>
              <a:off x="2546250" y="3827624"/>
              <a:ext cx="6192279" cy="2164475"/>
            </a:xfrm>
            <a:prstGeom prst="rect">
              <a:avLst/>
            </a:prstGeom>
            <a:noFill/>
            <a:ln w="28575" cap="flat" cmpd="sng">
              <a:solidFill>
                <a:schemeClr val="dk1"/>
              </a:solidFill>
              <a:prstDash val="solid"/>
              <a:miter lim="800000"/>
              <a:headEnd type="none" w="sm" len="sm"/>
              <a:tailEnd type="none" w="sm" len="sm"/>
            </a:ln>
          </p:spPr>
        </p:pic>
        <p:cxnSp>
          <p:nvCxnSpPr>
            <p:cNvPr id="19" name="Google Shape;640;p50"/>
            <p:cNvCxnSpPr/>
            <p:nvPr/>
          </p:nvCxnSpPr>
          <p:spPr>
            <a:xfrm rot="10800000">
              <a:off x="4283968" y="2276872"/>
              <a:ext cx="1800200" cy="1550752"/>
            </a:xfrm>
            <a:prstGeom prst="straightConnector1">
              <a:avLst/>
            </a:prstGeom>
            <a:noFill/>
            <a:ln w="50800" cap="flat" cmpd="sng">
              <a:solidFill>
                <a:srgbClr val="C00000"/>
              </a:solidFill>
              <a:prstDash val="solid"/>
              <a:round/>
              <a:headEnd type="none" w="sm" len="sm"/>
              <a:tailEnd type="stealth" w="lg" len="lg"/>
            </a:ln>
          </p:spPr>
        </p:cxnSp>
      </p:grpSp>
    </p:spTree>
    <p:extLst>
      <p:ext uri="{BB962C8B-B14F-4D97-AF65-F5344CB8AC3E}">
        <p14:creationId xmlns:p14="http://schemas.microsoft.com/office/powerpoint/2010/main" val="28071002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56</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43555" y="-6266"/>
            <a:ext cx="8965149"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6.1.2.- Definición del Interface</a:t>
            </a:r>
            <a:endParaRPr lang="en-US" dirty="0">
              <a:latin typeface="Times New Roman" panose="02020603050405020304" pitchFamily="18" charset="0"/>
              <a:cs typeface="Times New Roman" panose="02020603050405020304" pitchFamily="18" charset="0"/>
            </a:endParaRPr>
          </a:p>
        </p:txBody>
      </p:sp>
      <p:pic>
        <p:nvPicPr>
          <p:cNvPr id="12" name="Google Shape;649;p51"/>
          <p:cNvPicPr preferRelativeResize="0"/>
          <p:nvPr/>
        </p:nvPicPr>
        <p:blipFill rotWithShape="1">
          <a:blip r:embed="rId2">
            <a:alphaModFix/>
          </a:blip>
          <a:srcRect/>
          <a:stretch/>
        </p:blipFill>
        <p:spPr>
          <a:xfrm>
            <a:off x="1059785" y="858226"/>
            <a:ext cx="4644180" cy="2216371"/>
          </a:xfrm>
          <a:prstGeom prst="rect">
            <a:avLst/>
          </a:prstGeom>
          <a:noFill/>
          <a:ln w="25400" cap="flat" cmpd="sng">
            <a:solidFill>
              <a:schemeClr val="dk1"/>
            </a:solidFill>
            <a:prstDash val="solid"/>
            <a:miter lim="800000"/>
            <a:headEnd type="none" w="sm" len="sm"/>
            <a:tailEnd type="none" w="sm" len="sm"/>
          </a:ln>
        </p:spPr>
      </p:pic>
      <p:pic>
        <p:nvPicPr>
          <p:cNvPr id="13" name="Google Shape;650;p51"/>
          <p:cNvPicPr preferRelativeResize="0"/>
          <p:nvPr/>
        </p:nvPicPr>
        <p:blipFill rotWithShape="1">
          <a:blip r:embed="rId3">
            <a:alphaModFix/>
          </a:blip>
          <a:srcRect/>
          <a:stretch/>
        </p:blipFill>
        <p:spPr>
          <a:xfrm>
            <a:off x="2991078" y="2683905"/>
            <a:ext cx="5855057" cy="2144651"/>
          </a:xfrm>
          <a:prstGeom prst="rect">
            <a:avLst/>
          </a:prstGeom>
          <a:noFill/>
          <a:ln w="25400" cap="flat" cmpd="sng">
            <a:solidFill>
              <a:schemeClr val="dk1"/>
            </a:solidFill>
            <a:prstDash val="solid"/>
            <a:miter lim="800000"/>
            <a:headEnd type="none" w="sm" len="sm"/>
            <a:tailEnd type="none" w="sm" len="sm"/>
          </a:ln>
        </p:spPr>
      </p:pic>
    </p:spTree>
    <p:extLst>
      <p:ext uri="{BB962C8B-B14F-4D97-AF65-F5344CB8AC3E}">
        <p14:creationId xmlns:p14="http://schemas.microsoft.com/office/powerpoint/2010/main" val="30212425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57</a:t>
              </a:fld>
              <a:endParaRPr lang="es-ES" b="1" dirty="0">
                <a:latin typeface="Times New Roman" panose="02020603050405020304" pitchFamily="18" charset="0"/>
                <a:cs typeface="Times New Roman" panose="02020603050405020304" pitchFamily="18" charset="0"/>
              </a:endParaRPr>
            </a:p>
          </p:txBody>
        </p:sp>
      </p:grpSp>
      <p:pic>
        <p:nvPicPr>
          <p:cNvPr id="12" name="Google Shape;659;p52"/>
          <p:cNvPicPr preferRelativeResize="0"/>
          <p:nvPr/>
        </p:nvPicPr>
        <p:blipFill rotWithShape="1">
          <a:blip r:embed="rId2">
            <a:alphaModFix/>
          </a:blip>
          <a:srcRect/>
          <a:stretch/>
        </p:blipFill>
        <p:spPr>
          <a:xfrm>
            <a:off x="182564" y="264817"/>
            <a:ext cx="8917236" cy="4820332"/>
          </a:xfrm>
          <a:prstGeom prst="rect">
            <a:avLst/>
          </a:prstGeom>
          <a:noFill/>
          <a:ln>
            <a:noFill/>
          </a:ln>
        </p:spPr>
      </p:pic>
      <p:sp>
        <p:nvSpPr>
          <p:cNvPr id="11" name="Title 3"/>
          <p:cNvSpPr>
            <a:spLocks noGrp="1"/>
          </p:cNvSpPr>
          <p:nvPr>
            <p:ph type="title"/>
          </p:nvPr>
        </p:nvSpPr>
        <p:spPr>
          <a:xfrm>
            <a:off x="143555" y="-6266"/>
            <a:ext cx="8965149"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6.1.2.- Definición del Interface</a:t>
            </a:r>
            <a:endParaRPr lang="en-US" dirty="0">
              <a:latin typeface="Times New Roman" panose="02020603050405020304" pitchFamily="18" charset="0"/>
              <a:cs typeface="Times New Roman" panose="02020603050405020304" pitchFamily="18" charset="0"/>
            </a:endParaRPr>
          </a:p>
        </p:txBody>
      </p:sp>
      <p:sp>
        <p:nvSpPr>
          <p:cNvPr id="13" name="CuadroTexto 12"/>
          <p:cNvSpPr txBox="1"/>
          <p:nvPr/>
        </p:nvSpPr>
        <p:spPr>
          <a:xfrm>
            <a:off x="4419295" y="3029865"/>
            <a:ext cx="4275740" cy="707886"/>
          </a:xfrm>
          <a:prstGeom prst="rect">
            <a:avLst/>
          </a:prstGeom>
          <a:noFill/>
          <a:ln w="31750">
            <a:solidFill>
              <a:schemeClr val="dk1"/>
            </a:solidFill>
          </a:ln>
        </p:spPr>
        <p:txBody>
          <a:bodyPr wrap="square" rtlCol="0">
            <a:spAutoFit/>
          </a:bodyPr>
          <a:lstStyle/>
          <a:p>
            <a:r>
              <a:rPr lang="es-ES" sz="2000" b="1" dirty="0" smtClean="0">
                <a:latin typeface="Courier New" panose="02070309020205020404" pitchFamily="49" charset="0"/>
                <a:cs typeface="Courier New" panose="02070309020205020404" pitchFamily="49" charset="0"/>
              </a:rPr>
              <a:t>Tenemos 8 figuras y el área total es de 213.65585</a:t>
            </a:r>
            <a:endParaRPr lang="eu-E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60656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58</a:t>
              </a:fld>
              <a:endParaRPr lang="es-ES" b="1" dirty="0">
                <a:latin typeface="Times New Roman" panose="02020603050405020304" pitchFamily="18" charset="0"/>
                <a:cs typeface="Times New Roman" panose="02020603050405020304" pitchFamily="18" charset="0"/>
              </a:endParaRPr>
            </a:p>
          </p:txBody>
        </p:sp>
      </p:grpSp>
      <p:sp>
        <p:nvSpPr>
          <p:cNvPr id="11" name="Google Shape;669;p53"/>
          <p:cNvSpPr txBox="1"/>
          <p:nvPr/>
        </p:nvSpPr>
        <p:spPr>
          <a:xfrm>
            <a:off x="1902929" y="1267323"/>
            <a:ext cx="6924606" cy="2693005"/>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None/>
            </a:pPr>
            <a:r>
              <a:rPr lang="es-ES" sz="2200" dirty="0">
                <a:solidFill>
                  <a:schemeClr val="dk1"/>
                </a:solidFill>
                <a:latin typeface="Times New Roman"/>
                <a:ea typeface="Times New Roman"/>
                <a:cs typeface="Times New Roman"/>
                <a:sym typeface="Times New Roman"/>
              </a:rPr>
              <a:t>En este ejemplo vemos que la interface «</a:t>
            </a:r>
            <a:r>
              <a:rPr lang="es-ES" sz="2200" b="1" dirty="0">
                <a:solidFill>
                  <a:schemeClr val="dk1"/>
                </a:solidFill>
                <a:latin typeface="Courier New"/>
                <a:ea typeface="Courier New"/>
                <a:cs typeface="Courier New"/>
                <a:sym typeface="Courier New"/>
              </a:rPr>
              <a:t>Figura</a:t>
            </a:r>
            <a:r>
              <a:rPr lang="es-ES" sz="2200" dirty="0">
                <a:solidFill>
                  <a:schemeClr val="dk1"/>
                </a:solidFill>
                <a:latin typeface="Times New Roman"/>
                <a:ea typeface="Times New Roman"/>
                <a:cs typeface="Times New Roman"/>
                <a:sym typeface="Times New Roman"/>
              </a:rPr>
              <a:t>» define un tipo. Podemos crear un «</a:t>
            </a:r>
            <a:r>
              <a:rPr lang="es-ES" sz="2200" b="1" dirty="0" err="1">
                <a:solidFill>
                  <a:schemeClr val="dk1"/>
                </a:solidFill>
                <a:latin typeface="Courier New"/>
                <a:ea typeface="Courier New"/>
                <a:cs typeface="Courier New"/>
                <a:sym typeface="Courier New"/>
              </a:rPr>
              <a:t>ArrayList</a:t>
            </a:r>
            <a:r>
              <a:rPr lang="es-ES" sz="2200" dirty="0">
                <a:solidFill>
                  <a:schemeClr val="dk1"/>
                </a:solidFill>
                <a:latin typeface="Times New Roman"/>
                <a:ea typeface="Times New Roman"/>
                <a:cs typeface="Times New Roman"/>
                <a:sym typeface="Times New Roman"/>
              </a:rPr>
              <a:t>» de figuras donde tenemos figuras de distintos tipos (</a:t>
            </a:r>
            <a:r>
              <a:rPr lang="es-ES" sz="2200" i="1" dirty="0">
                <a:solidFill>
                  <a:schemeClr val="dk1"/>
                </a:solidFill>
                <a:latin typeface="Times New Roman"/>
                <a:ea typeface="Times New Roman"/>
                <a:cs typeface="Times New Roman"/>
                <a:sym typeface="Times New Roman"/>
              </a:rPr>
              <a:t>cuadrados, círculos, rectángulos</a:t>
            </a:r>
            <a:r>
              <a:rPr lang="es-ES" sz="2200" dirty="0">
                <a:solidFill>
                  <a:schemeClr val="dk1"/>
                </a:solidFill>
                <a:latin typeface="Times New Roman"/>
                <a:ea typeface="Times New Roman"/>
                <a:cs typeface="Times New Roman"/>
                <a:sym typeface="Times New Roman"/>
              </a:rPr>
              <a:t>) aprovechándonos del polimorfismo. </a:t>
            </a:r>
            <a:endParaRPr sz="2200" dirty="0">
              <a:solidFill>
                <a:schemeClr val="dk1"/>
              </a:solidFill>
              <a:latin typeface="Times New Roman"/>
              <a:ea typeface="Times New Roman"/>
              <a:cs typeface="Times New Roman"/>
              <a:sym typeface="Times New Roman"/>
            </a:endParaRPr>
          </a:p>
          <a:p>
            <a:pPr marR="0" lvl="0" algn="just" rtl="0">
              <a:spcBef>
                <a:spcPts val="1800"/>
              </a:spcBef>
              <a:spcAft>
                <a:spcPts val="0"/>
              </a:spcAft>
              <a:buNone/>
            </a:pPr>
            <a:r>
              <a:rPr lang="es-ES" sz="2200" dirty="0">
                <a:solidFill>
                  <a:schemeClr val="dk1"/>
                </a:solidFill>
                <a:latin typeface="Times New Roman"/>
                <a:ea typeface="Times New Roman"/>
                <a:cs typeface="Times New Roman"/>
                <a:sym typeface="Times New Roman"/>
              </a:rPr>
              <a:t>Esto nos permite darle un tratamiento común a todas las figuras. En concreto, utilizamos un bucle «</a:t>
            </a:r>
            <a:r>
              <a:rPr lang="es-ES" sz="2200" b="1" dirty="0" err="1">
                <a:solidFill>
                  <a:schemeClr val="dk1"/>
                </a:solidFill>
                <a:latin typeface="Courier New"/>
                <a:ea typeface="Courier New"/>
                <a:cs typeface="Courier New"/>
                <a:sym typeface="Courier New"/>
              </a:rPr>
              <a:t>for-each</a:t>
            </a:r>
            <a:r>
              <a:rPr lang="es-ES" sz="2200" dirty="0">
                <a:solidFill>
                  <a:schemeClr val="dk1"/>
                </a:solidFill>
                <a:latin typeface="Times New Roman"/>
                <a:ea typeface="Times New Roman"/>
                <a:cs typeface="Times New Roman"/>
                <a:sym typeface="Times New Roman"/>
              </a:rPr>
              <a:t>» para recorrer la lista de figuras y obtener un área total. </a:t>
            </a:r>
            <a:endParaRPr sz="2200" dirty="0">
              <a:solidFill>
                <a:schemeClr val="dk1"/>
              </a:solidFill>
              <a:latin typeface="Times New Roman"/>
              <a:ea typeface="Times New Roman"/>
              <a:cs typeface="Times New Roman"/>
              <a:sym typeface="Times New Roman"/>
            </a:endParaRPr>
          </a:p>
        </p:txBody>
      </p:sp>
      <p:sp>
        <p:nvSpPr>
          <p:cNvPr id="12" name="Title 3"/>
          <p:cNvSpPr>
            <a:spLocks noGrp="1"/>
          </p:cNvSpPr>
          <p:nvPr>
            <p:ph type="title"/>
          </p:nvPr>
        </p:nvSpPr>
        <p:spPr>
          <a:xfrm>
            <a:off x="143555" y="-6266"/>
            <a:ext cx="8965149"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6.1.2.- Definición del Interface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6137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59</a:t>
              </a:fld>
              <a:endParaRPr lang="es-ES"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689835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6</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9488" y="2774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1.- ¿Qué es una clase abstracta</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pSp>
        <p:nvGrpSpPr>
          <p:cNvPr id="2" name="Grupo 1"/>
          <p:cNvGrpSpPr/>
          <p:nvPr/>
        </p:nvGrpSpPr>
        <p:grpSpPr>
          <a:xfrm>
            <a:off x="1349098" y="1063643"/>
            <a:ext cx="7581439" cy="1777253"/>
            <a:chOff x="1059785" y="967041"/>
            <a:chExt cx="7581439" cy="1777253"/>
          </a:xfrm>
        </p:grpSpPr>
        <p:sp>
          <p:nvSpPr>
            <p:cNvPr id="12" name="Google Shape;159;p6"/>
            <p:cNvSpPr txBox="1"/>
            <p:nvPr/>
          </p:nvSpPr>
          <p:spPr>
            <a:xfrm>
              <a:off x="1169488" y="1182485"/>
              <a:ext cx="2602266" cy="587441"/>
            </a:xfrm>
            <a:prstGeom prst="rect">
              <a:avLst/>
            </a:prstGeom>
            <a:noFill/>
            <a:ln w="50800" cap="flat" cmpd="sng">
              <a:solidFill>
                <a:srgbClr val="C00000"/>
              </a:solidFill>
              <a:prstDash val="solid"/>
              <a:round/>
              <a:headEnd type="none" w="sm" len="sm"/>
              <a:tailEnd type="none" w="sm" len="sm"/>
            </a:ln>
          </p:spPr>
          <p:txBody>
            <a:bodyPr spcFirstLastPara="1" wrap="square" lIns="91425" tIns="108000" rIns="91425" bIns="108000" anchor="t" anchorCtr="0">
              <a:spAutoFit/>
            </a:bodyPr>
            <a:lstStyle/>
            <a:p>
              <a:pPr marL="450850" marR="0" lvl="0" indent="-450850" algn="ctr" rtl="0">
                <a:spcBef>
                  <a:spcPts val="0"/>
                </a:spcBef>
                <a:spcAft>
                  <a:spcPts val="0"/>
                </a:spcAft>
                <a:buNone/>
              </a:pPr>
              <a:r>
                <a:rPr lang="es-ES" sz="2400" b="1" dirty="0">
                  <a:solidFill>
                    <a:schemeClr val="dk1"/>
                  </a:solidFill>
                  <a:latin typeface="Times New Roman"/>
                  <a:ea typeface="Times New Roman"/>
                  <a:cs typeface="Times New Roman"/>
                  <a:sym typeface="Times New Roman"/>
                </a:rPr>
                <a:t>Clase Abstracta</a:t>
              </a:r>
              <a:endParaRPr sz="2400" dirty="0">
                <a:solidFill>
                  <a:schemeClr val="dk1"/>
                </a:solidFill>
                <a:latin typeface="Times New Roman"/>
                <a:ea typeface="Times New Roman"/>
                <a:cs typeface="Times New Roman"/>
                <a:sym typeface="Times New Roman"/>
              </a:endParaRPr>
            </a:p>
          </p:txBody>
        </p:sp>
        <p:sp>
          <p:nvSpPr>
            <p:cNvPr id="13" name="Google Shape;160;p6"/>
            <p:cNvSpPr txBox="1"/>
            <p:nvPr/>
          </p:nvSpPr>
          <p:spPr>
            <a:xfrm>
              <a:off x="5525733" y="967041"/>
              <a:ext cx="2711187" cy="956773"/>
            </a:xfrm>
            <a:prstGeom prst="rect">
              <a:avLst/>
            </a:prstGeom>
            <a:noFill/>
            <a:ln w="41275" cap="flat" cmpd="sng">
              <a:solidFill>
                <a:srgbClr val="C00000"/>
              </a:solidFill>
              <a:prstDash val="solid"/>
              <a:round/>
              <a:headEnd type="none" w="sm" len="sm"/>
              <a:tailEnd type="none" w="sm" len="sm"/>
            </a:ln>
          </p:spPr>
          <p:txBody>
            <a:bodyPr spcFirstLastPara="1" wrap="square" lIns="91425" tIns="108000" rIns="91425" bIns="108000" anchor="t" anchorCtr="0">
              <a:spAutoFit/>
            </a:bodyPr>
            <a:lstStyle/>
            <a:p>
              <a:pPr marL="0" marR="0" lvl="0" indent="0" algn="ctr" rtl="0">
                <a:spcBef>
                  <a:spcPts val="0"/>
                </a:spcBef>
                <a:spcAft>
                  <a:spcPts val="0"/>
                </a:spcAft>
                <a:buNone/>
              </a:pPr>
              <a:r>
                <a:rPr lang="es-ES" sz="2400" b="1" dirty="0">
                  <a:solidFill>
                    <a:schemeClr val="dk1"/>
                  </a:solidFill>
                  <a:latin typeface="Times New Roman"/>
                  <a:ea typeface="Times New Roman"/>
                  <a:cs typeface="Times New Roman"/>
                  <a:sym typeface="Times New Roman"/>
                </a:rPr>
                <a:t>Clase de la que no creamos objetos</a:t>
              </a:r>
              <a:endParaRPr sz="2400" dirty="0">
                <a:solidFill>
                  <a:schemeClr val="dk1"/>
                </a:solidFill>
                <a:latin typeface="Times New Roman"/>
                <a:ea typeface="Times New Roman"/>
                <a:cs typeface="Times New Roman"/>
                <a:sym typeface="Times New Roman"/>
              </a:endParaRPr>
            </a:p>
          </p:txBody>
        </p:sp>
        <p:pic>
          <p:nvPicPr>
            <p:cNvPr id="14" name="Google Shape;161;p6" descr="No es igual a símbolo matemático | Icono Gratis"/>
            <p:cNvPicPr preferRelativeResize="0"/>
            <p:nvPr/>
          </p:nvPicPr>
          <p:blipFill rotWithShape="1">
            <a:blip r:embed="rId2">
              <a:alphaModFix/>
            </a:blip>
            <a:srcRect/>
            <a:stretch/>
          </p:blipFill>
          <p:spPr>
            <a:xfrm>
              <a:off x="4140390" y="989289"/>
              <a:ext cx="909613" cy="909613"/>
            </a:xfrm>
            <a:prstGeom prst="rect">
              <a:avLst/>
            </a:prstGeom>
            <a:noFill/>
            <a:ln>
              <a:noFill/>
            </a:ln>
          </p:spPr>
        </p:pic>
        <p:sp>
          <p:nvSpPr>
            <p:cNvPr id="15" name="Google Shape;162;p6"/>
            <p:cNvSpPr txBox="1"/>
            <p:nvPr/>
          </p:nvSpPr>
          <p:spPr>
            <a:xfrm>
              <a:off x="5077780" y="1974893"/>
              <a:ext cx="3563444"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200" i="1" dirty="0">
                  <a:solidFill>
                    <a:schemeClr val="dk1"/>
                  </a:solidFill>
                  <a:latin typeface="Times New Roman"/>
                  <a:ea typeface="Times New Roman"/>
                  <a:cs typeface="Times New Roman"/>
                  <a:sym typeface="Times New Roman"/>
                </a:rPr>
                <a:t>Existe posibilidad de crearlos aunque no lo hagamos</a:t>
              </a:r>
              <a:endParaRPr sz="2200" i="1" dirty="0">
                <a:solidFill>
                  <a:schemeClr val="dk1"/>
                </a:solidFill>
                <a:latin typeface="Times New Roman"/>
                <a:ea typeface="Times New Roman"/>
                <a:cs typeface="Times New Roman"/>
                <a:sym typeface="Times New Roman"/>
              </a:endParaRPr>
            </a:p>
          </p:txBody>
        </p:sp>
        <p:sp>
          <p:nvSpPr>
            <p:cNvPr id="16" name="Google Shape;163;p6"/>
            <p:cNvSpPr txBox="1"/>
            <p:nvPr/>
          </p:nvSpPr>
          <p:spPr>
            <a:xfrm>
              <a:off x="1059785" y="1842435"/>
              <a:ext cx="2842740"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200" i="1" dirty="0">
                  <a:solidFill>
                    <a:schemeClr val="dk1"/>
                  </a:solidFill>
                  <a:latin typeface="Times New Roman"/>
                  <a:ea typeface="Times New Roman"/>
                  <a:cs typeface="Times New Roman"/>
                  <a:sym typeface="Times New Roman"/>
                </a:rPr>
                <a:t>No existe la posibilidad de crear objetos</a:t>
              </a:r>
              <a:endParaRPr sz="2200" i="1" dirty="0">
                <a:solidFill>
                  <a:schemeClr val="dk1"/>
                </a:solidFill>
                <a:latin typeface="Times New Roman"/>
                <a:ea typeface="Times New Roman"/>
                <a:cs typeface="Times New Roman"/>
                <a:sym typeface="Times New Roman"/>
              </a:endParaRPr>
            </a:p>
          </p:txBody>
        </p:sp>
      </p:grpSp>
      <p:sp>
        <p:nvSpPr>
          <p:cNvPr id="17" name="Google Shape;164;p6"/>
          <p:cNvSpPr txBox="1"/>
          <p:nvPr/>
        </p:nvSpPr>
        <p:spPr>
          <a:xfrm>
            <a:off x="1517900" y="3101684"/>
            <a:ext cx="7126888" cy="1200288"/>
          </a:xfrm>
          <a:prstGeom prst="rect">
            <a:avLst/>
          </a:prstGeom>
          <a:noFill/>
          <a:ln>
            <a:noFill/>
          </a:ln>
        </p:spPr>
        <p:txBody>
          <a:bodyPr spcFirstLastPara="1" wrap="square" lIns="91425" tIns="45700" rIns="91425" bIns="45700" anchor="t" anchorCtr="0">
            <a:spAutoFit/>
          </a:bodyPr>
          <a:lstStyle/>
          <a:p>
            <a:pPr marR="0" lvl="0" algn="ctr" rtl="0">
              <a:spcBef>
                <a:spcPts val="0"/>
              </a:spcBef>
              <a:spcAft>
                <a:spcPts val="0"/>
              </a:spcAft>
              <a:buNone/>
            </a:pPr>
            <a:r>
              <a:rPr lang="es-ES" sz="2400" dirty="0">
                <a:solidFill>
                  <a:schemeClr val="dk1"/>
                </a:solidFill>
                <a:latin typeface="Times New Roman"/>
                <a:ea typeface="Times New Roman"/>
                <a:cs typeface="Times New Roman"/>
                <a:sym typeface="Times New Roman"/>
              </a:rPr>
              <a:t>Una clase abstracta para Java es una clase de la que nunca se van a crear instancias: simplemente va a servir como superclase a otras clases.</a:t>
            </a:r>
            <a:endParaRPr sz="24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16033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60</a:t>
              </a:fld>
              <a:endParaRPr lang="es-ES" b="1" dirty="0">
                <a:latin typeface="Times New Roman" panose="02020603050405020304" pitchFamily="18" charset="0"/>
                <a:cs typeface="Times New Roman" panose="02020603050405020304" pitchFamily="18" charset="0"/>
              </a:endParaRPr>
            </a:p>
          </p:txBody>
        </p:sp>
      </p:grpSp>
      <p:grpSp>
        <p:nvGrpSpPr>
          <p:cNvPr id="11" name="5 Grupo"/>
          <p:cNvGrpSpPr/>
          <p:nvPr/>
        </p:nvGrpSpPr>
        <p:grpSpPr>
          <a:xfrm>
            <a:off x="160541" y="4815789"/>
            <a:ext cx="9144000" cy="477452"/>
            <a:chOff x="8141" y="4663389"/>
            <a:chExt cx="9144000" cy="477452"/>
          </a:xfrm>
        </p:grpSpPr>
        <p:grpSp>
          <p:nvGrpSpPr>
            <p:cNvPr id="12" name="6 Grupo"/>
            <p:cNvGrpSpPr/>
            <p:nvPr/>
          </p:nvGrpSpPr>
          <p:grpSpPr>
            <a:xfrm>
              <a:off x="8141" y="4663389"/>
              <a:ext cx="9144000" cy="477452"/>
              <a:chOff x="0" y="6309320"/>
              <a:chExt cx="9144000" cy="548680"/>
            </a:xfrm>
          </p:grpSpPr>
          <p:sp>
            <p:nvSpPr>
              <p:cNvPr id="16"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7"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13"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14"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15"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60</a:t>
              </a:fld>
              <a:endParaRPr lang="es-ES"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3956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7</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1.- ¿Qué es una clase abstracta</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Google Shape;181;p7"/>
          <p:cNvSpPr txBox="1"/>
          <p:nvPr/>
        </p:nvSpPr>
        <p:spPr>
          <a:xfrm>
            <a:off x="4477548" y="969215"/>
            <a:ext cx="4332312" cy="224672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000" dirty="0">
                <a:solidFill>
                  <a:schemeClr val="dk1"/>
                </a:solidFill>
                <a:latin typeface="Times New Roman"/>
                <a:ea typeface="Times New Roman"/>
                <a:cs typeface="Times New Roman"/>
                <a:sym typeface="Times New Roman"/>
              </a:rPr>
              <a:t>«</a:t>
            </a:r>
            <a:r>
              <a:rPr lang="es-ES" sz="2000" b="1" dirty="0">
                <a:solidFill>
                  <a:schemeClr val="dk1"/>
                </a:solidFill>
                <a:latin typeface="Times New Roman"/>
                <a:ea typeface="Times New Roman"/>
                <a:cs typeface="Times New Roman"/>
                <a:sym typeface="Times New Roman"/>
              </a:rPr>
              <a:t>Figura</a:t>
            </a:r>
            <a:r>
              <a:rPr lang="es-ES" sz="2000" dirty="0">
                <a:solidFill>
                  <a:schemeClr val="dk1"/>
                </a:solidFill>
                <a:latin typeface="Times New Roman"/>
                <a:ea typeface="Times New Roman"/>
                <a:cs typeface="Times New Roman"/>
                <a:sym typeface="Times New Roman"/>
              </a:rPr>
              <a:t>» es una clase abstracta (</a:t>
            </a:r>
            <a:r>
              <a:rPr lang="es-ES" sz="2000" i="1" dirty="0">
                <a:solidFill>
                  <a:schemeClr val="dk1"/>
                </a:solidFill>
                <a:latin typeface="Times New Roman"/>
                <a:ea typeface="Times New Roman"/>
                <a:cs typeface="Times New Roman"/>
                <a:sym typeface="Times New Roman"/>
              </a:rPr>
              <a:t>nombre en cursiva en UML</a:t>
            </a:r>
            <a:r>
              <a:rPr lang="es-ES" sz="2000" dirty="0">
                <a:solidFill>
                  <a:schemeClr val="dk1"/>
                </a:solidFill>
                <a:latin typeface="Times New Roman"/>
                <a:ea typeface="Times New Roman"/>
                <a:cs typeface="Times New Roman"/>
                <a:sym typeface="Times New Roman"/>
              </a:rPr>
              <a:t>) porque no tiene sentido calcular su área, pero si la de un cuadrado o un círculo.  Si una subclase de «</a:t>
            </a:r>
            <a:r>
              <a:rPr lang="es-ES" sz="2000" b="1" dirty="0">
                <a:solidFill>
                  <a:schemeClr val="dk1"/>
                </a:solidFill>
                <a:latin typeface="Times New Roman"/>
                <a:ea typeface="Times New Roman"/>
                <a:cs typeface="Times New Roman"/>
                <a:sym typeface="Times New Roman"/>
              </a:rPr>
              <a:t>Figura</a:t>
            </a:r>
            <a:r>
              <a:rPr lang="es-ES" sz="2000" dirty="0">
                <a:solidFill>
                  <a:schemeClr val="dk1"/>
                </a:solidFill>
                <a:latin typeface="Times New Roman"/>
                <a:ea typeface="Times New Roman"/>
                <a:cs typeface="Times New Roman"/>
                <a:sym typeface="Times New Roman"/>
              </a:rPr>
              <a:t>» no redefine «</a:t>
            </a:r>
            <a:r>
              <a:rPr lang="es-ES" sz="2000" b="1" dirty="0">
                <a:solidFill>
                  <a:schemeClr val="dk1"/>
                </a:solidFill>
                <a:latin typeface="Courier New"/>
                <a:ea typeface="Courier New"/>
                <a:cs typeface="Courier New"/>
                <a:sym typeface="Courier New"/>
              </a:rPr>
              <a:t>área()</a:t>
            </a:r>
            <a:r>
              <a:rPr lang="es-ES" sz="2000" dirty="0">
                <a:solidFill>
                  <a:schemeClr val="dk1"/>
                </a:solidFill>
                <a:latin typeface="Times New Roman"/>
                <a:ea typeface="Times New Roman"/>
                <a:cs typeface="Times New Roman"/>
                <a:sym typeface="Times New Roman"/>
              </a:rPr>
              <a:t>», deberá declararse también como clase abstracta</a:t>
            </a:r>
            <a:endParaRPr sz="2000" dirty="0">
              <a:solidFill>
                <a:schemeClr val="dk1"/>
              </a:solidFill>
              <a:latin typeface="Times New Roman"/>
              <a:ea typeface="Times New Roman"/>
              <a:cs typeface="Times New Roman"/>
              <a:sym typeface="Times New Roman"/>
            </a:endParaRPr>
          </a:p>
        </p:txBody>
      </p:sp>
      <p:graphicFrame>
        <p:nvGraphicFramePr>
          <p:cNvPr id="22" name="Tabla 21"/>
          <p:cNvGraphicFramePr>
            <a:graphicFrameLocks noGrp="1"/>
          </p:cNvGraphicFramePr>
          <p:nvPr>
            <p:extLst>
              <p:ext uri="{D42A27DB-BD31-4B8C-83A1-F6EECF244321}">
                <p14:modId xmlns:p14="http://schemas.microsoft.com/office/powerpoint/2010/main" val="2953193556"/>
              </p:ext>
            </p:extLst>
          </p:nvPr>
        </p:nvGraphicFramePr>
        <p:xfrm>
          <a:off x="2380164" y="1003227"/>
          <a:ext cx="1215540" cy="1259840"/>
        </p:xfrm>
        <a:graphic>
          <a:graphicData uri="http://schemas.openxmlformats.org/drawingml/2006/table">
            <a:tbl>
              <a:tblPr firstRow="1" bandRow="1">
                <a:tableStyleId>{5940675A-B579-460E-94D1-54222C63F5DA}</a:tableStyleId>
              </a:tblPr>
              <a:tblGrid>
                <a:gridCol w="1215540">
                  <a:extLst>
                    <a:ext uri="{9D8B030D-6E8A-4147-A177-3AD203B41FA5}">
                      <a16:colId xmlns:a16="http://schemas.microsoft.com/office/drawing/2014/main" val="1924141637"/>
                    </a:ext>
                  </a:extLst>
                </a:gridCol>
              </a:tblGrid>
              <a:tr h="370840">
                <a:tc>
                  <a:txBody>
                    <a:bodyPr/>
                    <a:lstStyle/>
                    <a:p>
                      <a:pPr algn="ctr"/>
                      <a:r>
                        <a:rPr lang="es-ES" sz="1800" b="1" i="1" dirty="0" smtClean="0">
                          <a:latin typeface="Times New Roman" panose="02020603050405020304" pitchFamily="18" charset="0"/>
                          <a:cs typeface="Times New Roman" panose="02020603050405020304" pitchFamily="18" charset="0"/>
                        </a:rPr>
                        <a:t>Figura</a:t>
                      </a:r>
                      <a:endParaRPr lang="eu-ES" sz="1800" b="1" i="1"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extLst>
                  <a:ext uri="{0D108BD9-81ED-4DB2-BD59-A6C34878D82A}">
                    <a16:rowId xmlns:a16="http://schemas.microsoft.com/office/drawing/2014/main" val="2414294996"/>
                  </a:ext>
                </a:extLst>
              </a:tr>
              <a:tr h="370840">
                <a:tc>
                  <a:txBody>
                    <a:bodyPr/>
                    <a:lstStyle/>
                    <a:p>
                      <a:r>
                        <a:rPr lang="es-ES" sz="1400" dirty="0" smtClean="0">
                          <a:latin typeface="Times New Roman" panose="02020603050405020304" pitchFamily="18" charset="0"/>
                          <a:cs typeface="Times New Roman" panose="02020603050405020304" pitchFamily="18" charset="0"/>
                        </a:rPr>
                        <a:t>#X</a:t>
                      </a:r>
                    </a:p>
                    <a:p>
                      <a:r>
                        <a:rPr lang="es-ES" sz="1400" dirty="0" smtClean="0">
                          <a:latin typeface="Times New Roman" panose="02020603050405020304" pitchFamily="18" charset="0"/>
                          <a:cs typeface="Times New Roman" panose="02020603050405020304" pitchFamily="18" charset="0"/>
                        </a:rPr>
                        <a:t>#Y</a:t>
                      </a:r>
                      <a:endParaRPr lang="eu-ES" sz="1400"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extLst>
                  <a:ext uri="{0D108BD9-81ED-4DB2-BD59-A6C34878D82A}">
                    <a16:rowId xmlns:a16="http://schemas.microsoft.com/office/drawing/2014/main" val="2197575031"/>
                  </a:ext>
                </a:extLst>
              </a:tr>
              <a:tr h="370840">
                <a:tc>
                  <a:txBody>
                    <a:bodyPr/>
                    <a:lstStyle/>
                    <a:p>
                      <a:r>
                        <a:rPr lang="es-ES" sz="1800" dirty="0" smtClean="0">
                          <a:latin typeface="Times New Roman" panose="02020603050405020304" pitchFamily="18" charset="0"/>
                          <a:cs typeface="Times New Roman" panose="02020603050405020304" pitchFamily="18" charset="0"/>
                        </a:rPr>
                        <a:t>+área()</a:t>
                      </a:r>
                      <a:endParaRPr lang="eu-ES" sz="1800"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extLst>
                  <a:ext uri="{0D108BD9-81ED-4DB2-BD59-A6C34878D82A}">
                    <a16:rowId xmlns:a16="http://schemas.microsoft.com/office/drawing/2014/main" val="1096393237"/>
                  </a:ext>
                </a:extLst>
              </a:tr>
            </a:tbl>
          </a:graphicData>
        </a:graphic>
      </p:graphicFrame>
      <p:graphicFrame>
        <p:nvGraphicFramePr>
          <p:cNvPr id="23" name="Tabla 22"/>
          <p:cNvGraphicFramePr>
            <a:graphicFrameLocks noGrp="1"/>
          </p:cNvGraphicFramePr>
          <p:nvPr>
            <p:extLst>
              <p:ext uri="{D42A27DB-BD31-4B8C-83A1-F6EECF244321}">
                <p14:modId xmlns:p14="http://schemas.microsoft.com/office/powerpoint/2010/main" val="3605778098"/>
              </p:ext>
            </p:extLst>
          </p:nvPr>
        </p:nvGraphicFramePr>
        <p:xfrm>
          <a:off x="1164624" y="3191593"/>
          <a:ext cx="1215540" cy="1259840"/>
        </p:xfrm>
        <a:graphic>
          <a:graphicData uri="http://schemas.openxmlformats.org/drawingml/2006/table">
            <a:tbl>
              <a:tblPr firstRow="1" bandRow="1">
                <a:tableStyleId>{5940675A-B579-460E-94D1-54222C63F5DA}</a:tableStyleId>
              </a:tblPr>
              <a:tblGrid>
                <a:gridCol w="1215540">
                  <a:extLst>
                    <a:ext uri="{9D8B030D-6E8A-4147-A177-3AD203B41FA5}">
                      <a16:colId xmlns:a16="http://schemas.microsoft.com/office/drawing/2014/main" val="1924141637"/>
                    </a:ext>
                  </a:extLst>
                </a:gridCol>
              </a:tblGrid>
              <a:tr h="370840">
                <a:tc>
                  <a:txBody>
                    <a:bodyPr/>
                    <a:lstStyle/>
                    <a:p>
                      <a:pPr algn="ctr"/>
                      <a:r>
                        <a:rPr lang="es-ES" sz="1800" b="1" i="1" dirty="0" smtClean="0">
                          <a:latin typeface="Times New Roman" panose="02020603050405020304" pitchFamily="18" charset="0"/>
                          <a:cs typeface="Times New Roman" panose="02020603050405020304" pitchFamily="18" charset="0"/>
                        </a:rPr>
                        <a:t>Cuadrado</a:t>
                      </a:r>
                      <a:endParaRPr lang="eu-ES" sz="1800" b="1" i="1"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extLst>
                  <a:ext uri="{0D108BD9-81ED-4DB2-BD59-A6C34878D82A}">
                    <a16:rowId xmlns:a16="http://schemas.microsoft.com/office/drawing/2014/main" val="2414294996"/>
                  </a:ext>
                </a:extLst>
              </a:tr>
              <a:tr h="370840">
                <a:tc>
                  <a:txBody>
                    <a:bodyPr/>
                    <a:lstStyle/>
                    <a:p>
                      <a:r>
                        <a:rPr lang="es-ES" sz="1400" dirty="0" smtClean="0">
                          <a:latin typeface="Times New Roman" panose="02020603050405020304" pitchFamily="18" charset="0"/>
                          <a:cs typeface="Times New Roman" panose="02020603050405020304" pitchFamily="18" charset="0"/>
                        </a:rPr>
                        <a:t>- Lado</a:t>
                      </a:r>
                      <a:endParaRPr lang="eu-ES" sz="1400" dirty="0" smtClean="0">
                        <a:latin typeface="Times New Roman" panose="02020603050405020304" pitchFamily="18" charset="0"/>
                        <a:cs typeface="Times New Roman" panose="02020603050405020304" pitchFamily="18" charset="0"/>
                      </a:endParaRPr>
                    </a:p>
                    <a:p>
                      <a:endParaRPr lang="eu-ES" sz="1400"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extLst>
                  <a:ext uri="{0D108BD9-81ED-4DB2-BD59-A6C34878D82A}">
                    <a16:rowId xmlns:a16="http://schemas.microsoft.com/office/drawing/2014/main" val="2197575031"/>
                  </a:ext>
                </a:extLst>
              </a:tr>
              <a:tr h="370840">
                <a:tc>
                  <a:txBody>
                    <a:bodyPr/>
                    <a:lstStyle/>
                    <a:p>
                      <a:r>
                        <a:rPr lang="es-ES" sz="1800" dirty="0" smtClean="0">
                          <a:latin typeface="Times New Roman" panose="02020603050405020304" pitchFamily="18" charset="0"/>
                          <a:cs typeface="Times New Roman" panose="02020603050405020304" pitchFamily="18" charset="0"/>
                        </a:rPr>
                        <a:t>+área()</a:t>
                      </a:r>
                      <a:endParaRPr lang="eu-ES" sz="1800"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extLst>
                  <a:ext uri="{0D108BD9-81ED-4DB2-BD59-A6C34878D82A}">
                    <a16:rowId xmlns:a16="http://schemas.microsoft.com/office/drawing/2014/main" val="1096393237"/>
                  </a:ext>
                </a:extLst>
              </a:tr>
            </a:tbl>
          </a:graphicData>
        </a:graphic>
      </p:graphicFrame>
      <p:graphicFrame>
        <p:nvGraphicFramePr>
          <p:cNvPr id="24" name="Tabla 23"/>
          <p:cNvGraphicFramePr>
            <a:graphicFrameLocks noGrp="1"/>
          </p:cNvGraphicFramePr>
          <p:nvPr>
            <p:extLst>
              <p:ext uri="{D42A27DB-BD31-4B8C-83A1-F6EECF244321}">
                <p14:modId xmlns:p14="http://schemas.microsoft.com/office/powerpoint/2010/main" val="1740767548"/>
              </p:ext>
            </p:extLst>
          </p:nvPr>
        </p:nvGraphicFramePr>
        <p:xfrm>
          <a:off x="3595704" y="3185769"/>
          <a:ext cx="1215540" cy="1259840"/>
        </p:xfrm>
        <a:graphic>
          <a:graphicData uri="http://schemas.openxmlformats.org/drawingml/2006/table">
            <a:tbl>
              <a:tblPr firstRow="1" bandRow="1">
                <a:tableStyleId>{5940675A-B579-460E-94D1-54222C63F5DA}</a:tableStyleId>
              </a:tblPr>
              <a:tblGrid>
                <a:gridCol w="1215540">
                  <a:extLst>
                    <a:ext uri="{9D8B030D-6E8A-4147-A177-3AD203B41FA5}">
                      <a16:colId xmlns:a16="http://schemas.microsoft.com/office/drawing/2014/main" val="1924141637"/>
                    </a:ext>
                  </a:extLst>
                </a:gridCol>
              </a:tblGrid>
              <a:tr h="370840">
                <a:tc>
                  <a:txBody>
                    <a:bodyPr/>
                    <a:lstStyle/>
                    <a:p>
                      <a:pPr algn="ctr"/>
                      <a:r>
                        <a:rPr lang="es-ES" sz="1800" b="1" i="1" dirty="0" smtClean="0">
                          <a:latin typeface="Times New Roman" panose="02020603050405020304" pitchFamily="18" charset="0"/>
                          <a:cs typeface="Times New Roman" panose="02020603050405020304" pitchFamily="18" charset="0"/>
                        </a:rPr>
                        <a:t>Circulo</a:t>
                      </a:r>
                      <a:endParaRPr lang="eu-ES" sz="1800" b="1" i="1"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extLst>
                  <a:ext uri="{0D108BD9-81ED-4DB2-BD59-A6C34878D82A}">
                    <a16:rowId xmlns:a16="http://schemas.microsoft.com/office/drawing/2014/main" val="2414294996"/>
                  </a:ext>
                </a:extLst>
              </a:tr>
              <a:tr h="370840">
                <a:tc>
                  <a:txBody>
                    <a:bodyPr/>
                    <a:lstStyle/>
                    <a:p>
                      <a:pPr>
                        <a:spcAft>
                          <a:spcPts val="0"/>
                        </a:spcAft>
                      </a:pPr>
                      <a:r>
                        <a:rPr lang="es-ES" sz="1400" dirty="0" smtClean="0">
                          <a:latin typeface="Times New Roman" panose="02020603050405020304" pitchFamily="18" charset="0"/>
                          <a:cs typeface="Times New Roman" panose="02020603050405020304" pitchFamily="18" charset="0"/>
                        </a:rPr>
                        <a:t>-</a:t>
                      </a:r>
                      <a:r>
                        <a:rPr lang="es-ES" sz="1400" baseline="0" dirty="0" smtClean="0">
                          <a:latin typeface="Times New Roman" panose="02020603050405020304" pitchFamily="18" charset="0"/>
                          <a:cs typeface="Times New Roman" panose="02020603050405020304" pitchFamily="18" charset="0"/>
                        </a:rPr>
                        <a:t> Radio</a:t>
                      </a:r>
                    </a:p>
                    <a:p>
                      <a:pPr>
                        <a:spcAft>
                          <a:spcPts val="1200"/>
                        </a:spcAft>
                      </a:pPr>
                      <a:endParaRPr lang="eu-ES" sz="1400"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extLst>
                  <a:ext uri="{0D108BD9-81ED-4DB2-BD59-A6C34878D82A}">
                    <a16:rowId xmlns:a16="http://schemas.microsoft.com/office/drawing/2014/main" val="2197575031"/>
                  </a:ext>
                </a:extLst>
              </a:tr>
              <a:tr h="370840">
                <a:tc>
                  <a:txBody>
                    <a:bodyPr/>
                    <a:lstStyle/>
                    <a:p>
                      <a:r>
                        <a:rPr lang="es-ES" sz="1800" dirty="0" smtClean="0">
                          <a:latin typeface="Times New Roman" panose="02020603050405020304" pitchFamily="18" charset="0"/>
                          <a:cs typeface="Times New Roman" panose="02020603050405020304" pitchFamily="18" charset="0"/>
                        </a:rPr>
                        <a:t>+área()</a:t>
                      </a:r>
                      <a:endParaRPr lang="eu-ES" sz="1800" dirty="0">
                        <a:latin typeface="Times New Roman" panose="02020603050405020304" pitchFamily="18" charset="0"/>
                        <a:cs typeface="Times New Roman" panose="02020603050405020304" pitchFamily="18" charset="0"/>
                      </a:endParaRPr>
                    </a:p>
                  </a:txBody>
                  <a:tcPr>
                    <a:solidFill>
                      <a:schemeClr val="accent5">
                        <a:lumMod val="40000"/>
                        <a:lumOff val="60000"/>
                      </a:schemeClr>
                    </a:solidFill>
                  </a:tcPr>
                </a:tc>
                <a:extLst>
                  <a:ext uri="{0D108BD9-81ED-4DB2-BD59-A6C34878D82A}">
                    <a16:rowId xmlns:a16="http://schemas.microsoft.com/office/drawing/2014/main" val="1096393237"/>
                  </a:ext>
                </a:extLst>
              </a:tr>
            </a:tbl>
          </a:graphicData>
        </a:graphic>
      </p:graphicFrame>
      <p:cxnSp>
        <p:nvCxnSpPr>
          <p:cNvPr id="3" name="Conector recto 2"/>
          <p:cNvCxnSpPr/>
          <p:nvPr/>
        </p:nvCxnSpPr>
        <p:spPr>
          <a:xfrm>
            <a:off x="1769344" y="2883798"/>
            <a:ext cx="24432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a:endCxn id="23" idx="0"/>
          </p:cNvCxnSpPr>
          <p:nvPr/>
        </p:nvCxnSpPr>
        <p:spPr>
          <a:xfrm>
            <a:off x="1769344" y="2883798"/>
            <a:ext cx="3050" cy="3077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4203474" y="2883797"/>
            <a:ext cx="3050" cy="3077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ector recto 19"/>
          <p:cNvCxnSpPr/>
          <p:nvPr/>
        </p:nvCxnSpPr>
        <p:spPr>
          <a:xfrm>
            <a:off x="2969747" y="2583897"/>
            <a:ext cx="3050" cy="3077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riángulo isósceles 15"/>
          <p:cNvSpPr/>
          <p:nvPr/>
        </p:nvSpPr>
        <p:spPr>
          <a:xfrm>
            <a:off x="2772052" y="2269584"/>
            <a:ext cx="388928" cy="31431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u-ES"/>
          </a:p>
        </p:txBody>
      </p:sp>
    </p:spTree>
    <p:extLst>
      <p:ext uri="{BB962C8B-B14F-4D97-AF65-F5344CB8AC3E}">
        <p14:creationId xmlns:p14="http://schemas.microsoft.com/office/powerpoint/2010/main" val="2737015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8</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1.- ¿Qué es una clase abstracta</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CuadroTexto 11"/>
          <p:cNvSpPr txBox="1"/>
          <p:nvPr/>
        </p:nvSpPr>
        <p:spPr>
          <a:xfrm>
            <a:off x="1059785" y="1101428"/>
            <a:ext cx="7787955" cy="3370153"/>
          </a:xfrm>
          <a:prstGeom prst="rect">
            <a:avLst/>
          </a:prstGeom>
          <a:noFill/>
        </p:spPr>
        <p:txBody>
          <a:bodyPr wrap="square" rtlCol="0">
            <a:spAutoFit/>
          </a:bodyPr>
          <a:lstStyle/>
          <a:p>
            <a:pPr marL="268288" indent="-268288" algn="just">
              <a:buFont typeface="Wingdings" panose="05000000000000000000" pitchFamily="2" charset="2"/>
              <a:buChar char="§"/>
            </a:pPr>
            <a:r>
              <a:rPr lang="es-ES" sz="2200" dirty="0" smtClean="0">
                <a:latin typeface="Times New Roman" panose="02020603050405020304" pitchFamily="18" charset="0"/>
                <a:cs typeface="Times New Roman" panose="02020603050405020304" pitchFamily="18" charset="0"/>
              </a:rPr>
              <a:t>Una clase abstracta también puede tener métodos concretos (</a:t>
            </a:r>
            <a:r>
              <a:rPr lang="es-ES" sz="2200" i="1" dirty="0" smtClean="0">
                <a:latin typeface="Times New Roman" panose="02020603050405020304" pitchFamily="18" charset="0"/>
                <a:cs typeface="Times New Roman" panose="02020603050405020304" pitchFamily="18" charset="0"/>
              </a:rPr>
              <a:t>completos</a:t>
            </a:r>
            <a:r>
              <a:rPr lang="es-ES" sz="2200" dirty="0" smtClean="0">
                <a:latin typeface="Times New Roman" panose="02020603050405020304" pitchFamily="18" charset="0"/>
                <a:cs typeface="Times New Roman" panose="02020603050405020304" pitchFamily="18" charset="0"/>
              </a:rPr>
              <a:t>)</a:t>
            </a:r>
          </a:p>
          <a:p>
            <a:pPr marL="268288" indent="-268288" algn="just">
              <a:spcBef>
                <a:spcPts val="600"/>
              </a:spcBef>
              <a:buFont typeface="Wingdings" panose="05000000000000000000" pitchFamily="2" charset="2"/>
              <a:buChar char="§"/>
            </a:pPr>
            <a:r>
              <a:rPr lang="es-ES" sz="2200" dirty="0" smtClean="0">
                <a:latin typeface="Times New Roman" panose="02020603050405020304" pitchFamily="18" charset="0"/>
                <a:cs typeface="Times New Roman" panose="02020603050405020304" pitchFamily="18" charset="0"/>
              </a:rPr>
              <a:t>A efectos de diseño, una clase puede declararse abstracta incluso si no contiene ningún método abstracto</a:t>
            </a:r>
          </a:p>
          <a:p>
            <a:pPr marL="268288" indent="-268288" algn="just">
              <a:spcBef>
                <a:spcPts val="600"/>
              </a:spcBef>
              <a:buFont typeface="Wingdings" panose="05000000000000000000" pitchFamily="2" charset="2"/>
              <a:buChar char="§"/>
            </a:pPr>
            <a:r>
              <a:rPr lang="es-ES" sz="2200" dirty="0" smtClean="0">
                <a:latin typeface="Times New Roman" panose="02020603050405020304" pitchFamily="18" charset="0"/>
                <a:cs typeface="Times New Roman" panose="02020603050405020304" pitchFamily="18" charset="0"/>
              </a:rPr>
              <a:t>La referencia de una clase abstracta puede apuntar a los objetos de sus subclases logrando polimorfismo en tiempo de ejecución, </a:t>
            </a:r>
            <a:r>
              <a:rPr lang="es-ES" sz="2200" dirty="0" err="1" smtClean="0">
                <a:latin typeface="Times New Roman" panose="02020603050405020304" pitchFamily="18" charset="0"/>
                <a:cs typeface="Times New Roman" panose="02020603050405020304" pitchFamily="18" charset="0"/>
              </a:rPr>
              <a:t>Ej</a:t>
            </a:r>
            <a:r>
              <a:rPr lang="es-ES" sz="2200" dirty="0" smtClean="0">
                <a:latin typeface="Times New Roman" panose="02020603050405020304" pitchFamily="18" charset="0"/>
                <a:cs typeface="Times New Roman" panose="02020603050405020304" pitchFamily="18" charset="0"/>
              </a:rPr>
              <a:t>: Forma </a:t>
            </a:r>
            <a:r>
              <a:rPr lang="es-ES" sz="2200" dirty="0" err="1" smtClean="0">
                <a:latin typeface="Times New Roman" panose="02020603050405020304" pitchFamily="18" charset="0"/>
                <a:cs typeface="Times New Roman" panose="02020603050405020304" pitchFamily="18" charset="0"/>
              </a:rPr>
              <a:t>obj</a:t>
            </a:r>
            <a:r>
              <a:rPr lang="es-ES" sz="2200" dirty="0" smtClean="0">
                <a:latin typeface="Times New Roman" panose="02020603050405020304" pitchFamily="18" charset="0"/>
                <a:cs typeface="Times New Roman" panose="02020603050405020304" pitchFamily="18" charset="0"/>
              </a:rPr>
              <a:t> = new </a:t>
            </a:r>
            <a:r>
              <a:rPr lang="es-ES" sz="2200" dirty="0" err="1" smtClean="0">
                <a:latin typeface="Times New Roman" panose="02020603050405020304" pitchFamily="18" charset="0"/>
                <a:cs typeface="Times New Roman" panose="02020603050405020304" pitchFamily="18" charset="0"/>
              </a:rPr>
              <a:t>Rectangle</a:t>
            </a:r>
            <a:r>
              <a:rPr lang="es-ES" sz="2200" dirty="0" smtClean="0">
                <a:latin typeface="Times New Roman" panose="02020603050405020304" pitchFamily="18" charset="0"/>
                <a:cs typeface="Times New Roman" panose="02020603050405020304" pitchFamily="18" charset="0"/>
              </a:rPr>
              <a:t>();</a:t>
            </a:r>
          </a:p>
          <a:p>
            <a:pPr marL="268288" indent="-268288" algn="just">
              <a:spcBef>
                <a:spcPts val="600"/>
              </a:spcBef>
              <a:buFont typeface="Wingdings" panose="05000000000000000000" pitchFamily="2" charset="2"/>
              <a:buChar char="§"/>
            </a:pPr>
            <a:r>
              <a:rPr lang="es-ES" sz="2200" dirty="0" smtClean="0">
                <a:latin typeface="Times New Roman" panose="02020603050405020304" pitchFamily="18" charset="0"/>
                <a:cs typeface="Times New Roman" panose="02020603050405020304" pitchFamily="18" charset="0"/>
              </a:rPr>
              <a:t>Una clase debe obligatoriamente etiquetarse como abstracta, si tiene uno o más métodos abstractos.</a:t>
            </a:r>
            <a:endParaRPr lang="eu-ES" sz="2200" dirty="0">
              <a:latin typeface="Times New Roman" panose="02020603050405020304" pitchFamily="18" charset="0"/>
              <a:cs typeface="Times New Roman" panose="02020603050405020304" pitchFamily="18" charset="0"/>
            </a:endParaRPr>
          </a:p>
        </p:txBody>
      </p:sp>
      <p:sp>
        <p:nvSpPr>
          <p:cNvPr id="13" name="CuadroTexto 12"/>
          <p:cNvSpPr txBox="1"/>
          <p:nvPr/>
        </p:nvSpPr>
        <p:spPr>
          <a:xfrm rot="19967997">
            <a:off x="99109" y="588192"/>
            <a:ext cx="2137870" cy="461665"/>
          </a:xfrm>
          <a:prstGeom prst="rect">
            <a:avLst/>
          </a:prstGeom>
          <a:noFill/>
        </p:spPr>
        <p:txBody>
          <a:bodyPr wrap="square" rtlCol="0">
            <a:spAutoFit/>
          </a:bodyPr>
          <a:lstStyle/>
          <a:p>
            <a:pPr algn="ctr"/>
            <a:r>
              <a:rPr lang="es-ES" sz="2400" b="1" dirty="0" smtClean="0">
                <a:latin typeface="Times New Roman" panose="02020603050405020304" pitchFamily="18" charset="0"/>
                <a:cs typeface="Times New Roman" panose="02020603050405020304" pitchFamily="18" charset="0"/>
              </a:rPr>
              <a:t>Resumiendo</a:t>
            </a:r>
            <a:endParaRPr lang="eu-E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08829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5 Grupo"/>
          <p:cNvGrpSpPr/>
          <p:nvPr/>
        </p:nvGrpSpPr>
        <p:grpSpPr>
          <a:xfrm>
            <a:off x="8141" y="4663389"/>
            <a:ext cx="9144000" cy="477452"/>
            <a:chOff x="8141" y="4663389"/>
            <a:chExt cx="9144000" cy="477452"/>
          </a:xfrm>
        </p:grpSpPr>
        <p:grpSp>
          <p:nvGrpSpPr>
            <p:cNvPr id="5" name="6 Grupo"/>
            <p:cNvGrpSpPr/>
            <p:nvPr/>
          </p:nvGrpSpPr>
          <p:grpSpPr>
            <a:xfrm>
              <a:off x="8141" y="4663389"/>
              <a:ext cx="9144000" cy="477452"/>
              <a:chOff x="0" y="6309320"/>
              <a:chExt cx="9144000" cy="548680"/>
            </a:xfrm>
          </p:grpSpPr>
          <p:sp>
            <p:nvSpPr>
              <p:cNvPr id="9" name="10 Rectángulo"/>
              <p:cNvSpPr/>
              <p:nvPr/>
            </p:nvSpPr>
            <p:spPr>
              <a:xfrm>
                <a:off x="0" y="6309320"/>
                <a:ext cx="9144000" cy="54868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11 Conector recto"/>
              <p:cNvCxnSpPr/>
              <p:nvPr/>
            </p:nvCxnSpPr>
            <p:spPr>
              <a:xfrm>
                <a:off x="0" y="6309320"/>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grpSp>
        <p:sp>
          <p:nvSpPr>
            <p:cNvPr id="6" name="7 CuadroTexto"/>
            <p:cNvSpPr txBox="1"/>
            <p:nvPr/>
          </p:nvSpPr>
          <p:spPr>
            <a:xfrm>
              <a:off x="8141" y="4679176"/>
              <a:ext cx="4258449" cy="461665"/>
            </a:xfrm>
            <a:prstGeom prst="rect">
              <a:avLst/>
            </a:prstGeom>
            <a:noFill/>
          </p:spPr>
          <p:txBody>
            <a:bodyPr wrap="square" rtlCol="0">
              <a:spAutoFit/>
            </a:bodyPr>
            <a:lstStyle/>
            <a:p>
              <a:r>
                <a:rPr lang="es-ES" sz="1200" b="1" dirty="0" smtClean="0">
                  <a:latin typeface="Times New Roman" panose="02020603050405020304" pitchFamily="18" charset="0"/>
                  <a:cs typeface="Times New Roman" panose="02020603050405020304" pitchFamily="18" charset="0"/>
                </a:rPr>
                <a:t>IES </a:t>
              </a:r>
              <a:r>
                <a:rPr lang="es-ES" sz="1200" b="1" dirty="0" err="1" smtClean="0">
                  <a:latin typeface="Times New Roman" panose="02020603050405020304" pitchFamily="18" charset="0"/>
                  <a:cs typeface="Times New Roman" panose="02020603050405020304" pitchFamily="18" charset="0"/>
                </a:rPr>
                <a:t>Plaiaundi</a:t>
              </a:r>
              <a:r>
                <a:rPr lang="es-ES" sz="1200" b="1" dirty="0" smtClean="0">
                  <a:latin typeface="Times New Roman" panose="02020603050405020304" pitchFamily="18" charset="0"/>
                  <a:cs typeface="Times New Roman" panose="02020603050405020304" pitchFamily="18" charset="0"/>
                </a:rPr>
                <a:t>  - Dpto. de Informática  (J.M.S.O.)</a:t>
              </a:r>
            </a:p>
            <a:p>
              <a:r>
                <a:rPr lang="es-ES" sz="1200" b="1" dirty="0">
                  <a:latin typeface="Times New Roman" panose="02020603050405020304" pitchFamily="18" charset="0"/>
                  <a:cs typeface="Times New Roman" panose="02020603050405020304" pitchFamily="18" charset="0"/>
                </a:rPr>
                <a:t>C.F.G.S. Desarrollo de Aplicaciones Web / </a:t>
              </a:r>
              <a:r>
                <a:rPr lang="es-ES" sz="1200" b="1" dirty="0" smtClean="0">
                  <a:latin typeface="Times New Roman" panose="02020603050405020304" pitchFamily="18" charset="0"/>
                  <a:cs typeface="Times New Roman" panose="02020603050405020304" pitchFamily="18" charset="0"/>
                </a:rPr>
                <a:t>Multiplataforma</a:t>
              </a:r>
              <a:endParaRPr lang="es-ES" sz="1200" b="1" dirty="0">
                <a:latin typeface="Times New Roman" panose="02020603050405020304" pitchFamily="18" charset="0"/>
                <a:cs typeface="Times New Roman" panose="02020603050405020304" pitchFamily="18" charset="0"/>
              </a:endParaRPr>
            </a:p>
          </p:txBody>
        </p:sp>
        <p:sp>
          <p:nvSpPr>
            <p:cNvPr id="7" name="8 CuadroTexto"/>
            <p:cNvSpPr txBox="1"/>
            <p:nvPr/>
          </p:nvSpPr>
          <p:spPr>
            <a:xfrm>
              <a:off x="5365232" y="4663389"/>
              <a:ext cx="3659430" cy="461665"/>
            </a:xfrm>
            <a:prstGeom prst="rect">
              <a:avLst/>
            </a:prstGeom>
            <a:noFill/>
          </p:spPr>
          <p:txBody>
            <a:bodyPr wrap="square" rtlCol="0">
              <a:spAutoFit/>
            </a:bodyPr>
            <a:lstStyle/>
            <a:p>
              <a:pPr algn="r"/>
              <a:r>
                <a:rPr lang="es-ES" sz="1200" b="1" dirty="0" smtClean="0">
                  <a:latin typeface="Times New Roman" panose="02020603050405020304" pitchFamily="18" charset="0"/>
                  <a:cs typeface="Times New Roman" panose="02020603050405020304" pitchFamily="18" charset="0"/>
                </a:rPr>
                <a:t>Módulo:  Programación</a:t>
              </a:r>
            </a:p>
            <a:p>
              <a:pPr algn="r"/>
              <a:r>
                <a:rPr lang="es-ES" sz="1200" b="1" dirty="0">
                  <a:latin typeface="Times New Roman" panose="02020603050405020304" pitchFamily="18" charset="0"/>
                  <a:cs typeface="Times New Roman" panose="02020603050405020304" pitchFamily="18" charset="0"/>
                </a:rPr>
                <a:t>Curso académico: 2021 / </a:t>
              </a:r>
              <a:r>
                <a:rPr lang="es-ES" sz="1200" b="1" dirty="0" smtClean="0">
                  <a:latin typeface="Times New Roman" panose="02020603050405020304" pitchFamily="18" charset="0"/>
                  <a:cs typeface="Times New Roman" panose="02020603050405020304" pitchFamily="18" charset="0"/>
                </a:rPr>
                <a:t>2022</a:t>
              </a:r>
              <a:endParaRPr lang="es-ES" sz="1200" b="1" dirty="0">
                <a:latin typeface="Times New Roman" panose="02020603050405020304" pitchFamily="18" charset="0"/>
                <a:cs typeface="Times New Roman" panose="02020603050405020304" pitchFamily="18" charset="0"/>
              </a:endParaRPr>
            </a:p>
          </p:txBody>
        </p:sp>
        <p:sp>
          <p:nvSpPr>
            <p:cNvPr id="8" name="9 CuadroTexto"/>
            <p:cNvSpPr txBox="1"/>
            <p:nvPr/>
          </p:nvSpPr>
          <p:spPr>
            <a:xfrm>
              <a:off x="4580141" y="4725342"/>
              <a:ext cx="742598" cy="369332"/>
            </a:xfrm>
            <a:prstGeom prst="rect">
              <a:avLst/>
            </a:prstGeom>
            <a:noFill/>
          </p:spPr>
          <p:txBody>
            <a:bodyPr wrap="square" rtlCol="0">
              <a:spAutoFit/>
            </a:bodyPr>
            <a:lstStyle/>
            <a:p>
              <a:pPr algn="ctr"/>
              <a:fld id="{283B2B00-398B-46BC-B571-3F4B20FF737B}" type="slidenum">
                <a:rPr lang="es-ES" b="1" smtClean="0">
                  <a:latin typeface="Times New Roman" panose="02020603050405020304" pitchFamily="18" charset="0"/>
                  <a:cs typeface="Times New Roman" panose="02020603050405020304" pitchFamily="18" charset="0"/>
                </a:rPr>
                <a:pPr algn="ctr"/>
                <a:t>9</a:t>
              </a:fld>
              <a:endParaRPr lang="es-ES" b="1" dirty="0">
                <a:latin typeface="Times New Roman" panose="02020603050405020304" pitchFamily="18" charset="0"/>
                <a:cs typeface="Times New Roman" panose="02020603050405020304" pitchFamily="18" charset="0"/>
              </a:endParaRPr>
            </a:p>
          </p:txBody>
        </p:sp>
      </p:grpSp>
      <p:sp>
        <p:nvSpPr>
          <p:cNvPr id="11" name="Title 3"/>
          <p:cNvSpPr>
            <a:spLocks noGrp="1"/>
          </p:cNvSpPr>
          <p:nvPr>
            <p:ph type="title"/>
          </p:nvPr>
        </p:nvSpPr>
        <p:spPr>
          <a:xfrm>
            <a:off x="1168044" y="-6266"/>
            <a:ext cx="7940660" cy="763525"/>
          </a:xfrm>
        </p:spPr>
        <p:txBody>
          <a:bodyPr>
            <a:normAutofit/>
          </a:bodyPr>
          <a:lstStyle/>
          <a:p>
            <a:pPr algn="r"/>
            <a:r>
              <a:rPr lang="es-ES" dirty="0" smtClean="0">
                <a:latin typeface="Times New Roman" panose="02020603050405020304" pitchFamily="18" charset="0"/>
                <a:cs typeface="Times New Roman" panose="02020603050405020304" pitchFamily="18" charset="0"/>
              </a:rPr>
              <a:t>2.- ¿Qué es método abstracto</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2" name="Google Shape;190;p8"/>
          <p:cNvSpPr txBox="1"/>
          <p:nvPr/>
        </p:nvSpPr>
        <p:spPr>
          <a:xfrm>
            <a:off x="1212491" y="947929"/>
            <a:ext cx="7519114" cy="1938952"/>
          </a:xfrm>
          <a:prstGeom prst="rect">
            <a:avLst/>
          </a:prstGeom>
          <a:noFill/>
          <a:ln>
            <a:noFill/>
          </a:ln>
        </p:spPr>
        <p:txBody>
          <a:bodyPr spcFirstLastPara="1" wrap="square" lIns="91425" tIns="45700" rIns="91425" bIns="45700" anchor="t" anchorCtr="0">
            <a:spAutoFit/>
          </a:bodyPr>
          <a:lstStyle/>
          <a:p>
            <a:pPr marL="0" marR="0" lvl="0" indent="901700" algn="just" rtl="0">
              <a:spcBef>
                <a:spcPts val="0"/>
              </a:spcBef>
              <a:spcAft>
                <a:spcPts val="0"/>
              </a:spcAft>
              <a:buNone/>
            </a:pPr>
            <a:r>
              <a:rPr lang="es-ES" sz="2400" dirty="0">
                <a:solidFill>
                  <a:schemeClr val="dk1"/>
                </a:solidFill>
                <a:latin typeface="Times New Roman"/>
                <a:ea typeface="Times New Roman"/>
                <a:cs typeface="Times New Roman"/>
                <a:sym typeface="Times New Roman"/>
              </a:rPr>
              <a:t>A su vez, las clases abstractas suelen contener métodos abstractos: la situación es la misma. Para que un método se considere abstracto ha de incluir en su signatura la palabra clave «</a:t>
            </a:r>
            <a:r>
              <a:rPr lang="es-ES" sz="2400" b="1" dirty="0" err="1">
                <a:solidFill>
                  <a:schemeClr val="dk1"/>
                </a:solidFill>
                <a:latin typeface="Courier New"/>
                <a:ea typeface="Courier New"/>
                <a:cs typeface="Courier New"/>
                <a:sym typeface="Courier New"/>
              </a:rPr>
              <a:t>abstract</a:t>
            </a:r>
            <a:r>
              <a:rPr lang="es-ES" sz="2400" dirty="0">
                <a:solidFill>
                  <a:schemeClr val="dk1"/>
                </a:solidFill>
                <a:latin typeface="Times New Roman"/>
                <a:ea typeface="Times New Roman"/>
                <a:cs typeface="Times New Roman"/>
                <a:sym typeface="Times New Roman"/>
              </a:rPr>
              <a:t>». Además un método abstracto tiene estas peculiaridades: </a:t>
            </a:r>
            <a:endParaRPr sz="2400" dirty="0">
              <a:solidFill>
                <a:schemeClr val="dk1"/>
              </a:solidFill>
              <a:latin typeface="Times New Roman"/>
              <a:ea typeface="Times New Roman"/>
              <a:cs typeface="Times New Roman"/>
              <a:sym typeface="Times New Roman"/>
            </a:endParaRPr>
          </a:p>
        </p:txBody>
      </p:sp>
      <p:sp>
        <p:nvSpPr>
          <p:cNvPr id="13" name="Google Shape;199;p9"/>
          <p:cNvSpPr txBox="1"/>
          <p:nvPr/>
        </p:nvSpPr>
        <p:spPr>
          <a:xfrm>
            <a:off x="1365195" y="2999570"/>
            <a:ext cx="7366410" cy="1354176"/>
          </a:xfrm>
          <a:prstGeom prst="rect">
            <a:avLst/>
          </a:prstGeom>
          <a:noFill/>
          <a:ln>
            <a:noFill/>
          </a:ln>
        </p:spPr>
        <p:txBody>
          <a:bodyPr spcFirstLastPara="1" wrap="square" lIns="91425" tIns="45700" rIns="91425" bIns="45700" anchor="t" anchorCtr="0">
            <a:spAutoFit/>
          </a:bodyPr>
          <a:lstStyle/>
          <a:p>
            <a:pPr marL="360363" marR="0" lvl="0" indent="-360363" algn="just" rtl="0">
              <a:spcBef>
                <a:spcPts val="0"/>
              </a:spcBef>
              <a:spcAft>
                <a:spcPts val="0"/>
              </a:spcAft>
              <a:buClr>
                <a:schemeClr val="dk1"/>
              </a:buClr>
              <a:buSzPts val="2200"/>
              <a:buFont typeface="Lucida Sans"/>
              <a:buAutoNum type="alphaLcParenR"/>
            </a:pPr>
            <a:r>
              <a:rPr lang="es-ES" sz="2400" b="1" dirty="0">
                <a:solidFill>
                  <a:schemeClr val="dk1"/>
                </a:solidFill>
                <a:latin typeface="Times New Roman"/>
                <a:ea typeface="Times New Roman"/>
                <a:cs typeface="Times New Roman"/>
                <a:sym typeface="Times New Roman"/>
              </a:rPr>
              <a:t>No tiene cuerpo </a:t>
            </a:r>
            <a:r>
              <a:rPr lang="es-ES" sz="2400" dirty="0">
                <a:solidFill>
                  <a:schemeClr val="dk1"/>
                </a:solidFill>
                <a:latin typeface="Times New Roman"/>
                <a:ea typeface="Times New Roman"/>
                <a:cs typeface="Times New Roman"/>
                <a:sym typeface="Times New Roman"/>
              </a:rPr>
              <a:t>(</a:t>
            </a:r>
            <a:r>
              <a:rPr lang="es-ES" sz="2400" i="1" dirty="0">
                <a:solidFill>
                  <a:schemeClr val="dk1"/>
                </a:solidFill>
                <a:latin typeface="Times New Roman"/>
                <a:ea typeface="Times New Roman"/>
                <a:cs typeface="Times New Roman"/>
                <a:sym typeface="Times New Roman"/>
              </a:rPr>
              <a:t>llaves</a:t>
            </a:r>
            <a:r>
              <a:rPr lang="es-ES" sz="2400" dirty="0">
                <a:solidFill>
                  <a:schemeClr val="dk1"/>
                </a:solidFill>
                <a:latin typeface="Times New Roman"/>
                <a:ea typeface="Times New Roman"/>
                <a:cs typeface="Times New Roman"/>
                <a:sym typeface="Times New Roman"/>
              </a:rPr>
              <a:t>): sólo consta de signatura con paréntesis.</a:t>
            </a:r>
            <a:endParaRPr sz="2400" dirty="0"/>
          </a:p>
          <a:p>
            <a:pPr marL="360363" marR="0" lvl="0" indent="-360363" algn="just" rtl="0">
              <a:spcBef>
                <a:spcPts val="1200"/>
              </a:spcBef>
              <a:spcAft>
                <a:spcPts val="0"/>
              </a:spcAft>
              <a:buClr>
                <a:schemeClr val="dk1"/>
              </a:buClr>
              <a:buSzPts val="2200"/>
              <a:buFont typeface="Lucida Sans"/>
              <a:buAutoNum type="alphaLcParenR"/>
            </a:pPr>
            <a:r>
              <a:rPr lang="es-ES" sz="2400" dirty="0">
                <a:solidFill>
                  <a:schemeClr val="dk1"/>
                </a:solidFill>
                <a:latin typeface="Times New Roman"/>
                <a:ea typeface="Times New Roman"/>
                <a:cs typeface="Times New Roman"/>
                <a:sym typeface="Times New Roman"/>
              </a:rPr>
              <a:t>Su signatura </a:t>
            </a:r>
            <a:r>
              <a:rPr lang="es-ES" sz="2400" b="1" dirty="0">
                <a:solidFill>
                  <a:schemeClr val="dk1"/>
                </a:solidFill>
                <a:latin typeface="Times New Roman"/>
                <a:ea typeface="Times New Roman"/>
                <a:cs typeface="Times New Roman"/>
                <a:sym typeface="Times New Roman"/>
              </a:rPr>
              <a:t>termina con un punto y coma </a:t>
            </a:r>
            <a:r>
              <a:rPr lang="es-ES" sz="2400" b="1" dirty="0" smtClean="0">
                <a:solidFill>
                  <a:schemeClr val="dk1"/>
                </a:solidFill>
                <a:latin typeface="Times New Roman"/>
                <a:ea typeface="Times New Roman"/>
                <a:cs typeface="Times New Roman"/>
                <a:sym typeface="Times New Roman"/>
              </a:rPr>
              <a:t>«;»</a:t>
            </a:r>
            <a:endParaRPr sz="2400" dirty="0"/>
          </a:p>
        </p:txBody>
      </p:sp>
    </p:spTree>
    <p:extLst>
      <p:ext uri="{BB962C8B-B14F-4D97-AF65-F5344CB8AC3E}">
        <p14:creationId xmlns:p14="http://schemas.microsoft.com/office/powerpoint/2010/main" val="2900870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1683</TotalTime>
  <Words>4163</Words>
  <Application>Microsoft Office PowerPoint</Application>
  <PresentationFormat>Presentación en pantalla (16:9)</PresentationFormat>
  <Paragraphs>510</Paragraphs>
  <Slides>60</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60</vt:i4>
      </vt:variant>
    </vt:vector>
  </HeadingPairs>
  <TitlesOfParts>
    <vt:vector size="70" baseType="lpstr">
      <vt:lpstr>Arial</vt:lpstr>
      <vt:lpstr>Calibri</vt:lpstr>
      <vt:lpstr>Corsiva</vt:lpstr>
      <vt:lpstr>Courier New</vt:lpstr>
      <vt:lpstr>Lucida Sans</vt:lpstr>
      <vt:lpstr>Monotype Corsiva</vt:lpstr>
      <vt:lpstr>Noto Sans Symbols</vt:lpstr>
      <vt:lpstr>Times New Roman</vt:lpstr>
      <vt:lpstr>Wingdings</vt:lpstr>
      <vt:lpstr>Office Theme</vt:lpstr>
      <vt:lpstr>Clases y Métodos abstractos en Java</vt:lpstr>
      <vt:lpstr>1.- ¿Qué es una clase abstracta?</vt:lpstr>
      <vt:lpstr>1.- ¿Qué es una clase abstracta?</vt:lpstr>
      <vt:lpstr>1.- ¿Qué es una clase abstracta?</vt:lpstr>
      <vt:lpstr>1.- ¿Qué es una clase abstracta?</vt:lpstr>
      <vt:lpstr>1.- ¿Qué es una clase abstracta?</vt:lpstr>
      <vt:lpstr>1.- ¿Qué es una clase abstracta?</vt:lpstr>
      <vt:lpstr>1.- ¿Qué es una clase abstracta?</vt:lpstr>
      <vt:lpstr>2.- ¿Qué es método abstracto?</vt:lpstr>
      <vt:lpstr>2.- ¿Qué es método abstracto?</vt:lpstr>
      <vt:lpstr>2.- ¿Qué es método abstracto?</vt:lpstr>
      <vt:lpstr>2.- ¿Qué es método abstracto?</vt:lpstr>
      <vt:lpstr>2.- ¿Qué es método abstracto?</vt:lpstr>
      <vt:lpstr>2.- ¿Qué es método abstracto?</vt:lpstr>
      <vt:lpstr>3.- Algunas preguntas</vt:lpstr>
      <vt:lpstr>3.- Algunas preguntas</vt:lpstr>
      <vt:lpstr>3.- Algunas preguntas</vt:lpstr>
      <vt:lpstr>4.- Un  ejemplo</vt:lpstr>
      <vt:lpstr>4.- Un  ejemplo</vt:lpstr>
      <vt:lpstr>4.- Un  ejemplo</vt:lpstr>
      <vt:lpstr>4.- Un  ejemplo</vt:lpstr>
      <vt:lpstr>4.- Un  ejemplo</vt:lpstr>
      <vt:lpstr>4.- Un  ejemplo</vt:lpstr>
      <vt:lpstr>4.- Un  ejemplo</vt:lpstr>
      <vt:lpstr>4.- Un  ejemplo</vt:lpstr>
      <vt:lpstr>4.- Un  ejemplo</vt:lpstr>
      <vt:lpstr>4.- Un  ejemplo</vt:lpstr>
      <vt:lpstr>4.- Un  ejemplo</vt:lpstr>
      <vt:lpstr>4.- Un  ejemplo</vt:lpstr>
      <vt:lpstr>4.- Un  ejemplo</vt:lpstr>
      <vt:lpstr>Presentación de PowerPoint</vt:lpstr>
      <vt:lpstr>5.- Interface Java Iterable</vt:lpstr>
      <vt:lpstr>5.- Interface Java Iterable</vt:lpstr>
      <vt:lpstr>5.1.- Iterator</vt:lpstr>
      <vt:lpstr>5.1.- Iterator</vt:lpstr>
      <vt:lpstr>5.1.- Iterator</vt:lpstr>
      <vt:lpstr>5.1.- Iterator</vt:lpstr>
      <vt:lpstr>5.1.- Iterator</vt:lpstr>
      <vt:lpstr>5.1.1.- Analizando el código</vt:lpstr>
      <vt:lpstr>5.1.1.- Analizando el código</vt:lpstr>
      <vt:lpstr>5.1.1.- Analizando el código</vt:lpstr>
      <vt:lpstr>5.1.1.- Analizando el código</vt:lpstr>
      <vt:lpstr>5.1.1.- Analizando el código</vt:lpstr>
      <vt:lpstr>5.1.1.- Analizando el código</vt:lpstr>
      <vt:lpstr>5.1.1.- Analizando el código</vt:lpstr>
      <vt:lpstr>5.1.1.- Analizando el código</vt:lpstr>
      <vt:lpstr>5.1.1.- Analizando el código</vt:lpstr>
      <vt:lpstr>5.1.1.- Analizando el código</vt:lpstr>
      <vt:lpstr>5.1.1.- Analizando el código</vt:lpstr>
      <vt:lpstr>6.- Interfaces</vt:lpstr>
      <vt:lpstr>6.- Interfaces</vt:lpstr>
      <vt:lpstr>6.1.- Interfaces (Ejemplo)</vt:lpstr>
      <vt:lpstr>6.1.1.- ¿Cómo crear una Interface?</vt:lpstr>
      <vt:lpstr>6.1.1.- ¿Cómo crear una Interface?</vt:lpstr>
      <vt:lpstr>6.1.2.- Definición del Interface</vt:lpstr>
      <vt:lpstr>6.1.2.- Definición del Interface</vt:lpstr>
      <vt:lpstr>6.1.2.- Definición del Interface</vt:lpstr>
      <vt:lpstr>6.1.2.- Definición del Interface</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Juan Manuel Santamaria Ojeda</cp:lastModifiedBy>
  <cp:revision>206</cp:revision>
  <dcterms:created xsi:type="dcterms:W3CDTF">2013-08-21T19:17:07Z</dcterms:created>
  <dcterms:modified xsi:type="dcterms:W3CDTF">2022-01-20T11:09:24Z</dcterms:modified>
</cp:coreProperties>
</file>