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9" r:id="rId42"/>
    <p:sldId id="300" r:id="rId43"/>
    <p:sldId id="297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726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PEG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75" y="128470"/>
            <a:ext cx="3535536" cy="76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113885" y="1350110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5770" y="1960930"/>
            <a:ext cx="5362841" cy="1527050"/>
          </a:xfrm>
        </p:spPr>
        <p:txBody>
          <a:bodyPr>
            <a:normAutofit fontScale="90000"/>
          </a:bodyPr>
          <a:lstStyle/>
          <a:p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Manejo Básico de Archivos de Texto en Java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65884" y="4098800"/>
            <a:ext cx="8532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I.E.S.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Plaiaundi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(Dpto. de </a:t>
            </a: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Informática – J.M.S.)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C.F.G.S. Desarrollo de Aplicaciones Web / Multiplataforma</a:t>
            </a:r>
          </a:p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Académico 2021 / 2022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10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clase File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6 CuadroTexto"/>
          <p:cNvSpPr txBox="1"/>
          <p:nvPr/>
        </p:nvSpPr>
        <p:spPr>
          <a:xfrm>
            <a:off x="1670605" y="1008599"/>
            <a:ext cx="7185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clase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tiene tres constructores: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76015" y="1748877"/>
            <a:ext cx="61301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File(File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CuadroTexto 7"/>
          <p:cNvSpPr txBox="1"/>
          <p:nvPr/>
        </p:nvSpPr>
        <p:spPr>
          <a:xfrm>
            <a:off x="997957" y="3487980"/>
            <a:ext cx="7858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parámetro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indica el camino hacia el directorio donde se encuentra el archivo, y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indica el nombre del archivo.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11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clase File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6 CuadroTexto"/>
          <p:cNvSpPr txBox="1"/>
          <p:nvPr/>
        </p:nvSpPr>
        <p:spPr>
          <a:xfrm>
            <a:off x="633686" y="129483"/>
            <a:ext cx="397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étodos de la clase File</a:t>
            </a:r>
          </a:p>
        </p:txBody>
      </p:sp>
      <p:graphicFrame>
        <p:nvGraphicFramePr>
          <p:cNvPr id="13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45864"/>
              </p:ext>
            </p:extLst>
          </p:nvPr>
        </p:nvGraphicFramePr>
        <p:xfrm>
          <a:off x="655705" y="765937"/>
          <a:ext cx="8208912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887808208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61929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getName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00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ES" sz="19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9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getPath</a:t>
                      </a:r>
                      <a:r>
                        <a:rPr lang="es-ES" sz="19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5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ES" sz="19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9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getAbsolutePath</a:t>
                      </a:r>
                      <a:r>
                        <a:rPr lang="es-ES" sz="19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mkdirs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3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s-ES" sz="19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9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exists</a:t>
                      </a:r>
                      <a:r>
                        <a:rPr lang="es-ES" sz="19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renameTo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 </a:t>
                      </a:r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69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canWrite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s-ES" sz="19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9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es-ES" sz="19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8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canRead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</a:t>
                      </a:r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9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isFile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</a:t>
                      </a:r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FilenameFilter</a:t>
                      </a:r>
                      <a:r>
                        <a:rPr lang="es-ES" sz="19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9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es-ES" sz="19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14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isDirectory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u-E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6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9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isAbsolute</a:t>
                      </a:r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80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9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s-ES" sz="19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9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lastModified</a:t>
                      </a:r>
                      <a:r>
                        <a:rPr lang="es-ES" sz="19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u-E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75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6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–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6 CuadroTexto"/>
          <p:cNvSpPr txBox="1"/>
          <p:nvPr/>
        </p:nvSpPr>
        <p:spPr>
          <a:xfrm>
            <a:off x="1517898" y="891995"/>
            <a:ext cx="7346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Creamos un objeto «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fichero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de la clase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pasándole el nombre del archivo, en este caso, el nombre del archivo es «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prueba.txt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13" name="CuadroTexto 6"/>
          <p:cNvSpPr txBox="1"/>
          <p:nvPr/>
        </p:nvSpPr>
        <p:spPr>
          <a:xfrm>
            <a:off x="763847" y="2419045"/>
            <a:ext cx="7992888" cy="5455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E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fichero = new File(“prueba.txt”);</a:t>
            </a:r>
            <a:endParaRPr lang="eu-E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6 CuadroTexto"/>
          <p:cNvSpPr txBox="1"/>
          <p:nvPr/>
        </p:nvSpPr>
        <p:spPr>
          <a:xfrm>
            <a:off x="1517898" y="3182570"/>
            <a:ext cx="7346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el archivo existe, es decir, si la función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devuelve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entonces podemos obtener información acerca del archivo:</a:t>
            </a:r>
          </a:p>
        </p:txBody>
      </p:sp>
    </p:spTree>
    <p:extLst>
      <p:ext uri="{BB962C8B-B14F-4D97-AF65-F5344CB8AC3E}">
        <p14:creationId xmlns:p14="http://schemas.microsoft.com/office/powerpoint/2010/main" val="22520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–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5"/>
          <p:cNvSpPr txBox="1"/>
          <p:nvPr/>
        </p:nvSpPr>
        <p:spPr>
          <a:xfrm>
            <a:off x="259661" y="955690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fichero.exists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(“Nombre archivo 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”+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fichero.getName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(“Ruta ”+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fichero.getPath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(“Ruta absoluta ” +         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fichero.getAbsolutePath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(“De escritura ” + 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fichero.canWrite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(“De lectura ”+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fichero.canRead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(“Tamaño ”+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fichero.length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u-E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84" y="1655520"/>
            <a:ext cx="7528671" cy="181245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–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7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14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6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15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–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Ejemplos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6 CuadroTexto"/>
          <p:cNvSpPr txBox="1"/>
          <p:nvPr/>
        </p:nvSpPr>
        <p:spPr>
          <a:xfrm>
            <a:off x="943502" y="739290"/>
            <a:ext cx="7804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obtener la lista de los archivos del directorio actual creamos un nuevo objeto de la clase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</p:txBody>
      </p:sp>
      <p:sp>
        <p:nvSpPr>
          <p:cNvPr id="14" name="CuadroTexto 6"/>
          <p:cNvSpPr txBox="1"/>
          <p:nvPr/>
        </p:nvSpPr>
        <p:spPr>
          <a:xfrm>
            <a:off x="2890110" y="2225534"/>
            <a:ext cx="5856219" cy="5455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E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fichero = new File(“.”);</a:t>
            </a:r>
            <a:endParaRPr lang="eu-E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uadroTexto 7"/>
          <p:cNvSpPr txBox="1"/>
          <p:nvPr/>
        </p:nvSpPr>
        <p:spPr>
          <a:xfrm>
            <a:off x="1396481" y="3349474"/>
            <a:ext cx="7650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listaArchivos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fichero.list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listaArchivos.length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i++){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listaArchivos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u-E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739778"/>
            <a:ext cx="2251074" cy="151702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16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–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un Filtro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6 CuadroTexto"/>
          <p:cNvSpPr txBox="1"/>
          <p:nvPr/>
        </p:nvSpPr>
        <p:spPr>
          <a:xfrm>
            <a:off x="1749903" y="1502815"/>
            <a:ext cx="6923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filtro es un objeto de una clase que implemente el interface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FilenameFilter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 tiene que redefinir la única función del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denominada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Esta función devuelve un dato de tipo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19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17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–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un Filtro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6"/>
          <p:cNvSpPr txBox="1"/>
          <p:nvPr/>
        </p:nvSpPr>
        <p:spPr>
          <a:xfrm>
            <a:off x="1212490" y="1037740"/>
            <a:ext cx="76502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java.io.*;</a:t>
            </a:r>
          </a:p>
          <a:p>
            <a:pPr>
              <a:spcBef>
                <a:spcPts val="600"/>
              </a:spcBef>
            </a:pP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Filtro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FilenameFilter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extensión;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Filtro(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extensión){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this.extensión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extensión;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ts val="600"/>
              </a:spcBef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name.endsWith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6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18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6 CuadroTexto"/>
          <p:cNvSpPr txBox="1"/>
          <p:nvPr/>
        </p:nvSpPr>
        <p:spPr>
          <a:xfrm>
            <a:off x="1125312" y="891995"/>
            <a:ext cx="7652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obtener la lista de archivos con extensión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.java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el directorio actual, creamos una clase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Filtro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se lo pasamos a la función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miembro de la clase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6"/>
          <p:cNvSpPr txBox="1"/>
          <p:nvPr/>
        </p:nvSpPr>
        <p:spPr>
          <a:xfrm>
            <a:off x="1441182" y="2266340"/>
            <a:ext cx="734481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listaArchivos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fichero.list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Filtro(“.java”));</a:t>
            </a:r>
          </a:p>
          <a:p>
            <a:pPr>
              <a:spcBef>
                <a:spcPts val="600"/>
              </a:spcBef>
            </a:pP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listaArchivos.length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i++){</a:t>
            </a:r>
          </a:p>
          <a:p>
            <a:pPr>
              <a:spcBef>
                <a:spcPts val="600"/>
              </a:spcBef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listaArchivos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pPr>
              <a:spcBef>
                <a:spcPts val="600"/>
              </a:spcBef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590" y="3513672"/>
            <a:ext cx="3680781" cy="1008112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–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un Filtro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19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6 CuadroTexto"/>
          <p:cNvSpPr txBox="1"/>
          <p:nvPr/>
        </p:nvSpPr>
        <p:spPr>
          <a:xfrm>
            <a:off x="1365195" y="1015034"/>
            <a:ext cx="6108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fichero de texto está formado por secuencias de caracteres, organizados en líneas de igual o distinta longitud.</a:t>
            </a:r>
          </a:p>
          <a:p>
            <a:pPr algn="ctr">
              <a:spcBef>
                <a:spcPts val="1200"/>
              </a:spcBef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Todos los datos que aparecen en estos ficheros están formados por caracteres.</a:t>
            </a:r>
          </a:p>
        </p:txBody>
      </p:sp>
      <p:pic>
        <p:nvPicPr>
          <p:cNvPr id="13" name="Picture 2" descr="Resultado de imagen de fichero de texto que 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14" y="2860875"/>
            <a:ext cx="1778193" cy="163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5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 Introducción 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7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13 CuadroTexto"/>
          <p:cNvSpPr txBox="1"/>
          <p:nvPr/>
        </p:nvSpPr>
        <p:spPr>
          <a:xfrm>
            <a:off x="1212490" y="891995"/>
            <a:ext cx="7742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Hasta ahora todos los datos que creábamos en nuestros programas solamente existían durante la ejecución de los mismos. Cuando salíamos del programa, todo lo que habíamos generado se perdía. </a:t>
            </a:r>
          </a:p>
        </p:txBody>
      </p:sp>
      <p:pic>
        <p:nvPicPr>
          <p:cNvPr id="16" name="Picture 2" descr="Resultado de imagen de archivos de dat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69" y="2693888"/>
            <a:ext cx="2200333" cy="22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6 CuadroTexto"/>
          <p:cNvSpPr txBox="1"/>
          <p:nvPr/>
        </p:nvSpPr>
        <p:spPr>
          <a:xfrm>
            <a:off x="1642764" y="2571750"/>
            <a:ext cx="5039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muchas ocasiones es interesante que la vida de los datos vaya más allá de la de los programas que los generaron, para ello deberemos utilizar archivos de datos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20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6 CuadroTexto"/>
          <p:cNvSpPr txBox="1"/>
          <p:nvPr/>
        </p:nvSpPr>
        <p:spPr>
          <a:xfrm>
            <a:off x="1976015" y="1242443"/>
            <a:ext cx="6719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escribir en un fichero de texto utilizaremos dos clases:</a:t>
            </a:r>
          </a:p>
        </p:txBody>
      </p:sp>
      <p:graphicFrame>
        <p:nvGraphicFramePr>
          <p:cNvPr id="13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50469"/>
              </p:ext>
            </p:extLst>
          </p:nvPr>
        </p:nvGraphicFramePr>
        <p:xfrm>
          <a:off x="2434130" y="2384039"/>
          <a:ext cx="609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405043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06949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FileWriter</a:t>
                      </a:r>
                      <a:endParaRPr lang="eu-ES" sz="2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PrintWriter</a:t>
                      </a:r>
                      <a:endParaRPr lang="eu-ES" sz="2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290499"/>
                  </a:ext>
                </a:extLst>
              </a:tr>
            </a:tbl>
          </a:graphicData>
        </a:graphic>
      </p:graphicFrame>
      <p:sp>
        <p:nvSpPr>
          <p:cNvPr id="14" name="6 CuadroTexto"/>
          <p:cNvSpPr txBox="1"/>
          <p:nvPr/>
        </p:nvSpPr>
        <p:spPr>
          <a:xfrm>
            <a:off x="1976015" y="3182570"/>
            <a:ext cx="6719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clase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nos permite tener acceso al fichero en modo escritura</a:t>
            </a:r>
          </a:p>
        </p:txBody>
      </p:sp>
    </p:spTree>
    <p:extLst>
      <p:ext uri="{BB962C8B-B14F-4D97-AF65-F5344CB8AC3E}">
        <p14:creationId xmlns:p14="http://schemas.microsoft.com/office/powerpoint/2010/main" val="20936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5745"/>
              </p:ext>
            </p:extLst>
          </p:nvPr>
        </p:nvGraphicFramePr>
        <p:xfrm>
          <a:off x="754375" y="1655520"/>
          <a:ext cx="7992888" cy="191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99879154"/>
                    </a:ext>
                  </a:extLst>
                </a:gridCol>
                <a:gridCol w="7560840">
                  <a:extLst>
                    <a:ext uri="{9D8B030D-6E8A-4147-A177-3AD203B41FA5}">
                      <a16:colId xmlns:a16="http://schemas.microsoft.com/office/drawing/2014/main" val="2590836605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Constructoras</a:t>
                      </a:r>
                      <a:endParaRPr lang="eu-E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FileWriter</a:t>
                      </a:r>
                      <a:r>
                        <a:rPr lang="es-ES" sz="2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2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ES" sz="2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2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  <a:r>
                        <a:rPr lang="es-ES" sz="2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u-ES" sz="2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9167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u-E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FileWriter</a:t>
                      </a:r>
                      <a:r>
                        <a:rPr lang="es-ES" sz="2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 </a:t>
                      </a:r>
                      <a:r>
                        <a:rPr lang="es-ES" sz="2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objetoFile</a:t>
                      </a:r>
                      <a:r>
                        <a:rPr lang="es-ES" sz="2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u-ES" sz="2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4047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u-E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FileWriter</a:t>
                      </a:r>
                      <a:r>
                        <a:rPr lang="es-ES" sz="2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2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ES" sz="2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22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  <a:r>
                        <a:rPr lang="es-ES" sz="2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22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s-ES" sz="2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22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r>
                        <a:rPr lang="es-ES" sz="2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242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u-E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2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FileWriter</a:t>
                      </a:r>
                      <a:r>
                        <a:rPr lang="es-ES" sz="2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 </a:t>
                      </a:r>
                      <a:r>
                        <a:rPr lang="es-ES" sz="22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objetoFile</a:t>
                      </a:r>
                      <a:r>
                        <a:rPr lang="es-ES" sz="2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22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s-ES" sz="2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22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r>
                        <a:rPr lang="es-ES" sz="2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430607"/>
                  </a:ext>
                </a:extLst>
              </a:tr>
            </a:tbl>
          </a:graphicData>
        </a:graphic>
      </p:graphicFrame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7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21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9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6 CuadroTexto"/>
          <p:cNvSpPr txBox="1"/>
          <p:nvPr/>
        </p:nvSpPr>
        <p:spPr>
          <a:xfrm>
            <a:off x="1195520" y="1044700"/>
            <a:ext cx="748254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objetoFile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27075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 permiten crear un fichero y si este ya existe su contenido se pierde.</a:t>
            </a:r>
          </a:p>
          <a:p>
            <a:pPr marL="727075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queremos abrir un fichero de texto sin perder su contenido, para añadir más contenido al final del mismo, utilizaremos las constructoras:</a:t>
            </a:r>
          </a:p>
        </p:txBody>
      </p:sp>
    </p:spTree>
    <p:extLst>
      <p:ext uri="{BB962C8B-B14F-4D97-AF65-F5344CB8AC3E}">
        <p14:creationId xmlns:p14="http://schemas.microsoft.com/office/powerpoint/2010/main" val="35722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6 CuadroTexto"/>
          <p:cNvSpPr txBox="1"/>
          <p:nvPr/>
        </p:nvSpPr>
        <p:spPr>
          <a:xfrm>
            <a:off x="296260" y="1350110"/>
            <a:ext cx="8568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objetoFile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6 CuadroTexto"/>
          <p:cNvSpPr txBox="1"/>
          <p:nvPr/>
        </p:nvSpPr>
        <p:spPr>
          <a:xfrm>
            <a:off x="1126640" y="2571750"/>
            <a:ext cx="7568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5488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el parámetro «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es «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significa que deseamos añadir datos al final del fichero, si es «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los datos existentes se perderán</a:t>
            </a:r>
          </a:p>
        </p:txBody>
      </p:sp>
    </p:spTree>
    <p:extLst>
      <p:ext uri="{BB962C8B-B14F-4D97-AF65-F5344CB8AC3E}">
        <p14:creationId xmlns:p14="http://schemas.microsoft.com/office/powerpoint/2010/main" val="36823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24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6 CuadroTexto"/>
          <p:cNvSpPr txBox="1"/>
          <p:nvPr/>
        </p:nvSpPr>
        <p:spPr>
          <a:xfrm>
            <a:off x="754375" y="739290"/>
            <a:ext cx="811037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clase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nos proporciona el método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escribir cadenas de caracteres aunque lo normal es utilizar esta clase junto con la clase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facilitar la escritura.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clase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nos permite escribir caracteres en el fichero de la misma forma que lo podemos hacer en la pantalla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objeto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crea a partir de un objeto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endParaRPr lang="es-E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292294" y="3634119"/>
            <a:ext cx="7318289" cy="1233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ruta = “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e:/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Ficheros/prueba.txt”;</a:t>
            </a:r>
          </a:p>
          <a:p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(ruta);</a:t>
            </a:r>
          </a:p>
          <a:p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salida = new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fw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25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6 CuadroTexto"/>
          <p:cNvSpPr txBox="1"/>
          <p:nvPr/>
        </p:nvSpPr>
        <p:spPr>
          <a:xfrm>
            <a:off x="1354369" y="1350110"/>
            <a:ext cx="719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partir de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5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podemos crear un objeto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directamente a partir de un objeto File o de una ruta:</a:t>
            </a:r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135016" y="2877160"/>
            <a:ext cx="7632848" cy="895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ruta = “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e:/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Ficheros/prueba.txt”;</a:t>
            </a:r>
          </a:p>
          <a:p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salida = new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(ruta);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26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6 CuadroTexto"/>
          <p:cNvSpPr txBox="1"/>
          <p:nvPr/>
        </p:nvSpPr>
        <p:spPr>
          <a:xfrm>
            <a:off x="1122316" y="1197405"/>
            <a:ext cx="765824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este caso, si el fichero no existe se crea. Si no se puede crear un archivo con ese nombre o si ocurre algún error se lanza una </a:t>
            </a:r>
            <a:r>
              <a:rPr lang="es-E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excepción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vez creado el objeto podemos utilizar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escribir sobre el fichero como si lo estuviéramos haciendo sobre la pantalla.</a:t>
            </a:r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CuadroTexto"/>
          <p:cNvSpPr txBox="1"/>
          <p:nvPr/>
        </p:nvSpPr>
        <p:spPr>
          <a:xfrm>
            <a:off x="1115616" y="891995"/>
            <a:ext cx="774913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Programa que lee texto por el teclado y lo escribe en un fichero de texto llamado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prueba.txt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proceso consiste en leer una línea de texto por teclado y escribirla en el fichero, este proceso se repetirá hasta que se introduzca por el teclado la palabra «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 La cadena «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que indica el final de lectura no se escribirá en el fichero.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Vamos a importar: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99" y="3689181"/>
            <a:ext cx="5407848" cy="97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6.2.-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Escritura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27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0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28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6.2.-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Escritura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30" y="835140"/>
            <a:ext cx="7215208" cy="413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4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29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4" y="2412695"/>
            <a:ext cx="8002665" cy="1897126"/>
          </a:xfrm>
          <a:prstGeom prst="rect">
            <a:avLst/>
          </a:prstGeom>
          <a:noFill/>
          <a:ln w="4445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1435710" y="1197404"/>
            <a:ext cx="7181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abrimos el archivo creado con un bloc de notas, obtendremos:</a:t>
            </a:r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6.2.-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Escritura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Archivo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670603" y="1044700"/>
            <a:ext cx="71498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considera un «</a:t>
            </a:r>
            <a:r>
              <a:rPr 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archivo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es-E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en informática a un conjunto de datos que se encuentran almacenados en un dispositivo.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conjunto de datos viene agrupado por un nombre, una ruta de acceso y una extensión.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 hora de manipular archivos, tendremos que diferenciar entre dos tipos dependiendo del tipo de datos que contiene: </a:t>
            </a:r>
          </a:p>
        </p:txBody>
      </p:sp>
    </p:spTree>
    <p:extLst>
      <p:ext uri="{BB962C8B-B14F-4D97-AF65-F5344CB8AC3E}">
        <p14:creationId xmlns:p14="http://schemas.microsoft.com/office/powerpoint/2010/main" val="42480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30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6.2.-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Escritura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722014" y="1554835"/>
            <a:ext cx="70443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método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provoca que se escriban en el fichero los datos que puedan haber en el buffer de salida.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método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cierra la conexión con el fichero y libera los recursos que está usando la conexión</a:t>
            </a:r>
          </a:p>
        </p:txBody>
      </p:sp>
    </p:spTree>
    <p:extLst>
      <p:ext uri="{BB962C8B-B14F-4D97-AF65-F5344CB8AC3E}">
        <p14:creationId xmlns:p14="http://schemas.microsoft.com/office/powerpoint/2010/main" val="20383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31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6.2.-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Escritura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6 CuadroTexto"/>
          <p:cNvSpPr txBox="1"/>
          <p:nvPr/>
        </p:nvSpPr>
        <p:spPr>
          <a:xfrm>
            <a:off x="1201664" y="861511"/>
            <a:ext cx="749955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Programa que lee texto por el teclado líneas de texto y las añade al final del fichero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prueba.txt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resolverlo vamos a modificar el programa anterior para que añada texto al fichero, es decir, al volver a ejecutar el programa el contenido previo del fichero no se pierda y el nuevo contenido se añade al final: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Vamos a importar: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68" y="3182570"/>
            <a:ext cx="4141180" cy="131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8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32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6.2.-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Escritura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5" y="907717"/>
            <a:ext cx="6994621" cy="38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33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6 CuadroTexto"/>
          <p:cNvSpPr txBox="1"/>
          <p:nvPr/>
        </p:nvSpPr>
        <p:spPr>
          <a:xfrm>
            <a:off x="1105987" y="1300064"/>
            <a:ext cx="749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leer en un fichero de texto utilizaremos dos clases:</a:t>
            </a:r>
          </a:p>
        </p:txBody>
      </p:sp>
      <p:graphicFrame>
        <p:nvGraphicFramePr>
          <p:cNvPr id="13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1852"/>
              </p:ext>
            </p:extLst>
          </p:nvPr>
        </p:nvGraphicFramePr>
        <p:xfrm>
          <a:off x="2131886" y="2144588"/>
          <a:ext cx="609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405043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06949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FileReader</a:t>
                      </a:r>
                      <a:endParaRPr lang="eu-ES" sz="2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BufferedReader</a:t>
                      </a:r>
                      <a:endParaRPr lang="eu-ES" sz="2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290499"/>
                  </a:ext>
                </a:extLst>
              </a:tr>
            </a:tbl>
          </a:graphicData>
        </a:graphic>
      </p:graphicFrame>
      <p:sp>
        <p:nvSpPr>
          <p:cNvPr id="14" name="6 CuadroTexto"/>
          <p:cNvSpPr txBox="1"/>
          <p:nvPr/>
        </p:nvSpPr>
        <p:spPr>
          <a:xfrm>
            <a:off x="1336881" y="2908113"/>
            <a:ext cx="7294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clase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nos permite tener acceso al fichero en modo lectura, podemos utilizar los constructores</a:t>
            </a:r>
          </a:p>
        </p:txBody>
      </p:sp>
    </p:spTree>
    <p:extLst>
      <p:ext uri="{BB962C8B-B14F-4D97-AF65-F5344CB8AC3E}">
        <p14:creationId xmlns:p14="http://schemas.microsoft.com/office/powerpoint/2010/main" val="36027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34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4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18645"/>
              </p:ext>
            </p:extLst>
          </p:nvPr>
        </p:nvGraphicFramePr>
        <p:xfrm>
          <a:off x="2434130" y="1655520"/>
          <a:ext cx="5472608" cy="101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99879154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59083660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u-E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FileReader</a:t>
                      </a:r>
                      <a:r>
                        <a:rPr lang="es-E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E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  <a:r>
                        <a:rPr lang="es-E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u-E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72000" marB="72000"/>
                </a:tc>
                <a:extLst>
                  <a:ext uri="{0D108BD9-81ED-4DB2-BD59-A6C34878D82A}">
                    <a16:rowId xmlns:a16="http://schemas.microsoft.com/office/drawing/2014/main" val="29079167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u-E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FileReader</a:t>
                      </a:r>
                      <a:r>
                        <a:rPr lang="es-E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 </a:t>
                      </a:r>
                      <a:r>
                        <a:rPr lang="es-ES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objetoFile</a:t>
                      </a:r>
                      <a:r>
                        <a:rPr lang="es-E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u-E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72000" marB="72000"/>
                </a:tc>
                <a:extLst>
                  <a:ext uri="{0D108BD9-81ED-4DB2-BD59-A6C34878D82A}">
                    <a16:rowId xmlns:a16="http://schemas.microsoft.com/office/drawing/2014/main" val="1089404744"/>
                  </a:ext>
                </a:extLst>
              </a:tr>
            </a:tbl>
          </a:graphicData>
        </a:graphic>
      </p:graphicFrame>
      <p:sp>
        <p:nvSpPr>
          <p:cNvPr id="15" name="6 CuadroTexto"/>
          <p:cNvSpPr txBox="1"/>
          <p:nvPr/>
        </p:nvSpPr>
        <p:spPr>
          <a:xfrm>
            <a:off x="1668166" y="3029865"/>
            <a:ext cx="70268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Ambos lanzan una </a:t>
            </a: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excepción si el fichero no </a:t>
            </a:r>
            <a:r>
              <a:rPr lang="es-E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existe: </a:t>
            </a:r>
            <a:r>
              <a:rPr lang="es-E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s-E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35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6 CuadroTexto"/>
          <p:cNvSpPr txBox="1"/>
          <p:nvPr/>
        </p:nvSpPr>
        <p:spPr>
          <a:xfrm>
            <a:off x="295796" y="893189"/>
            <a:ext cx="85689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clase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nos proporciona el método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leer caracteres del fichero, aunque lo normal es realizar la lectura mediante la clase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leer utilizando la clase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debemos crear un objeto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partir de un objeto de la clase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95797" y="3335920"/>
            <a:ext cx="8568952" cy="1233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ruta = “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e:/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Ficheros/prueba.txt”;</a:t>
            </a:r>
          </a:p>
          <a:p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(ruta);</a:t>
            </a:r>
          </a:p>
          <a:p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entrada = new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0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36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6 CuadroTexto"/>
          <p:cNvSpPr txBox="1"/>
          <p:nvPr/>
        </p:nvSpPr>
        <p:spPr>
          <a:xfrm>
            <a:off x="295795" y="893911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vez creado el objeto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podemos utilizar: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059784" y="1502815"/>
            <a:ext cx="768867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método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leer líneas de texto del fichero (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Este método devuelve «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cuando no hay más líneas para leer. 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método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leer carácter a carácter. Devuelve un entero que representa el código 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 carácter leído. Devuelve «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si no hay más caracteres para leer.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37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6 CuadroTexto"/>
          <p:cNvSpPr txBox="1"/>
          <p:nvPr/>
        </p:nvSpPr>
        <p:spPr>
          <a:xfrm>
            <a:off x="1503979" y="1655520"/>
            <a:ext cx="73893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Ambos métodos lanzan una excepción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 ocurre un error de lectura.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fichero debe ser cerrado cuando ya no se use, mediante el método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que puede lanzar una excepción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38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6 CuadroTexto"/>
          <p:cNvSpPr txBox="1"/>
          <p:nvPr/>
        </p:nvSpPr>
        <p:spPr>
          <a:xfrm>
            <a:off x="295795" y="739290"/>
            <a:ext cx="856895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Programa que lee el contenido del fichero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prueba.txt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creado en el ejemplo anterior y lo muestra por pantalla. 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proceso consiste en leer una línea del fichero y mostrarla por pantalla. El proceso se repite hasta que lleguemos al final del fichero y no tengamos más líneas que leer. Cuando ocurra esto el método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nos devolverá «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Vamos a importar: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5" y="3158043"/>
            <a:ext cx="4798927" cy="145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39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59" y="-6045"/>
            <a:ext cx="7684066" cy="513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4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4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Archivo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archiv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377" y="3157967"/>
            <a:ext cx="2623821" cy="146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7"/>
          <p:cNvSpPr txBox="1"/>
          <p:nvPr/>
        </p:nvSpPr>
        <p:spPr>
          <a:xfrm>
            <a:off x="1627813" y="1197405"/>
            <a:ext cx="59046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formado exclusivamente por caracteres y puede ejecutarse y crearse a través de un editor.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binarios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contienen bytes que pueden representar números, imágenes, sonidos, …</a:t>
            </a:r>
            <a:endParaRPr lang="eu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40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de Texto  (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Lectura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2" y="891995"/>
            <a:ext cx="432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73" y="1350110"/>
            <a:ext cx="3262497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35" y="2583868"/>
            <a:ext cx="3127497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94" y="3223481"/>
            <a:ext cx="3723752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2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41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Binarios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6 CuadroTexto"/>
          <p:cNvSpPr txBox="1"/>
          <p:nvPr/>
        </p:nvSpPr>
        <p:spPr>
          <a:xfrm>
            <a:off x="295795" y="785802"/>
            <a:ext cx="856895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E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 binario 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de datos está formado por secuencias de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Estos archivos pueden contener datos de tipo básico (</a:t>
            </a:r>
            <a:r>
              <a:rPr lang="es-E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y objetos. 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escribir datos en un fichero binario utilizaremos las clases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DataOutputStream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derivadas de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poder leer el contenido de un fichero binario </a:t>
            </a:r>
            <a:r>
              <a:rPr lang="es-E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debemos conocer la estructura interna del fichero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es decir, debemos saber cómo se han escrito: si hay enteros, </a:t>
            </a:r>
            <a:r>
              <a:rPr lang="es-E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etc. Y en qué orden están escritos en el fichero.</a:t>
            </a:r>
          </a:p>
        </p:txBody>
      </p:sp>
    </p:spTree>
    <p:extLst>
      <p:ext uri="{BB962C8B-B14F-4D97-AF65-F5344CB8AC3E}">
        <p14:creationId xmlns:p14="http://schemas.microsoft.com/office/powerpoint/2010/main" val="40194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42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Binarios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6 CuadroTexto"/>
          <p:cNvSpPr txBox="1"/>
          <p:nvPr/>
        </p:nvSpPr>
        <p:spPr>
          <a:xfrm>
            <a:off x="1321447" y="1960930"/>
            <a:ext cx="719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leer un fichero binario debemos utilizar las clases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DataInputStream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derivadas de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321447" y="3487980"/>
            <a:ext cx="493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Nosotros para tratar este tipo de datos utilizaremos </a:t>
            </a:r>
            <a:r>
              <a:rPr lang="es-E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Bases de Datos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2" descr="Resultado de imagen de bases de d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89" y="2877160"/>
            <a:ext cx="2310958" cy="167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6 CuadroTexto"/>
          <p:cNvSpPr txBox="1"/>
          <p:nvPr/>
        </p:nvSpPr>
        <p:spPr>
          <a:xfrm>
            <a:off x="1321447" y="1087625"/>
            <a:ext cx="754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no conocemos su estructura podemos leerlo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137204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4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5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43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3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5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Archivos desde Java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797019" y="1148594"/>
            <a:ext cx="580007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Java, los distintos tipos de ficheros se diferencian por las clases que usaremos para representarlos y manipularlos.</a:t>
            </a:r>
          </a:p>
          <a:p>
            <a:pPr algn="ctr">
              <a:spcBef>
                <a:spcPts val="1200"/>
              </a:spcBef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 clases que utilizaremos para el tratamiento de ficheros están ubicadas en el paquete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java.io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por lo que debemos importarlas. </a:t>
            </a:r>
          </a:p>
        </p:txBody>
      </p:sp>
      <p:pic>
        <p:nvPicPr>
          <p:cNvPr id="13" name="Picture 2" descr="tx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05" y="2560456"/>
            <a:ext cx="1987879" cy="198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8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6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CuadroTexto 7"/>
          <p:cNvSpPr txBox="1"/>
          <p:nvPr/>
        </p:nvSpPr>
        <p:spPr>
          <a:xfrm>
            <a:off x="907080" y="891995"/>
            <a:ext cx="7835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Además, el código que trabaja con archivos ha de considerar que muchas cosas pueden ir mal cuando trabajamos con ellos: el archivo puede estar corrupto, alguien ha desconectado el pendrive mientras se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sobreescribia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archivo, el disco no tiene más espacio, etc. Por ello deberemos introducir el mecanismo estándar de Java para tratar con los errores que puede dar nuestro programa: las 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excepciones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Archivos desde Java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543" y="3600311"/>
            <a:ext cx="3206805" cy="91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7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Apertura y cierre de un fichero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059785" y="785404"/>
            <a:ext cx="775121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Cuando abrimos un fichero en Java, se “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reserva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el fichero para operar con él.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establece un flujo de datos desde el fichero a una variable en Java, que representa el fichero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partir de esa variable, se pueden realizar todas las operaciones sobre el fichero que deseemos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Cuando queremos dejar de utilizar el fichero, debemos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cerrar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mismo, cortando el flujo de datos y liberando la variable. </a:t>
            </a:r>
          </a:p>
        </p:txBody>
      </p:sp>
    </p:spTree>
    <p:extLst>
      <p:ext uri="{BB962C8B-B14F-4D97-AF65-F5344CB8AC3E}">
        <p14:creationId xmlns:p14="http://schemas.microsoft.com/office/powerpoint/2010/main" val="1927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8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clase File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6 CuadroTexto"/>
          <p:cNvSpPr txBox="1"/>
          <p:nvPr/>
        </p:nvSpPr>
        <p:spPr>
          <a:xfrm>
            <a:off x="3832692" y="1350110"/>
            <a:ext cx="501504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clase que manipula los ficheros en Java se llama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esta clase podemos realizar un gran número de operaciones sobre un fichero y sus propiedades, pero no podemos leer ni escribir.</a:t>
            </a:r>
          </a:p>
        </p:txBody>
      </p:sp>
      <p:pic>
        <p:nvPicPr>
          <p:cNvPr id="14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521767"/>
            <a:ext cx="3461346" cy="31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9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clase File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517899" y="1502815"/>
            <a:ext cx="71771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También nos permite obtener datos del fichero, como rutas, nombres, permisos e incluso si existe.</a:t>
            </a:r>
          </a:p>
          <a:p>
            <a:pPr marL="342900" indent="-342900" algn="just">
              <a:spcBef>
                <a:spcPts val="1800"/>
              </a:spcBef>
              <a:buFont typeface="Wingdings"/>
              <a:buChar char="Ø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resto de clases que manipulan ficheros parten de la existencia de una clase File, por lo que es la base de cualquier operación de manipulación de ficheros.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3272</Words>
  <Application>Microsoft Office PowerPoint</Application>
  <PresentationFormat>Presentación en pantalla (16:9)</PresentationFormat>
  <Paragraphs>397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Times New Roman</vt:lpstr>
      <vt:lpstr>Wingdings</vt:lpstr>
      <vt:lpstr>Office Theme</vt:lpstr>
      <vt:lpstr>Manejo Básico de Archivos de Texto en Java</vt:lpstr>
      <vt:lpstr>1.- Introducción </vt:lpstr>
      <vt:lpstr>2.- Archivo</vt:lpstr>
      <vt:lpstr>2.- Archivo</vt:lpstr>
      <vt:lpstr>3.- Archivos desde Java</vt:lpstr>
      <vt:lpstr>3.- Archivos desde Java</vt:lpstr>
      <vt:lpstr>4.- Apertura y cierre de un fichero</vt:lpstr>
      <vt:lpstr>5.- La clase File</vt:lpstr>
      <vt:lpstr>5.- La clase File</vt:lpstr>
      <vt:lpstr>5.- La clase File</vt:lpstr>
      <vt:lpstr>5.- La clase File</vt:lpstr>
      <vt:lpstr>5.1- File – (Ejemplos)</vt:lpstr>
      <vt:lpstr>5.1- File – (Ejemplos)</vt:lpstr>
      <vt:lpstr>5.1- File – (Ejemplos)</vt:lpstr>
      <vt:lpstr>5.1- File – (Ejemplos)</vt:lpstr>
      <vt:lpstr>5.2- File – (Creación de un Filtro)</vt:lpstr>
      <vt:lpstr>5.2- File – (Creación de un Filtro)</vt:lpstr>
      <vt:lpstr>5.2- File – (Creación de un Filtro)</vt:lpstr>
      <vt:lpstr>6.- Ficheros de Texto</vt:lpstr>
      <vt:lpstr>6.1.- Ficheros de Texto  (Creación)</vt:lpstr>
      <vt:lpstr>6.1.- Ficheros de Texto  (Creación)</vt:lpstr>
      <vt:lpstr>6.1.- Ficheros de Texto  (Creación)</vt:lpstr>
      <vt:lpstr>6.1.- Ficheros de Texto  (Creación)</vt:lpstr>
      <vt:lpstr>6.1.- Ficheros de Texto  (Creación)</vt:lpstr>
      <vt:lpstr>6.1.- Ficheros de Texto  (Creación)</vt:lpstr>
      <vt:lpstr>6.1.- Ficheros de Texto  (Creación)</vt:lpstr>
      <vt:lpstr>6.2.- Ficheros de Texto  (Escritura)</vt:lpstr>
      <vt:lpstr>6.2.- Ficheros de Texto  (Escritura)</vt:lpstr>
      <vt:lpstr>6.2.- Ficheros de Texto  (Escritura)</vt:lpstr>
      <vt:lpstr>6.2.- Ficheros de Texto  (Escritura)</vt:lpstr>
      <vt:lpstr>6.2.- Ficheros de Texto  (Escritura)</vt:lpstr>
      <vt:lpstr>6.2.- Ficheros de Texto  (Escritura)</vt:lpstr>
      <vt:lpstr>6.3.- Ficheros de Texto  (Lectura)</vt:lpstr>
      <vt:lpstr>6.3.- Ficheros de Texto  (Lectura)</vt:lpstr>
      <vt:lpstr>6.3.- Ficheros de Texto  (Lectura)</vt:lpstr>
      <vt:lpstr>6.3.- Ficheros de Texto  (Lectura)</vt:lpstr>
      <vt:lpstr>6.3.- Ficheros de Texto  (Lectura)</vt:lpstr>
      <vt:lpstr>6.3.- Ficheros de Texto  (Lectura)</vt:lpstr>
      <vt:lpstr>Presentación de PowerPoint</vt:lpstr>
      <vt:lpstr>6.3.- Ficheros de Texto  (Lectura)</vt:lpstr>
      <vt:lpstr>7.- Ficheros Binarios</vt:lpstr>
      <vt:lpstr>7.- Ficheros Binarios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Juan Manuel Santamaria Ojeda</cp:lastModifiedBy>
  <cp:revision>181</cp:revision>
  <dcterms:created xsi:type="dcterms:W3CDTF">2013-08-21T19:17:07Z</dcterms:created>
  <dcterms:modified xsi:type="dcterms:W3CDTF">2022-01-26T12:49:20Z</dcterms:modified>
</cp:coreProperties>
</file>