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8" r:id="rId11"/>
    <p:sldId id="279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3" autoAdjust="0"/>
    <p:restoredTop sz="94660"/>
  </p:normalViewPr>
  <p:slideViewPr>
    <p:cSldViewPr>
      <p:cViewPr varScale="1">
        <p:scale>
          <a:sx n="139" d="100"/>
          <a:sy n="139" d="100"/>
        </p:scale>
        <p:origin x="1002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Calendar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PE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5" y="128470"/>
            <a:ext cx="3535536" cy="7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13885" y="135011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s-E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61180" y="2376428"/>
            <a:ext cx="5057431" cy="1527050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 Calendar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65884" y="4098800"/>
            <a:ext cx="8532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I.E.S.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Plaiaundi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(Dpto. de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– J.M.S.)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C.F.G.S. Desarrollo de Aplicaciones Web / Multiplataforma</a:t>
            </a: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Académico 2021 / 2022</a:t>
            </a:r>
          </a:p>
        </p:txBody>
      </p:sp>
      <p:pic>
        <p:nvPicPr>
          <p:cNvPr id="6" name="Picture 4" descr="Clock, Watch, Date, Analog, Calendar, Office, Ti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83729"/>
            <a:ext cx="2785765" cy="287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0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4 CuadroTexto"/>
          <p:cNvSpPr txBox="1"/>
          <p:nvPr/>
        </p:nvSpPr>
        <p:spPr>
          <a:xfrm>
            <a:off x="448965" y="586585"/>
            <a:ext cx="712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/>
              <a:buChar char="Ø"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Constructores de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GregorianCalendar</a:t>
            </a:r>
            <a:endParaRPr lang="es-E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80768"/>
              </p:ext>
            </p:extLst>
          </p:nvPr>
        </p:nvGraphicFramePr>
        <p:xfrm>
          <a:off x="457106" y="1398092"/>
          <a:ext cx="824607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GregorianCalendar</a:t>
                      </a:r>
                      <a:r>
                        <a:rPr lang="es-E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s-E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 por defecto, utiliza los datos locales del</a:t>
                      </a:r>
                      <a:r>
                        <a:rPr lang="es-E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equipo</a:t>
                      </a:r>
                      <a:endParaRPr lang="es-E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GregorianCalendar</a:t>
                      </a:r>
                      <a:r>
                        <a:rPr lang="es-E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anyo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E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 que utiliza los datos de la fecha pasada como argumentos</a:t>
                      </a:r>
                      <a:endParaRPr lang="es-E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GregorianCalendar</a:t>
                      </a:r>
                      <a:r>
                        <a:rPr lang="es-E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hora,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minuto,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segundo)</a:t>
                      </a:r>
                      <a:endParaRPr lang="es-E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 que utiliza los datos de la fecha y hora pasada como argumentos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GregorianCalendar</a:t>
                      </a:r>
                      <a:r>
                        <a:rPr lang="es-E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anyo</a:t>
                      </a:r>
                      <a:r>
                        <a:rPr lang="es-E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mes,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hora,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minuto, </a:t>
                      </a:r>
                      <a:r>
                        <a:rPr lang="es-E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s-E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segundo)</a:t>
                      </a:r>
                      <a:endParaRPr lang="es-E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 que utiliza los datos de la fecha y hora pasada como argumentos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9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169488" y="0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6038" y="891995"/>
            <a:ext cx="8308997" cy="31700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TestGregorianCalendar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GregorianCalendar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miFecha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GregorianCalendar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miFecha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Calendar.YEAR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 “/” +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miFecha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Calendar.MONTH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 “/” +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miFecha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Calendar.DATE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5" y="3677533"/>
            <a:ext cx="2833607" cy="7691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2137365" y="772294"/>
            <a:ext cx="590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Podemos mostrar campos concretos con: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4 CuadroTexto"/>
          <p:cNvSpPr txBox="1"/>
          <p:nvPr/>
        </p:nvSpPr>
        <p:spPr>
          <a:xfrm>
            <a:off x="642226" y="1408513"/>
            <a:ext cx="8064896" cy="258798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Calendar fecha1 =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Calendar.getInstance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fecha1.set(2020, 1, 16);</a:t>
            </a:r>
          </a:p>
          <a:p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agno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= fecha1.get(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mes = fecha1.get(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dia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= fecha1.get(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Calendar.DATE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       “Fecha &gt;`”+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dià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+”/”+mes+”/”+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agno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" sz="2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9" y="3581007"/>
            <a:ext cx="2950521" cy="135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2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281871" y="807057"/>
            <a:ext cx="859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También podemos modificar cada elemento de la siguiente forma: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4 CuadroTexto"/>
          <p:cNvSpPr txBox="1"/>
          <p:nvPr/>
        </p:nvSpPr>
        <p:spPr>
          <a:xfrm>
            <a:off x="669499" y="1471164"/>
            <a:ext cx="8064896" cy="132610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fecha1.set(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, 2019);</a:t>
            </a:r>
          </a:p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fecha1,set(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, 10);</a:t>
            </a:r>
          </a:p>
          <a:p>
            <a:r>
              <a:rPr lang="es-ES" sz="2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echa1.set(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Calendar.DATE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, 12);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80" y="2980080"/>
            <a:ext cx="3621650" cy="166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6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6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0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059785" y="791271"/>
            <a:ext cx="781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Podemos añadir días, meses, años, horas, etc. a una fecha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70" y="3126628"/>
            <a:ext cx="3227779" cy="148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5 CuadroTexto"/>
          <p:cNvSpPr txBox="1"/>
          <p:nvPr/>
        </p:nvSpPr>
        <p:spPr>
          <a:xfrm>
            <a:off x="2291452" y="1432177"/>
            <a:ext cx="6147560" cy="15723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fecha1.set(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Calendar.YEAR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, 2019);</a:t>
            </a:r>
          </a:p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fecha1,set(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, 10);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echa1.set(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Calendar.DATE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, 12);</a:t>
            </a:r>
          </a:p>
          <a:p>
            <a:r>
              <a:rPr lang="es-E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echa1.add(</a:t>
            </a:r>
            <a:r>
              <a:rPr lang="es-ES" sz="2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Calendar.DATE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2)</a:t>
            </a:r>
            <a:endParaRPr lang="es-ES" sz="2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3 CuadroTexto"/>
          <p:cNvSpPr txBox="1"/>
          <p:nvPr/>
        </p:nvSpPr>
        <p:spPr>
          <a:xfrm>
            <a:off x="1366141" y="735276"/>
            <a:ext cx="642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Podemos coger la fecha del sistema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4 CuadroTexto"/>
          <p:cNvSpPr txBox="1"/>
          <p:nvPr/>
        </p:nvSpPr>
        <p:spPr>
          <a:xfrm>
            <a:off x="1169488" y="1399777"/>
            <a:ext cx="7649782" cy="224943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fecha1.getTime();</a:t>
            </a:r>
          </a:p>
          <a:p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agno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 = fecha1.get(</a:t>
            </a:r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Calendar.YEAR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 mes = fecha1.get(</a:t>
            </a:r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Calendar.MONTH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dia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 = fecha1.get(</a:t>
            </a:r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Calendar.DATE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JOptionPane.showMessageDialog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         “Fecha &gt;`”+</a:t>
            </a:r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dià</a:t>
            </a:r>
            <a:r>
              <a:rPr lang="es-ES" sz="2200" b="1" dirty="0">
                <a:latin typeface="Courier New" pitchFamily="49" charset="0"/>
                <a:cs typeface="Courier New" pitchFamily="49" charset="0"/>
              </a:rPr>
              <a:t>+”/”+mes+”/”+</a:t>
            </a:r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agno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" sz="2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91" y="3614485"/>
            <a:ext cx="3054100" cy="140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8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976015" y="791271"/>
            <a:ext cx="7048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¿Cómo podemos comparar dos fechas?</a:t>
            </a:r>
            <a:endParaRPr lang="es-E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4 CuadroTexto"/>
          <p:cNvSpPr txBox="1"/>
          <p:nvPr/>
        </p:nvSpPr>
        <p:spPr>
          <a:xfrm>
            <a:off x="2980058" y="1341166"/>
            <a:ext cx="5040560" cy="55666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fecha1.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(fecha2);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1895158" y="2071989"/>
            <a:ext cx="859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Devolverá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3 CuadroTexto"/>
          <p:cNvSpPr txBox="1"/>
          <p:nvPr/>
        </p:nvSpPr>
        <p:spPr>
          <a:xfrm>
            <a:off x="3961180" y="2075864"/>
            <a:ext cx="4104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Valor </a:t>
            </a:r>
            <a:r>
              <a:rPr lang="es-E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fecha1 &lt; fecha2</a:t>
            </a:r>
          </a:p>
          <a:p>
            <a:pPr algn="just">
              <a:spcBef>
                <a:spcPts val="600"/>
              </a:spcBef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Valor </a:t>
            </a:r>
            <a:r>
              <a:rPr lang="es-E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&gt;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0  fecha1 &gt; fecha2</a:t>
            </a:r>
          </a:p>
          <a:p>
            <a:pPr algn="just">
              <a:spcBef>
                <a:spcPts val="600"/>
              </a:spcBef>
            </a:pPr>
            <a:r>
              <a:rPr lang="es-ES" sz="22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Valor </a:t>
            </a:r>
            <a:r>
              <a:rPr lang="es-E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0  fecha1 = fecha2</a:t>
            </a:r>
            <a:endParaRPr lang="es-E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4 CuadroTexto"/>
          <p:cNvSpPr txBox="1"/>
          <p:nvPr/>
        </p:nvSpPr>
        <p:spPr>
          <a:xfrm>
            <a:off x="620584" y="3677608"/>
            <a:ext cx="5040560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fecha1.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(fecha2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7" name="Llamada de nube 16"/>
          <p:cNvSpPr/>
          <p:nvPr/>
        </p:nvSpPr>
        <p:spPr>
          <a:xfrm>
            <a:off x="6251755" y="3347443"/>
            <a:ext cx="2520280" cy="1253994"/>
          </a:xfrm>
          <a:prstGeom prst="cloudCallout">
            <a:avLst>
              <a:gd name="adj1" fmla="val -92374"/>
              <a:gd name="adj2" fmla="val 2398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611795" y="3576731"/>
            <a:ext cx="1800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Devuelve true/false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907080" y="656958"/>
            <a:ext cx="797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También podemos saber si una fecha está antes o después de otra</a:t>
            </a:r>
            <a:endParaRPr lang="es-E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4 CuadroTexto"/>
          <p:cNvSpPr txBox="1"/>
          <p:nvPr/>
        </p:nvSpPr>
        <p:spPr>
          <a:xfrm>
            <a:off x="1031993" y="1222832"/>
            <a:ext cx="4520257" cy="8952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fecha1.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after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(fecha2);</a:t>
            </a:r>
          </a:p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fecha1.</a:t>
            </a:r>
            <a:r>
              <a:rPr lang="es-E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before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(fecha2);</a:t>
            </a:r>
            <a:endParaRPr lang="es-E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16 CuadroTexto"/>
          <p:cNvSpPr txBox="1"/>
          <p:nvPr/>
        </p:nvSpPr>
        <p:spPr>
          <a:xfrm>
            <a:off x="907080" y="2432104"/>
            <a:ext cx="7971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Por último, tenemos el método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, que tiene un funcionamiento curioso. Es como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, solo que cuando un campo llega al límite no se modifican el resto. Por ejemplo, si aumentamos 25 días a una fecha y esta llega a más de 31 el mes no aumentara</a:t>
            </a:r>
            <a:endParaRPr lang="es-E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lamada de nube 14"/>
          <p:cNvSpPr/>
          <p:nvPr/>
        </p:nvSpPr>
        <p:spPr>
          <a:xfrm>
            <a:off x="5732270" y="1161015"/>
            <a:ext cx="2520280" cy="1105325"/>
          </a:xfrm>
          <a:prstGeom prst="cloudCallout">
            <a:avLst>
              <a:gd name="adj1" fmla="val -92025"/>
              <a:gd name="adj2" fmla="val 12915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099050" y="1282316"/>
            <a:ext cx="1800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Devuelven true/false</a:t>
            </a:r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04" y="3745221"/>
            <a:ext cx="2495485" cy="114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2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4855214"/>
            <a:ext cx="3069602" cy="148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2 CuadroTexto"/>
          <p:cNvSpPr txBox="1"/>
          <p:nvPr/>
        </p:nvSpPr>
        <p:spPr>
          <a:xfrm>
            <a:off x="1976015" y="472754"/>
            <a:ext cx="3998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s-ES" sz="2200" b="1" dirty="0" smtClean="0">
                <a:latin typeface="Times New Roman" pitchFamily="18" charset="0"/>
                <a:cs typeface="Times New Roman" pitchFamily="18" charset="0"/>
              </a:rPr>
              <a:t>Otras constantes</a:t>
            </a:r>
            <a:endParaRPr lang="es-E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3 CuadroTexto"/>
          <p:cNvSpPr txBox="1"/>
          <p:nvPr/>
        </p:nvSpPr>
        <p:spPr>
          <a:xfrm>
            <a:off x="1911724" y="989420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latin typeface="Times New Roman" pitchFamily="18" charset="0"/>
                <a:cs typeface="Times New Roman" pitchFamily="18" charset="0"/>
              </a:rPr>
              <a:t>Calendar.DAY_OF_MONTH</a:t>
            </a:r>
            <a:r>
              <a:rPr lang="es-ES" sz="2200" b="1" dirty="0" smtClean="0">
                <a:latin typeface="Times New Roman" pitchFamily="18" charset="0"/>
                <a:cs typeface="Times New Roman" pitchFamily="18" charset="0"/>
              </a:rPr>
              <a:t>  (DATE)</a:t>
            </a:r>
          </a:p>
          <a:p>
            <a:r>
              <a:rPr lang="es-ES" sz="2200" b="1" dirty="0" err="1" smtClean="0">
                <a:latin typeface="Times New Roman" pitchFamily="18" charset="0"/>
                <a:cs typeface="Times New Roman" pitchFamily="18" charset="0"/>
              </a:rPr>
              <a:t>Calendar.DAY_OF_WEEK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s-E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(1-Domingo y 7-Sabado)</a:t>
            </a:r>
            <a:endParaRPr lang="es-E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200" b="1" dirty="0" err="1" smtClean="0">
                <a:latin typeface="Times New Roman" pitchFamily="18" charset="0"/>
                <a:cs typeface="Times New Roman" pitchFamily="18" charset="0"/>
              </a:rPr>
              <a:t>Calendar.DAY_OF_YEAR</a:t>
            </a:r>
            <a:endParaRPr lang="es-E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200" b="1" dirty="0" err="1" smtClean="0">
                <a:latin typeface="Times New Roman" pitchFamily="18" charset="0"/>
                <a:cs typeface="Times New Roman" pitchFamily="18" charset="0"/>
              </a:rPr>
              <a:t>Calendar.WEEK_OF_YEAR</a:t>
            </a:r>
            <a:endParaRPr lang="es-E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200" b="1" dirty="0" err="1" smtClean="0">
                <a:latin typeface="Times New Roman" pitchFamily="18" charset="0"/>
                <a:cs typeface="Times New Roman" pitchFamily="18" charset="0"/>
              </a:rPr>
              <a:t>Calendar.WEEK_OF</a:t>
            </a:r>
            <a:r>
              <a:rPr lang="es-ES" sz="2200" b="1" dirty="0" smtClean="0">
                <a:latin typeface="Times New Roman" pitchFamily="18" charset="0"/>
                <a:cs typeface="Times New Roman" pitchFamily="18" charset="0"/>
              </a:rPr>
              <a:t>-MONTH</a:t>
            </a:r>
            <a:endParaRPr lang="es-E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976015" y="2999344"/>
            <a:ext cx="6171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latin typeface="Times New Roman" pitchFamily="18" charset="0"/>
                <a:cs typeface="Times New Roman" pitchFamily="18" charset="0"/>
              </a:rPr>
              <a:t>&gt;&gt; Manejo de las horas / minutos / segundos</a:t>
            </a:r>
            <a:endParaRPr lang="es-E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288" y="3391749"/>
            <a:ext cx="8271102" cy="123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58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Orígenes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7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2 CuadroTexto"/>
          <p:cNvSpPr txBox="1"/>
          <p:nvPr/>
        </p:nvSpPr>
        <p:spPr>
          <a:xfrm>
            <a:off x="1169486" y="1231284"/>
            <a:ext cx="7559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 partir de la versión Java 8, el manejo de las fechas y el tiempo ha cambiado en Java. 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4 CuadroTexto"/>
          <p:cNvSpPr txBox="1"/>
          <p:nvPr/>
        </p:nvSpPr>
        <p:spPr>
          <a:xfrm>
            <a:off x="1114635" y="2539732"/>
            <a:ext cx="7669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Desde esta versión, se ha creado una nueva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para el manejo de fecha y tiempo en el paquete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java.time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, que resuelve distintos problemas que se presentaban con el manejo de fechas y tiempo en versiones anteriores.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1365194" y="1157670"/>
            <a:ext cx="716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Sin embargo, nos podemos encontrar con la necesidad de tener que trabajar con código que usa versiones anteriores o que sigue usando las clases para el manejo de fecha y tiempo de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Orígenes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4 CuadroTexto"/>
          <p:cNvSpPr txBox="1"/>
          <p:nvPr/>
        </p:nvSpPr>
        <p:spPr>
          <a:xfrm>
            <a:off x="2739540" y="3001396"/>
            <a:ext cx="5673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Si utilizamos una versión de Java igual o superior a la 8 debemos utilizar las clases que nos proporciona el paquete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java.time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" name="Picture 2" descr="https://proyectosbeta.net/wp-content/uploads/2017/09/Java-8-imagen-destac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3036731"/>
            <a:ext cx="2335533" cy="107917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15 CuadroTexto"/>
          <p:cNvSpPr txBox="1"/>
          <p:nvPr/>
        </p:nvSpPr>
        <p:spPr>
          <a:xfrm>
            <a:off x="1517898" y="1054725"/>
            <a:ext cx="7238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Otra clase que podemos encontrar, en versiones anteriores, es la clase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, pero al día de hoy presenta varias limitaciones y la mayor parte de sus métodos están “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deprecated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Orígenes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éliorations de l&amp;#39;annotation @Deprecated pour JDK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65" y="2686338"/>
            <a:ext cx="3162996" cy="18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3 CuadroTexto"/>
          <p:cNvSpPr txBox="1"/>
          <p:nvPr/>
        </p:nvSpPr>
        <p:spPr>
          <a:xfrm>
            <a:off x="1349178" y="2958164"/>
            <a:ext cx="378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simplemente representa una fecha exacta.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Orígenes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4 CuadroTexto"/>
          <p:cNvSpPr txBox="1"/>
          <p:nvPr/>
        </p:nvSpPr>
        <p:spPr>
          <a:xfrm>
            <a:off x="907080" y="1044700"/>
            <a:ext cx="792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Calendar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también representa una fecha pero su principal objetivo es que sea mutable, es decir, permitir cambiar su valor sin generar un nuevo objeto (cosa que no permite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5 CuadroTexto"/>
          <p:cNvSpPr txBox="1"/>
          <p:nvPr/>
        </p:nvSpPr>
        <p:spPr>
          <a:xfrm>
            <a:off x="671734" y="2498458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La clase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representa una fecha con precisión de milisegundos. De ella heredan otras clases como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(que pertenecen al paquete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java.sq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, y son utilizadas cuando una aplicación Java se conecta a BD con campos fecha de precisión nanosegundos).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696845" y="934100"/>
            <a:ext cx="706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Posee una gran cantidad de métodos para operar, consultar y modificar las propiedades de una fecha.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454462" y="1847988"/>
            <a:ext cx="730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Es una </a:t>
            </a:r>
            <a:r>
              <a:rPr lang="es-ES" sz="2400" b="1" u="sng" dirty="0" smtClean="0">
                <a:latin typeface="Courier New" pitchFamily="49" charset="0"/>
                <a:cs typeface="Courier New" pitchFamily="49" charset="0"/>
              </a:rPr>
              <a:t>clase abstracta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y como tal posee algunos métodos que deben ser implementados por sus subclases.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312656" y="2947624"/>
            <a:ext cx="5832648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java.util.Calendar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16 CuadroTexto"/>
          <p:cNvSpPr txBox="1"/>
          <p:nvPr/>
        </p:nvSpPr>
        <p:spPr>
          <a:xfrm>
            <a:off x="1222080" y="3718796"/>
            <a:ext cx="751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Una vez importada la clase tenemos dos maneras de crear un objeto de esta clase: </a:t>
            </a:r>
          </a:p>
        </p:txBody>
      </p:sp>
      <p:sp>
        <p:nvSpPr>
          <p:cNvPr id="2" name="Botón de acción: Personalizar 1">
            <a:hlinkClick r:id="rId2" highlightClick="1"/>
          </p:cNvPr>
          <p:cNvSpPr/>
          <p:nvPr/>
        </p:nvSpPr>
        <p:spPr>
          <a:xfrm>
            <a:off x="14188" y="14779"/>
            <a:ext cx="4275740" cy="3504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1" name="17 Botón de acción: Personalizar">
            <a:hlinkClick r:id="rId2" highlightClick="1"/>
          </p:cNvPr>
          <p:cNvSpPr/>
          <p:nvPr/>
        </p:nvSpPr>
        <p:spPr>
          <a:xfrm>
            <a:off x="8141" y="17486"/>
            <a:ext cx="4258449" cy="342961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 Clase Calendar en la API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8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2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12 CuadroTexto"/>
          <p:cNvSpPr txBox="1"/>
          <p:nvPr/>
        </p:nvSpPr>
        <p:spPr>
          <a:xfrm>
            <a:off x="907080" y="963461"/>
            <a:ext cx="7742108" cy="9567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Calendar fecha1 =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Calendar.getInstance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fecha1.set(2020, 1, 16);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14 CuadroTexto"/>
          <p:cNvSpPr txBox="1"/>
          <p:nvPr/>
        </p:nvSpPr>
        <p:spPr>
          <a:xfrm>
            <a:off x="1098920" y="2092424"/>
            <a:ext cx="7443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 la clase </a:t>
            </a:r>
            <a:r>
              <a:rPr lang="es-E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Calendar</a:t>
            </a:r>
            <a:r>
              <a:rPr lang="es-E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no podemos hacer </a:t>
            </a:r>
            <a:r>
              <a:rPr lang="es-E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 Calendar() </a:t>
            </a:r>
            <a:r>
              <a:rPr lang="es-E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al ser una clase abstracta.</a:t>
            </a:r>
            <a:endParaRPr lang="es-E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5 CuadroTexto"/>
          <p:cNvSpPr txBox="1"/>
          <p:nvPr/>
        </p:nvSpPr>
        <p:spPr>
          <a:xfrm>
            <a:off x="1098920" y="2909460"/>
            <a:ext cx="74434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Crearemos los objetos de la clase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con el método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Calendar.getInstance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(). </a:t>
            </a:r>
          </a:p>
          <a:p>
            <a:pPr algn="ctr">
              <a:spcBef>
                <a:spcPts val="1200"/>
              </a:spcBef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Después de crearlo, utilizaremos el método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para fijar los valores deseados (año, mes, día).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7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758206" y="1134369"/>
            <a:ext cx="8064896" cy="9567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Calendar fecha2 = new </a:t>
            </a:r>
          </a:p>
          <a:p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GregorianCalendar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(2020, 1 , 16);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14 CuadroTexto"/>
          <p:cNvSpPr txBox="1"/>
          <p:nvPr/>
        </p:nvSpPr>
        <p:spPr>
          <a:xfrm>
            <a:off x="1640121" y="2394304"/>
            <a:ext cx="712997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La segunda forma es utilizando otra clase llamada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GregorianCalendar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que es hija de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Calendar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spcBef>
                <a:spcPts val="1200"/>
              </a:spcBef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Aquí si que podemos hacer un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GregorianCalendar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14 CuadroTexto"/>
          <p:cNvSpPr txBox="1"/>
          <p:nvPr/>
        </p:nvSpPr>
        <p:spPr>
          <a:xfrm>
            <a:off x="1800246" y="891994"/>
            <a:ext cx="7129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Para utilizar la clase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GregorianCalendar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, necesitamos importarla.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855174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5 CuadroTexto"/>
          <p:cNvSpPr txBox="1"/>
          <p:nvPr/>
        </p:nvSpPr>
        <p:spPr>
          <a:xfrm>
            <a:off x="2137365" y="1808225"/>
            <a:ext cx="6671856" cy="5874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java.util.GregorianCalendar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14 CuadroTexto"/>
          <p:cNvSpPr txBox="1"/>
          <p:nvPr/>
        </p:nvSpPr>
        <p:spPr>
          <a:xfrm>
            <a:off x="1386454" y="2724455"/>
            <a:ext cx="75437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Es el calendario más familiar y utilizado por nosotros.</a:t>
            </a:r>
          </a:p>
          <a:p>
            <a:pPr algn="ctr">
              <a:spcBef>
                <a:spcPts val="1200"/>
              </a:spcBef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Esta clase define dos tipos: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Después de Cristo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) y 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Antes de Cristo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) por sus siglas en inglés, que representan las dos eras del calendario en sí 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1400</Words>
  <Application>Microsoft Office PowerPoint</Application>
  <PresentationFormat>Presentación en pantalla (16:9)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Office Theme</vt:lpstr>
      <vt:lpstr>Clase Calendar</vt:lpstr>
      <vt:lpstr>1.- Orígenes </vt:lpstr>
      <vt:lpstr>1.- Orígenes </vt:lpstr>
      <vt:lpstr>1.- Orígenes </vt:lpstr>
      <vt:lpstr>1.- Orígenes </vt:lpstr>
      <vt:lpstr>2.- Calendar </vt:lpstr>
      <vt:lpstr>2.- Calendar </vt:lpstr>
      <vt:lpstr>2.- Calendar </vt:lpstr>
      <vt:lpstr>2.- Calendar </vt:lpstr>
      <vt:lpstr>2.- Calendar </vt:lpstr>
      <vt:lpstr>2.- Calendar </vt:lpstr>
      <vt:lpstr>2.- Calendar </vt:lpstr>
      <vt:lpstr>2.- Calendar </vt:lpstr>
      <vt:lpstr>2.- Calendar </vt:lpstr>
      <vt:lpstr>2.- Calendar </vt:lpstr>
      <vt:lpstr>2.- Calendar </vt:lpstr>
      <vt:lpstr>2.- Calendar </vt:lpstr>
      <vt:lpstr>2.- Calendar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Juan Manuel Santamaria Ojeda</cp:lastModifiedBy>
  <cp:revision>177</cp:revision>
  <dcterms:created xsi:type="dcterms:W3CDTF">2013-08-21T19:17:07Z</dcterms:created>
  <dcterms:modified xsi:type="dcterms:W3CDTF">2022-02-08T08:47:54Z</dcterms:modified>
</cp:coreProperties>
</file>