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80" r:id="rId11"/>
    <p:sldId id="281" r:id="rId12"/>
    <p:sldId id="282" r:id="rId13"/>
    <p:sldId id="283" r:id="rId14"/>
    <p:sldId id="284" r:id="rId15"/>
    <p:sldId id="265" r:id="rId16"/>
    <p:sldId id="266" r:id="rId17"/>
    <p:sldId id="268" r:id="rId18"/>
    <p:sldId id="269" r:id="rId19"/>
    <p:sldId id="270" r:id="rId20"/>
    <p:sldId id="271" r:id="rId21"/>
    <p:sldId id="272" r:id="rId22"/>
    <p:sldId id="273" r:id="rId23"/>
    <p:sldId id="274" r:id="rId24"/>
    <p:sldId id="275" r:id="rId25"/>
    <p:sldId id="276" r:id="rId26"/>
    <p:sldId id="277" r:id="rId27"/>
    <p:sldId id="278" r:id="rId28"/>
    <p:sldId id="285" r:id="rId29"/>
    <p:sldId id="286" r:id="rId30"/>
    <p:sldId id="279" r:id="rId3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977" autoAdjust="0"/>
    <p:restoredTop sz="94660"/>
  </p:normalViewPr>
  <p:slideViewPr>
    <p:cSldViewPr>
      <p:cViewPr varScale="1">
        <p:scale>
          <a:sx n="105" d="100"/>
          <a:sy n="105" d="100"/>
        </p:scale>
        <p:origin x="198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s-E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es-ES" altLang="en-US"/>
              <a:t>Haga clic para cambiar el estilo de título	</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s-ES" altLang="en-US"/>
              <a:t>Haga clic para modificar el estilo de subtítulo del patrón</a:t>
            </a:r>
          </a:p>
        </p:txBody>
      </p:sp>
      <p:sp>
        <p:nvSpPr>
          <p:cNvPr id="5125" name="Rectangle 5"/>
          <p:cNvSpPr>
            <a:spLocks noGrp="1" noChangeArrowheads="1"/>
          </p:cNvSpPr>
          <p:nvPr>
            <p:ph type="dt" sz="half" idx="2"/>
          </p:nvPr>
        </p:nvSpPr>
        <p:spPr/>
        <p:txBody>
          <a:bodyPr/>
          <a:lstStyle>
            <a:lvl1pPr>
              <a:defRPr/>
            </a:lvl1pPr>
          </a:lstStyle>
          <a:p>
            <a:endParaRPr lang="es-ES" altLang="en-US"/>
          </a:p>
        </p:txBody>
      </p:sp>
      <p:sp>
        <p:nvSpPr>
          <p:cNvPr id="5126" name="Rectangle 6"/>
          <p:cNvSpPr>
            <a:spLocks noGrp="1" noChangeArrowheads="1"/>
          </p:cNvSpPr>
          <p:nvPr>
            <p:ph type="ftr" sz="quarter" idx="3"/>
          </p:nvPr>
        </p:nvSpPr>
        <p:spPr/>
        <p:txBody>
          <a:bodyPr/>
          <a:lstStyle>
            <a:lvl1pPr>
              <a:defRPr/>
            </a:lvl1pPr>
          </a:lstStyle>
          <a:p>
            <a:endParaRPr lang="es-ES" altLang="en-US"/>
          </a:p>
        </p:txBody>
      </p:sp>
      <p:sp>
        <p:nvSpPr>
          <p:cNvPr id="5127" name="Rectangle 7"/>
          <p:cNvSpPr>
            <a:spLocks noGrp="1" noChangeArrowheads="1"/>
          </p:cNvSpPr>
          <p:nvPr>
            <p:ph type="sldNum" sz="quarter" idx="4"/>
          </p:nvPr>
        </p:nvSpPr>
        <p:spPr/>
        <p:txBody>
          <a:bodyPr/>
          <a:lstStyle>
            <a:lvl1pPr>
              <a:defRPr/>
            </a:lvl1pPr>
          </a:lstStyle>
          <a:p>
            <a:fld id="{5E10CA28-3A3B-487A-B4FB-634153CBA109}" type="slidenum">
              <a:rPr lang="es-ES" altLang="en-US"/>
              <a:pPr/>
              <a:t>‹Nº›</a:t>
            </a:fld>
            <a:endParaRPr lang="es-ES" altLang="en-US"/>
          </a:p>
        </p:txBody>
      </p:sp>
      <p:grpSp>
        <p:nvGrpSpPr>
          <p:cNvPr id="5128"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s-E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s-E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s-E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s-E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s-E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s-E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s-E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s-E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s-E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s-E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s-E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s-E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s-E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s-E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s-E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s-E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s-E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s-E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s-E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s-E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s-E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s-E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s-E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s-E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s-E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s-E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s-E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s-E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s-E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s-E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s-E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EA46DD1F-DE57-465A-8814-C50298BBDFE7}" type="slidenum">
              <a:rPr lang="es-ES" altLang="en-US"/>
              <a:pPr/>
              <a:t>‹Nº›</a:t>
            </a:fld>
            <a:endParaRPr lang="es-E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22238"/>
            <a:ext cx="2057400" cy="600868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22238"/>
            <a:ext cx="6019800" cy="60086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1599790D-13F3-4609-8DB9-90BF13E43AAD}" type="slidenum">
              <a:rPr lang="es-ES" altLang="en-US"/>
              <a:pPr/>
              <a:t>‹Nº›</a:t>
            </a:fld>
            <a:endParaRPr lang="es-E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E1FD7464-9671-4445-BEE5-B2365C3DCB7B}" type="slidenum">
              <a:rPr lang="es-ES" altLang="en-US"/>
              <a:pPr/>
              <a:t>‹Nº›</a:t>
            </a:fld>
            <a:endParaRPr lang="es-E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B7ED5244-46E9-43EC-BE16-5DFAA80870BB}" type="slidenum">
              <a:rPr lang="es-ES" altLang="en-US"/>
              <a:pPr/>
              <a:t>‹Nº›</a:t>
            </a:fld>
            <a:endParaRPr lang="es-E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9BA7A841-37D8-43BC-B777-41D3D3C76CF9}" type="slidenum">
              <a:rPr lang="es-ES" altLang="en-US"/>
              <a:pPr/>
              <a:t>‹Nº›</a:t>
            </a:fld>
            <a:endParaRPr lang="es-E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s-ES" altLang="en-US"/>
          </a:p>
        </p:txBody>
      </p:sp>
      <p:sp>
        <p:nvSpPr>
          <p:cNvPr id="8" name="7 Marcador de pie de página"/>
          <p:cNvSpPr>
            <a:spLocks noGrp="1"/>
          </p:cNvSpPr>
          <p:nvPr>
            <p:ph type="ftr" sz="quarter" idx="11"/>
          </p:nvPr>
        </p:nvSpPr>
        <p:spPr/>
        <p:txBody>
          <a:bodyPr/>
          <a:lstStyle>
            <a:lvl1pPr>
              <a:defRPr/>
            </a:lvl1pPr>
          </a:lstStyle>
          <a:p>
            <a:endParaRPr lang="es-ES" altLang="en-US"/>
          </a:p>
        </p:txBody>
      </p:sp>
      <p:sp>
        <p:nvSpPr>
          <p:cNvPr id="9" name="8 Marcador de número de diapositiva"/>
          <p:cNvSpPr>
            <a:spLocks noGrp="1"/>
          </p:cNvSpPr>
          <p:nvPr>
            <p:ph type="sldNum" sz="quarter" idx="12"/>
          </p:nvPr>
        </p:nvSpPr>
        <p:spPr/>
        <p:txBody>
          <a:bodyPr/>
          <a:lstStyle>
            <a:lvl1pPr>
              <a:defRPr/>
            </a:lvl1pPr>
          </a:lstStyle>
          <a:p>
            <a:fld id="{6EC65412-48B9-416F-8235-148CBC297507}" type="slidenum">
              <a:rPr lang="es-ES" altLang="en-US"/>
              <a:pPr/>
              <a:t>‹Nº›</a:t>
            </a:fld>
            <a:endParaRPr lang="es-E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s-ES" altLang="en-US"/>
          </a:p>
        </p:txBody>
      </p:sp>
      <p:sp>
        <p:nvSpPr>
          <p:cNvPr id="4" name="3 Marcador de pie de página"/>
          <p:cNvSpPr>
            <a:spLocks noGrp="1"/>
          </p:cNvSpPr>
          <p:nvPr>
            <p:ph type="ftr" sz="quarter" idx="11"/>
          </p:nvPr>
        </p:nvSpPr>
        <p:spPr/>
        <p:txBody>
          <a:bodyPr/>
          <a:lstStyle>
            <a:lvl1pPr>
              <a:defRPr/>
            </a:lvl1pPr>
          </a:lstStyle>
          <a:p>
            <a:endParaRPr lang="es-ES" altLang="en-US"/>
          </a:p>
        </p:txBody>
      </p:sp>
      <p:sp>
        <p:nvSpPr>
          <p:cNvPr id="5" name="4 Marcador de número de diapositiva"/>
          <p:cNvSpPr>
            <a:spLocks noGrp="1"/>
          </p:cNvSpPr>
          <p:nvPr>
            <p:ph type="sldNum" sz="quarter" idx="12"/>
          </p:nvPr>
        </p:nvSpPr>
        <p:spPr/>
        <p:txBody>
          <a:bodyPr/>
          <a:lstStyle>
            <a:lvl1pPr>
              <a:defRPr/>
            </a:lvl1pPr>
          </a:lstStyle>
          <a:p>
            <a:fld id="{DA1E4618-D1A5-4339-844D-81BF57E72EE2}" type="slidenum">
              <a:rPr lang="es-ES" altLang="en-US"/>
              <a:pPr/>
              <a:t>‹Nº›</a:t>
            </a:fld>
            <a:endParaRPr lang="es-E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n-US"/>
          </a:p>
        </p:txBody>
      </p:sp>
      <p:sp>
        <p:nvSpPr>
          <p:cNvPr id="3" name="2 Marcador de pie de página"/>
          <p:cNvSpPr>
            <a:spLocks noGrp="1"/>
          </p:cNvSpPr>
          <p:nvPr>
            <p:ph type="ftr" sz="quarter" idx="11"/>
          </p:nvPr>
        </p:nvSpPr>
        <p:spPr/>
        <p:txBody>
          <a:bodyPr/>
          <a:lstStyle>
            <a:lvl1pPr>
              <a:defRPr/>
            </a:lvl1pPr>
          </a:lstStyle>
          <a:p>
            <a:endParaRPr lang="es-ES" altLang="en-US"/>
          </a:p>
        </p:txBody>
      </p:sp>
      <p:sp>
        <p:nvSpPr>
          <p:cNvPr id="4" name="3 Marcador de número de diapositiva"/>
          <p:cNvSpPr>
            <a:spLocks noGrp="1"/>
          </p:cNvSpPr>
          <p:nvPr>
            <p:ph type="sldNum" sz="quarter" idx="12"/>
          </p:nvPr>
        </p:nvSpPr>
        <p:spPr/>
        <p:txBody>
          <a:bodyPr/>
          <a:lstStyle>
            <a:lvl1pPr>
              <a:defRPr/>
            </a:lvl1pPr>
          </a:lstStyle>
          <a:p>
            <a:fld id="{2767B791-BBFD-4E73-BFBF-92F80DB0FB59}" type="slidenum">
              <a:rPr lang="es-ES" altLang="en-US"/>
              <a:pPr/>
              <a:t>‹Nº›</a:t>
            </a:fld>
            <a:endParaRPr lang="es-E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03FF0F60-42C1-433D-B3B2-A02BBCEC7C06}" type="slidenum">
              <a:rPr lang="es-ES" altLang="en-US"/>
              <a:pPr/>
              <a:t>‹Nº›</a:t>
            </a:fld>
            <a:endParaRPr lang="es-E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294924B1-1978-4C41-8AF0-47989F28E1A9}" type="slidenum">
              <a:rPr lang="es-ES" altLang="en-US"/>
              <a:pPr/>
              <a:t>‹Nº›</a:t>
            </a:fld>
            <a:endParaRPr lang="es-E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s-E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s-ES" altLang="en-US" smtClean="0"/>
              <a:t>Haga clic para cambiar el estilo de título	</a:t>
            </a:r>
          </a:p>
        </p:txBody>
      </p:sp>
      <p:sp>
        <p:nvSpPr>
          <p:cNvPr id="4100"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s-ES"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s-ES"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DFED698A-68BB-48BE-A56E-BE2025C08278}" type="slidenum">
              <a:rPr lang="es-ES" altLang="en-US"/>
              <a:pPr/>
              <a:t>‹Nº›</a:t>
            </a:fld>
            <a:endParaRPr lang="es-ES" altLang="en-US"/>
          </a:p>
        </p:txBody>
      </p:sp>
      <p:grpSp>
        <p:nvGrpSpPr>
          <p:cNvPr id="4104"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s-E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s-E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s-E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s-E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s-E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s-E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s-E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s-E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s-E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s-E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s-E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s-E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s-E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s-E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s-E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s-E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s-E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s-E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s-E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s-E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s-E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s-E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s-E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s-E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s-E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s-E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s-E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s-E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s-E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s-E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s-E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cs typeface="Arial" charset="0"/>
        </a:defRPr>
      </a:lvl2pPr>
      <a:lvl3pPr algn="l" rtl="0" fontAlgn="base">
        <a:spcBef>
          <a:spcPct val="0"/>
        </a:spcBef>
        <a:spcAft>
          <a:spcPct val="0"/>
        </a:spcAft>
        <a:defRPr sz="3900" b="1">
          <a:solidFill>
            <a:schemeClr val="tx2"/>
          </a:solidFill>
          <a:latin typeface="Arial" charset="0"/>
          <a:cs typeface="Arial" charset="0"/>
        </a:defRPr>
      </a:lvl3pPr>
      <a:lvl4pPr algn="l" rtl="0" fontAlgn="base">
        <a:spcBef>
          <a:spcPct val="0"/>
        </a:spcBef>
        <a:spcAft>
          <a:spcPct val="0"/>
        </a:spcAft>
        <a:defRPr sz="3900" b="1">
          <a:solidFill>
            <a:schemeClr val="tx2"/>
          </a:solidFill>
          <a:latin typeface="Arial" charset="0"/>
          <a:cs typeface="Arial" charset="0"/>
        </a:defRPr>
      </a:lvl4pPr>
      <a:lvl5pPr algn="l" rtl="0" fontAlgn="base">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main-PilaImplementadaArray.xps" TargetMode="External"/><Relationship Id="rId2" Type="http://schemas.openxmlformats.org/officeDocument/2006/relationships/hyperlink" Target="file:///F:\Curso%20Academico%202016%20-%202017\CFGS%20-%20Programacion\PRESENTACIONES\ECLIPSE\PRESENTACIONES\main-PilaImplementadaArray.xp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main-PilaImplementadaDinamica.xp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5775940" cy="2308324"/>
          </a:xfrm>
          <a:prstGeom prst="rect">
            <a:avLst/>
          </a:prstGeom>
          <a:noFill/>
        </p:spPr>
        <p:txBody>
          <a:bodyPr wrap="none" lIns="91440" tIns="45720" rIns="91440" bIns="45720">
            <a:spAutoFit/>
          </a:bodyPr>
          <a:lstStyle/>
          <a:p>
            <a:pPr algn="ctr"/>
            <a:r>
              <a:rPr lang="es-ES"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Pilas / Listas</a:t>
            </a:r>
          </a:p>
          <a:p>
            <a:pPr algn="ctr"/>
            <a:r>
              <a:rPr lang="es-ES"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 Colas</a:t>
            </a:r>
            <a:endParaRPr lang="es-ES"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2050" name="Picture 2" descr="cola"/>
          <p:cNvPicPr>
            <a:picLocks noChangeAspect="1" noChangeArrowheads="1"/>
          </p:cNvPicPr>
          <p:nvPr/>
        </p:nvPicPr>
        <p:blipFill>
          <a:blip r:embed="rId2" cstate="print"/>
          <a:srcRect/>
          <a:stretch>
            <a:fillRect/>
          </a:stretch>
        </p:blipFill>
        <p:spPr bwMode="auto">
          <a:xfrm>
            <a:off x="2843808" y="3140968"/>
            <a:ext cx="4170040" cy="3158806"/>
          </a:xfrm>
          <a:prstGeom prst="rect">
            <a:avLst/>
          </a:prstGeom>
          <a:noFill/>
        </p:spPr>
      </p:pic>
      <p:pic>
        <p:nvPicPr>
          <p:cNvPr id="41986" name="Picture 2" descr="http://static.commentcamarche.net/es.kioskea.net/faq/images/0-GetqREVY-pile-s-.png"/>
          <p:cNvPicPr>
            <a:picLocks noChangeAspect="1" noChangeArrowheads="1"/>
          </p:cNvPicPr>
          <p:nvPr/>
        </p:nvPicPr>
        <p:blipFill>
          <a:blip r:embed="rId3" cstate="print"/>
          <a:srcRect/>
          <a:stretch>
            <a:fillRect/>
          </a:stretch>
        </p:blipFill>
        <p:spPr bwMode="auto">
          <a:xfrm>
            <a:off x="323528" y="3212976"/>
            <a:ext cx="2520280" cy="340644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95936" y="6396335"/>
            <a:ext cx="648072"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10</a:t>
            </a:fld>
            <a:endParaRPr lang="es-ES" sz="2400" b="1" dirty="0">
              <a:latin typeface="Times New Roman" pitchFamily="18" charset="0"/>
              <a:cs typeface="Times New Roman" pitchFamily="18" charset="0"/>
            </a:endParaRPr>
          </a:p>
        </p:txBody>
      </p:sp>
      <p:sp>
        <p:nvSpPr>
          <p:cNvPr id="13" name="12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Interfaces</a:t>
            </a:r>
            <a:endParaRPr lang="es-ES" sz="4400" b="1" dirty="0">
              <a:latin typeface="Times New Roman" pitchFamily="18" charset="0"/>
              <a:cs typeface="Times New Roman" pitchFamily="18" charset="0"/>
            </a:endParaRPr>
          </a:p>
        </p:txBody>
      </p:sp>
      <p:sp>
        <p:nvSpPr>
          <p:cNvPr id="14" name="13 CuadroTexto"/>
          <p:cNvSpPr txBox="1"/>
          <p:nvPr/>
        </p:nvSpPr>
        <p:spPr>
          <a:xfrm>
            <a:off x="251520" y="1772816"/>
            <a:ext cx="8640960" cy="4708981"/>
          </a:xfrm>
          <a:prstGeom prst="rect">
            <a:avLst/>
          </a:prstGeom>
          <a:noFill/>
        </p:spPr>
        <p:txBody>
          <a:bodyPr wrap="square" rtlCol="0">
            <a:spAutoFit/>
          </a:bodyPr>
          <a:lstStyle/>
          <a:p>
            <a:pPr indent="1084263" algn="just"/>
            <a:r>
              <a:rPr lang="es-ES" sz="2800" dirty="0" smtClean="0">
                <a:latin typeface="Times New Roman" pitchFamily="18" charset="0"/>
                <a:cs typeface="Times New Roman" pitchFamily="18" charset="0"/>
              </a:rPr>
              <a:t>Las interfaces son una forma de especificar </a:t>
            </a:r>
            <a:r>
              <a:rPr lang="es-ES" sz="2800" b="1" dirty="0" smtClean="0">
                <a:latin typeface="Courier New" pitchFamily="49" charset="0"/>
                <a:cs typeface="Courier New" pitchFamily="49" charset="0"/>
              </a:rPr>
              <a:t>qué</a:t>
            </a:r>
            <a:r>
              <a:rPr lang="es-ES" sz="2800" dirty="0" smtClean="0">
                <a:latin typeface="Times New Roman" pitchFamily="18" charset="0"/>
                <a:cs typeface="Times New Roman" pitchFamily="18" charset="0"/>
              </a:rPr>
              <a:t> debe hacer una clase sin especificar el </a:t>
            </a:r>
            <a:r>
              <a:rPr lang="es-ES" sz="2800" b="1" dirty="0" smtClean="0">
                <a:latin typeface="Courier New" pitchFamily="49" charset="0"/>
                <a:cs typeface="Courier New" pitchFamily="49" charset="0"/>
              </a:rPr>
              <a:t>cómo</a:t>
            </a:r>
            <a:r>
              <a:rPr lang="es-ES" sz="2800" dirty="0" smtClean="0">
                <a:latin typeface="Times New Roman" pitchFamily="18" charset="0"/>
                <a:cs typeface="Times New Roman" pitchFamily="18" charset="0"/>
              </a:rPr>
              <a:t>.</a:t>
            </a:r>
          </a:p>
          <a:p>
            <a:pPr indent="1084263" algn="just">
              <a:spcBef>
                <a:spcPts val="600"/>
              </a:spcBef>
            </a:pPr>
            <a:r>
              <a:rPr lang="es-ES" sz="2800" dirty="0" smtClean="0">
                <a:latin typeface="Times New Roman" pitchFamily="18" charset="0"/>
                <a:cs typeface="Times New Roman" pitchFamily="18" charset="0"/>
              </a:rPr>
              <a:t>Un interfaz contiene una colección de métodos que se implementan en otro lugar. </a:t>
            </a:r>
          </a:p>
          <a:p>
            <a:pPr indent="1084263" algn="just">
              <a:spcBef>
                <a:spcPts val="600"/>
              </a:spcBef>
            </a:pPr>
            <a:r>
              <a:rPr lang="es-ES" sz="2800" dirty="0" smtClean="0">
                <a:latin typeface="Times New Roman" pitchFamily="18" charset="0"/>
                <a:cs typeface="Times New Roman" pitchFamily="18" charset="0"/>
              </a:rPr>
              <a:t>La ventaja principal del uso de interfaces es que una clase interface puede ser implementada por cualquier número de clases, permitiendo a cada clase compartir el interfaz de programación sin tener que ser consciente de la implementación que hagan las otras clases que implementen el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95936" y="6396335"/>
            <a:ext cx="648072"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11</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Interfaces</a:t>
            </a:r>
            <a:endParaRPr lang="es-ES" sz="4400" b="1" dirty="0">
              <a:latin typeface="Times New Roman" pitchFamily="18" charset="0"/>
              <a:cs typeface="Times New Roman" pitchFamily="18" charset="0"/>
            </a:endParaRPr>
          </a:p>
        </p:txBody>
      </p:sp>
      <p:sp>
        <p:nvSpPr>
          <p:cNvPr id="13" name="12 Rectángulo"/>
          <p:cNvSpPr/>
          <p:nvPr/>
        </p:nvSpPr>
        <p:spPr>
          <a:xfrm>
            <a:off x="3059832" y="1556792"/>
            <a:ext cx="2808312" cy="1584176"/>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CuadroTexto"/>
          <p:cNvSpPr txBox="1"/>
          <p:nvPr/>
        </p:nvSpPr>
        <p:spPr>
          <a:xfrm>
            <a:off x="3059832" y="1556792"/>
            <a:ext cx="2808312" cy="954107"/>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&lt;&lt;interface&gt;&gt;</a:t>
            </a:r>
          </a:p>
          <a:p>
            <a:pPr algn="ctr"/>
            <a:r>
              <a:rPr lang="es-ES" sz="2800" b="1" dirty="0" err="1" smtClean="0">
                <a:latin typeface="Times New Roman" pitchFamily="18" charset="0"/>
                <a:cs typeface="Times New Roman" pitchFamily="18" charset="0"/>
              </a:rPr>
              <a:t>List</a:t>
            </a:r>
            <a:endParaRPr lang="es-ES" sz="2800" b="1" dirty="0">
              <a:latin typeface="Times New Roman" pitchFamily="18" charset="0"/>
              <a:cs typeface="Times New Roman" pitchFamily="18" charset="0"/>
            </a:endParaRPr>
          </a:p>
        </p:txBody>
      </p:sp>
      <p:sp>
        <p:nvSpPr>
          <p:cNvPr id="15" name="14 Rectángulo"/>
          <p:cNvSpPr/>
          <p:nvPr/>
        </p:nvSpPr>
        <p:spPr>
          <a:xfrm>
            <a:off x="1115616" y="4437112"/>
            <a:ext cx="2808312" cy="1584176"/>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uadroTexto"/>
          <p:cNvSpPr txBox="1"/>
          <p:nvPr/>
        </p:nvSpPr>
        <p:spPr>
          <a:xfrm>
            <a:off x="1115616" y="4437112"/>
            <a:ext cx="2808312" cy="523220"/>
          </a:xfrm>
          <a:prstGeom prst="rect">
            <a:avLst/>
          </a:prstGeom>
          <a:noFill/>
          <a:ln w="44450">
            <a:solidFill>
              <a:schemeClr val="tx1"/>
            </a:solidFill>
          </a:ln>
        </p:spPr>
        <p:txBody>
          <a:bodyPr wrap="square" rtlCol="0">
            <a:spAutoFit/>
          </a:bodyPr>
          <a:lstStyle/>
          <a:p>
            <a:pPr algn="ctr"/>
            <a:r>
              <a:rPr lang="es-ES" sz="2800" b="1" dirty="0" err="1" smtClean="0">
                <a:latin typeface="Times New Roman" pitchFamily="18" charset="0"/>
                <a:cs typeface="Times New Roman" pitchFamily="18" charset="0"/>
              </a:rPr>
              <a:t>ArrayList</a:t>
            </a:r>
            <a:endParaRPr lang="es-ES" sz="2800" b="1" dirty="0">
              <a:latin typeface="Times New Roman" pitchFamily="18" charset="0"/>
              <a:cs typeface="Times New Roman" pitchFamily="18" charset="0"/>
            </a:endParaRPr>
          </a:p>
        </p:txBody>
      </p:sp>
      <p:sp>
        <p:nvSpPr>
          <p:cNvPr id="17" name="16 Rectángulo"/>
          <p:cNvSpPr/>
          <p:nvPr/>
        </p:nvSpPr>
        <p:spPr>
          <a:xfrm>
            <a:off x="5652120" y="4437112"/>
            <a:ext cx="2808312" cy="1584176"/>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CuadroTexto"/>
          <p:cNvSpPr txBox="1"/>
          <p:nvPr/>
        </p:nvSpPr>
        <p:spPr>
          <a:xfrm>
            <a:off x="5652120" y="4437112"/>
            <a:ext cx="2808312" cy="523220"/>
          </a:xfrm>
          <a:prstGeom prst="rect">
            <a:avLst/>
          </a:prstGeom>
          <a:noFill/>
          <a:ln w="44450">
            <a:solidFill>
              <a:schemeClr val="tx1"/>
            </a:solidFill>
          </a:ln>
        </p:spPr>
        <p:txBody>
          <a:bodyPr wrap="square" rtlCol="0">
            <a:spAutoFit/>
          </a:bodyPr>
          <a:lstStyle/>
          <a:p>
            <a:pPr algn="ctr"/>
            <a:r>
              <a:rPr lang="es-ES" sz="2800" b="1" dirty="0" err="1" smtClean="0">
                <a:latin typeface="Times New Roman" pitchFamily="18" charset="0"/>
                <a:cs typeface="Times New Roman" pitchFamily="18" charset="0"/>
              </a:rPr>
              <a:t>LinkedList</a:t>
            </a:r>
            <a:endParaRPr lang="es-ES" sz="2800" b="1" dirty="0">
              <a:latin typeface="Times New Roman" pitchFamily="18" charset="0"/>
              <a:cs typeface="Times New Roman" pitchFamily="18" charset="0"/>
            </a:endParaRPr>
          </a:p>
        </p:txBody>
      </p:sp>
      <p:cxnSp>
        <p:nvCxnSpPr>
          <p:cNvPr id="20" name="19 Conector recto de flecha"/>
          <p:cNvCxnSpPr/>
          <p:nvPr/>
        </p:nvCxnSpPr>
        <p:spPr>
          <a:xfrm flipV="1">
            <a:off x="2915816" y="3140968"/>
            <a:ext cx="720080" cy="1296144"/>
          </a:xfrm>
          <a:prstGeom prst="straightConnector1">
            <a:avLst/>
          </a:prstGeom>
          <a:ln w="4445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flipH="1" flipV="1">
            <a:off x="5364088" y="3140968"/>
            <a:ext cx="864096" cy="1296144"/>
          </a:xfrm>
          <a:prstGeom prst="straightConnector1">
            <a:avLst/>
          </a:prstGeom>
          <a:ln w="4445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95936" y="6396335"/>
            <a:ext cx="648072"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12</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Interfaces</a:t>
            </a:r>
            <a:endParaRPr lang="es-ES" sz="4400" b="1" dirty="0">
              <a:latin typeface="Times New Roman" pitchFamily="18" charset="0"/>
              <a:cs typeface="Times New Roman" pitchFamily="18" charset="0"/>
            </a:endParaRPr>
          </a:p>
        </p:txBody>
      </p:sp>
      <p:sp>
        <p:nvSpPr>
          <p:cNvPr id="13" name="12 CuadroTexto"/>
          <p:cNvSpPr txBox="1"/>
          <p:nvPr/>
        </p:nvSpPr>
        <p:spPr>
          <a:xfrm>
            <a:off x="251520" y="1916832"/>
            <a:ext cx="8640960" cy="4001095"/>
          </a:xfrm>
          <a:prstGeom prst="rect">
            <a:avLst/>
          </a:prstGeom>
          <a:noFill/>
        </p:spPr>
        <p:txBody>
          <a:bodyPr wrap="square" rtlCol="0">
            <a:spAutoFit/>
          </a:bodyPr>
          <a:lstStyle/>
          <a:p>
            <a:pPr indent="1084263" algn="just"/>
            <a:r>
              <a:rPr lang="es-ES" sz="2800" dirty="0" smtClean="0">
                <a:latin typeface="Times New Roman" pitchFamily="18" charset="0"/>
                <a:cs typeface="Times New Roman" pitchFamily="18" charset="0"/>
              </a:rPr>
              <a:t>El hecho de declarar una variable de tipo lista, por ejemplo:</a:t>
            </a:r>
          </a:p>
          <a:p>
            <a:pPr indent="1084263" algn="ctr">
              <a:spcBef>
                <a:spcPts val="1200"/>
              </a:spcBef>
            </a:pPr>
            <a:r>
              <a:rPr lang="es-ES" sz="2800" b="1" dirty="0" err="1" smtClean="0">
                <a:latin typeface="Times New Roman" pitchFamily="18" charset="0"/>
                <a:cs typeface="Times New Roman" pitchFamily="18" charset="0"/>
              </a:rPr>
              <a:t>List</a:t>
            </a:r>
            <a:r>
              <a:rPr lang="es-ES" sz="2800" b="1" dirty="0" smtClean="0">
                <a:latin typeface="Times New Roman" pitchFamily="18" charset="0"/>
                <a:cs typeface="Times New Roman" pitchFamily="18" charset="0"/>
              </a:rPr>
              <a:t> &lt;</a:t>
            </a:r>
            <a:r>
              <a:rPr lang="es-ES" sz="2800" b="1" dirty="0" err="1" smtClean="0">
                <a:latin typeface="Times New Roman" pitchFamily="18" charset="0"/>
                <a:cs typeface="Times New Roman" pitchFamily="18" charset="0"/>
              </a:rPr>
              <a:t>String</a:t>
            </a:r>
            <a:r>
              <a:rPr lang="es-ES" sz="2800" b="1" dirty="0" smtClean="0">
                <a:latin typeface="Times New Roman" pitchFamily="18" charset="0"/>
                <a:cs typeface="Times New Roman" pitchFamily="18" charset="0"/>
              </a:rPr>
              <a:t>&gt; </a:t>
            </a:r>
            <a:r>
              <a:rPr lang="es-ES" sz="2800" b="1" dirty="0" err="1" smtClean="0">
                <a:latin typeface="Times New Roman" pitchFamily="18" charset="0"/>
                <a:cs typeface="Times New Roman" pitchFamily="18" charset="0"/>
              </a:rPr>
              <a:t>miLista</a:t>
            </a:r>
            <a:endParaRPr lang="es-ES" sz="2800" b="1" dirty="0" smtClean="0">
              <a:latin typeface="Times New Roman" pitchFamily="18" charset="0"/>
              <a:cs typeface="Times New Roman" pitchFamily="18" charset="0"/>
            </a:endParaRPr>
          </a:p>
          <a:p>
            <a:pPr algn="just">
              <a:spcBef>
                <a:spcPts val="1200"/>
              </a:spcBef>
            </a:pPr>
            <a:r>
              <a:rPr lang="es-ES" sz="2800" dirty="0" smtClean="0">
                <a:latin typeface="Times New Roman" pitchFamily="18" charset="0"/>
                <a:cs typeface="Times New Roman" pitchFamily="18" charset="0"/>
              </a:rPr>
              <a:t>nos dice que </a:t>
            </a:r>
            <a:r>
              <a:rPr lang="es-ES" sz="2800" dirty="0" err="1" smtClean="0">
                <a:latin typeface="Times New Roman" pitchFamily="18" charset="0"/>
                <a:cs typeface="Times New Roman" pitchFamily="18" charset="0"/>
              </a:rPr>
              <a:t>miLista</a:t>
            </a:r>
            <a:r>
              <a:rPr lang="es-ES" sz="2800" dirty="0" smtClean="0">
                <a:latin typeface="Times New Roman" pitchFamily="18" charset="0"/>
                <a:cs typeface="Times New Roman" pitchFamily="18" charset="0"/>
              </a:rPr>
              <a:t> va a ser una implementación de </a:t>
            </a:r>
            <a:r>
              <a:rPr lang="es-ES" sz="2800" dirty="0" err="1" smtClean="0">
                <a:latin typeface="Times New Roman" pitchFamily="18" charset="0"/>
                <a:cs typeface="Times New Roman" pitchFamily="18" charset="0"/>
              </a:rPr>
              <a:t>List</a:t>
            </a:r>
            <a:r>
              <a:rPr lang="es-ES" sz="2800" dirty="0" smtClean="0">
                <a:latin typeface="Times New Roman" pitchFamily="18" charset="0"/>
                <a:cs typeface="Times New Roman" pitchFamily="18" charset="0"/>
              </a:rPr>
              <a:t>, pero todavía no hemos definido cuál de las posibles implementaciones va a ser.</a:t>
            </a:r>
          </a:p>
          <a:p>
            <a:pPr indent="1076325" algn="just">
              <a:spcBef>
                <a:spcPts val="1200"/>
              </a:spcBef>
            </a:pPr>
            <a:r>
              <a:rPr lang="es-ES" sz="2800" dirty="0" smtClean="0">
                <a:latin typeface="Times New Roman" pitchFamily="18" charset="0"/>
                <a:cs typeface="Times New Roman" pitchFamily="18" charset="0"/>
              </a:rPr>
              <a:t>Usar una u otra implementación puede dar lugar a diferentes rendimientos de un programa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95936" y="6396335"/>
            <a:ext cx="648072"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13</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Interfaces</a:t>
            </a:r>
            <a:endParaRPr lang="es-ES" sz="4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79512" y="1700808"/>
            <a:ext cx="3194721" cy="1800200"/>
          </a:xfrm>
          <a:prstGeom prst="rect">
            <a:avLst/>
          </a:prstGeom>
          <a:noFill/>
          <a:ln w="9525">
            <a:noFill/>
            <a:miter lim="800000"/>
            <a:headEnd/>
            <a:tailEnd/>
          </a:ln>
        </p:spPr>
      </p:pic>
      <p:cxnSp>
        <p:nvCxnSpPr>
          <p:cNvPr id="15" name="14 Conector recto de flecha"/>
          <p:cNvCxnSpPr/>
          <p:nvPr/>
        </p:nvCxnSpPr>
        <p:spPr>
          <a:xfrm flipV="1">
            <a:off x="539552" y="2708920"/>
            <a:ext cx="432048" cy="1080120"/>
          </a:xfrm>
          <a:prstGeom prst="straightConnector1">
            <a:avLst/>
          </a:prstGeom>
          <a:ln w="381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2123728" y="3068960"/>
            <a:ext cx="4210540" cy="2664296"/>
          </a:xfrm>
          <a:prstGeom prst="rect">
            <a:avLst/>
          </a:prstGeom>
          <a:noFill/>
          <a:ln w="9525">
            <a:noFill/>
            <a:miter lim="800000"/>
            <a:headEnd/>
            <a:tailEnd/>
          </a:ln>
        </p:spPr>
      </p:pic>
      <p:cxnSp>
        <p:nvCxnSpPr>
          <p:cNvPr id="17" name="16 Conector recto de flecha"/>
          <p:cNvCxnSpPr/>
          <p:nvPr/>
        </p:nvCxnSpPr>
        <p:spPr>
          <a:xfrm flipV="1">
            <a:off x="1691680" y="3284984"/>
            <a:ext cx="792088" cy="864096"/>
          </a:xfrm>
          <a:prstGeom prst="straightConnector1">
            <a:avLst/>
          </a:prstGeom>
          <a:ln w="381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4" cstate="print"/>
          <a:srcRect/>
          <a:stretch>
            <a:fillRect/>
          </a:stretch>
        </p:blipFill>
        <p:spPr bwMode="auto">
          <a:xfrm>
            <a:off x="6300192" y="1628800"/>
            <a:ext cx="2592288" cy="4504262"/>
          </a:xfrm>
          <a:prstGeom prst="rect">
            <a:avLst/>
          </a:prstGeom>
          <a:noFill/>
          <a:ln w="9525">
            <a:noFill/>
            <a:miter lim="800000"/>
            <a:headEnd/>
            <a:tailEnd/>
          </a:ln>
        </p:spPr>
      </p:pic>
      <p:cxnSp>
        <p:nvCxnSpPr>
          <p:cNvPr id="20" name="19 Conector recto de flecha"/>
          <p:cNvCxnSpPr/>
          <p:nvPr/>
        </p:nvCxnSpPr>
        <p:spPr>
          <a:xfrm>
            <a:off x="5580112" y="2204864"/>
            <a:ext cx="1152128" cy="648072"/>
          </a:xfrm>
          <a:prstGeom prst="straightConnector1">
            <a:avLst/>
          </a:prstGeom>
          <a:ln w="381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95936" y="6396335"/>
            <a:ext cx="648072"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14</a:t>
            </a:fld>
            <a:endParaRPr lang="es-E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971674" y="971550"/>
            <a:ext cx="5912693" cy="5587820"/>
          </a:xfrm>
          <a:prstGeom prst="rect">
            <a:avLst/>
          </a:prstGeom>
          <a:noFill/>
          <a:ln w="9525">
            <a:noFill/>
            <a:miter lim="800000"/>
            <a:headEnd/>
            <a:tailEnd/>
          </a:ln>
        </p:spPr>
      </p:pic>
      <p:sp>
        <p:nvSpPr>
          <p:cNvPr id="13" name="12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Interfaces</a:t>
            </a:r>
            <a:endParaRPr lang="es-ES" sz="4400" b="1" dirty="0">
              <a:latin typeface="Times New Roman" pitchFamily="18" charset="0"/>
              <a:cs typeface="Times New Roman" pitchFamily="18" charset="0"/>
            </a:endParaRPr>
          </a:p>
        </p:txBody>
      </p:sp>
      <p:sp>
        <p:nvSpPr>
          <p:cNvPr id="14" name="13 CuadroTexto"/>
          <p:cNvSpPr txBox="1"/>
          <p:nvPr/>
        </p:nvSpPr>
        <p:spPr>
          <a:xfrm>
            <a:off x="395536" y="4149080"/>
            <a:ext cx="3024336" cy="954107"/>
          </a:xfrm>
          <a:prstGeom prst="rect">
            <a:avLst/>
          </a:prstGeom>
          <a:solidFill>
            <a:srgbClr val="FFCC99"/>
          </a:solidFill>
          <a:ln w="38100">
            <a:solidFill>
              <a:srgbClr val="C00000"/>
            </a:solidFill>
          </a:ln>
        </p:spPr>
        <p:txBody>
          <a:bodyPr wrap="square" rtlCol="0">
            <a:spAutoFit/>
          </a:bodyPr>
          <a:lstStyle/>
          <a:p>
            <a:r>
              <a:rPr lang="es-ES" sz="2800" dirty="0" smtClean="0">
                <a:latin typeface="Times New Roman" pitchFamily="18" charset="0"/>
                <a:cs typeface="Times New Roman" pitchFamily="18" charset="0"/>
              </a:rPr>
              <a:t>Especificamos el nombre del interfaz</a:t>
            </a:r>
            <a:endParaRPr lang="es-ES" sz="2800" dirty="0">
              <a:latin typeface="Times New Roman" pitchFamily="18" charset="0"/>
              <a:cs typeface="Times New Roman" pitchFamily="18" charset="0"/>
            </a:endParaRPr>
          </a:p>
        </p:txBody>
      </p:sp>
      <p:cxnSp>
        <p:nvCxnSpPr>
          <p:cNvPr id="15" name="14 Conector recto de flecha"/>
          <p:cNvCxnSpPr/>
          <p:nvPr/>
        </p:nvCxnSpPr>
        <p:spPr>
          <a:xfrm flipV="1">
            <a:off x="2699792" y="3429000"/>
            <a:ext cx="864096" cy="720080"/>
          </a:xfrm>
          <a:prstGeom prst="straightConnector1">
            <a:avLst/>
          </a:prstGeom>
          <a:ln w="381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15</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PILAS</a:t>
            </a:r>
            <a:endParaRPr lang="es-ES" sz="4400" b="1" dirty="0">
              <a:latin typeface="Times New Roman" pitchFamily="18" charset="0"/>
              <a:cs typeface="Times New Roman" pitchFamily="18" charset="0"/>
            </a:endParaRPr>
          </a:p>
        </p:txBody>
      </p:sp>
      <p:sp>
        <p:nvSpPr>
          <p:cNvPr id="13" name="12 CuadroTexto"/>
          <p:cNvSpPr txBox="1"/>
          <p:nvPr/>
        </p:nvSpPr>
        <p:spPr>
          <a:xfrm>
            <a:off x="539552" y="1700808"/>
            <a:ext cx="7992888" cy="1900520"/>
          </a:xfrm>
          <a:prstGeom prst="rect">
            <a:avLst/>
          </a:prstGeom>
          <a:noFill/>
        </p:spPr>
        <p:txBody>
          <a:bodyPr wrap="square" rtlCol="0">
            <a:spAutoFit/>
          </a:bodyPr>
          <a:lstStyle/>
          <a:p>
            <a:pPr indent="1084263" algn="just">
              <a:lnSpc>
                <a:spcPts val="4300"/>
              </a:lnSpc>
            </a:pPr>
            <a:r>
              <a:rPr lang="es-ES" sz="2800" dirty="0" smtClean="0">
                <a:latin typeface="Times New Roman" pitchFamily="18" charset="0"/>
                <a:cs typeface="Times New Roman" pitchFamily="18" charset="0"/>
              </a:rPr>
              <a:t>Estructura de datos lineal donde los elementos pueden ser añadidos o removidos solo por un extremo.</a:t>
            </a:r>
          </a:p>
          <a:p>
            <a:pPr algn="just">
              <a:lnSpc>
                <a:spcPts val="4300"/>
              </a:lnSpc>
              <a:spcBef>
                <a:spcPts val="1200"/>
              </a:spcBef>
            </a:pPr>
            <a:r>
              <a:rPr lang="es-ES" sz="2800" dirty="0" smtClean="0">
                <a:latin typeface="Times New Roman" pitchFamily="18" charset="0"/>
                <a:cs typeface="Times New Roman" pitchFamily="18" charset="0"/>
              </a:rPr>
              <a:t>Trabajan con filosofía </a:t>
            </a:r>
            <a:r>
              <a:rPr lang="es-ES" sz="2800" b="1" dirty="0" smtClean="0">
                <a:latin typeface="Times New Roman" pitchFamily="18" charset="0"/>
                <a:cs typeface="Times New Roman" pitchFamily="18" charset="0"/>
              </a:rPr>
              <a:t>LIFO </a:t>
            </a:r>
            <a:r>
              <a:rPr lang="es-ES" sz="2800" dirty="0" smtClean="0">
                <a:latin typeface="Times New Roman" pitchFamily="18" charset="0"/>
                <a:cs typeface="Times New Roman" pitchFamily="18" charset="0"/>
              </a:rPr>
              <a:t>(</a:t>
            </a:r>
            <a:r>
              <a:rPr lang="es-ES" sz="2800" i="1" dirty="0" err="1" smtClean="0">
                <a:latin typeface="Times New Roman" pitchFamily="18" charset="0"/>
                <a:cs typeface="Times New Roman" pitchFamily="18" charset="0"/>
              </a:rPr>
              <a:t>Last</a:t>
            </a:r>
            <a:r>
              <a:rPr lang="es-ES" sz="2800" i="1" dirty="0" smtClean="0">
                <a:latin typeface="Times New Roman" pitchFamily="18" charset="0"/>
                <a:cs typeface="Times New Roman" pitchFamily="18" charset="0"/>
              </a:rPr>
              <a:t> In </a:t>
            </a:r>
            <a:r>
              <a:rPr lang="es-ES" sz="2800" i="1" dirty="0" err="1" smtClean="0">
                <a:latin typeface="Times New Roman" pitchFamily="18" charset="0"/>
                <a:cs typeface="Times New Roman" pitchFamily="18" charset="0"/>
              </a:rPr>
              <a:t>First</a:t>
            </a:r>
            <a:r>
              <a:rPr lang="es-ES" sz="2800" i="1" dirty="0" smtClean="0">
                <a:latin typeface="Times New Roman" pitchFamily="18" charset="0"/>
                <a:cs typeface="Times New Roman" pitchFamily="18" charset="0"/>
              </a:rPr>
              <a:t> </a:t>
            </a:r>
            <a:r>
              <a:rPr lang="es-ES" sz="2800" i="1" dirty="0" err="1" smtClean="0">
                <a:latin typeface="Times New Roman" pitchFamily="18" charset="0"/>
                <a:cs typeface="Times New Roman" pitchFamily="18" charset="0"/>
              </a:rPr>
              <a:t>Out</a:t>
            </a:r>
            <a:r>
              <a:rPr lang="es-ES" sz="2800" dirty="0" smtClean="0">
                <a:latin typeface="Times New Roman" pitchFamily="18" charset="0"/>
                <a:cs typeface="Times New Roman" pitchFamily="18" charset="0"/>
              </a:rPr>
              <a:t>)</a:t>
            </a:r>
            <a:endParaRPr lang="es-ES" sz="2800" dirty="0">
              <a:latin typeface="Times New Roman" pitchFamily="18" charset="0"/>
              <a:cs typeface="Times New Roman" pitchFamily="18" charset="0"/>
            </a:endParaRPr>
          </a:p>
        </p:txBody>
      </p:sp>
      <p:pic>
        <p:nvPicPr>
          <p:cNvPr id="17410" name="Picture 2" descr="Resultado de imagen de pila de platos"/>
          <p:cNvPicPr>
            <a:picLocks noChangeAspect="1" noChangeArrowheads="1"/>
          </p:cNvPicPr>
          <p:nvPr/>
        </p:nvPicPr>
        <p:blipFill>
          <a:blip r:embed="rId2" cstate="print"/>
          <a:srcRect/>
          <a:stretch>
            <a:fillRect/>
          </a:stretch>
        </p:blipFill>
        <p:spPr bwMode="auto">
          <a:xfrm>
            <a:off x="5724128" y="4149080"/>
            <a:ext cx="3056012" cy="1785196"/>
          </a:xfrm>
          <a:prstGeom prst="rect">
            <a:avLst/>
          </a:prstGeom>
          <a:noFill/>
        </p:spPr>
      </p:pic>
      <p:sp>
        <p:nvSpPr>
          <p:cNvPr id="15" name="14 CuadroTexto"/>
          <p:cNvSpPr txBox="1"/>
          <p:nvPr/>
        </p:nvSpPr>
        <p:spPr>
          <a:xfrm>
            <a:off x="539552" y="3861048"/>
            <a:ext cx="4824536" cy="2323713"/>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Ejemplos</a:t>
            </a:r>
            <a:r>
              <a:rPr lang="es-ES" sz="2800" dirty="0" smtClean="0">
                <a:latin typeface="Times New Roman" pitchFamily="18" charset="0"/>
                <a:cs typeface="Times New Roman" pitchFamily="18" charset="0"/>
              </a:rPr>
              <a:t>:</a:t>
            </a:r>
          </a:p>
          <a:p>
            <a:pPr marL="361950" indent="-361950">
              <a:spcBef>
                <a:spcPts val="600"/>
              </a:spcBef>
              <a:buFont typeface="Wingdings" pitchFamily="2" charset="2"/>
              <a:buChar char="§"/>
            </a:pPr>
            <a:r>
              <a:rPr lang="es-ES" sz="2800" dirty="0" smtClean="0">
                <a:latin typeface="Times New Roman" pitchFamily="18" charset="0"/>
                <a:cs typeface="Times New Roman" pitchFamily="18" charset="0"/>
              </a:rPr>
              <a:t>Pila de platos</a:t>
            </a:r>
          </a:p>
          <a:p>
            <a:pPr marL="361950" indent="-361950">
              <a:buFont typeface="Wingdings" pitchFamily="2" charset="2"/>
              <a:buChar char="§"/>
            </a:pPr>
            <a:r>
              <a:rPr lang="es-ES" sz="2800" dirty="0" smtClean="0">
                <a:latin typeface="Times New Roman" pitchFamily="18" charset="0"/>
                <a:cs typeface="Times New Roman" pitchFamily="18" charset="0"/>
              </a:rPr>
              <a:t>Pila de llamadas a funciones</a:t>
            </a:r>
          </a:p>
          <a:p>
            <a:pPr marL="361950" indent="-361950">
              <a:buFont typeface="Wingdings" pitchFamily="2" charset="2"/>
              <a:buChar char="§"/>
            </a:pPr>
            <a:r>
              <a:rPr lang="es-ES" sz="2800" dirty="0" smtClean="0">
                <a:latin typeface="Times New Roman" pitchFamily="18" charset="0"/>
                <a:cs typeface="Times New Roman" pitchFamily="18" charset="0"/>
              </a:rPr>
              <a:t>Pila de recursión</a:t>
            </a:r>
          </a:p>
          <a:p>
            <a:pPr marL="361950" indent="-361950">
              <a:buFont typeface="Wingdings" pitchFamily="2" charset="2"/>
              <a:buChar char="§"/>
            </a:pPr>
            <a:r>
              <a:rPr lang="es-ES" sz="2800" dirty="0" smtClean="0">
                <a:latin typeface="Times New Roman" pitchFamily="18" charset="0"/>
                <a:cs typeface="Times New Roman" pitchFamily="18" charset="0"/>
              </a:rPr>
              <a:t>….</a:t>
            </a:r>
            <a:endParaRPr lang="es-E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16</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Operaciones básicas con PILAS</a:t>
            </a:r>
            <a:endParaRPr lang="es-ES" sz="4400" b="1" dirty="0">
              <a:latin typeface="Times New Roman" pitchFamily="18" charset="0"/>
              <a:cs typeface="Times New Roman" pitchFamily="18" charset="0"/>
            </a:endParaRPr>
          </a:p>
        </p:txBody>
      </p:sp>
      <p:sp>
        <p:nvSpPr>
          <p:cNvPr id="13" name="12 CuadroTexto"/>
          <p:cNvSpPr txBox="1"/>
          <p:nvPr/>
        </p:nvSpPr>
        <p:spPr>
          <a:xfrm>
            <a:off x="323528" y="1196752"/>
            <a:ext cx="8496944" cy="5293757"/>
          </a:xfrm>
          <a:prstGeom prst="rect">
            <a:avLst/>
          </a:prstGeom>
          <a:noFill/>
        </p:spPr>
        <p:txBody>
          <a:bodyPr wrap="square" rtlCol="0">
            <a:spAutoFit/>
          </a:bodyPr>
          <a:lstStyle/>
          <a:p>
            <a:pPr marL="446088" indent="-446088" algn="just">
              <a:buFont typeface="Wingdings" pitchFamily="2" charset="2"/>
              <a:buChar char="§"/>
            </a:pPr>
            <a:r>
              <a:rPr lang="es-ES" sz="2700" b="1" dirty="0" err="1" smtClean="0">
                <a:latin typeface="Times New Roman" pitchFamily="18" charset="0"/>
                <a:cs typeface="Times New Roman" pitchFamily="18" charset="0"/>
              </a:rPr>
              <a:t>crearPila</a:t>
            </a:r>
            <a:r>
              <a:rPr lang="es-ES" sz="2700" dirty="0" smtClean="0">
                <a:latin typeface="Times New Roman" pitchFamily="18" charset="0"/>
                <a:cs typeface="Times New Roman" pitchFamily="18" charset="0"/>
              </a:rPr>
              <a:t>: Crea una pila de objetos</a:t>
            </a:r>
          </a:p>
          <a:p>
            <a:pPr marL="446088" indent="-446088" algn="just">
              <a:spcBef>
                <a:spcPts val="600"/>
              </a:spcBef>
              <a:buFont typeface="Wingdings" pitchFamily="2" charset="2"/>
              <a:buChar char="§"/>
            </a:pPr>
            <a:r>
              <a:rPr lang="es-ES" sz="2700" b="1" dirty="0" err="1" smtClean="0">
                <a:latin typeface="Times New Roman" pitchFamily="18" charset="0"/>
                <a:cs typeface="Times New Roman" pitchFamily="18" charset="0"/>
              </a:rPr>
              <a:t>borrarPila</a:t>
            </a:r>
            <a:r>
              <a:rPr lang="es-ES" sz="2700" dirty="0" smtClean="0">
                <a:latin typeface="Times New Roman" pitchFamily="18" charset="0"/>
                <a:cs typeface="Times New Roman" pitchFamily="18" charset="0"/>
              </a:rPr>
              <a:t>:  Elimina una pila de objetos</a:t>
            </a:r>
          </a:p>
          <a:p>
            <a:pPr marL="446088" indent="-446088" algn="just">
              <a:spcBef>
                <a:spcPts val="600"/>
              </a:spcBef>
              <a:buFont typeface="Wingdings" pitchFamily="2" charset="2"/>
              <a:buChar char="§"/>
            </a:pPr>
            <a:r>
              <a:rPr lang="es-ES" sz="2700" b="1" dirty="0" err="1" smtClean="0">
                <a:latin typeface="Times New Roman" pitchFamily="18" charset="0"/>
                <a:cs typeface="Times New Roman" pitchFamily="18" charset="0"/>
              </a:rPr>
              <a:t>esPilaVacia</a:t>
            </a:r>
            <a:r>
              <a:rPr lang="es-ES" sz="2700" dirty="0" smtClean="0">
                <a:latin typeface="Times New Roman" pitchFamily="18" charset="0"/>
                <a:cs typeface="Times New Roman" pitchFamily="18" charset="0"/>
              </a:rPr>
              <a:t>:  V/F si la pila contiene o no elementos</a:t>
            </a:r>
          </a:p>
          <a:p>
            <a:pPr marL="446088" indent="-446088" algn="just">
              <a:spcBef>
                <a:spcPts val="600"/>
              </a:spcBef>
              <a:buFont typeface="Wingdings" pitchFamily="2" charset="2"/>
              <a:buChar char="§"/>
            </a:pPr>
            <a:r>
              <a:rPr lang="es-ES" sz="2700" b="1" dirty="0" err="1" smtClean="0">
                <a:latin typeface="Times New Roman" pitchFamily="18" charset="0"/>
                <a:cs typeface="Times New Roman" pitchFamily="18" charset="0"/>
              </a:rPr>
              <a:t>esPilaLlena</a:t>
            </a:r>
            <a:r>
              <a:rPr lang="es-ES" sz="2700" dirty="0" smtClean="0">
                <a:latin typeface="Times New Roman" pitchFamily="18" charset="0"/>
                <a:cs typeface="Times New Roman" pitchFamily="18" charset="0"/>
              </a:rPr>
              <a:t>:  V/F si es posible o no agregar nuevos elementos a la pila</a:t>
            </a:r>
          </a:p>
          <a:p>
            <a:pPr marL="446088" indent="-446088" algn="just">
              <a:spcBef>
                <a:spcPts val="600"/>
              </a:spcBef>
              <a:buFont typeface="Wingdings" pitchFamily="2" charset="2"/>
              <a:buChar char="§"/>
            </a:pPr>
            <a:r>
              <a:rPr lang="es-ES" sz="2700" b="1" dirty="0" smtClean="0">
                <a:latin typeface="Times New Roman" pitchFamily="18" charset="0"/>
                <a:cs typeface="Times New Roman" pitchFamily="18" charset="0"/>
              </a:rPr>
              <a:t>empilar</a:t>
            </a:r>
            <a:r>
              <a:rPr lang="es-ES" sz="2700" dirty="0" smtClean="0">
                <a:latin typeface="Times New Roman" pitchFamily="18" charset="0"/>
                <a:cs typeface="Times New Roman" pitchFamily="18" charset="0"/>
              </a:rPr>
              <a:t>: Agrega un nuevo elemento a la pila en el extremo llamado tope</a:t>
            </a:r>
          </a:p>
          <a:p>
            <a:pPr marL="446088" indent="-446088" algn="just">
              <a:spcBef>
                <a:spcPts val="600"/>
              </a:spcBef>
              <a:buFont typeface="Wingdings" pitchFamily="2" charset="2"/>
              <a:buChar char="§"/>
            </a:pPr>
            <a:r>
              <a:rPr lang="es-ES" sz="2700" b="1" dirty="0" err="1" smtClean="0">
                <a:latin typeface="Times New Roman" pitchFamily="18" charset="0"/>
                <a:cs typeface="Times New Roman" pitchFamily="18" charset="0"/>
              </a:rPr>
              <a:t>desempilar</a:t>
            </a:r>
            <a:r>
              <a:rPr lang="es-ES" sz="2700" dirty="0" smtClean="0">
                <a:latin typeface="Times New Roman" pitchFamily="18" charset="0"/>
                <a:cs typeface="Times New Roman" pitchFamily="18" charset="0"/>
              </a:rPr>
              <a:t>: Remueve el elemento de la pila que se encuentra en el extremo llamado tope</a:t>
            </a:r>
          </a:p>
          <a:p>
            <a:pPr marL="446088" indent="-446088" algn="just">
              <a:spcBef>
                <a:spcPts val="600"/>
              </a:spcBef>
              <a:buFont typeface="Wingdings" pitchFamily="2" charset="2"/>
              <a:buChar char="§"/>
            </a:pPr>
            <a:r>
              <a:rPr lang="es-ES" sz="2700" b="1" dirty="0" err="1" smtClean="0">
                <a:latin typeface="Times New Roman" pitchFamily="18" charset="0"/>
                <a:cs typeface="Times New Roman" pitchFamily="18" charset="0"/>
              </a:rPr>
              <a:t>verCima</a:t>
            </a:r>
            <a:r>
              <a:rPr lang="es-ES" sz="2700" dirty="0" smtClean="0">
                <a:latin typeface="Times New Roman" pitchFamily="18" charset="0"/>
                <a:cs typeface="Times New Roman" pitchFamily="18" charset="0"/>
              </a:rPr>
              <a:t>:  Devuelve el elemento que se encuentra en el extremo llamado tope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17</a:t>
            </a:fld>
            <a:endParaRPr lang="es-ES" sz="2400" b="1" dirty="0">
              <a:latin typeface="Times New Roman" pitchFamily="18" charset="0"/>
              <a:cs typeface="Times New Roman" pitchFamily="18" charset="0"/>
            </a:endParaRPr>
          </a:p>
        </p:txBody>
      </p:sp>
      <p:sp>
        <p:nvSpPr>
          <p:cNvPr id="13" name="12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4" name="13 CuadroTexto"/>
          <p:cNvSpPr txBox="1"/>
          <p:nvPr/>
        </p:nvSpPr>
        <p:spPr>
          <a:xfrm>
            <a:off x="539552" y="1484784"/>
            <a:ext cx="7992888" cy="643766"/>
          </a:xfrm>
          <a:prstGeom prst="rect">
            <a:avLst/>
          </a:prstGeom>
          <a:noFill/>
        </p:spPr>
        <p:txBody>
          <a:bodyPr wrap="square" rtlCol="0">
            <a:spAutoFit/>
          </a:bodyPr>
          <a:lstStyle/>
          <a:p>
            <a:pPr marL="514350" indent="-514350" algn="just">
              <a:lnSpc>
                <a:spcPts val="4300"/>
              </a:lnSpc>
              <a:buFont typeface="+mj-lt"/>
              <a:buAutoNum type="arabicParenR"/>
            </a:pPr>
            <a:r>
              <a:rPr lang="es-ES" sz="2800" b="1" dirty="0" smtClean="0">
                <a:latin typeface="Times New Roman" pitchFamily="18" charset="0"/>
                <a:cs typeface="Times New Roman" pitchFamily="18" charset="0"/>
              </a:rPr>
              <a:t>Utilizando un </a:t>
            </a:r>
            <a:r>
              <a:rPr lang="es-ES" sz="2800" b="1" dirty="0" err="1" smtClean="0">
                <a:latin typeface="Times New Roman" pitchFamily="18" charset="0"/>
                <a:cs typeface="Times New Roman" pitchFamily="18" charset="0"/>
              </a:rPr>
              <a:t>array</a:t>
            </a:r>
            <a:endParaRPr lang="es-ES" sz="2800" b="1" dirty="0">
              <a:latin typeface="Times New Roman" pitchFamily="18" charset="0"/>
              <a:cs typeface="Times New Roman" pitchFamily="18" charset="0"/>
            </a:endParaRPr>
          </a:p>
        </p:txBody>
      </p:sp>
      <p:sp>
        <p:nvSpPr>
          <p:cNvPr id="15" name="14 CuadroTexto"/>
          <p:cNvSpPr txBox="1"/>
          <p:nvPr/>
        </p:nvSpPr>
        <p:spPr>
          <a:xfrm>
            <a:off x="611560" y="2276872"/>
            <a:ext cx="8208912" cy="954107"/>
          </a:xfrm>
          <a:prstGeom prst="rect">
            <a:avLst/>
          </a:prstGeom>
          <a:noFill/>
        </p:spPr>
        <p:txBody>
          <a:bodyPr wrap="square" rtlCol="0">
            <a:spAutoFit/>
          </a:bodyPr>
          <a:lstStyle/>
          <a:p>
            <a:pPr indent="1084263" algn="just"/>
            <a:r>
              <a:rPr lang="es-ES" sz="2800" dirty="0" smtClean="0">
                <a:latin typeface="Times New Roman" pitchFamily="18" charset="0"/>
                <a:cs typeface="Times New Roman" pitchFamily="18" charset="0"/>
              </a:rPr>
              <a:t>Define un </a:t>
            </a:r>
            <a:r>
              <a:rPr lang="es-ES" sz="2800" dirty="0" err="1" smtClean="0">
                <a:latin typeface="Times New Roman" pitchFamily="18" charset="0"/>
                <a:cs typeface="Times New Roman" pitchFamily="18" charset="0"/>
              </a:rPr>
              <a:t>array</a:t>
            </a:r>
            <a:r>
              <a:rPr lang="es-ES" sz="2800" dirty="0" smtClean="0">
                <a:latin typeface="Times New Roman" pitchFamily="18" charset="0"/>
                <a:cs typeface="Times New Roman" pitchFamily="18" charset="0"/>
              </a:rPr>
              <a:t> de una dimensión (vector) donde se almacenan los elementos</a:t>
            </a:r>
            <a:endParaRPr lang="es-ES" sz="2800" dirty="0">
              <a:latin typeface="Times New Roman" pitchFamily="18" charset="0"/>
              <a:cs typeface="Times New Roman" pitchFamily="18" charset="0"/>
            </a:endParaRPr>
          </a:p>
        </p:txBody>
      </p:sp>
      <p:grpSp>
        <p:nvGrpSpPr>
          <p:cNvPr id="31" name="30 Grupo"/>
          <p:cNvGrpSpPr/>
          <p:nvPr/>
        </p:nvGrpSpPr>
        <p:grpSpPr>
          <a:xfrm>
            <a:off x="1619672" y="3645024"/>
            <a:ext cx="6624736" cy="1099284"/>
            <a:chOff x="1475656" y="3645024"/>
            <a:chExt cx="6624736" cy="1099284"/>
          </a:xfrm>
        </p:grpSpPr>
        <p:sp>
          <p:nvSpPr>
            <p:cNvPr id="16" name="15 Rectángulo"/>
            <p:cNvSpPr/>
            <p:nvPr/>
          </p:nvSpPr>
          <p:spPr>
            <a:xfrm>
              <a:off x="1475656" y="3645024"/>
              <a:ext cx="936104" cy="64807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2411760" y="3645024"/>
              <a:ext cx="936104" cy="64807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Rectángulo"/>
            <p:cNvSpPr/>
            <p:nvPr/>
          </p:nvSpPr>
          <p:spPr>
            <a:xfrm>
              <a:off x="3347864" y="3645024"/>
              <a:ext cx="936104" cy="64807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Rectángulo"/>
            <p:cNvSpPr/>
            <p:nvPr/>
          </p:nvSpPr>
          <p:spPr>
            <a:xfrm>
              <a:off x="4283968" y="3645024"/>
              <a:ext cx="936104" cy="64807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Rectángulo"/>
            <p:cNvSpPr/>
            <p:nvPr/>
          </p:nvSpPr>
          <p:spPr>
            <a:xfrm>
              <a:off x="5220072" y="3645024"/>
              <a:ext cx="936104" cy="64807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20 Rectángulo"/>
            <p:cNvSpPr/>
            <p:nvPr/>
          </p:nvSpPr>
          <p:spPr>
            <a:xfrm>
              <a:off x="6156176" y="3645024"/>
              <a:ext cx="936104" cy="64807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22 CuadroTexto"/>
            <p:cNvSpPr txBox="1"/>
            <p:nvPr/>
          </p:nvSpPr>
          <p:spPr>
            <a:xfrm>
              <a:off x="1547664" y="4221088"/>
              <a:ext cx="57606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0</a:t>
              </a:r>
              <a:endParaRPr lang="es-ES" sz="2800" b="1" dirty="0">
                <a:latin typeface="Times New Roman" pitchFamily="18" charset="0"/>
                <a:cs typeface="Times New Roman" pitchFamily="18" charset="0"/>
              </a:endParaRPr>
            </a:p>
          </p:txBody>
        </p:sp>
        <p:sp>
          <p:nvSpPr>
            <p:cNvPr id="24" name="23 CuadroTexto"/>
            <p:cNvSpPr txBox="1"/>
            <p:nvPr/>
          </p:nvSpPr>
          <p:spPr>
            <a:xfrm>
              <a:off x="2483768" y="4221088"/>
              <a:ext cx="57606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1</a:t>
              </a:r>
              <a:endParaRPr lang="es-ES" sz="2800" b="1" dirty="0">
                <a:latin typeface="Times New Roman" pitchFamily="18" charset="0"/>
                <a:cs typeface="Times New Roman" pitchFamily="18" charset="0"/>
              </a:endParaRPr>
            </a:p>
          </p:txBody>
        </p:sp>
        <p:sp>
          <p:nvSpPr>
            <p:cNvPr id="25" name="24 CuadroTexto"/>
            <p:cNvSpPr txBox="1"/>
            <p:nvPr/>
          </p:nvSpPr>
          <p:spPr>
            <a:xfrm>
              <a:off x="3419872" y="4221088"/>
              <a:ext cx="57606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2</a:t>
              </a:r>
              <a:endParaRPr lang="es-ES" sz="2800" b="1" dirty="0">
                <a:latin typeface="Times New Roman" pitchFamily="18" charset="0"/>
                <a:cs typeface="Times New Roman" pitchFamily="18" charset="0"/>
              </a:endParaRPr>
            </a:p>
          </p:txBody>
        </p:sp>
        <p:sp>
          <p:nvSpPr>
            <p:cNvPr id="26" name="25 CuadroTexto"/>
            <p:cNvSpPr txBox="1"/>
            <p:nvPr/>
          </p:nvSpPr>
          <p:spPr>
            <a:xfrm>
              <a:off x="4355976" y="4221088"/>
              <a:ext cx="57606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3</a:t>
              </a:r>
              <a:endParaRPr lang="es-ES" sz="2800" b="1" dirty="0">
                <a:latin typeface="Times New Roman" pitchFamily="18" charset="0"/>
                <a:cs typeface="Times New Roman" pitchFamily="18" charset="0"/>
              </a:endParaRPr>
            </a:p>
          </p:txBody>
        </p:sp>
        <p:sp>
          <p:nvSpPr>
            <p:cNvPr id="27" name="26 CuadroTexto"/>
            <p:cNvSpPr txBox="1"/>
            <p:nvPr/>
          </p:nvSpPr>
          <p:spPr>
            <a:xfrm>
              <a:off x="5292080" y="4221088"/>
              <a:ext cx="57606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4</a:t>
              </a:r>
              <a:endParaRPr lang="es-ES" sz="2800" b="1" dirty="0">
                <a:latin typeface="Times New Roman" pitchFamily="18" charset="0"/>
                <a:cs typeface="Times New Roman" pitchFamily="18" charset="0"/>
              </a:endParaRPr>
            </a:p>
          </p:txBody>
        </p:sp>
        <p:sp>
          <p:nvSpPr>
            <p:cNvPr id="28" name="27 CuadroTexto"/>
            <p:cNvSpPr txBox="1"/>
            <p:nvPr/>
          </p:nvSpPr>
          <p:spPr>
            <a:xfrm>
              <a:off x="6228184" y="4221088"/>
              <a:ext cx="57606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5</a:t>
              </a:r>
              <a:endParaRPr lang="es-ES" sz="2800" b="1" dirty="0">
                <a:latin typeface="Times New Roman" pitchFamily="18" charset="0"/>
                <a:cs typeface="Times New Roman" pitchFamily="18" charset="0"/>
              </a:endParaRPr>
            </a:p>
          </p:txBody>
        </p:sp>
        <p:sp>
          <p:nvSpPr>
            <p:cNvPr id="29" name="28 CuadroTexto"/>
            <p:cNvSpPr txBox="1"/>
            <p:nvPr/>
          </p:nvSpPr>
          <p:spPr>
            <a:xfrm>
              <a:off x="7164288" y="3717032"/>
              <a:ext cx="93610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 · · ·</a:t>
              </a:r>
              <a:endParaRPr lang="es-ES" sz="2800" b="1" dirty="0">
                <a:latin typeface="Times New Roman" pitchFamily="18" charset="0"/>
                <a:cs typeface="Times New Roman" pitchFamily="18" charset="0"/>
              </a:endParaRPr>
            </a:p>
          </p:txBody>
        </p:sp>
      </p:grpSp>
      <p:sp>
        <p:nvSpPr>
          <p:cNvPr id="30" name="29 CuadroTexto"/>
          <p:cNvSpPr txBox="1"/>
          <p:nvPr/>
        </p:nvSpPr>
        <p:spPr>
          <a:xfrm>
            <a:off x="611560" y="4941168"/>
            <a:ext cx="8208912" cy="954107"/>
          </a:xfrm>
          <a:prstGeom prst="rect">
            <a:avLst/>
          </a:prstGeom>
          <a:noFill/>
        </p:spPr>
        <p:txBody>
          <a:bodyPr wrap="square" rtlCol="0">
            <a:spAutoFit/>
          </a:bodyPr>
          <a:lstStyle/>
          <a:p>
            <a:pPr algn="just"/>
            <a:r>
              <a:rPr lang="es-ES" sz="2800" b="1" dirty="0" smtClean="0">
                <a:solidFill>
                  <a:srgbClr val="000099"/>
                </a:solidFill>
                <a:latin typeface="Times New Roman" pitchFamily="18" charset="0"/>
                <a:cs typeface="Times New Roman" pitchFamily="18" charset="0"/>
              </a:rPr>
              <a:t>TOPE</a:t>
            </a:r>
            <a:r>
              <a:rPr lang="es-ES" sz="2800" dirty="0" smtClean="0">
                <a:latin typeface="Times New Roman" pitchFamily="18" charset="0"/>
                <a:cs typeface="Times New Roman" pitchFamily="18" charset="0"/>
              </a:rPr>
              <a:t>: Apunta hacia el elemento que se encuentra en el extremo de la pila. (inicialmente es -1)</a:t>
            </a:r>
            <a:endParaRPr lang="es-ES" sz="2800" dirty="0">
              <a:latin typeface="Times New Roman" pitchFamily="18" charset="0"/>
              <a:cs typeface="Times New Roman" pitchFamily="18" charset="0"/>
            </a:endParaRPr>
          </a:p>
        </p:txBody>
      </p:sp>
      <p:cxnSp>
        <p:nvCxnSpPr>
          <p:cNvPr id="33" name="32 Conector recto de flecha"/>
          <p:cNvCxnSpPr/>
          <p:nvPr/>
        </p:nvCxnSpPr>
        <p:spPr>
          <a:xfrm flipV="1">
            <a:off x="1331640" y="4365104"/>
            <a:ext cx="0" cy="57606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18</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539552" y="1340768"/>
            <a:ext cx="7992888" cy="590033"/>
          </a:xfrm>
          <a:prstGeom prst="rect">
            <a:avLst/>
          </a:prstGeom>
          <a:noFill/>
        </p:spPr>
        <p:txBody>
          <a:bodyPr wrap="square" rtlCol="0">
            <a:spAutoFit/>
          </a:bodyPr>
          <a:lstStyle/>
          <a:p>
            <a:pPr marL="361950" indent="-361950" algn="just">
              <a:lnSpc>
                <a:spcPts val="4300"/>
              </a:lnSpc>
              <a:buFont typeface="Wingdings" pitchFamily="2" charset="2"/>
              <a:buChar char="§"/>
            </a:pPr>
            <a:r>
              <a:rPr lang="es-ES" sz="2800" b="1" dirty="0" smtClean="0">
                <a:latin typeface="Times New Roman" pitchFamily="18" charset="0"/>
                <a:cs typeface="Times New Roman" pitchFamily="18" charset="0"/>
              </a:rPr>
              <a:t>Ejemplo</a:t>
            </a:r>
            <a:endParaRPr lang="es-ES" sz="2800" b="1" dirty="0">
              <a:latin typeface="Times New Roman" pitchFamily="18" charset="0"/>
              <a:cs typeface="Times New Roman" pitchFamily="18" charset="0"/>
            </a:endParaRPr>
          </a:p>
        </p:txBody>
      </p:sp>
      <p:grpSp>
        <p:nvGrpSpPr>
          <p:cNvPr id="64" name="63 Grupo"/>
          <p:cNvGrpSpPr/>
          <p:nvPr/>
        </p:nvGrpSpPr>
        <p:grpSpPr>
          <a:xfrm>
            <a:off x="323528" y="1988840"/>
            <a:ext cx="8568952" cy="4278089"/>
            <a:chOff x="323528" y="1988840"/>
            <a:chExt cx="8568952" cy="4278089"/>
          </a:xfrm>
        </p:grpSpPr>
        <p:sp>
          <p:nvSpPr>
            <p:cNvPr id="14" name="13 CuadroTexto"/>
            <p:cNvSpPr txBox="1"/>
            <p:nvPr/>
          </p:nvSpPr>
          <p:spPr>
            <a:xfrm>
              <a:off x="539552" y="5085184"/>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15" name="14 CuadroTexto"/>
            <p:cNvSpPr txBox="1"/>
            <p:nvPr/>
          </p:nvSpPr>
          <p:spPr>
            <a:xfrm>
              <a:off x="539552" y="4581128"/>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16" name="15 CuadroTexto"/>
            <p:cNvSpPr txBox="1"/>
            <p:nvPr/>
          </p:nvSpPr>
          <p:spPr>
            <a:xfrm>
              <a:off x="539552" y="4077072"/>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17" name="16 CuadroTexto"/>
            <p:cNvSpPr txBox="1"/>
            <p:nvPr/>
          </p:nvSpPr>
          <p:spPr>
            <a:xfrm>
              <a:off x="539552" y="3573016"/>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18" name="17 CuadroTexto"/>
            <p:cNvSpPr txBox="1"/>
            <p:nvPr/>
          </p:nvSpPr>
          <p:spPr>
            <a:xfrm>
              <a:off x="539552" y="3068960"/>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19" name="18 CuadroTexto"/>
            <p:cNvSpPr txBox="1"/>
            <p:nvPr/>
          </p:nvSpPr>
          <p:spPr>
            <a:xfrm>
              <a:off x="2339752" y="5085184"/>
              <a:ext cx="1008112" cy="523220"/>
            </a:xfrm>
            <a:prstGeom prst="rect">
              <a:avLst/>
            </a:prstGeom>
            <a:solidFill>
              <a:schemeClr val="bg1"/>
            </a:solidFill>
            <a:ln w="3810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A</a:t>
              </a:r>
              <a:endParaRPr lang="es-ES" sz="2800" b="1" dirty="0">
                <a:latin typeface="Times New Roman" pitchFamily="18" charset="0"/>
                <a:cs typeface="Times New Roman" pitchFamily="18" charset="0"/>
              </a:endParaRPr>
            </a:p>
          </p:txBody>
        </p:sp>
        <p:sp>
          <p:nvSpPr>
            <p:cNvPr id="20" name="19 CuadroTexto"/>
            <p:cNvSpPr txBox="1"/>
            <p:nvPr/>
          </p:nvSpPr>
          <p:spPr>
            <a:xfrm>
              <a:off x="2339752" y="4581128"/>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21" name="20 CuadroTexto"/>
            <p:cNvSpPr txBox="1"/>
            <p:nvPr/>
          </p:nvSpPr>
          <p:spPr>
            <a:xfrm>
              <a:off x="2339752" y="4077072"/>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22" name="21 CuadroTexto"/>
            <p:cNvSpPr txBox="1"/>
            <p:nvPr/>
          </p:nvSpPr>
          <p:spPr>
            <a:xfrm>
              <a:off x="2339752" y="3573016"/>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23" name="22 CuadroTexto"/>
            <p:cNvSpPr txBox="1"/>
            <p:nvPr/>
          </p:nvSpPr>
          <p:spPr>
            <a:xfrm>
              <a:off x="2339752" y="3068960"/>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24" name="23 CuadroTexto"/>
            <p:cNvSpPr txBox="1"/>
            <p:nvPr/>
          </p:nvSpPr>
          <p:spPr>
            <a:xfrm>
              <a:off x="4139952" y="5085184"/>
              <a:ext cx="1008112" cy="523220"/>
            </a:xfrm>
            <a:prstGeom prst="rect">
              <a:avLst/>
            </a:prstGeom>
            <a:solidFill>
              <a:schemeClr val="bg1"/>
            </a:solidFill>
            <a:ln w="3810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A</a:t>
              </a:r>
              <a:endParaRPr lang="es-ES" sz="2800" b="1" dirty="0">
                <a:latin typeface="Times New Roman" pitchFamily="18" charset="0"/>
                <a:cs typeface="Times New Roman" pitchFamily="18" charset="0"/>
              </a:endParaRPr>
            </a:p>
          </p:txBody>
        </p:sp>
        <p:sp>
          <p:nvSpPr>
            <p:cNvPr id="25" name="24 CuadroTexto"/>
            <p:cNvSpPr txBox="1"/>
            <p:nvPr/>
          </p:nvSpPr>
          <p:spPr>
            <a:xfrm>
              <a:off x="4139952" y="4581128"/>
              <a:ext cx="1008112" cy="523220"/>
            </a:xfrm>
            <a:prstGeom prst="rect">
              <a:avLst/>
            </a:prstGeom>
            <a:solidFill>
              <a:schemeClr val="bg1"/>
            </a:solidFill>
            <a:ln w="3810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B</a:t>
              </a:r>
              <a:endParaRPr lang="es-ES" sz="2800" b="1" dirty="0">
                <a:latin typeface="Times New Roman" pitchFamily="18" charset="0"/>
                <a:cs typeface="Times New Roman" pitchFamily="18" charset="0"/>
              </a:endParaRPr>
            </a:p>
          </p:txBody>
        </p:sp>
        <p:sp>
          <p:nvSpPr>
            <p:cNvPr id="26" name="25 CuadroTexto"/>
            <p:cNvSpPr txBox="1"/>
            <p:nvPr/>
          </p:nvSpPr>
          <p:spPr>
            <a:xfrm>
              <a:off x="4139952" y="4077072"/>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27" name="26 CuadroTexto"/>
            <p:cNvSpPr txBox="1"/>
            <p:nvPr/>
          </p:nvSpPr>
          <p:spPr>
            <a:xfrm>
              <a:off x="4139952" y="3573016"/>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28" name="27 CuadroTexto"/>
            <p:cNvSpPr txBox="1"/>
            <p:nvPr/>
          </p:nvSpPr>
          <p:spPr>
            <a:xfrm>
              <a:off x="4139952" y="3068960"/>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29" name="28 CuadroTexto"/>
            <p:cNvSpPr txBox="1"/>
            <p:nvPr/>
          </p:nvSpPr>
          <p:spPr>
            <a:xfrm>
              <a:off x="5940152" y="5085184"/>
              <a:ext cx="1008112" cy="523220"/>
            </a:xfrm>
            <a:prstGeom prst="rect">
              <a:avLst/>
            </a:prstGeom>
            <a:solidFill>
              <a:schemeClr val="bg1"/>
            </a:solidFill>
            <a:ln w="3810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A</a:t>
              </a:r>
              <a:endParaRPr lang="es-ES" sz="2800" b="1" dirty="0">
                <a:latin typeface="Times New Roman" pitchFamily="18" charset="0"/>
                <a:cs typeface="Times New Roman" pitchFamily="18" charset="0"/>
              </a:endParaRPr>
            </a:p>
          </p:txBody>
        </p:sp>
        <p:sp>
          <p:nvSpPr>
            <p:cNvPr id="30" name="29 CuadroTexto"/>
            <p:cNvSpPr txBox="1"/>
            <p:nvPr/>
          </p:nvSpPr>
          <p:spPr>
            <a:xfrm>
              <a:off x="5940152" y="4581128"/>
              <a:ext cx="1008112" cy="523220"/>
            </a:xfrm>
            <a:prstGeom prst="rect">
              <a:avLst/>
            </a:prstGeom>
            <a:solidFill>
              <a:schemeClr val="bg1"/>
            </a:solidFill>
            <a:ln w="3810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B</a:t>
              </a:r>
              <a:endParaRPr lang="es-ES" sz="2800" b="1" dirty="0">
                <a:latin typeface="Times New Roman" pitchFamily="18" charset="0"/>
                <a:cs typeface="Times New Roman" pitchFamily="18" charset="0"/>
              </a:endParaRPr>
            </a:p>
          </p:txBody>
        </p:sp>
        <p:sp>
          <p:nvSpPr>
            <p:cNvPr id="31" name="30 CuadroTexto"/>
            <p:cNvSpPr txBox="1"/>
            <p:nvPr/>
          </p:nvSpPr>
          <p:spPr>
            <a:xfrm>
              <a:off x="5940152" y="4077072"/>
              <a:ext cx="1008112" cy="523220"/>
            </a:xfrm>
            <a:prstGeom prst="rect">
              <a:avLst/>
            </a:prstGeom>
            <a:solidFill>
              <a:schemeClr val="bg1"/>
            </a:solidFill>
            <a:ln w="3810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C</a:t>
              </a:r>
              <a:endParaRPr lang="es-ES" sz="2800" b="1" dirty="0">
                <a:latin typeface="Times New Roman" pitchFamily="18" charset="0"/>
                <a:cs typeface="Times New Roman" pitchFamily="18" charset="0"/>
              </a:endParaRPr>
            </a:p>
          </p:txBody>
        </p:sp>
        <p:sp>
          <p:nvSpPr>
            <p:cNvPr id="32" name="31 CuadroTexto"/>
            <p:cNvSpPr txBox="1"/>
            <p:nvPr/>
          </p:nvSpPr>
          <p:spPr>
            <a:xfrm>
              <a:off x="5940152" y="3573016"/>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33" name="32 CuadroTexto"/>
            <p:cNvSpPr txBox="1"/>
            <p:nvPr/>
          </p:nvSpPr>
          <p:spPr>
            <a:xfrm>
              <a:off x="5940152" y="3068960"/>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34" name="33 CuadroTexto"/>
            <p:cNvSpPr txBox="1"/>
            <p:nvPr/>
          </p:nvSpPr>
          <p:spPr>
            <a:xfrm>
              <a:off x="7596336" y="5085184"/>
              <a:ext cx="1008112" cy="523220"/>
            </a:xfrm>
            <a:prstGeom prst="rect">
              <a:avLst/>
            </a:prstGeom>
            <a:solidFill>
              <a:schemeClr val="bg1"/>
            </a:solidFill>
            <a:ln w="3810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A</a:t>
              </a:r>
              <a:endParaRPr lang="es-ES" sz="2800" b="1" dirty="0">
                <a:latin typeface="Times New Roman" pitchFamily="18" charset="0"/>
                <a:cs typeface="Times New Roman" pitchFamily="18" charset="0"/>
              </a:endParaRPr>
            </a:p>
          </p:txBody>
        </p:sp>
        <p:sp>
          <p:nvSpPr>
            <p:cNvPr id="35" name="34 CuadroTexto"/>
            <p:cNvSpPr txBox="1"/>
            <p:nvPr/>
          </p:nvSpPr>
          <p:spPr>
            <a:xfrm>
              <a:off x="7596336" y="4581128"/>
              <a:ext cx="1008112" cy="523220"/>
            </a:xfrm>
            <a:prstGeom prst="rect">
              <a:avLst/>
            </a:prstGeom>
            <a:solidFill>
              <a:schemeClr val="bg1"/>
            </a:solidFill>
            <a:ln w="3810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B</a:t>
              </a:r>
              <a:endParaRPr lang="es-ES" sz="2800" b="1" dirty="0">
                <a:latin typeface="Times New Roman" pitchFamily="18" charset="0"/>
                <a:cs typeface="Times New Roman" pitchFamily="18" charset="0"/>
              </a:endParaRPr>
            </a:p>
          </p:txBody>
        </p:sp>
        <p:sp>
          <p:nvSpPr>
            <p:cNvPr id="36" name="35 CuadroTexto"/>
            <p:cNvSpPr txBox="1"/>
            <p:nvPr/>
          </p:nvSpPr>
          <p:spPr>
            <a:xfrm>
              <a:off x="7596336" y="4077072"/>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37" name="36 CuadroTexto"/>
            <p:cNvSpPr txBox="1"/>
            <p:nvPr/>
          </p:nvSpPr>
          <p:spPr>
            <a:xfrm>
              <a:off x="7596336" y="3573016"/>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38" name="37 CuadroTexto"/>
            <p:cNvSpPr txBox="1"/>
            <p:nvPr/>
          </p:nvSpPr>
          <p:spPr>
            <a:xfrm>
              <a:off x="7596336" y="3068960"/>
              <a:ext cx="1008112" cy="523220"/>
            </a:xfrm>
            <a:prstGeom prst="rect">
              <a:avLst/>
            </a:prstGeom>
            <a:solidFill>
              <a:schemeClr val="bg1"/>
            </a:solidFill>
            <a:ln w="38100">
              <a:solidFill>
                <a:schemeClr val="tx1"/>
              </a:solidFill>
            </a:ln>
          </p:spPr>
          <p:txBody>
            <a:bodyPr wrap="square" rtlCol="0">
              <a:spAutoFit/>
            </a:bodyPr>
            <a:lstStyle/>
            <a:p>
              <a:pPr algn="ctr"/>
              <a:endParaRPr lang="es-ES" sz="2800" b="1" dirty="0">
                <a:latin typeface="Times New Roman" pitchFamily="18" charset="0"/>
                <a:cs typeface="Times New Roman" pitchFamily="18" charset="0"/>
              </a:endParaRPr>
            </a:p>
          </p:txBody>
        </p:sp>
        <p:sp>
          <p:nvSpPr>
            <p:cNvPr id="39" name="38 CuadroTexto"/>
            <p:cNvSpPr txBox="1"/>
            <p:nvPr/>
          </p:nvSpPr>
          <p:spPr>
            <a:xfrm>
              <a:off x="395536" y="2420888"/>
              <a:ext cx="1440160" cy="523220"/>
            </a:xfrm>
            <a:prstGeom prst="rect">
              <a:avLst/>
            </a:prstGeom>
            <a:noFill/>
          </p:spPr>
          <p:txBody>
            <a:bodyPr wrap="square" rtlCol="0">
              <a:spAutoFit/>
            </a:bodyPr>
            <a:lstStyle/>
            <a:p>
              <a:r>
                <a:rPr lang="es-ES" sz="2800" b="1" dirty="0" smtClean="0">
                  <a:solidFill>
                    <a:srgbClr val="000099"/>
                  </a:solidFill>
                  <a:latin typeface="Times New Roman" pitchFamily="18" charset="0"/>
                  <a:cs typeface="Times New Roman" pitchFamily="18" charset="0"/>
                </a:rPr>
                <a:t>Inicio:</a:t>
              </a:r>
              <a:endParaRPr lang="es-ES" sz="2800" b="1" dirty="0">
                <a:solidFill>
                  <a:srgbClr val="000099"/>
                </a:solidFill>
                <a:latin typeface="Times New Roman" pitchFamily="18" charset="0"/>
                <a:cs typeface="Times New Roman" pitchFamily="18" charset="0"/>
              </a:endParaRPr>
            </a:p>
          </p:txBody>
        </p:sp>
        <p:sp>
          <p:nvSpPr>
            <p:cNvPr id="40" name="39 CuadroTexto"/>
            <p:cNvSpPr txBox="1"/>
            <p:nvPr/>
          </p:nvSpPr>
          <p:spPr>
            <a:xfrm>
              <a:off x="2123728" y="1988840"/>
              <a:ext cx="1440160" cy="954107"/>
            </a:xfrm>
            <a:prstGeom prst="rect">
              <a:avLst/>
            </a:prstGeom>
            <a:noFill/>
          </p:spPr>
          <p:txBody>
            <a:bodyPr wrap="square" rtlCol="0">
              <a:spAutoFit/>
            </a:bodyPr>
            <a:lstStyle/>
            <a:p>
              <a:pPr algn="ctr"/>
              <a:r>
                <a:rPr lang="es-ES" sz="2800" b="1" dirty="0" smtClean="0">
                  <a:solidFill>
                    <a:srgbClr val="7030A0"/>
                  </a:solidFill>
                  <a:latin typeface="Times New Roman" pitchFamily="18" charset="0"/>
                  <a:cs typeface="Times New Roman" pitchFamily="18" charset="0"/>
                </a:rPr>
                <a:t>Insertar</a:t>
              </a:r>
            </a:p>
            <a:p>
              <a:pPr algn="ctr"/>
              <a:r>
                <a:rPr lang="es-ES" sz="2800" b="1" dirty="0" smtClean="0">
                  <a:solidFill>
                    <a:srgbClr val="7030A0"/>
                  </a:solidFill>
                  <a:latin typeface="Times New Roman" pitchFamily="18" charset="0"/>
                  <a:cs typeface="Times New Roman" pitchFamily="18" charset="0"/>
                </a:rPr>
                <a:t>A:</a:t>
              </a:r>
              <a:endParaRPr lang="es-ES" sz="2800" b="1" dirty="0">
                <a:solidFill>
                  <a:srgbClr val="7030A0"/>
                </a:solidFill>
                <a:latin typeface="Times New Roman" pitchFamily="18" charset="0"/>
                <a:cs typeface="Times New Roman" pitchFamily="18" charset="0"/>
              </a:endParaRPr>
            </a:p>
          </p:txBody>
        </p:sp>
        <p:sp>
          <p:nvSpPr>
            <p:cNvPr id="41" name="40 CuadroTexto"/>
            <p:cNvSpPr txBox="1"/>
            <p:nvPr/>
          </p:nvSpPr>
          <p:spPr>
            <a:xfrm>
              <a:off x="3923928" y="1988840"/>
              <a:ext cx="1440160" cy="954107"/>
            </a:xfrm>
            <a:prstGeom prst="rect">
              <a:avLst/>
            </a:prstGeom>
            <a:noFill/>
          </p:spPr>
          <p:txBody>
            <a:bodyPr wrap="square" rtlCol="0">
              <a:spAutoFit/>
            </a:bodyPr>
            <a:lstStyle/>
            <a:p>
              <a:pPr algn="ctr"/>
              <a:r>
                <a:rPr lang="es-ES" sz="2800" b="1" dirty="0" smtClean="0">
                  <a:solidFill>
                    <a:srgbClr val="7030A0"/>
                  </a:solidFill>
                  <a:latin typeface="Times New Roman" pitchFamily="18" charset="0"/>
                  <a:cs typeface="Times New Roman" pitchFamily="18" charset="0"/>
                </a:rPr>
                <a:t>Insertar</a:t>
              </a:r>
            </a:p>
            <a:p>
              <a:pPr algn="ctr"/>
              <a:r>
                <a:rPr lang="es-ES" sz="2800" b="1" dirty="0" smtClean="0">
                  <a:solidFill>
                    <a:srgbClr val="7030A0"/>
                  </a:solidFill>
                  <a:latin typeface="Times New Roman" pitchFamily="18" charset="0"/>
                  <a:cs typeface="Times New Roman" pitchFamily="18" charset="0"/>
                </a:rPr>
                <a:t>B:</a:t>
              </a:r>
              <a:endParaRPr lang="es-ES" sz="2800" b="1" dirty="0">
                <a:solidFill>
                  <a:srgbClr val="7030A0"/>
                </a:solidFill>
                <a:latin typeface="Times New Roman" pitchFamily="18" charset="0"/>
                <a:cs typeface="Times New Roman" pitchFamily="18" charset="0"/>
              </a:endParaRPr>
            </a:p>
          </p:txBody>
        </p:sp>
        <p:sp>
          <p:nvSpPr>
            <p:cNvPr id="42" name="41 CuadroTexto"/>
            <p:cNvSpPr txBox="1"/>
            <p:nvPr/>
          </p:nvSpPr>
          <p:spPr>
            <a:xfrm>
              <a:off x="5652120" y="1988840"/>
              <a:ext cx="1440160" cy="954107"/>
            </a:xfrm>
            <a:prstGeom prst="rect">
              <a:avLst/>
            </a:prstGeom>
            <a:noFill/>
          </p:spPr>
          <p:txBody>
            <a:bodyPr wrap="square" rtlCol="0">
              <a:spAutoFit/>
            </a:bodyPr>
            <a:lstStyle/>
            <a:p>
              <a:pPr algn="ctr"/>
              <a:r>
                <a:rPr lang="es-ES" sz="2800" b="1" dirty="0" smtClean="0">
                  <a:solidFill>
                    <a:srgbClr val="7030A0"/>
                  </a:solidFill>
                  <a:latin typeface="Times New Roman" pitchFamily="18" charset="0"/>
                  <a:cs typeface="Times New Roman" pitchFamily="18" charset="0"/>
                </a:rPr>
                <a:t>Insertar</a:t>
              </a:r>
            </a:p>
            <a:p>
              <a:pPr algn="ctr"/>
              <a:r>
                <a:rPr lang="es-ES" sz="2800" b="1" dirty="0" smtClean="0">
                  <a:solidFill>
                    <a:srgbClr val="7030A0"/>
                  </a:solidFill>
                  <a:latin typeface="Times New Roman" pitchFamily="18" charset="0"/>
                  <a:cs typeface="Times New Roman" pitchFamily="18" charset="0"/>
                </a:rPr>
                <a:t>C:</a:t>
              </a:r>
              <a:endParaRPr lang="es-ES" sz="2800" b="1" dirty="0">
                <a:solidFill>
                  <a:srgbClr val="7030A0"/>
                </a:solidFill>
                <a:latin typeface="Times New Roman" pitchFamily="18" charset="0"/>
                <a:cs typeface="Times New Roman" pitchFamily="18" charset="0"/>
              </a:endParaRPr>
            </a:p>
          </p:txBody>
        </p:sp>
        <p:sp>
          <p:nvSpPr>
            <p:cNvPr id="43" name="42 CuadroTexto"/>
            <p:cNvSpPr txBox="1"/>
            <p:nvPr/>
          </p:nvSpPr>
          <p:spPr>
            <a:xfrm>
              <a:off x="7164288" y="1988840"/>
              <a:ext cx="1728192" cy="954107"/>
            </a:xfrm>
            <a:prstGeom prst="rect">
              <a:avLst/>
            </a:prstGeom>
            <a:noFill/>
          </p:spPr>
          <p:txBody>
            <a:bodyPr wrap="square" rtlCol="0">
              <a:spAutoFit/>
            </a:bodyPr>
            <a:lstStyle/>
            <a:p>
              <a:pPr algn="ctr"/>
              <a:r>
                <a:rPr lang="es-ES" sz="2800" b="1" dirty="0" smtClean="0">
                  <a:solidFill>
                    <a:srgbClr val="7030A0"/>
                  </a:solidFill>
                  <a:latin typeface="Times New Roman" pitchFamily="18" charset="0"/>
                  <a:cs typeface="Times New Roman" pitchFamily="18" charset="0"/>
                </a:rPr>
                <a:t>Eliminar elemento</a:t>
              </a:r>
              <a:endParaRPr lang="es-ES" sz="2800" b="1" dirty="0">
                <a:solidFill>
                  <a:srgbClr val="7030A0"/>
                </a:solidFill>
                <a:latin typeface="Times New Roman" pitchFamily="18" charset="0"/>
                <a:cs typeface="Times New Roman" pitchFamily="18" charset="0"/>
              </a:endParaRPr>
            </a:p>
          </p:txBody>
        </p:sp>
        <p:sp>
          <p:nvSpPr>
            <p:cNvPr id="44" name="43 CuadroTexto"/>
            <p:cNvSpPr txBox="1"/>
            <p:nvPr/>
          </p:nvSpPr>
          <p:spPr>
            <a:xfrm>
              <a:off x="323528" y="5805264"/>
              <a:ext cx="1619672" cy="461665"/>
            </a:xfrm>
            <a:prstGeom prst="rect">
              <a:avLst/>
            </a:prstGeom>
            <a:noFill/>
          </p:spPr>
          <p:txBody>
            <a:bodyPr wrap="square" rtlCol="0">
              <a:spAutoFit/>
            </a:bodyPr>
            <a:lstStyle/>
            <a:p>
              <a:r>
                <a:rPr lang="es-ES" sz="2400" b="1" dirty="0" smtClean="0">
                  <a:solidFill>
                    <a:srgbClr val="000099"/>
                  </a:solidFill>
                  <a:latin typeface="Times New Roman" pitchFamily="18" charset="0"/>
                  <a:cs typeface="Times New Roman" pitchFamily="18" charset="0"/>
                </a:rPr>
                <a:t>Tope </a:t>
              </a:r>
              <a:r>
                <a:rPr lang="es-ES" sz="2400" b="1" dirty="0" smtClean="0">
                  <a:solidFill>
                    <a:srgbClr val="000099"/>
                  </a:solidFill>
                  <a:latin typeface="Times New Roman" pitchFamily="18" charset="0"/>
                  <a:cs typeface="Times New Roman" pitchFamily="18" charset="0"/>
                  <a:sym typeface="Wingdings" pitchFamily="2" charset="2"/>
                </a:rPr>
                <a:t> -1</a:t>
              </a:r>
              <a:endParaRPr lang="es-ES" sz="2400" b="1" dirty="0">
                <a:solidFill>
                  <a:srgbClr val="000099"/>
                </a:solidFill>
                <a:latin typeface="Times New Roman" pitchFamily="18" charset="0"/>
                <a:cs typeface="Times New Roman" pitchFamily="18" charset="0"/>
              </a:endParaRPr>
            </a:p>
          </p:txBody>
        </p:sp>
        <p:sp>
          <p:nvSpPr>
            <p:cNvPr id="45" name="44 CuadroTexto"/>
            <p:cNvSpPr txBox="1"/>
            <p:nvPr/>
          </p:nvSpPr>
          <p:spPr>
            <a:xfrm>
              <a:off x="2123728" y="5805264"/>
              <a:ext cx="1619672" cy="461665"/>
            </a:xfrm>
            <a:prstGeom prst="rect">
              <a:avLst/>
            </a:prstGeom>
            <a:noFill/>
          </p:spPr>
          <p:txBody>
            <a:bodyPr wrap="square" rtlCol="0">
              <a:spAutoFit/>
            </a:bodyPr>
            <a:lstStyle/>
            <a:p>
              <a:r>
                <a:rPr lang="es-ES" sz="2400" b="1" dirty="0" smtClean="0">
                  <a:solidFill>
                    <a:srgbClr val="000099"/>
                  </a:solidFill>
                  <a:latin typeface="Times New Roman" pitchFamily="18" charset="0"/>
                  <a:cs typeface="Times New Roman" pitchFamily="18" charset="0"/>
                </a:rPr>
                <a:t>Tope</a:t>
              </a:r>
              <a:endParaRPr lang="es-ES" sz="2400" b="1" dirty="0">
                <a:solidFill>
                  <a:srgbClr val="000099"/>
                </a:solidFill>
                <a:latin typeface="Times New Roman" pitchFamily="18" charset="0"/>
                <a:cs typeface="Times New Roman" pitchFamily="18" charset="0"/>
              </a:endParaRPr>
            </a:p>
          </p:txBody>
        </p:sp>
        <p:sp>
          <p:nvSpPr>
            <p:cNvPr id="46" name="45 CuadroTexto"/>
            <p:cNvSpPr txBox="1"/>
            <p:nvPr/>
          </p:nvSpPr>
          <p:spPr>
            <a:xfrm>
              <a:off x="3995936" y="5805264"/>
              <a:ext cx="1619672" cy="461665"/>
            </a:xfrm>
            <a:prstGeom prst="rect">
              <a:avLst/>
            </a:prstGeom>
            <a:noFill/>
          </p:spPr>
          <p:txBody>
            <a:bodyPr wrap="square" rtlCol="0">
              <a:spAutoFit/>
            </a:bodyPr>
            <a:lstStyle/>
            <a:p>
              <a:r>
                <a:rPr lang="es-ES" sz="2400" b="1" dirty="0" smtClean="0">
                  <a:solidFill>
                    <a:srgbClr val="000099"/>
                  </a:solidFill>
                  <a:latin typeface="Times New Roman" pitchFamily="18" charset="0"/>
                  <a:cs typeface="Times New Roman" pitchFamily="18" charset="0"/>
                </a:rPr>
                <a:t>Tope</a:t>
              </a:r>
              <a:endParaRPr lang="es-ES" sz="2400" b="1" dirty="0">
                <a:solidFill>
                  <a:srgbClr val="000099"/>
                </a:solidFill>
                <a:latin typeface="Times New Roman" pitchFamily="18" charset="0"/>
                <a:cs typeface="Times New Roman" pitchFamily="18" charset="0"/>
              </a:endParaRPr>
            </a:p>
          </p:txBody>
        </p:sp>
        <p:sp>
          <p:nvSpPr>
            <p:cNvPr id="47" name="46 CuadroTexto"/>
            <p:cNvSpPr txBox="1"/>
            <p:nvPr/>
          </p:nvSpPr>
          <p:spPr>
            <a:xfrm>
              <a:off x="5724128" y="5805264"/>
              <a:ext cx="1296144" cy="461665"/>
            </a:xfrm>
            <a:prstGeom prst="rect">
              <a:avLst/>
            </a:prstGeom>
            <a:noFill/>
          </p:spPr>
          <p:txBody>
            <a:bodyPr wrap="square" rtlCol="0">
              <a:spAutoFit/>
            </a:bodyPr>
            <a:lstStyle/>
            <a:p>
              <a:r>
                <a:rPr lang="es-ES" sz="2400" b="1" dirty="0" smtClean="0">
                  <a:solidFill>
                    <a:srgbClr val="000099"/>
                  </a:solidFill>
                  <a:latin typeface="Times New Roman" pitchFamily="18" charset="0"/>
                  <a:cs typeface="Times New Roman" pitchFamily="18" charset="0"/>
                </a:rPr>
                <a:t>Tope</a:t>
              </a:r>
              <a:endParaRPr lang="es-ES" sz="2400" b="1" dirty="0">
                <a:solidFill>
                  <a:srgbClr val="000099"/>
                </a:solidFill>
                <a:latin typeface="Times New Roman" pitchFamily="18" charset="0"/>
                <a:cs typeface="Times New Roman" pitchFamily="18" charset="0"/>
              </a:endParaRPr>
            </a:p>
          </p:txBody>
        </p:sp>
        <p:sp>
          <p:nvSpPr>
            <p:cNvPr id="48" name="47 CuadroTexto"/>
            <p:cNvSpPr txBox="1"/>
            <p:nvPr/>
          </p:nvSpPr>
          <p:spPr>
            <a:xfrm>
              <a:off x="7380312" y="5805264"/>
              <a:ext cx="1296144" cy="461665"/>
            </a:xfrm>
            <a:prstGeom prst="rect">
              <a:avLst/>
            </a:prstGeom>
            <a:noFill/>
          </p:spPr>
          <p:txBody>
            <a:bodyPr wrap="square" rtlCol="0">
              <a:spAutoFit/>
            </a:bodyPr>
            <a:lstStyle/>
            <a:p>
              <a:r>
                <a:rPr lang="es-ES" sz="2400" b="1" dirty="0" smtClean="0">
                  <a:solidFill>
                    <a:srgbClr val="000099"/>
                  </a:solidFill>
                  <a:latin typeface="Times New Roman" pitchFamily="18" charset="0"/>
                  <a:cs typeface="Times New Roman" pitchFamily="18" charset="0"/>
                </a:rPr>
                <a:t>Tope</a:t>
              </a:r>
              <a:endParaRPr lang="es-ES" sz="2400" b="1" dirty="0">
                <a:solidFill>
                  <a:srgbClr val="000099"/>
                </a:solidFill>
                <a:latin typeface="Times New Roman" pitchFamily="18" charset="0"/>
                <a:cs typeface="Times New Roman" pitchFamily="18" charset="0"/>
              </a:endParaRPr>
            </a:p>
          </p:txBody>
        </p:sp>
        <p:cxnSp>
          <p:nvCxnSpPr>
            <p:cNvPr id="50" name="49 Conector recto de flecha"/>
            <p:cNvCxnSpPr/>
            <p:nvPr/>
          </p:nvCxnSpPr>
          <p:spPr>
            <a:xfrm>
              <a:off x="2051720" y="5445224"/>
              <a:ext cx="288032"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p:nvPr/>
          </p:nvCxnSpPr>
          <p:spPr>
            <a:xfrm>
              <a:off x="3851920" y="5013176"/>
              <a:ext cx="288032"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54 Conector recto de flecha"/>
            <p:cNvCxnSpPr/>
            <p:nvPr/>
          </p:nvCxnSpPr>
          <p:spPr>
            <a:xfrm>
              <a:off x="5652120" y="4437112"/>
              <a:ext cx="288032"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p:nvPr/>
          </p:nvCxnSpPr>
          <p:spPr>
            <a:xfrm>
              <a:off x="7308304" y="5013176"/>
              <a:ext cx="288032"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2051720" y="5445224"/>
              <a:ext cx="0" cy="6480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3851920" y="5013176"/>
              <a:ext cx="0" cy="11521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5652120" y="4437112"/>
              <a:ext cx="0" cy="172819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7308304" y="5013176"/>
              <a:ext cx="0" cy="11521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19</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539552" y="1340768"/>
            <a:ext cx="7992888" cy="643766"/>
          </a:xfrm>
          <a:prstGeom prst="rect">
            <a:avLst/>
          </a:prstGeom>
          <a:noFill/>
        </p:spPr>
        <p:txBody>
          <a:bodyPr wrap="square" rtlCol="0">
            <a:spAutoFit/>
          </a:bodyPr>
          <a:lstStyle/>
          <a:p>
            <a:pPr marL="361950" indent="-361950" algn="just">
              <a:lnSpc>
                <a:spcPts val="4300"/>
              </a:lnSpc>
              <a:buFont typeface="Wingdings" pitchFamily="2" charset="2"/>
              <a:buChar char="§"/>
            </a:pPr>
            <a:r>
              <a:rPr lang="es-ES" sz="2800" b="1" dirty="0" smtClean="0">
                <a:latin typeface="Times New Roman" pitchFamily="18" charset="0"/>
                <a:cs typeface="Times New Roman" pitchFamily="18" charset="0"/>
              </a:rPr>
              <a:t>Interface para una pila de datos enteros</a:t>
            </a:r>
            <a:endParaRPr lang="es-ES" sz="2800" b="1" dirty="0">
              <a:latin typeface="Times New Roman" pitchFamily="18" charset="0"/>
              <a:cs typeface="Times New Roman" pitchFamily="18" charset="0"/>
            </a:endParaRPr>
          </a:p>
        </p:txBody>
      </p:sp>
      <p:sp>
        <p:nvSpPr>
          <p:cNvPr id="14" name="13 CuadroTexto"/>
          <p:cNvSpPr txBox="1"/>
          <p:nvPr/>
        </p:nvSpPr>
        <p:spPr>
          <a:xfrm>
            <a:off x="971600" y="2132856"/>
            <a:ext cx="7560840" cy="3952364"/>
          </a:xfrm>
          <a:prstGeom prst="rect">
            <a:avLst/>
          </a:prstGeom>
          <a:noFill/>
        </p:spPr>
        <p:txBody>
          <a:bodyPr wrap="square" rtlCol="0">
            <a:spAutoFit/>
          </a:bodyPr>
          <a:lstStyle/>
          <a:p>
            <a:pPr algn="just">
              <a:lnSpc>
                <a:spcPts val="4300"/>
              </a:lnSpc>
            </a:pPr>
            <a:r>
              <a:rPr lang="es-ES" sz="2800" b="1" dirty="0" smtClean="0">
                <a:latin typeface="Courier New" pitchFamily="49" charset="0"/>
                <a:cs typeface="Courier New" pitchFamily="49" charset="0"/>
              </a:rPr>
              <a:t>interface </a:t>
            </a:r>
            <a:r>
              <a:rPr lang="es-ES" sz="2800" b="1" dirty="0" err="1" smtClean="0">
                <a:latin typeface="Courier New" pitchFamily="49" charset="0"/>
                <a:cs typeface="Courier New" pitchFamily="49" charset="0"/>
              </a:rPr>
              <a:t>IPila</a:t>
            </a:r>
            <a:r>
              <a:rPr lang="es-ES" sz="2800" b="1" dirty="0" smtClean="0">
                <a:latin typeface="Courier New" pitchFamily="49" charset="0"/>
                <a:cs typeface="Courier New" pitchFamily="49" charset="0"/>
              </a:rPr>
              <a:t> {</a:t>
            </a:r>
          </a:p>
          <a:p>
            <a:pPr algn="just">
              <a:lnSpc>
                <a:spcPts val="4300"/>
              </a:lnSpc>
            </a:pP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public</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boolean</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esPilaLlena</a:t>
            </a:r>
            <a:r>
              <a:rPr lang="es-ES" sz="2800" b="1" dirty="0" smtClean="0">
                <a:latin typeface="Courier New" pitchFamily="49" charset="0"/>
                <a:cs typeface="Courier New" pitchFamily="49" charset="0"/>
              </a:rPr>
              <a:t>();</a:t>
            </a:r>
          </a:p>
          <a:p>
            <a:pPr algn="just">
              <a:lnSpc>
                <a:spcPts val="4300"/>
              </a:lnSpc>
            </a:pP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public</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boolean</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esPilaVacia</a:t>
            </a:r>
            <a:r>
              <a:rPr lang="es-ES" sz="2800" b="1" dirty="0" smtClean="0">
                <a:latin typeface="Courier New" pitchFamily="49" charset="0"/>
                <a:cs typeface="Courier New" pitchFamily="49" charset="0"/>
              </a:rPr>
              <a:t>();</a:t>
            </a:r>
          </a:p>
          <a:p>
            <a:pPr algn="just">
              <a:lnSpc>
                <a:spcPts val="4300"/>
              </a:lnSpc>
            </a:pP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public</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void</a:t>
            </a:r>
            <a:r>
              <a:rPr lang="es-ES" sz="2800" b="1" dirty="0" smtClean="0">
                <a:latin typeface="Courier New" pitchFamily="49" charset="0"/>
                <a:cs typeface="Courier New" pitchFamily="49" charset="0"/>
              </a:rPr>
              <a:t> empilar(</a:t>
            </a:r>
            <a:r>
              <a:rPr lang="es-ES" sz="2800" b="1" dirty="0" err="1" smtClean="0">
                <a:latin typeface="Courier New" pitchFamily="49" charset="0"/>
                <a:cs typeface="Courier New" pitchFamily="49" charset="0"/>
              </a:rPr>
              <a:t>int</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elem</a:t>
            </a:r>
            <a:r>
              <a:rPr lang="es-ES" sz="2800" b="1" dirty="0" smtClean="0">
                <a:latin typeface="Courier New" pitchFamily="49" charset="0"/>
                <a:cs typeface="Courier New" pitchFamily="49" charset="0"/>
              </a:rPr>
              <a:t>);</a:t>
            </a:r>
          </a:p>
          <a:p>
            <a:pPr algn="just">
              <a:lnSpc>
                <a:spcPts val="4300"/>
              </a:lnSpc>
            </a:pP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public</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int</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desempilar</a:t>
            </a:r>
            <a:r>
              <a:rPr lang="es-ES" sz="2800" b="1" dirty="0" smtClean="0">
                <a:latin typeface="Courier New" pitchFamily="49" charset="0"/>
                <a:cs typeface="Courier New" pitchFamily="49" charset="0"/>
              </a:rPr>
              <a:t>();</a:t>
            </a:r>
          </a:p>
          <a:p>
            <a:pPr algn="just">
              <a:lnSpc>
                <a:spcPts val="4300"/>
              </a:lnSpc>
            </a:pP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public</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int</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verCima</a:t>
            </a:r>
            <a:r>
              <a:rPr lang="es-ES" sz="2800" b="1" dirty="0" smtClean="0">
                <a:latin typeface="Courier New" pitchFamily="49" charset="0"/>
                <a:cs typeface="Courier New" pitchFamily="49" charset="0"/>
              </a:rPr>
              <a:t>();</a:t>
            </a:r>
          </a:p>
          <a:p>
            <a:pPr algn="just">
              <a:lnSpc>
                <a:spcPts val="4300"/>
              </a:lnSpc>
            </a:pPr>
            <a:r>
              <a:rPr lang="es-ES" sz="2800" b="1" dirty="0" smtClean="0">
                <a:latin typeface="Courier New" pitchFamily="49" charset="0"/>
                <a:cs typeface="Courier New" pitchFamily="49" charset="0"/>
              </a:rPr>
              <a:t>}</a:t>
            </a:r>
            <a:endParaRPr lang="es-ES" sz="2800" b="1"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7176"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7177"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7172"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718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18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718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718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719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2" name="11 CuadroTexto"/>
          <p:cNvSpPr txBox="1"/>
          <p:nvPr/>
        </p:nvSpPr>
        <p:spPr>
          <a:xfrm>
            <a:off x="4067944" y="6396335"/>
            <a:ext cx="432048"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a:t>
            </a:fld>
            <a:endParaRPr lang="es-ES" sz="2400" b="1" dirty="0">
              <a:latin typeface="Times New Roman" pitchFamily="18" charset="0"/>
              <a:cs typeface="Times New Roman" pitchFamily="18" charset="0"/>
            </a:endParaRPr>
          </a:p>
        </p:txBody>
      </p:sp>
      <p:sp>
        <p:nvSpPr>
          <p:cNvPr id="13" name="12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Definición de TAD</a:t>
            </a:r>
            <a:endParaRPr lang="es-ES" sz="4400" b="1" dirty="0">
              <a:latin typeface="Times New Roman" pitchFamily="18" charset="0"/>
              <a:cs typeface="Times New Roman" pitchFamily="18" charset="0"/>
            </a:endParaRPr>
          </a:p>
        </p:txBody>
      </p:sp>
      <p:sp>
        <p:nvSpPr>
          <p:cNvPr id="14" name="13 CuadroTexto"/>
          <p:cNvSpPr txBox="1"/>
          <p:nvPr/>
        </p:nvSpPr>
        <p:spPr>
          <a:xfrm>
            <a:off x="539552" y="1988840"/>
            <a:ext cx="7992888" cy="2298065"/>
          </a:xfrm>
          <a:prstGeom prst="rect">
            <a:avLst/>
          </a:prstGeom>
          <a:noFill/>
        </p:spPr>
        <p:txBody>
          <a:bodyPr wrap="square" rtlCol="0">
            <a:spAutoFit/>
          </a:bodyPr>
          <a:lstStyle/>
          <a:p>
            <a:pPr indent="1084263" algn="just">
              <a:lnSpc>
                <a:spcPts val="4300"/>
              </a:lnSpc>
            </a:pPr>
            <a:r>
              <a:rPr lang="es-ES" sz="2800" dirty="0" smtClean="0">
                <a:latin typeface="Times New Roman" pitchFamily="18" charset="0"/>
                <a:cs typeface="Times New Roman" pitchFamily="18" charset="0"/>
              </a:rPr>
              <a:t>Un </a:t>
            </a:r>
            <a:r>
              <a:rPr lang="es-ES" sz="2800" b="1" dirty="0" smtClean="0">
                <a:solidFill>
                  <a:srgbClr val="FF0000"/>
                </a:solidFill>
                <a:latin typeface="Times New Roman" pitchFamily="18" charset="0"/>
                <a:cs typeface="Times New Roman" pitchFamily="18" charset="0"/>
              </a:rPr>
              <a:t>Tipo Abstracto de Datos (TAD) </a:t>
            </a:r>
            <a:r>
              <a:rPr lang="es-ES" sz="2800" dirty="0" smtClean="0">
                <a:latin typeface="Times New Roman" pitchFamily="18" charset="0"/>
                <a:cs typeface="Times New Roman" pitchFamily="18" charset="0"/>
              </a:rPr>
              <a:t>es un conjunto de valores y de operaciones definidos mediante una </a:t>
            </a:r>
            <a:r>
              <a:rPr lang="es-ES" sz="2800" b="1" dirty="0" smtClean="0">
                <a:latin typeface="Times New Roman" pitchFamily="18" charset="0"/>
                <a:cs typeface="Times New Roman" pitchFamily="18" charset="0"/>
              </a:rPr>
              <a:t>especificación independiente de cualquier representación.</a:t>
            </a:r>
            <a:endParaRPr lang="es-ES" sz="2800" b="1" dirty="0">
              <a:latin typeface="Times New Roman" pitchFamily="18" charset="0"/>
              <a:cs typeface="Times New Roman" pitchFamily="18" charset="0"/>
            </a:endParaRPr>
          </a:p>
        </p:txBody>
      </p:sp>
      <p:sp>
        <p:nvSpPr>
          <p:cNvPr id="15" name="14 CuadroTexto"/>
          <p:cNvSpPr txBox="1"/>
          <p:nvPr/>
        </p:nvSpPr>
        <p:spPr>
          <a:xfrm>
            <a:off x="1475656" y="4869160"/>
            <a:ext cx="6480720" cy="584775"/>
          </a:xfrm>
          <a:prstGeom prst="rect">
            <a:avLst/>
          </a:prstGeom>
          <a:noFill/>
        </p:spPr>
        <p:txBody>
          <a:bodyPr wrap="square" rtlCol="0">
            <a:spAutoFit/>
          </a:bodyPr>
          <a:lstStyle/>
          <a:p>
            <a:pPr algn="ctr"/>
            <a:r>
              <a:rPr lang="es-ES" sz="3200" b="1" dirty="0" smtClean="0">
                <a:latin typeface="Times New Roman" pitchFamily="18" charset="0"/>
                <a:cs typeface="Times New Roman" pitchFamily="18" charset="0"/>
              </a:rPr>
              <a:t>TAD = valores + operaciones</a:t>
            </a:r>
            <a:endParaRPr lang="es-E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20</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539552" y="1340768"/>
            <a:ext cx="7992888" cy="590033"/>
          </a:xfrm>
          <a:prstGeom prst="rect">
            <a:avLst/>
          </a:prstGeom>
          <a:noFill/>
        </p:spPr>
        <p:txBody>
          <a:bodyPr wrap="square" rtlCol="0">
            <a:spAutoFit/>
          </a:bodyPr>
          <a:lstStyle/>
          <a:p>
            <a:pPr marL="361950" indent="-361950" algn="just">
              <a:lnSpc>
                <a:spcPts val="4300"/>
              </a:lnSpc>
              <a:buFont typeface="Wingdings" pitchFamily="2" charset="2"/>
              <a:buChar char="§"/>
            </a:pPr>
            <a:r>
              <a:rPr lang="es-ES" sz="2800" b="1" u="sng" dirty="0" smtClean="0">
                <a:solidFill>
                  <a:srgbClr val="C00000"/>
                </a:solidFill>
                <a:latin typeface="Times New Roman" pitchFamily="18" charset="0"/>
                <a:cs typeface="Times New Roman" pitchFamily="18" charset="0"/>
              </a:rPr>
              <a:t>Implementación utilizando un </a:t>
            </a:r>
            <a:r>
              <a:rPr lang="es-ES" sz="2800" b="1" u="sng" dirty="0" err="1" smtClean="0">
                <a:solidFill>
                  <a:srgbClr val="C00000"/>
                </a:solidFill>
                <a:latin typeface="Times New Roman" pitchFamily="18" charset="0"/>
                <a:cs typeface="Times New Roman" pitchFamily="18" charset="0"/>
              </a:rPr>
              <a:t>array</a:t>
            </a:r>
            <a:endParaRPr lang="es-ES" sz="2800" b="1" u="sng" dirty="0">
              <a:solidFill>
                <a:srgbClr val="C00000"/>
              </a:solidFill>
              <a:latin typeface="Times New Roman" pitchFamily="18" charset="0"/>
              <a:cs typeface="Times New Roman" pitchFamily="18" charset="0"/>
            </a:endParaRPr>
          </a:p>
        </p:txBody>
      </p:sp>
      <p:sp>
        <p:nvSpPr>
          <p:cNvPr id="14" name="13 CuadroTexto"/>
          <p:cNvSpPr txBox="1"/>
          <p:nvPr/>
        </p:nvSpPr>
        <p:spPr>
          <a:xfrm>
            <a:off x="971600" y="2132856"/>
            <a:ext cx="7920880" cy="3444533"/>
          </a:xfrm>
          <a:prstGeom prst="rect">
            <a:avLst/>
          </a:prstGeom>
          <a:noFill/>
        </p:spPr>
        <p:txBody>
          <a:bodyPr wrap="square" rtlCol="0">
            <a:spAutoFit/>
          </a:bodyPr>
          <a:lstStyle/>
          <a:p>
            <a:pPr algn="just">
              <a:lnSpc>
                <a:spcPts val="4300"/>
              </a:lnSpc>
            </a:pP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class</a:t>
            </a:r>
            <a:r>
              <a:rPr lang="es-ES" sz="2600" b="1" dirty="0" smtClean="0">
                <a:latin typeface="Courier New" pitchFamily="49" charset="0"/>
                <a:cs typeface="Courier New" pitchFamily="49" charset="0"/>
              </a:rPr>
              <a:t> Pila </a:t>
            </a:r>
            <a:r>
              <a:rPr lang="es-ES" sz="2600" b="1" dirty="0" err="1" smtClean="0">
                <a:latin typeface="Courier New" pitchFamily="49" charset="0"/>
                <a:cs typeface="Courier New" pitchFamily="49" charset="0"/>
              </a:rPr>
              <a:t>implements</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IPila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tope = -1;</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private</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pila = new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[10];</a:t>
            </a:r>
          </a:p>
          <a:p>
            <a:pPr algn="just"/>
            <a:r>
              <a:rPr lang="es-ES" sz="2600" b="1" dirty="0" smtClean="0">
                <a:latin typeface="Courier New" pitchFamily="49" charset="0"/>
                <a:cs typeface="Courier New" pitchFamily="49" charset="0"/>
              </a:rPr>
              <a:t>  final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MAX = 9;</a:t>
            </a:r>
          </a:p>
          <a:p>
            <a:pPr algn="just"/>
            <a:endParaRPr lang="es-ES" sz="2600" b="1" dirty="0" smtClean="0">
              <a:latin typeface="Courier New" pitchFamily="49" charset="0"/>
              <a:cs typeface="Courier New" pitchFamily="49" charset="0"/>
            </a:endParaRP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boolean</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esPilaLlena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(tope == MAX);</a:t>
            </a:r>
          </a:p>
          <a:p>
            <a:pPr algn="just"/>
            <a:r>
              <a:rPr lang="es-ES" sz="2600" b="1" dirty="0" smtClean="0">
                <a:latin typeface="Courier New" pitchFamily="49" charset="0"/>
                <a:cs typeface="Courier New" pitchFamily="49" charset="0"/>
              </a:rPr>
              <a:t>  }</a:t>
            </a:r>
            <a:endParaRPr lang="es-ES" sz="2600" b="1" dirty="0">
              <a:latin typeface="Courier New" pitchFamily="49" charset="0"/>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21</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251520" y="1268760"/>
            <a:ext cx="8640960" cy="4893647"/>
          </a:xfrm>
          <a:prstGeom prst="rect">
            <a:avLst/>
          </a:prstGeom>
          <a:noFill/>
        </p:spPr>
        <p:txBody>
          <a:bodyPr wrap="square" rtlCol="0">
            <a:spAutoFit/>
          </a:bodyPr>
          <a:lstStyle/>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boolean</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esPilaVacia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(tope == -1);</a:t>
            </a:r>
          </a:p>
          <a:p>
            <a:pPr algn="just"/>
            <a:r>
              <a:rPr lang="es-ES" sz="2600" b="1" dirty="0" smtClean="0">
                <a:latin typeface="Courier New" pitchFamily="49" charset="0"/>
                <a:cs typeface="Courier New" pitchFamily="49" charset="0"/>
              </a:rPr>
              <a:t>  }</a:t>
            </a:r>
          </a:p>
          <a:p>
            <a:pPr algn="just"/>
            <a:endParaRPr lang="es-ES" sz="2600" b="1" dirty="0" smtClean="0">
              <a:latin typeface="Courier New" pitchFamily="49" charset="0"/>
              <a:cs typeface="Courier New" pitchFamily="49" charset="0"/>
            </a:endParaRP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void</a:t>
            </a:r>
            <a:r>
              <a:rPr lang="es-ES" sz="2600" b="1" dirty="0" smtClean="0">
                <a:latin typeface="Courier New" pitchFamily="49" charset="0"/>
                <a:cs typeface="Courier New" pitchFamily="49" charset="0"/>
              </a:rPr>
              <a:t> empilar(</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elem</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if</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this.esPilaLlena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System.out.println</a:t>
            </a:r>
            <a:r>
              <a:rPr lang="es-ES" sz="2600" b="1" dirty="0" smtClean="0">
                <a:latin typeface="Courier New" pitchFamily="49" charset="0"/>
                <a:cs typeface="Courier New" pitchFamily="49" charset="0"/>
              </a:rPr>
              <a:t>(“Pila Llena”);</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else</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tope++;</a:t>
            </a:r>
          </a:p>
          <a:p>
            <a:pPr algn="just"/>
            <a:r>
              <a:rPr lang="es-ES" sz="2600" b="1" dirty="0" smtClean="0">
                <a:latin typeface="Courier New" pitchFamily="49" charset="0"/>
                <a:cs typeface="Courier New" pitchFamily="49" charset="0"/>
              </a:rPr>
              <a:t>      pila[tope] = </a:t>
            </a:r>
            <a:r>
              <a:rPr lang="es-ES" sz="2600" b="1" dirty="0" err="1" smtClean="0">
                <a:latin typeface="Courier New" pitchFamily="49" charset="0"/>
                <a:cs typeface="Courier New" pitchFamily="49" charset="0"/>
              </a:rPr>
              <a:t>elem</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p>
          <a:p>
            <a:pPr algn="just"/>
            <a:r>
              <a:rPr lang="es-ES" sz="2600" b="1" dirty="0" smtClean="0">
                <a:latin typeface="Courier New" pitchFamily="49" charset="0"/>
                <a:cs typeface="Courier New" pitchFamily="49" charset="0"/>
              </a:rPr>
              <a:t>  }</a:t>
            </a:r>
            <a:endParaRPr lang="es-ES" sz="2600" b="1" dirty="0">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22</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251520" y="1628800"/>
            <a:ext cx="8640960" cy="4093428"/>
          </a:xfrm>
          <a:prstGeom prst="rect">
            <a:avLst/>
          </a:prstGeom>
          <a:noFill/>
        </p:spPr>
        <p:txBody>
          <a:bodyPr wrap="square" rtlCol="0">
            <a:spAutoFit/>
          </a:bodyPr>
          <a:lstStyle/>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desempilar</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if</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this.esPilaVacia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System.out.println</a:t>
            </a:r>
            <a:r>
              <a:rPr lang="es-ES" sz="2600" b="1" dirty="0" smtClean="0">
                <a:latin typeface="Courier New" pitchFamily="49" charset="0"/>
                <a:cs typeface="Courier New" pitchFamily="49" charset="0"/>
              </a:rPr>
              <a:t>(“Pila </a:t>
            </a:r>
            <a:r>
              <a:rPr lang="es-ES" sz="2600" b="1" dirty="0" err="1" smtClean="0">
                <a:latin typeface="Courier New" pitchFamily="49" charset="0"/>
                <a:cs typeface="Courier New" pitchFamily="49" charset="0"/>
              </a:rPr>
              <a:t>Vacia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-1;</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else</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x = pila[tope];</a:t>
            </a:r>
          </a:p>
          <a:p>
            <a:pPr algn="just"/>
            <a:r>
              <a:rPr lang="es-ES" sz="2600" b="1" dirty="0" smtClean="0">
                <a:latin typeface="Courier New" pitchFamily="49" charset="0"/>
                <a:cs typeface="Courier New" pitchFamily="49" charset="0"/>
              </a:rPr>
              <a:t>      tope--;</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x;</a:t>
            </a:r>
          </a:p>
          <a:p>
            <a:pPr algn="just"/>
            <a:r>
              <a:rPr lang="es-ES" sz="2600" b="1" dirty="0" smtClean="0">
                <a:latin typeface="Courier New" pitchFamily="49" charset="0"/>
                <a:cs typeface="Courier New" pitchFamily="49" charset="0"/>
              </a:rPr>
              <a:t>    }</a:t>
            </a:r>
          </a:p>
          <a:p>
            <a:pPr algn="just"/>
            <a:r>
              <a:rPr lang="es-ES" sz="2600" b="1" dirty="0" smtClean="0">
                <a:latin typeface="Courier New" pitchFamily="49" charset="0"/>
                <a:cs typeface="Courier New" pitchFamily="49" charset="0"/>
              </a:rPr>
              <a:t>  }</a:t>
            </a:r>
            <a:endParaRPr lang="es-ES" sz="2600" b="1" dirty="0">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23</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251520" y="1844824"/>
            <a:ext cx="8640960" cy="3693319"/>
          </a:xfrm>
          <a:prstGeom prst="rect">
            <a:avLst/>
          </a:prstGeom>
          <a:noFill/>
        </p:spPr>
        <p:txBody>
          <a:bodyPr wrap="square" rtlCol="0">
            <a:spAutoFit/>
          </a:bodyPr>
          <a:lstStyle/>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verCima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if</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this.esPilaVacia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System.out.println</a:t>
            </a:r>
            <a:r>
              <a:rPr lang="es-ES" sz="2600" b="1" dirty="0" smtClean="0">
                <a:latin typeface="Courier New" pitchFamily="49" charset="0"/>
                <a:cs typeface="Courier New" pitchFamily="49" charset="0"/>
              </a:rPr>
              <a:t>(“Pila </a:t>
            </a:r>
            <a:r>
              <a:rPr lang="es-ES" sz="2600" b="1" dirty="0" err="1" smtClean="0">
                <a:latin typeface="Courier New" pitchFamily="49" charset="0"/>
                <a:cs typeface="Courier New" pitchFamily="49" charset="0"/>
              </a:rPr>
              <a:t>Vacia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-1;</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else</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pila[tope];</a:t>
            </a:r>
          </a:p>
          <a:p>
            <a:pPr algn="just"/>
            <a:r>
              <a:rPr lang="es-ES" sz="2600" b="1" dirty="0" smtClean="0">
                <a:latin typeface="Courier New" pitchFamily="49" charset="0"/>
                <a:cs typeface="Courier New" pitchFamily="49" charset="0"/>
              </a:rPr>
              <a:t>    }</a:t>
            </a:r>
          </a:p>
          <a:p>
            <a:pPr algn="just"/>
            <a:r>
              <a:rPr lang="es-ES" sz="2600" b="1" dirty="0" smtClean="0">
                <a:latin typeface="Courier New" pitchFamily="49" charset="0"/>
                <a:cs typeface="Courier New" pitchFamily="49" charset="0"/>
              </a:rPr>
              <a:t>  }</a:t>
            </a:r>
          </a:p>
          <a:p>
            <a:pPr algn="just"/>
            <a:r>
              <a:rPr lang="es-ES" sz="2600" b="1" dirty="0" smtClean="0">
                <a:latin typeface="Courier New" pitchFamily="49" charset="0"/>
                <a:cs typeface="Courier New" pitchFamily="49" charset="0"/>
              </a:rPr>
              <a:t>}</a:t>
            </a:r>
            <a:endParaRPr lang="es-ES" sz="2600" b="1" dirty="0">
              <a:latin typeface="Courier New" pitchFamily="49" charset="0"/>
              <a:cs typeface="Courier New" pitchFamily="49" charset="0"/>
            </a:endParaRPr>
          </a:p>
        </p:txBody>
      </p:sp>
      <p:sp>
        <p:nvSpPr>
          <p:cNvPr id="14" name="13 Botón de acción: Personalizar">
            <a:hlinkClick r:id="rId2" action="ppaction://hlinkfile" highlightClick="1"/>
          </p:cNvPr>
          <p:cNvSpPr/>
          <p:nvPr/>
        </p:nvSpPr>
        <p:spPr>
          <a:xfrm>
            <a:off x="5148064" y="5445224"/>
            <a:ext cx="3168352" cy="576064"/>
          </a:xfrm>
          <a:prstGeom prst="actionButtonBlank">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CuadroTexto">
            <a:hlinkClick r:id="rId3" action="ppaction://hlinkfile"/>
          </p:cNvPr>
          <p:cNvSpPr txBox="1"/>
          <p:nvPr/>
        </p:nvSpPr>
        <p:spPr>
          <a:xfrm>
            <a:off x="5220072" y="5445224"/>
            <a:ext cx="3024336" cy="523220"/>
          </a:xfrm>
          <a:prstGeom prst="rect">
            <a:avLst/>
          </a:prstGeom>
          <a:noFill/>
        </p:spPr>
        <p:txBody>
          <a:bodyPr wrap="square" rtlCol="0">
            <a:spAutoFit/>
          </a:bodyPr>
          <a:lstStyle/>
          <a:p>
            <a:pPr algn="ctr"/>
            <a:r>
              <a:rPr lang="es-ES" sz="2800" dirty="0" smtClean="0">
                <a:latin typeface="Times New Roman" pitchFamily="18" charset="0"/>
                <a:cs typeface="Times New Roman" pitchFamily="18" charset="0"/>
              </a:rPr>
              <a:t>Ver programa </a:t>
            </a:r>
            <a:r>
              <a:rPr lang="es-ES" sz="2800" dirty="0" err="1" smtClean="0">
                <a:latin typeface="Times New Roman" pitchFamily="18" charset="0"/>
                <a:cs typeface="Times New Roman" pitchFamily="18" charset="0"/>
              </a:rPr>
              <a:t>main</a:t>
            </a:r>
            <a:endParaRPr lang="es-E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24</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539552" y="1340768"/>
            <a:ext cx="7992888" cy="590033"/>
          </a:xfrm>
          <a:prstGeom prst="rect">
            <a:avLst/>
          </a:prstGeom>
          <a:noFill/>
        </p:spPr>
        <p:txBody>
          <a:bodyPr wrap="square" rtlCol="0">
            <a:spAutoFit/>
          </a:bodyPr>
          <a:lstStyle/>
          <a:p>
            <a:pPr marL="361950" indent="-361950" algn="just">
              <a:lnSpc>
                <a:spcPts val="4300"/>
              </a:lnSpc>
              <a:buFont typeface="Wingdings" pitchFamily="2" charset="2"/>
              <a:buChar char="§"/>
            </a:pPr>
            <a:r>
              <a:rPr lang="es-ES" sz="2800" b="1" u="sng" dirty="0" smtClean="0">
                <a:solidFill>
                  <a:srgbClr val="C00000"/>
                </a:solidFill>
                <a:latin typeface="Times New Roman" pitchFamily="18" charset="0"/>
                <a:cs typeface="Times New Roman" pitchFamily="18" charset="0"/>
              </a:rPr>
              <a:t>Implementación dinámica</a:t>
            </a:r>
            <a:endParaRPr lang="es-ES" sz="2800" b="1" u="sng" dirty="0">
              <a:solidFill>
                <a:srgbClr val="C00000"/>
              </a:solidFill>
              <a:latin typeface="Times New Roman" pitchFamily="18" charset="0"/>
              <a:cs typeface="Times New Roman" pitchFamily="18" charset="0"/>
            </a:endParaRPr>
          </a:p>
        </p:txBody>
      </p:sp>
      <p:sp>
        <p:nvSpPr>
          <p:cNvPr id="14" name="13 CuadroTexto"/>
          <p:cNvSpPr txBox="1"/>
          <p:nvPr/>
        </p:nvSpPr>
        <p:spPr>
          <a:xfrm>
            <a:off x="971600" y="1988840"/>
            <a:ext cx="7920880" cy="4152419"/>
          </a:xfrm>
          <a:prstGeom prst="rect">
            <a:avLst/>
          </a:prstGeom>
          <a:noFill/>
        </p:spPr>
        <p:txBody>
          <a:bodyPr wrap="square" rtlCol="0">
            <a:spAutoFit/>
          </a:bodyPr>
          <a:lstStyle/>
          <a:p>
            <a:pPr algn="just">
              <a:lnSpc>
                <a:spcPts val="4300"/>
              </a:lnSpc>
            </a:pP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class</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PilaD</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implements</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IPila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class</a:t>
            </a:r>
            <a:r>
              <a:rPr lang="es-ES" sz="2600" b="1" dirty="0" smtClean="0">
                <a:latin typeface="Courier New" pitchFamily="49" charset="0"/>
                <a:cs typeface="Courier New" pitchFamily="49" charset="0"/>
              </a:rPr>
              <a:t> Nodo {</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dato;</a:t>
            </a:r>
          </a:p>
          <a:p>
            <a:pPr algn="just"/>
            <a:r>
              <a:rPr lang="es-ES" sz="2600" b="1" dirty="0" smtClean="0">
                <a:latin typeface="Courier New" pitchFamily="49" charset="0"/>
                <a:cs typeface="Courier New" pitchFamily="49" charset="0"/>
              </a:rPr>
              <a:t>     Nodo </a:t>
            </a:r>
            <a:r>
              <a:rPr lang="es-ES" sz="2600" b="1" dirty="0" err="1" smtClean="0">
                <a:latin typeface="Courier New" pitchFamily="49" charset="0"/>
                <a:cs typeface="Courier New" pitchFamily="49" charset="0"/>
              </a:rPr>
              <a:t>sig</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p>
          <a:p>
            <a:pPr algn="just"/>
            <a:endParaRPr lang="es-ES" sz="1000" b="1" dirty="0" smtClean="0">
              <a:latin typeface="Courier New" pitchFamily="49" charset="0"/>
              <a:cs typeface="Courier New" pitchFamily="49" charset="0"/>
            </a:endParaRP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private</a:t>
            </a:r>
            <a:r>
              <a:rPr lang="es-ES" sz="2600" b="1" dirty="0" smtClean="0">
                <a:latin typeface="Courier New" pitchFamily="49" charset="0"/>
                <a:cs typeface="Courier New" pitchFamily="49" charset="0"/>
              </a:rPr>
              <a:t> Nodo </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a:t>
            </a:r>
          </a:p>
          <a:p>
            <a:pPr algn="just"/>
            <a:endParaRPr lang="es-ES" sz="1000" b="1" dirty="0" smtClean="0">
              <a:latin typeface="Courier New" pitchFamily="49" charset="0"/>
              <a:cs typeface="Courier New" pitchFamily="49" charset="0"/>
            </a:endParaRP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PilaD</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 = </a:t>
            </a:r>
            <a:r>
              <a:rPr lang="es-ES" sz="2600" b="1" dirty="0" err="1" smtClean="0">
                <a:latin typeface="Courier New" pitchFamily="49" charset="0"/>
                <a:cs typeface="Courier New" pitchFamily="49" charset="0"/>
              </a:rPr>
              <a:t>null</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endParaRPr lang="es-ES" sz="2600" b="1" dirty="0">
              <a:latin typeface="Courier New" pitchFamily="49" charset="0"/>
              <a:cs typeface="Courier New" pitchFamily="49" charset="0"/>
            </a:endParaRPr>
          </a:p>
        </p:txBody>
      </p:sp>
      <p:grpSp>
        <p:nvGrpSpPr>
          <p:cNvPr id="19" name="18 Grupo"/>
          <p:cNvGrpSpPr/>
          <p:nvPr/>
        </p:nvGrpSpPr>
        <p:grpSpPr>
          <a:xfrm>
            <a:off x="6660232" y="4005064"/>
            <a:ext cx="1296144" cy="1008112"/>
            <a:chOff x="6372200" y="4005064"/>
            <a:chExt cx="1296144" cy="1008112"/>
          </a:xfrm>
        </p:grpSpPr>
        <p:grpSp>
          <p:nvGrpSpPr>
            <p:cNvPr id="15" name="14 Grupo"/>
            <p:cNvGrpSpPr/>
            <p:nvPr/>
          </p:nvGrpSpPr>
          <p:grpSpPr>
            <a:xfrm>
              <a:off x="6372200" y="4005064"/>
              <a:ext cx="864096" cy="1008112"/>
              <a:chOff x="5220072" y="5301208"/>
              <a:chExt cx="864096" cy="1008112"/>
            </a:xfrm>
          </p:grpSpPr>
          <p:sp>
            <p:nvSpPr>
              <p:cNvPr id="16" name="15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err="1" smtClean="0">
                    <a:latin typeface="Times New Roman" pitchFamily="18" charset="0"/>
                    <a:cs typeface="Times New Roman" pitchFamily="18" charset="0"/>
                  </a:rPr>
                  <a:t>Inf</a:t>
                </a:r>
                <a:endParaRPr lang="es-ES" sz="2800" b="1" dirty="0">
                  <a:latin typeface="Times New Roman" pitchFamily="18" charset="0"/>
                  <a:cs typeface="Times New Roman" pitchFamily="18" charset="0"/>
                </a:endParaRPr>
              </a:p>
            </p:txBody>
          </p:sp>
        </p:grpSp>
        <p:cxnSp>
          <p:nvCxnSpPr>
            <p:cNvPr id="18" name="17 Conector recto de flecha"/>
            <p:cNvCxnSpPr/>
            <p:nvPr/>
          </p:nvCxnSpPr>
          <p:spPr>
            <a:xfrm>
              <a:off x="6876256" y="4797152"/>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25</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251520" y="1268760"/>
            <a:ext cx="7920880" cy="4644861"/>
          </a:xfrm>
          <a:prstGeom prst="rect">
            <a:avLst/>
          </a:prstGeom>
          <a:noFill/>
        </p:spPr>
        <p:txBody>
          <a:bodyPr wrap="square" rtlCol="0">
            <a:spAutoFit/>
          </a:bodyPr>
          <a:lstStyle/>
          <a:p>
            <a:pPr algn="just">
              <a:lnSpc>
                <a:spcPts val="4300"/>
              </a:lnSpc>
            </a:pP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void</a:t>
            </a:r>
            <a:r>
              <a:rPr lang="es-ES" sz="2600" b="1" dirty="0" smtClean="0">
                <a:latin typeface="Courier New" pitchFamily="49" charset="0"/>
                <a:cs typeface="Courier New" pitchFamily="49" charset="0"/>
              </a:rPr>
              <a:t> empilar(</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valor){</a:t>
            </a:r>
          </a:p>
          <a:p>
            <a:pPr algn="just"/>
            <a:r>
              <a:rPr lang="es-ES" sz="2600" b="1" dirty="0" smtClean="0">
                <a:latin typeface="Courier New" pitchFamily="49" charset="0"/>
                <a:cs typeface="Courier New" pitchFamily="49" charset="0"/>
              </a:rPr>
              <a:t>    Nodo nuevo = new Nodo();</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nuevo.dato</a:t>
            </a:r>
            <a:r>
              <a:rPr lang="es-ES" sz="2600" b="1" dirty="0" smtClean="0">
                <a:latin typeface="Courier New" pitchFamily="49" charset="0"/>
                <a:cs typeface="Courier New" pitchFamily="49" charset="0"/>
              </a:rPr>
              <a:t> = valor;</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if</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 == </a:t>
            </a:r>
            <a:r>
              <a:rPr lang="es-ES" sz="2600" b="1" dirty="0" err="1" smtClean="0">
                <a:latin typeface="Courier New" pitchFamily="49" charset="0"/>
                <a:cs typeface="Courier New" pitchFamily="49" charset="0"/>
              </a:rPr>
              <a:t>null</a:t>
            </a:r>
            <a:r>
              <a:rPr lang="es-ES" sz="2600" b="1" dirty="0" smtClean="0">
                <a:latin typeface="Courier New" pitchFamily="49" charset="0"/>
                <a:cs typeface="Courier New" pitchFamily="49" charset="0"/>
              </a:rPr>
              <a:t>){  </a:t>
            </a:r>
            <a:r>
              <a:rPr lang="es-ES" sz="2600" b="1" dirty="0" smtClean="0">
                <a:solidFill>
                  <a:srgbClr val="00B050"/>
                </a:solidFill>
                <a:latin typeface="Courier New" pitchFamily="49" charset="0"/>
                <a:cs typeface="Courier New" pitchFamily="49" charset="0"/>
              </a:rPr>
              <a:t>//Pila </a:t>
            </a:r>
            <a:r>
              <a:rPr lang="es-ES" sz="2600" b="1" dirty="0" err="1" smtClean="0">
                <a:solidFill>
                  <a:srgbClr val="00B050"/>
                </a:solidFill>
                <a:latin typeface="Courier New" pitchFamily="49" charset="0"/>
                <a:cs typeface="Courier New" pitchFamily="49" charset="0"/>
              </a:rPr>
              <a:t>vacia</a:t>
            </a:r>
            <a:endParaRPr lang="es-ES" sz="2600" b="1" dirty="0" smtClean="0">
              <a:solidFill>
                <a:srgbClr val="00B050"/>
              </a:solidFill>
              <a:latin typeface="Courier New" pitchFamily="49" charset="0"/>
              <a:cs typeface="Courier New" pitchFamily="49" charset="0"/>
            </a:endParaRPr>
          </a:p>
          <a:p>
            <a:pPr algn="just"/>
            <a:r>
              <a:rPr lang="es-ES" sz="2600" b="1" dirty="0" smtClean="0">
                <a:latin typeface="Courier New" pitchFamily="49" charset="0"/>
                <a:cs typeface="Courier New" pitchFamily="49" charset="0"/>
              </a:rPr>
              <a:t>      nuevo.sig = </a:t>
            </a:r>
            <a:r>
              <a:rPr lang="es-ES" sz="2600" b="1" dirty="0" err="1" smtClean="0">
                <a:latin typeface="Courier New" pitchFamily="49" charset="0"/>
                <a:cs typeface="Courier New" pitchFamily="49" charset="0"/>
              </a:rPr>
              <a:t>null</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 = nuevo;</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else</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nuevo.sig = </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 = nuevo;</a:t>
            </a:r>
          </a:p>
          <a:p>
            <a:pPr algn="just"/>
            <a:r>
              <a:rPr lang="es-ES" sz="2600" b="1" dirty="0" smtClean="0">
                <a:latin typeface="Courier New" pitchFamily="49" charset="0"/>
                <a:cs typeface="Courier New" pitchFamily="49" charset="0"/>
              </a:rPr>
              <a:t>    }</a:t>
            </a:r>
          </a:p>
          <a:p>
            <a:pPr algn="just"/>
            <a:r>
              <a:rPr lang="es-ES" sz="2600" b="1" dirty="0" smtClean="0">
                <a:latin typeface="Courier New" pitchFamily="49" charset="0"/>
                <a:cs typeface="Courier New" pitchFamily="49" charset="0"/>
              </a:rPr>
              <a:t>  }</a:t>
            </a:r>
            <a:endParaRPr lang="es-ES" sz="2600" b="1" dirty="0">
              <a:latin typeface="Courier New" pitchFamily="49" charset="0"/>
              <a:cs typeface="Courier New" pitchFamily="49" charset="0"/>
            </a:endParaRPr>
          </a:p>
        </p:txBody>
      </p:sp>
      <p:grpSp>
        <p:nvGrpSpPr>
          <p:cNvPr id="16" name="15 Grupo"/>
          <p:cNvGrpSpPr/>
          <p:nvPr/>
        </p:nvGrpSpPr>
        <p:grpSpPr>
          <a:xfrm>
            <a:off x="5148064" y="5157192"/>
            <a:ext cx="864096" cy="1008112"/>
            <a:chOff x="5220072" y="5301208"/>
            <a:chExt cx="864096" cy="1008112"/>
          </a:xfrm>
        </p:grpSpPr>
        <p:sp>
          <p:nvSpPr>
            <p:cNvPr id="14" name="13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16</a:t>
              </a:r>
              <a:endParaRPr lang="es-ES" sz="2800" b="1" dirty="0">
                <a:latin typeface="Times New Roman" pitchFamily="18" charset="0"/>
                <a:cs typeface="Times New Roman" pitchFamily="18" charset="0"/>
              </a:endParaRPr>
            </a:p>
          </p:txBody>
        </p:sp>
      </p:grpSp>
      <p:grpSp>
        <p:nvGrpSpPr>
          <p:cNvPr id="17" name="16 Grupo"/>
          <p:cNvGrpSpPr/>
          <p:nvPr/>
        </p:nvGrpSpPr>
        <p:grpSpPr>
          <a:xfrm>
            <a:off x="6444208" y="5157192"/>
            <a:ext cx="864096" cy="1008112"/>
            <a:chOff x="5220072" y="5301208"/>
            <a:chExt cx="864096" cy="1008112"/>
          </a:xfrm>
        </p:grpSpPr>
        <p:sp>
          <p:nvSpPr>
            <p:cNvPr id="18" name="17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23</a:t>
              </a:r>
              <a:endParaRPr lang="es-ES" sz="2800" b="1" dirty="0">
                <a:latin typeface="Times New Roman" pitchFamily="18" charset="0"/>
                <a:cs typeface="Times New Roman" pitchFamily="18" charset="0"/>
              </a:endParaRPr>
            </a:p>
          </p:txBody>
        </p:sp>
      </p:grpSp>
      <p:grpSp>
        <p:nvGrpSpPr>
          <p:cNvPr id="20" name="19 Grupo"/>
          <p:cNvGrpSpPr/>
          <p:nvPr/>
        </p:nvGrpSpPr>
        <p:grpSpPr>
          <a:xfrm>
            <a:off x="7740352" y="5157192"/>
            <a:ext cx="864096" cy="1008112"/>
            <a:chOff x="5220072" y="5301208"/>
            <a:chExt cx="864096" cy="1008112"/>
          </a:xfrm>
        </p:grpSpPr>
        <p:sp>
          <p:nvSpPr>
            <p:cNvPr id="21" name="20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9</a:t>
              </a:r>
              <a:endParaRPr lang="es-ES" sz="2800" b="1" dirty="0">
                <a:latin typeface="Times New Roman" pitchFamily="18" charset="0"/>
                <a:cs typeface="Times New Roman" pitchFamily="18" charset="0"/>
              </a:endParaRPr>
            </a:p>
          </p:txBody>
        </p:sp>
      </p:grpSp>
      <p:grpSp>
        <p:nvGrpSpPr>
          <p:cNvPr id="23" name="22 Grupo"/>
          <p:cNvGrpSpPr/>
          <p:nvPr/>
        </p:nvGrpSpPr>
        <p:grpSpPr>
          <a:xfrm>
            <a:off x="7740352" y="3645024"/>
            <a:ext cx="864096" cy="1008112"/>
            <a:chOff x="5220072" y="5301208"/>
            <a:chExt cx="864096" cy="1008112"/>
          </a:xfrm>
        </p:grpSpPr>
        <p:sp>
          <p:nvSpPr>
            <p:cNvPr id="24" name="23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24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34</a:t>
              </a:r>
              <a:endParaRPr lang="es-ES" sz="2800" b="1" dirty="0">
                <a:latin typeface="Times New Roman" pitchFamily="18" charset="0"/>
                <a:cs typeface="Times New Roman" pitchFamily="18" charset="0"/>
              </a:endParaRPr>
            </a:p>
          </p:txBody>
        </p:sp>
      </p:grpSp>
      <p:cxnSp>
        <p:nvCxnSpPr>
          <p:cNvPr id="27" name="26 Conector recto de flecha"/>
          <p:cNvCxnSpPr/>
          <p:nvPr/>
        </p:nvCxnSpPr>
        <p:spPr>
          <a:xfrm>
            <a:off x="5580112" y="6021288"/>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6876256" y="6021288"/>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4355976" y="6021288"/>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3635896" y="5733256"/>
            <a:ext cx="93610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raíz</a:t>
            </a:r>
            <a:endParaRPr lang="es-ES" sz="2800" b="1" dirty="0">
              <a:latin typeface="Times New Roman" pitchFamily="18" charset="0"/>
              <a:cs typeface="Times New Roman" pitchFamily="18" charset="0"/>
            </a:endParaRPr>
          </a:p>
        </p:txBody>
      </p:sp>
      <p:cxnSp>
        <p:nvCxnSpPr>
          <p:cNvPr id="31" name="30 Conector recto de flecha"/>
          <p:cNvCxnSpPr/>
          <p:nvPr/>
        </p:nvCxnSpPr>
        <p:spPr>
          <a:xfrm>
            <a:off x="6948264" y="4509120"/>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31 CuadroTexto"/>
          <p:cNvSpPr txBox="1"/>
          <p:nvPr/>
        </p:nvSpPr>
        <p:spPr>
          <a:xfrm>
            <a:off x="5868144" y="4221088"/>
            <a:ext cx="1152128"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nuevo</a:t>
            </a:r>
            <a:endParaRPr lang="es-ES" sz="2800" b="1" dirty="0">
              <a:latin typeface="Times New Roman" pitchFamily="18" charset="0"/>
              <a:cs typeface="Times New Roman" pitchFamily="18" charset="0"/>
            </a:endParaRPr>
          </a:p>
        </p:txBody>
      </p:sp>
      <p:grpSp>
        <p:nvGrpSpPr>
          <p:cNvPr id="38" name="37 Grupo"/>
          <p:cNvGrpSpPr/>
          <p:nvPr/>
        </p:nvGrpSpPr>
        <p:grpSpPr>
          <a:xfrm>
            <a:off x="8100392" y="5733256"/>
            <a:ext cx="216024" cy="360040"/>
            <a:chOff x="8532440" y="2636912"/>
            <a:chExt cx="216024" cy="360040"/>
          </a:xfrm>
        </p:grpSpPr>
        <p:cxnSp>
          <p:nvCxnSpPr>
            <p:cNvPr id="36" name="35 Conector recto"/>
            <p:cNvCxnSpPr/>
            <p:nvPr/>
          </p:nvCxnSpPr>
          <p:spPr>
            <a:xfrm flipH="1">
              <a:off x="8676456" y="2636912"/>
              <a:ext cx="72008" cy="3600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flipH="1">
              <a:off x="8532440" y="2636912"/>
              <a:ext cx="72008" cy="3600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26</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611560" y="1556792"/>
            <a:ext cx="7920880" cy="3693319"/>
          </a:xfrm>
          <a:prstGeom prst="rect">
            <a:avLst/>
          </a:prstGeom>
          <a:noFill/>
        </p:spPr>
        <p:txBody>
          <a:bodyPr wrap="square" rtlCol="0">
            <a:spAutoFit/>
          </a:bodyPr>
          <a:lstStyle/>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desempilar</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if</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 != </a:t>
            </a:r>
            <a:r>
              <a:rPr lang="es-ES" sz="2600" b="1" dirty="0" err="1" smtClean="0">
                <a:latin typeface="Courier New" pitchFamily="49" charset="0"/>
                <a:cs typeface="Courier New" pitchFamily="49" charset="0"/>
              </a:rPr>
              <a:t>null</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informacion</a:t>
            </a:r>
            <a:r>
              <a:rPr lang="es-ES" sz="2600" b="1" dirty="0" smtClean="0">
                <a:latin typeface="Courier New" pitchFamily="49" charset="0"/>
                <a:cs typeface="Courier New" pitchFamily="49" charset="0"/>
              </a:rPr>
              <a:t> = </a:t>
            </a:r>
            <a:r>
              <a:rPr lang="es-ES" sz="2600" b="1" dirty="0" err="1" smtClean="0">
                <a:latin typeface="Courier New" pitchFamily="49" charset="0"/>
                <a:cs typeface="Courier New" pitchFamily="49" charset="0"/>
              </a:rPr>
              <a:t>raiz.dato</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 = raiz.sig;</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informacion</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else</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Integer.MAX_VALUE</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p>
          <a:p>
            <a:pPr algn="just"/>
            <a:r>
              <a:rPr lang="es-ES" sz="2600" b="1" dirty="0" smtClean="0">
                <a:latin typeface="Courier New" pitchFamily="49" charset="0"/>
                <a:cs typeface="Courier New" pitchFamily="49" charset="0"/>
              </a:rPr>
              <a:t>  }</a:t>
            </a:r>
            <a:endParaRPr lang="es-ES" sz="2600" b="1" dirty="0">
              <a:latin typeface="Courier New" pitchFamily="49" charset="0"/>
              <a:cs typeface="Courier New" pitchFamily="49" charset="0"/>
            </a:endParaRPr>
          </a:p>
        </p:txBody>
      </p:sp>
      <p:grpSp>
        <p:nvGrpSpPr>
          <p:cNvPr id="14" name="13 Grupo"/>
          <p:cNvGrpSpPr/>
          <p:nvPr/>
        </p:nvGrpSpPr>
        <p:grpSpPr>
          <a:xfrm>
            <a:off x="5148064" y="5157192"/>
            <a:ext cx="864096" cy="1008112"/>
            <a:chOff x="5220072" y="5301208"/>
            <a:chExt cx="864096" cy="1008112"/>
          </a:xfrm>
        </p:grpSpPr>
        <p:sp>
          <p:nvSpPr>
            <p:cNvPr id="15" name="14 Rectángulo"/>
            <p:cNvSpPr/>
            <p:nvPr/>
          </p:nvSpPr>
          <p:spPr>
            <a:xfrm>
              <a:off x="5220072" y="5301208"/>
              <a:ext cx="864096" cy="1008112"/>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uadroTexto"/>
            <p:cNvSpPr txBox="1"/>
            <p:nvPr/>
          </p:nvSpPr>
          <p:spPr>
            <a:xfrm>
              <a:off x="5220072" y="5301208"/>
              <a:ext cx="864096" cy="523220"/>
            </a:xfrm>
            <a:prstGeom prst="rect">
              <a:avLst/>
            </a:prstGeom>
            <a:noFill/>
            <a:ln w="44450">
              <a:solidFill>
                <a:srgbClr val="C00000"/>
              </a:solidFill>
            </a:ln>
          </p:spPr>
          <p:txBody>
            <a:bodyPr wrap="square" rtlCol="0">
              <a:spAutoFit/>
            </a:bodyPr>
            <a:lstStyle/>
            <a:p>
              <a:pPr algn="ctr"/>
              <a:r>
                <a:rPr lang="es-ES" sz="2800" b="1" dirty="0" smtClean="0">
                  <a:solidFill>
                    <a:srgbClr val="C00000"/>
                  </a:solidFill>
                  <a:latin typeface="Times New Roman" pitchFamily="18" charset="0"/>
                  <a:cs typeface="Times New Roman" pitchFamily="18" charset="0"/>
                </a:rPr>
                <a:t>16</a:t>
              </a:r>
              <a:endParaRPr lang="es-ES" sz="2800" b="1" dirty="0">
                <a:solidFill>
                  <a:srgbClr val="C00000"/>
                </a:solidFill>
                <a:latin typeface="Times New Roman" pitchFamily="18" charset="0"/>
                <a:cs typeface="Times New Roman" pitchFamily="18" charset="0"/>
              </a:endParaRPr>
            </a:p>
          </p:txBody>
        </p:sp>
      </p:grpSp>
      <p:grpSp>
        <p:nvGrpSpPr>
          <p:cNvPr id="17" name="16 Grupo"/>
          <p:cNvGrpSpPr/>
          <p:nvPr/>
        </p:nvGrpSpPr>
        <p:grpSpPr>
          <a:xfrm>
            <a:off x="6444208" y="5157192"/>
            <a:ext cx="864096" cy="1008112"/>
            <a:chOff x="5220072" y="5301208"/>
            <a:chExt cx="864096" cy="1008112"/>
          </a:xfrm>
        </p:grpSpPr>
        <p:sp>
          <p:nvSpPr>
            <p:cNvPr id="18" name="17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23</a:t>
              </a:r>
              <a:endParaRPr lang="es-ES" sz="2800" b="1" dirty="0">
                <a:latin typeface="Times New Roman" pitchFamily="18" charset="0"/>
                <a:cs typeface="Times New Roman" pitchFamily="18" charset="0"/>
              </a:endParaRPr>
            </a:p>
          </p:txBody>
        </p:sp>
      </p:grpSp>
      <p:grpSp>
        <p:nvGrpSpPr>
          <p:cNvPr id="20" name="19 Grupo"/>
          <p:cNvGrpSpPr/>
          <p:nvPr/>
        </p:nvGrpSpPr>
        <p:grpSpPr>
          <a:xfrm>
            <a:off x="7740352" y="5157192"/>
            <a:ext cx="864096" cy="1008112"/>
            <a:chOff x="5220072" y="5301208"/>
            <a:chExt cx="864096" cy="1008112"/>
          </a:xfrm>
        </p:grpSpPr>
        <p:sp>
          <p:nvSpPr>
            <p:cNvPr id="21" name="20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9</a:t>
              </a:r>
              <a:endParaRPr lang="es-ES" sz="2800" b="1" dirty="0">
                <a:latin typeface="Times New Roman" pitchFamily="18" charset="0"/>
                <a:cs typeface="Times New Roman" pitchFamily="18" charset="0"/>
              </a:endParaRPr>
            </a:p>
          </p:txBody>
        </p:sp>
      </p:grpSp>
      <p:cxnSp>
        <p:nvCxnSpPr>
          <p:cNvPr id="23" name="22 Conector recto de flecha"/>
          <p:cNvCxnSpPr/>
          <p:nvPr/>
        </p:nvCxnSpPr>
        <p:spPr>
          <a:xfrm>
            <a:off x="5580112" y="6021288"/>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6876256" y="6021288"/>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355976" y="6021288"/>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3635896" y="5733256"/>
            <a:ext cx="93610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raíz</a:t>
            </a:r>
            <a:endParaRPr lang="es-ES" sz="2800" b="1" dirty="0">
              <a:latin typeface="Times New Roman" pitchFamily="18" charset="0"/>
              <a:cs typeface="Times New Roman" pitchFamily="18" charset="0"/>
            </a:endParaRPr>
          </a:p>
        </p:txBody>
      </p:sp>
      <p:grpSp>
        <p:nvGrpSpPr>
          <p:cNvPr id="27" name="26 Grupo"/>
          <p:cNvGrpSpPr/>
          <p:nvPr/>
        </p:nvGrpSpPr>
        <p:grpSpPr>
          <a:xfrm>
            <a:off x="8100392" y="5733256"/>
            <a:ext cx="216024" cy="360040"/>
            <a:chOff x="8532440" y="2636912"/>
            <a:chExt cx="216024" cy="360040"/>
          </a:xfrm>
        </p:grpSpPr>
        <p:cxnSp>
          <p:nvCxnSpPr>
            <p:cNvPr id="28" name="27 Conector recto"/>
            <p:cNvCxnSpPr/>
            <p:nvPr/>
          </p:nvCxnSpPr>
          <p:spPr>
            <a:xfrm flipH="1">
              <a:off x="8676456" y="2636912"/>
              <a:ext cx="72008" cy="3600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H="1">
              <a:off x="8532440" y="2636912"/>
              <a:ext cx="72008" cy="3600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27</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611560" y="1700808"/>
            <a:ext cx="7920880" cy="2893100"/>
          </a:xfrm>
          <a:prstGeom prst="rect">
            <a:avLst/>
          </a:prstGeom>
          <a:noFill/>
        </p:spPr>
        <p:txBody>
          <a:bodyPr wrap="square" rtlCol="0">
            <a:spAutoFit/>
          </a:bodyPr>
          <a:lstStyle/>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verCima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if</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 != </a:t>
            </a:r>
            <a:r>
              <a:rPr lang="es-ES" sz="2600" b="1" dirty="0" err="1" smtClean="0">
                <a:latin typeface="Courier New" pitchFamily="49" charset="0"/>
                <a:cs typeface="Courier New" pitchFamily="49" charset="0"/>
              </a:rPr>
              <a:t>null</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raiz.dato</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else</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Integer.MAX_VALUE</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p>
          <a:p>
            <a:pPr algn="just"/>
            <a:r>
              <a:rPr lang="es-ES" sz="2600" b="1" dirty="0" smtClean="0">
                <a:latin typeface="Courier New" pitchFamily="49" charset="0"/>
                <a:cs typeface="Courier New" pitchFamily="49" charset="0"/>
              </a:rPr>
              <a:t>  }</a:t>
            </a:r>
            <a:endParaRPr lang="es-ES" sz="2600" b="1" dirty="0">
              <a:latin typeface="Courier New" pitchFamily="49" charset="0"/>
              <a:cs typeface="Courier New" pitchFamily="49" charset="0"/>
            </a:endParaRPr>
          </a:p>
        </p:txBody>
      </p:sp>
      <p:grpSp>
        <p:nvGrpSpPr>
          <p:cNvPr id="14" name="13 Grupo"/>
          <p:cNvGrpSpPr/>
          <p:nvPr/>
        </p:nvGrpSpPr>
        <p:grpSpPr>
          <a:xfrm>
            <a:off x="4932040" y="4797152"/>
            <a:ext cx="864096" cy="1008112"/>
            <a:chOff x="5220072" y="5301208"/>
            <a:chExt cx="864096" cy="1008112"/>
          </a:xfrm>
        </p:grpSpPr>
        <p:sp>
          <p:nvSpPr>
            <p:cNvPr id="15" name="14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16</a:t>
              </a:r>
              <a:endParaRPr lang="es-ES" sz="2800" b="1" dirty="0">
                <a:latin typeface="Times New Roman" pitchFamily="18" charset="0"/>
                <a:cs typeface="Times New Roman" pitchFamily="18" charset="0"/>
              </a:endParaRPr>
            </a:p>
          </p:txBody>
        </p:sp>
      </p:grpSp>
      <p:grpSp>
        <p:nvGrpSpPr>
          <p:cNvPr id="17" name="16 Grupo"/>
          <p:cNvGrpSpPr/>
          <p:nvPr/>
        </p:nvGrpSpPr>
        <p:grpSpPr>
          <a:xfrm>
            <a:off x="6228184" y="4797152"/>
            <a:ext cx="864096" cy="1008112"/>
            <a:chOff x="5220072" y="5301208"/>
            <a:chExt cx="864096" cy="1008112"/>
          </a:xfrm>
        </p:grpSpPr>
        <p:sp>
          <p:nvSpPr>
            <p:cNvPr id="18" name="17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23</a:t>
              </a:r>
              <a:endParaRPr lang="es-ES" sz="2800" b="1" dirty="0">
                <a:latin typeface="Times New Roman" pitchFamily="18" charset="0"/>
                <a:cs typeface="Times New Roman" pitchFamily="18" charset="0"/>
              </a:endParaRPr>
            </a:p>
          </p:txBody>
        </p:sp>
      </p:grpSp>
      <p:grpSp>
        <p:nvGrpSpPr>
          <p:cNvPr id="20" name="19 Grupo"/>
          <p:cNvGrpSpPr/>
          <p:nvPr/>
        </p:nvGrpSpPr>
        <p:grpSpPr>
          <a:xfrm>
            <a:off x="7524328" y="4797152"/>
            <a:ext cx="864096" cy="1008112"/>
            <a:chOff x="5220072" y="5301208"/>
            <a:chExt cx="864096" cy="1008112"/>
          </a:xfrm>
        </p:grpSpPr>
        <p:sp>
          <p:nvSpPr>
            <p:cNvPr id="21" name="20 Rectángulo"/>
            <p:cNvSpPr/>
            <p:nvPr/>
          </p:nvSpPr>
          <p:spPr>
            <a:xfrm>
              <a:off x="5220072" y="5301208"/>
              <a:ext cx="864096" cy="1008112"/>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CuadroTexto"/>
            <p:cNvSpPr txBox="1"/>
            <p:nvPr/>
          </p:nvSpPr>
          <p:spPr>
            <a:xfrm>
              <a:off x="5220072" y="5301208"/>
              <a:ext cx="864096" cy="523220"/>
            </a:xfrm>
            <a:prstGeom prst="rect">
              <a:avLst/>
            </a:prstGeom>
            <a:noFill/>
            <a:ln w="444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9</a:t>
              </a:r>
              <a:endParaRPr lang="es-ES" sz="2800" b="1" dirty="0">
                <a:latin typeface="Times New Roman" pitchFamily="18" charset="0"/>
                <a:cs typeface="Times New Roman" pitchFamily="18" charset="0"/>
              </a:endParaRPr>
            </a:p>
          </p:txBody>
        </p:sp>
      </p:grpSp>
      <p:cxnSp>
        <p:nvCxnSpPr>
          <p:cNvPr id="23" name="22 Conector recto de flecha"/>
          <p:cNvCxnSpPr/>
          <p:nvPr/>
        </p:nvCxnSpPr>
        <p:spPr>
          <a:xfrm>
            <a:off x="5364088" y="5661248"/>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6660232" y="5661248"/>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139952" y="5661248"/>
            <a:ext cx="792088"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3419872" y="5373216"/>
            <a:ext cx="93610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raíz</a:t>
            </a:r>
            <a:endParaRPr lang="es-ES" sz="2800" b="1" dirty="0">
              <a:latin typeface="Times New Roman" pitchFamily="18" charset="0"/>
              <a:cs typeface="Times New Roman" pitchFamily="18" charset="0"/>
            </a:endParaRPr>
          </a:p>
        </p:txBody>
      </p:sp>
      <p:grpSp>
        <p:nvGrpSpPr>
          <p:cNvPr id="27" name="26 Grupo"/>
          <p:cNvGrpSpPr/>
          <p:nvPr/>
        </p:nvGrpSpPr>
        <p:grpSpPr>
          <a:xfrm>
            <a:off x="7884368" y="5373216"/>
            <a:ext cx="216024" cy="360040"/>
            <a:chOff x="8532440" y="2636912"/>
            <a:chExt cx="216024" cy="360040"/>
          </a:xfrm>
        </p:grpSpPr>
        <p:cxnSp>
          <p:nvCxnSpPr>
            <p:cNvPr id="28" name="27 Conector recto"/>
            <p:cNvCxnSpPr/>
            <p:nvPr/>
          </p:nvCxnSpPr>
          <p:spPr>
            <a:xfrm flipH="1">
              <a:off x="8676456" y="2636912"/>
              <a:ext cx="72008" cy="3600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H="1">
              <a:off x="8532440" y="2636912"/>
              <a:ext cx="72008" cy="3600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28</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611560" y="1556792"/>
            <a:ext cx="7920880" cy="4493538"/>
          </a:xfrm>
          <a:prstGeom prst="rect">
            <a:avLst/>
          </a:prstGeom>
          <a:noFill/>
        </p:spPr>
        <p:txBody>
          <a:bodyPr wrap="square" rtlCol="0">
            <a:spAutoFit/>
          </a:bodyPr>
          <a:lstStyle/>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boolean</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esPilaVacia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if</a:t>
            </a:r>
            <a:r>
              <a:rPr lang="es-ES" sz="2600" b="1" dirty="0" smtClean="0">
                <a:latin typeface="Courier New" pitchFamily="49" charset="0"/>
                <a:cs typeface="Courier New" pitchFamily="49" charset="0"/>
              </a:rPr>
              <a:t>(</a:t>
            </a:r>
            <a:r>
              <a:rPr lang="es-ES" sz="2600" b="1" dirty="0" err="1" smtClean="0">
                <a:latin typeface="Courier New" pitchFamily="49" charset="0"/>
                <a:cs typeface="Courier New" pitchFamily="49" charset="0"/>
              </a:rPr>
              <a:t>raiz</a:t>
            </a:r>
            <a:r>
              <a:rPr lang="es-ES" sz="2600" b="1" dirty="0" smtClean="0">
                <a:latin typeface="Courier New" pitchFamily="49" charset="0"/>
                <a:cs typeface="Courier New" pitchFamily="49" charset="0"/>
              </a:rPr>
              <a:t> == </a:t>
            </a:r>
            <a:r>
              <a:rPr lang="es-ES" sz="2600" b="1" dirty="0" err="1" smtClean="0">
                <a:latin typeface="Courier New" pitchFamily="49" charset="0"/>
                <a:cs typeface="Courier New" pitchFamily="49" charset="0"/>
              </a:rPr>
              <a:t>null</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true;</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else</a:t>
            </a:r>
            <a:r>
              <a:rPr lang="es-ES" sz="2600" b="1" dirty="0" smtClean="0">
                <a:latin typeface="Courier New" pitchFamily="49" charset="0"/>
                <a:cs typeface="Courier New" pitchFamily="49" charset="0"/>
              </a:rPr>
              <a:t> </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false;</a:t>
            </a:r>
          </a:p>
          <a:p>
            <a:pPr algn="just"/>
            <a:r>
              <a:rPr lang="es-ES" sz="2600" b="1" dirty="0" smtClean="0">
                <a:latin typeface="Courier New" pitchFamily="49" charset="0"/>
                <a:cs typeface="Courier New" pitchFamily="49" charset="0"/>
              </a:rPr>
              <a:t>  }</a:t>
            </a:r>
          </a:p>
          <a:p>
            <a:pPr algn="just"/>
            <a:endParaRPr lang="es-ES" sz="2600" b="1" dirty="0" smtClean="0">
              <a:latin typeface="Courier New" pitchFamily="49" charset="0"/>
              <a:cs typeface="Courier New" pitchFamily="49" charset="0"/>
            </a:endParaRP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public</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boolean</a:t>
            </a:r>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esPilaLlena</a:t>
            </a:r>
            <a:r>
              <a:rPr lang="es-ES" sz="2600" b="1" dirty="0" smtClean="0">
                <a:latin typeface="Courier New" pitchFamily="49" charset="0"/>
                <a:cs typeface="Courier New" pitchFamily="49" charset="0"/>
              </a:rPr>
              <a:t>(){</a:t>
            </a:r>
          </a:p>
          <a:p>
            <a:pPr algn="just"/>
            <a:r>
              <a:rPr lang="es-ES" sz="2600" b="1" dirty="0" smtClean="0">
                <a:latin typeface="Courier New" pitchFamily="49" charset="0"/>
                <a:cs typeface="Courier New" pitchFamily="49" charset="0"/>
              </a:rPr>
              <a:t>    </a:t>
            </a:r>
            <a:r>
              <a:rPr lang="es-ES" sz="2600" b="1" dirty="0" err="1" smtClean="0">
                <a:latin typeface="Courier New" pitchFamily="49" charset="0"/>
                <a:cs typeface="Courier New" pitchFamily="49" charset="0"/>
              </a:rPr>
              <a:t>return</a:t>
            </a:r>
            <a:r>
              <a:rPr lang="es-ES" sz="2600" b="1" dirty="0" smtClean="0">
                <a:latin typeface="Courier New" pitchFamily="49" charset="0"/>
                <a:cs typeface="Courier New" pitchFamily="49" charset="0"/>
              </a:rPr>
              <a:t> false;</a:t>
            </a:r>
          </a:p>
          <a:p>
            <a:pPr algn="just"/>
            <a:r>
              <a:rPr lang="es-ES" sz="2600" b="1" dirty="0" smtClean="0">
                <a:latin typeface="Courier New" pitchFamily="49" charset="0"/>
                <a:cs typeface="Courier New" pitchFamily="49" charset="0"/>
              </a:rPr>
              <a:t>  }</a:t>
            </a:r>
          </a:p>
          <a:p>
            <a:pPr algn="just"/>
            <a:r>
              <a:rPr lang="es-ES" sz="2600" b="1" dirty="0" smtClean="0">
                <a:latin typeface="Courier New" pitchFamily="49" charset="0"/>
                <a:cs typeface="Courier New" pitchFamily="49" charset="0"/>
              </a:rPr>
              <a:t>}</a:t>
            </a:r>
            <a:endParaRPr lang="es-ES" sz="2600" b="1" dirty="0">
              <a:latin typeface="Courier New" pitchFamily="49" charset="0"/>
              <a:cs typeface="Courier New" pitchFamily="49" charset="0"/>
            </a:endParaRPr>
          </a:p>
        </p:txBody>
      </p:sp>
      <p:sp>
        <p:nvSpPr>
          <p:cNvPr id="14" name="13 Botón de acción: Personalizar">
            <a:hlinkClick r:id="" action="ppaction://noaction" highlightClick="1"/>
          </p:cNvPr>
          <p:cNvSpPr/>
          <p:nvPr/>
        </p:nvSpPr>
        <p:spPr>
          <a:xfrm>
            <a:off x="5148064" y="5445224"/>
            <a:ext cx="3168352" cy="576064"/>
          </a:xfrm>
          <a:prstGeom prst="actionButtonBlank">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CuadroTexto">
            <a:hlinkClick r:id="rId2" action="ppaction://hlinkfile"/>
          </p:cNvPr>
          <p:cNvSpPr txBox="1"/>
          <p:nvPr/>
        </p:nvSpPr>
        <p:spPr>
          <a:xfrm>
            <a:off x="5220072" y="5445224"/>
            <a:ext cx="3024336" cy="523220"/>
          </a:xfrm>
          <a:prstGeom prst="rect">
            <a:avLst/>
          </a:prstGeom>
          <a:noFill/>
        </p:spPr>
        <p:txBody>
          <a:bodyPr wrap="square" rtlCol="0">
            <a:spAutoFit/>
          </a:bodyPr>
          <a:lstStyle/>
          <a:p>
            <a:pPr algn="ctr"/>
            <a:r>
              <a:rPr lang="es-ES" sz="2800" dirty="0" smtClean="0">
                <a:latin typeface="Times New Roman" pitchFamily="18" charset="0"/>
                <a:cs typeface="Times New Roman" pitchFamily="18" charset="0"/>
              </a:rPr>
              <a:t>Ver programa </a:t>
            </a:r>
            <a:r>
              <a:rPr lang="es-ES" sz="2800" dirty="0" err="1" smtClean="0">
                <a:latin typeface="Times New Roman" pitchFamily="18" charset="0"/>
                <a:cs typeface="Times New Roman" pitchFamily="18" charset="0"/>
              </a:rPr>
              <a:t>main</a:t>
            </a:r>
            <a:endParaRPr lang="es-E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29</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Representación de PILAS</a:t>
            </a:r>
            <a:endParaRPr lang="es-ES" sz="4400" b="1" dirty="0">
              <a:latin typeface="Times New Roman" pitchFamily="18" charset="0"/>
              <a:cs typeface="Times New Roman" pitchFamily="18" charset="0"/>
            </a:endParaRPr>
          </a:p>
        </p:txBody>
      </p:sp>
      <p:sp>
        <p:nvSpPr>
          <p:cNvPr id="13" name="12 CuadroTexto"/>
          <p:cNvSpPr txBox="1"/>
          <p:nvPr/>
        </p:nvSpPr>
        <p:spPr>
          <a:xfrm>
            <a:off x="539552" y="1556792"/>
            <a:ext cx="7992888" cy="643766"/>
          </a:xfrm>
          <a:prstGeom prst="rect">
            <a:avLst/>
          </a:prstGeom>
          <a:noFill/>
        </p:spPr>
        <p:txBody>
          <a:bodyPr wrap="square" rtlCol="0">
            <a:spAutoFit/>
          </a:bodyPr>
          <a:lstStyle/>
          <a:p>
            <a:pPr marL="361950" indent="-361950" algn="just">
              <a:lnSpc>
                <a:spcPts val="4300"/>
              </a:lnSpc>
              <a:buFont typeface="Wingdings" pitchFamily="2" charset="2"/>
              <a:buChar char="§"/>
            </a:pPr>
            <a:r>
              <a:rPr lang="es-ES" sz="2800" b="1" u="sng" dirty="0" smtClean="0">
                <a:solidFill>
                  <a:srgbClr val="C00000"/>
                </a:solidFill>
                <a:latin typeface="Times New Roman" pitchFamily="18" charset="0"/>
                <a:cs typeface="Times New Roman" pitchFamily="18" charset="0"/>
              </a:rPr>
              <a:t>Diferencia entre los programas</a:t>
            </a:r>
            <a:endParaRPr lang="es-ES" sz="2800" b="1" u="sng" dirty="0">
              <a:solidFill>
                <a:srgbClr val="C00000"/>
              </a:solidFill>
              <a:latin typeface="Times New Roman" pitchFamily="18" charset="0"/>
              <a:cs typeface="Times New Roman" pitchFamily="18" charset="0"/>
            </a:endParaRPr>
          </a:p>
        </p:txBody>
      </p:sp>
      <p:sp>
        <p:nvSpPr>
          <p:cNvPr id="14" name="13 CuadroTexto"/>
          <p:cNvSpPr txBox="1"/>
          <p:nvPr/>
        </p:nvSpPr>
        <p:spPr>
          <a:xfrm>
            <a:off x="1907704" y="3356992"/>
            <a:ext cx="5832648" cy="523220"/>
          </a:xfrm>
          <a:prstGeom prst="rect">
            <a:avLst/>
          </a:prstGeom>
          <a:noFill/>
        </p:spPr>
        <p:txBody>
          <a:bodyPr wrap="square" rtlCol="0">
            <a:spAutoFit/>
          </a:bodyPr>
          <a:lstStyle/>
          <a:p>
            <a:r>
              <a:rPr lang="es-ES" sz="2800" b="1" dirty="0" smtClean="0">
                <a:latin typeface="Courier New" pitchFamily="49" charset="0"/>
                <a:cs typeface="Courier New" pitchFamily="49" charset="0"/>
              </a:rPr>
              <a:t>Pila </a:t>
            </a:r>
            <a:r>
              <a:rPr lang="es-ES" sz="2800" b="1" dirty="0" err="1" smtClean="0">
                <a:latin typeface="Courier New" pitchFamily="49" charset="0"/>
                <a:cs typeface="Courier New" pitchFamily="49" charset="0"/>
              </a:rPr>
              <a:t>miPila</a:t>
            </a:r>
            <a:r>
              <a:rPr lang="es-ES" sz="2800" b="1" dirty="0" smtClean="0">
                <a:latin typeface="Courier New" pitchFamily="49" charset="0"/>
                <a:cs typeface="Courier New" pitchFamily="49" charset="0"/>
              </a:rPr>
              <a:t> = new Pila();</a:t>
            </a:r>
            <a:endParaRPr lang="es-ES" sz="2800" b="1" dirty="0">
              <a:latin typeface="Courier New" pitchFamily="49" charset="0"/>
              <a:cs typeface="Courier New" pitchFamily="49" charset="0"/>
            </a:endParaRPr>
          </a:p>
        </p:txBody>
      </p:sp>
      <p:sp>
        <p:nvSpPr>
          <p:cNvPr id="15" name="14 CuadroTexto"/>
          <p:cNvSpPr txBox="1"/>
          <p:nvPr/>
        </p:nvSpPr>
        <p:spPr>
          <a:xfrm>
            <a:off x="1979712" y="5229200"/>
            <a:ext cx="6408712" cy="523220"/>
          </a:xfrm>
          <a:prstGeom prst="rect">
            <a:avLst/>
          </a:prstGeom>
          <a:noFill/>
        </p:spPr>
        <p:txBody>
          <a:bodyPr wrap="square" rtlCol="0">
            <a:spAutoFit/>
          </a:bodyPr>
          <a:lstStyle/>
          <a:p>
            <a:r>
              <a:rPr lang="es-ES" sz="2800" b="1" dirty="0" err="1" smtClean="0">
                <a:latin typeface="Courier New" pitchFamily="49" charset="0"/>
                <a:cs typeface="Courier New" pitchFamily="49" charset="0"/>
              </a:rPr>
              <a:t>PilaD</a:t>
            </a:r>
            <a:r>
              <a:rPr lang="es-ES" sz="2800" b="1" dirty="0" smtClean="0">
                <a:latin typeface="Courier New" pitchFamily="49" charset="0"/>
                <a:cs typeface="Courier New" pitchFamily="49" charset="0"/>
              </a:rPr>
              <a:t> </a:t>
            </a:r>
            <a:r>
              <a:rPr lang="es-ES" sz="2800" b="1" dirty="0" err="1" smtClean="0">
                <a:latin typeface="Courier New" pitchFamily="49" charset="0"/>
                <a:cs typeface="Courier New" pitchFamily="49" charset="0"/>
              </a:rPr>
              <a:t>miPila</a:t>
            </a:r>
            <a:r>
              <a:rPr lang="es-ES" sz="2800" b="1" dirty="0" smtClean="0">
                <a:latin typeface="Courier New" pitchFamily="49" charset="0"/>
                <a:cs typeface="Courier New" pitchFamily="49" charset="0"/>
              </a:rPr>
              <a:t> = new </a:t>
            </a:r>
            <a:r>
              <a:rPr lang="es-ES" sz="2800" b="1" dirty="0" err="1" smtClean="0">
                <a:latin typeface="Courier New" pitchFamily="49" charset="0"/>
                <a:cs typeface="Courier New" pitchFamily="49" charset="0"/>
              </a:rPr>
              <a:t>PilaD</a:t>
            </a:r>
            <a:r>
              <a:rPr lang="es-ES" sz="2800" b="1" dirty="0" smtClean="0">
                <a:latin typeface="Courier New" pitchFamily="49" charset="0"/>
                <a:cs typeface="Courier New" pitchFamily="49" charset="0"/>
              </a:rPr>
              <a:t>();</a:t>
            </a:r>
            <a:endParaRPr lang="es-ES" sz="2800" b="1" dirty="0">
              <a:latin typeface="Courier New" pitchFamily="49" charset="0"/>
              <a:cs typeface="Courier New" pitchFamily="49" charset="0"/>
            </a:endParaRPr>
          </a:p>
        </p:txBody>
      </p:sp>
      <p:sp>
        <p:nvSpPr>
          <p:cNvPr id="16" name="15 CuadroTexto"/>
          <p:cNvSpPr txBox="1"/>
          <p:nvPr/>
        </p:nvSpPr>
        <p:spPr>
          <a:xfrm>
            <a:off x="935088" y="2564904"/>
            <a:ext cx="8208912" cy="523220"/>
          </a:xfrm>
          <a:prstGeom prst="rect">
            <a:avLst/>
          </a:prstGeom>
          <a:noFill/>
        </p:spPr>
        <p:txBody>
          <a:bodyPr wrap="square" rtlCol="0">
            <a:spAutoFit/>
          </a:bodyPr>
          <a:lstStyle/>
          <a:p>
            <a:pPr algn="just"/>
            <a:r>
              <a:rPr lang="es-ES" sz="2800" dirty="0" smtClean="0">
                <a:latin typeface="Times New Roman" pitchFamily="18" charset="0"/>
                <a:cs typeface="Times New Roman" pitchFamily="18" charset="0"/>
              </a:rPr>
              <a:t>Cuando hemos implementado utilizando </a:t>
            </a:r>
            <a:r>
              <a:rPr lang="es-ES" sz="2800" dirty="0" err="1" smtClean="0">
                <a:latin typeface="Times New Roman" pitchFamily="18" charset="0"/>
                <a:cs typeface="Times New Roman" pitchFamily="18" charset="0"/>
              </a:rPr>
              <a:t>arrays</a:t>
            </a:r>
            <a:endParaRPr lang="es-ES" sz="2800" dirty="0">
              <a:latin typeface="Times New Roman" pitchFamily="18" charset="0"/>
              <a:cs typeface="Times New Roman" pitchFamily="18" charset="0"/>
            </a:endParaRPr>
          </a:p>
        </p:txBody>
      </p:sp>
      <p:sp>
        <p:nvSpPr>
          <p:cNvPr id="17" name="16 CuadroTexto"/>
          <p:cNvSpPr txBox="1"/>
          <p:nvPr/>
        </p:nvSpPr>
        <p:spPr>
          <a:xfrm>
            <a:off x="971600" y="4437112"/>
            <a:ext cx="7237312" cy="523220"/>
          </a:xfrm>
          <a:prstGeom prst="rect">
            <a:avLst/>
          </a:prstGeom>
          <a:noFill/>
        </p:spPr>
        <p:txBody>
          <a:bodyPr wrap="square" rtlCol="0">
            <a:spAutoFit/>
          </a:bodyPr>
          <a:lstStyle/>
          <a:p>
            <a:pPr algn="just"/>
            <a:r>
              <a:rPr lang="es-ES" sz="2800" dirty="0" smtClean="0">
                <a:latin typeface="Times New Roman" pitchFamily="18" charset="0"/>
                <a:cs typeface="Times New Roman" pitchFamily="18" charset="0"/>
              </a:rPr>
              <a:t>Cuando hemos implementado dinámicamente</a:t>
            </a:r>
            <a:endParaRPr lang="es-E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4067944" y="6396335"/>
            <a:ext cx="432048"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3</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Definición de TAD</a:t>
            </a:r>
            <a:endParaRPr lang="es-ES" sz="4400" b="1" dirty="0">
              <a:latin typeface="Times New Roman" pitchFamily="18" charset="0"/>
              <a:cs typeface="Times New Roman" pitchFamily="18" charset="0"/>
            </a:endParaRPr>
          </a:p>
        </p:txBody>
      </p:sp>
      <p:sp>
        <p:nvSpPr>
          <p:cNvPr id="13" name="12 CuadroTexto"/>
          <p:cNvSpPr txBox="1"/>
          <p:nvPr/>
        </p:nvSpPr>
        <p:spPr>
          <a:xfrm>
            <a:off x="539552" y="1988840"/>
            <a:ext cx="7992888" cy="1195199"/>
          </a:xfrm>
          <a:prstGeom prst="rect">
            <a:avLst/>
          </a:prstGeom>
          <a:noFill/>
        </p:spPr>
        <p:txBody>
          <a:bodyPr wrap="square" rtlCol="0">
            <a:spAutoFit/>
          </a:bodyPr>
          <a:lstStyle/>
          <a:p>
            <a:pPr marL="446088" indent="-446088" algn="just">
              <a:lnSpc>
                <a:spcPts val="4300"/>
              </a:lnSpc>
              <a:buFont typeface="Wingdings" pitchFamily="2" charset="2"/>
              <a:buChar char="Ø"/>
            </a:pPr>
            <a:r>
              <a:rPr lang="es-ES" sz="2800" dirty="0" smtClean="0">
                <a:latin typeface="Times New Roman" pitchFamily="18" charset="0"/>
                <a:cs typeface="Times New Roman" pitchFamily="18" charset="0"/>
              </a:rPr>
              <a:t>La </a:t>
            </a:r>
            <a:r>
              <a:rPr lang="es-ES" sz="2800" u="sng" dirty="0" smtClean="0">
                <a:latin typeface="Times New Roman" pitchFamily="18" charset="0"/>
                <a:cs typeface="Times New Roman" pitchFamily="18" charset="0"/>
              </a:rPr>
              <a:t>manipulación</a:t>
            </a:r>
            <a:r>
              <a:rPr lang="es-ES" sz="2800" dirty="0" smtClean="0">
                <a:latin typeface="Times New Roman" pitchFamily="18" charset="0"/>
                <a:cs typeface="Times New Roman" pitchFamily="18" charset="0"/>
              </a:rPr>
              <a:t> de un TAD sólo depende de su especificación, </a:t>
            </a:r>
            <a:r>
              <a:rPr lang="es-ES" sz="2800" b="1" dirty="0" smtClean="0">
                <a:latin typeface="Times New Roman" pitchFamily="18" charset="0"/>
                <a:cs typeface="Times New Roman" pitchFamily="18" charset="0"/>
              </a:rPr>
              <a:t>nunca</a:t>
            </a:r>
            <a:r>
              <a:rPr lang="es-ES" sz="2800" dirty="0" smtClean="0">
                <a:latin typeface="Times New Roman" pitchFamily="18" charset="0"/>
                <a:cs typeface="Times New Roman" pitchFamily="18" charset="0"/>
              </a:rPr>
              <a:t> de su implementación. </a:t>
            </a:r>
            <a:endParaRPr lang="es-ES" sz="2800" dirty="0">
              <a:latin typeface="Times New Roman" pitchFamily="18" charset="0"/>
              <a:cs typeface="Times New Roman" pitchFamily="18" charset="0"/>
            </a:endParaRPr>
          </a:p>
        </p:txBody>
      </p:sp>
      <p:sp>
        <p:nvSpPr>
          <p:cNvPr id="14" name="13 CuadroTexto"/>
          <p:cNvSpPr txBox="1"/>
          <p:nvPr/>
        </p:nvSpPr>
        <p:spPr>
          <a:xfrm>
            <a:off x="539552" y="3717032"/>
            <a:ext cx="7992888" cy="1746632"/>
          </a:xfrm>
          <a:prstGeom prst="rect">
            <a:avLst/>
          </a:prstGeom>
          <a:noFill/>
        </p:spPr>
        <p:txBody>
          <a:bodyPr wrap="square" rtlCol="0">
            <a:spAutoFit/>
          </a:bodyPr>
          <a:lstStyle/>
          <a:p>
            <a:pPr indent="1084263" algn="just">
              <a:lnSpc>
                <a:spcPts val="4300"/>
              </a:lnSpc>
            </a:pPr>
            <a:r>
              <a:rPr lang="es-ES" sz="2800" dirty="0" smtClean="0">
                <a:latin typeface="Times New Roman" pitchFamily="18" charset="0"/>
                <a:cs typeface="Times New Roman" pitchFamily="18" charset="0"/>
              </a:rPr>
              <a:t>Para manipular los números enteros nos olvidamos de cómo se representan los valores y de cómo están implementadas las operaciones.</a:t>
            </a:r>
            <a:endParaRPr lang="es-ES" sz="2800"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3923928" y="6396335"/>
            <a:ext cx="72008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30</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PILAS  Ejercicios</a:t>
            </a:r>
            <a:endParaRPr lang="es-ES" sz="4400" b="1" dirty="0">
              <a:latin typeface="Times New Roman" pitchFamily="18" charset="0"/>
              <a:cs typeface="Times New Roman" pitchFamily="18" charset="0"/>
            </a:endParaRPr>
          </a:p>
        </p:txBody>
      </p:sp>
      <p:sp>
        <p:nvSpPr>
          <p:cNvPr id="13" name="12 CuadroTexto"/>
          <p:cNvSpPr txBox="1"/>
          <p:nvPr/>
        </p:nvSpPr>
        <p:spPr>
          <a:xfrm>
            <a:off x="251520" y="1628800"/>
            <a:ext cx="8640960" cy="1692771"/>
          </a:xfrm>
          <a:prstGeom prst="rect">
            <a:avLst/>
          </a:prstGeom>
          <a:noFill/>
        </p:spPr>
        <p:txBody>
          <a:bodyPr wrap="square" rtlCol="0">
            <a:spAutoFit/>
          </a:bodyPr>
          <a:lstStyle/>
          <a:p>
            <a:pPr indent="1084263" algn="just"/>
            <a:r>
              <a:rPr lang="es-ES" sz="2600" dirty="0" smtClean="0">
                <a:latin typeface="Times New Roman" pitchFamily="18" charset="0"/>
                <a:cs typeface="Times New Roman" pitchFamily="18" charset="0"/>
              </a:rPr>
              <a:t>Implementa utilizando PILAS un programa en JAVA que nos permita manipular una pila de libros, de los cuales conocemos la información ISBN, Titulo, Género, Autor y año de publicación.</a:t>
            </a:r>
            <a:endParaRPr lang="es-ES" sz="2600" dirty="0">
              <a:latin typeface="Times New Roman" pitchFamily="18" charset="0"/>
              <a:cs typeface="Times New Roman" pitchFamily="18" charset="0"/>
            </a:endParaRPr>
          </a:p>
        </p:txBody>
      </p:sp>
      <p:sp>
        <p:nvSpPr>
          <p:cNvPr id="14" name="13 CuadroTexto"/>
          <p:cNvSpPr txBox="1"/>
          <p:nvPr/>
        </p:nvSpPr>
        <p:spPr>
          <a:xfrm>
            <a:off x="251520" y="3429000"/>
            <a:ext cx="8640960" cy="3293209"/>
          </a:xfrm>
          <a:prstGeom prst="rect">
            <a:avLst/>
          </a:prstGeom>
          <a:noFill/>
        </p:spPr>
        <p:txBody>
          <a:bodyPr wrap="square" rtlCol="0">
            <a:spAutoFit/>
          </a:bodyPr>
          <a:lstStyle/>
          <a:p>
            <a:pPr indent="1084263" algn="just"/>
            <a:r>
              <a:rPr lang="es-ES" sz="2600" dirty="0" smtClean="0">
                <a:latin typeface="Times New Roman" pitchFamily="18" charset="0"/>
                <a:cs typeface="Times New Roman" pitchFamily="18" charset="0"/>
              </a:rPr>
              <a:t>Implementa utilizando PILAS un programa en JAVA que nos permita evaluar una expresión formada por paréntesis, esta deberá estar correctamente balanceada, es decir, podrá aparecer un paréntesis de cierre «)», solamente si tenemos un paréntesis de apertura «(»</a:t>
            </a:r>
          </a:p>
          <a:p>
            <a:pPr indent="1084263" algn="just"/>
            <a:r>
              <a:rPr lang="es-ES" sz="2600" dirty="0" smtClean="0">
                <a:latin typeface="Times New Roman" pitchFamily="18" charset="0"/>
                <a:cs typeface="Times New Roman" pitchFamily="18" charset="0"/>
              </a:rPr>
              <a:t>Entrada:  </a:t>
            </a:r>
            <a:r>
              <a:rPr lang="es-ES" sz="2600" dirty="0" smtClean="0">
                <a:latin typeface="Courier New" pitchFamily="49" charset="0"/>
                <a:cs typeface="Courier New" pitchFamily="49" charset="0"/>
              </a:rPr>
              <a:t>((()())()(()))    </a:t>
            </a:r>
            <a:r>
              <a:rPr lang="es-ES" sz="2600" b="1" dirty="0" smtClean="0">
                <a:latin typeface="Courier New" pitchFamily="49" charset="0"/>
                <a:cs typeface="Courier New" pitchFamily="49" charset="0"/>
              </a:rPr>
              <a:t>Correcta</a:t>
            </a:r>
          </a:p>
          <a:p>
            <a:pPr indent="1084263" algn="just"/>
            <a:r>
              <a:rPr lang="es-ES" sz="2600" dirty="0" smtClean="0">
                <a:latin typeface="Times New Roman" pitchFamily="18" charset="0"/>
                <a:cs typeface="Times New Roman" pitchFamily="18" charset="0"/>
              </a:rPr>
              <a:t>Entrada:  </a:t>
            </a:r>
            <a:r>
              <a:rPr lang="es-ES" sz="2600" dirty="0" smtClean="0">
                <a:latin typeface="Courier New" pitchFamily="49" charset="0"/>
                <a:cs typeface="Courier New" pitchFamily="49" charset="0"/>
              </a:rPr>
              <a:t>()(()))()()       </a:t>
            </a:r>
            <a:r>
              <a:rPr lang="es-ES" sz="2600" b="1" dirty="0" smtClean="0">
                <a:latin typeface="Courier New" pitchFamily="49" charset="0"/>
                <a:cs typeface="Courier New" pitchFamily="49" charset="0"/>
              </a:rPr>
              <a:t>Incorrecta</a:t>
            </a:r>
          </a:p>
          <a:p>
            <a:pPr indent="1084263" algn="just"/>
            <a:endParaRPr lang="es-ES" sz="2600" b="1" dirty="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4067944" y="6396335"/>
            <a:ext cx="432048"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4</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Definición de TAD</a:t>
            </a:r>
            <a:endParaRPr lang="es-ES" sz="4400" b="1" dirty="0">
              <a:latin typeface="Times New Roman" pitchFamily="18" charset="0"/>
              <a:cs typeface="Times New Roman" pitchFamily="18" charset="0"/>
            </a:endParaRPr>
          </a:p>
        </p:txBody>
      </p:sp>
      <p:sp>
        <p:nvSpPr>
          <p:cNvPr id="13" name="12 CuadroTexto"/>
          <p:cNvSpPr txBox="1"/>
          <p:nvPr/>
        </p:nvSpPr>
        <p:spPr>
          <a:xfrm>
            <a:off x="539552" y="2132856"/>
            <a:ext cx="7992888" cy="1141466"/>
          </a:xfrm>
          <a:prstGeom prst="rect">
            <a:avLst/>
          </a:prstGeom>
          <a:noFill/>
        </p:spPr>
        <p:txBody>
          <a:bodyPr wrap="square" rtlCol="0">
            <a:spAutoFit/>
          </a:bodyPr>
          <a:lstStyle/>
          <a:p>
            <a:pPr marL="446088" indent="-446088" algn="just">
              <a:lnSpc>
                <a:spcPts val="4300"/>
              </a:lnSpc>
              <a:buFont typeface="Wingdings" pitchFamily="2" charset="2"/>
              <a:buChar char="Ø"/>
            </a:pPr>
            <a:r>
              <a:rPr lang="es-ES" sz="2800" dirty="0" smtClean="0">
                <a:latin typeface="Times New Roman" pitchFamily="18" charset="0"/>
                <a:cs typeface="Times New Roman" pitchFamily="18" charset="0"/>
              </a:rPr>
              <a:t>Dada una especificación de TAD hay </a:t>
            </a:r>
            <a:r>
              <a:rPr lang="es-ES" sz="2800" u="sng" dirty="0" smtClean="0">
                <a:latin typeface="Times New Roman" pitchFamily="18" charset="0"/>
                <a:cs typeface="Times New Roman" pitchFamily="18" charset="0"/>
              </a:rPr>
              <a:t>muchas implementaciones </a:t>
            </a:r>
            <a:r>
              <a:rPr lang="es-ES" sz="2800" dirty="0" smtClean="0">
                <a:latin typeface="Times New Roman" pitchFamily="18" charset="0"/>
                <a:cs typeface="Times New Roman" pitchFamily="18" charset="0"/>
              </a:rPr>
              <a:t>válidas.</a:t>
            </a:r>
            <a:endParaRPr lang="es-ES" sz="2800" dirty="0">
              <a:latin typeface="Times New Roman" pitchFamily="18" charset="0"/>
              <a:cs typeface="Times New Roman" pitchFamily="18" charset="0"/>
            </a:endParaRPr>
          </a:p>
        </p:txBody>
      </p:sp>
      <p:sp>
        <p:nvSpPr>
          <p:cNvPr id="14" name="13 CuadroTexto"/>
          <p:cNvSpPr txBox="1"/>
          <p:nvPr/>
        </p:nvSpPr>
        <p:spPr>
          <a:xfrm>
            <a:off x="539552" y="3789040"/>
            <a:ext cx="7992888" cy="1141466"/>
          </a:xfrm>
          <a:prstGeom prst="rect">
            <a:avLst/>
          </a:prstGeom>
          <a:noFill/>
        </p:spPr>
        <p:txBody>
          <a:bodyPr wrap="square" rtlCol="0">
            <a:spAutoFit/>
          </a:bodyPr>
          <a:lstStyle/>
          <a:p>
            <a:pPr marL="446088" indent="-446088" algn="just">
              <a:lnSpc>
                <a:spcPts val="4300"/>
              </a:lnSpc>
              <a:buFont typeface="Wingdings" pitchFamily="2" charset="2"/>
              <a:buChar char="Ø"/>
            </a:pPr>
            <a:r>
              <a:rPr lang="es-ES" sz="2800" dirty="0" smtClean="0">
                <a:latin typeface="Times New Roman" pitchFamily="18" charset="0"/>
                <a:cs typeface="Times New Roman" pitchFamily="18" charset="0"/>
              </a:rPr>
              <a:t>Un cambio de implementación de un TAD es </a:t>
            </a:r>
            <a:r>
              <a:rPr lang="es-ES" sz="2800" u="sng" dirty="0" smtClean="0">
                <a:latin typeface="Times New Roman" pitchFamily="18" charset="0"/>
                <a:cs typeface="Times New Roman" pitchFamily="18" charset="0"/>
              </a:rPr>
              <a:t>transparente</a:t>
            </a:r>
            <a:r>
              <a:rPr lang="es-ES" sz="2800" dirty="0" smtClean="0">
                <a:latin typeface="Times New Roman" pitchFamily="18" charset="0"/>
                <a:cs typeface="Times New Roman" pitchFamily="18" charset="0"/>
              </a:rPr>
              <a:t> a los programas que lo utilizan</a:t>
            </a:r>
            <a:endParaRPr lang="es-E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4067944" y="6396335"/>
            <a:ext cx="432048"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5</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Programar con </a:t>
            </a:r>
            <a:r>
              <a:rPr lang="es-ES" sz="4400" b="1" dirty="0" err="1" smtClean="0">
                <a:latin typeface="Times New Roman" pitchFamily="18" charset="0"/>
                <a:cs typeface="Times New Roman" pitchFamily="18" charset="0"/>
              </a:rPr>
              <a:t>TAD’s</a:t>
            </a:r>
            <a:endParaRPr lang="es-ES" sz="4400" b="1" dirty="0">
              <a:latin typeface="Times New Roman" pitchFamily="18" charset="0"/>
              <a:cs typeface="Times New Roman" pitchFamily="18" charset="0"/>
            </a:endParaRPr>
          </a:p>
        </p:txBody>
      </p:sp>
      <p:sp>
        <p:nvSpPr>
          <p:cNvPr id="13" name="12 CuadroTexto"/>
          <p:cNvSpPr txBox="1"/>
          <p:nvPr/>
        </p:nvSpPr>
        <p:spPr>
          <a:xfrm>
            <a:off x="539552" y="1484784"/>
            <a:ext cx="7992888" cy="590033"/>
          </a:xfrm>
          <a:prstGeom prst="rect">
            <a:avLst/>
          </a:prstGeom>
          <a:noFill/>
        </p:spPr>
        <p:txBody>
          <a:bodyPr wrap="square" rtlCol="0">
            <a:spAutoFit/>
          </a:bodyPr>
          <a:lstStyle/>
          <a:p>
            <a:pPr marL="514350" indent="-514350" algn="just">
              <a:lnSpc>
                <a:spcPts val="4300"/>
              </a:lnSpc>
              <a:buFont typeface="+mj-lt"/>
              <a:buAutoNum type="arabicParenR"/>
            </a:pPr>
            <a:r>
              <a:rPr lang="es-ES" sz="2800" b="1" dirty="0" smtClean="0">
                <a:latin typeface="Times New Roman" pitchFamily="18" charset="0"/>
                <a:cs typeface="Times New Roman" pitchFamily="18" charset="0"/>
              </a:rPr>
              <a:t>Especificación:</a:t>
            </a:r>
            <a:endParaRPr lang="es-ES" sz="2800" b="1" dirty="0">
              <a:latin typeface="Times New Roman" pitchFamily="18" charset="0"/>
              <a:cs typeface="Times New Roman" pitchFamily="18" charset="0"/>
            </a:endParaRPr>
          </a:p>
        </p:txBody>
      </p:sp>
      <p:sp>
        <p:nvSpPr>
          <p:cNvPr id="14" name="13 CuadroTexto"/>
          <p:cNvSpPr txBox="1"/>
          <p:nvPr/>
        </p:nvSpPr>
        <p:spPr>
          <a:xfrm>
            <a:off x="539552" y="2348880"/>
            <a:ext cx="7992888" cy="954107"/>
          </a:xfrm>
          <a:prstGeom prst="rect">
            <a:avLst/>
          </a:prstGeom>
          <a:noFill/>
        </p:spPr>
        <p:txBody>
          <a:bodyPr wrap="square" rtlCol="0">
            <a:spAutoFit/>
          </a:bodyPr>
          <a:lstStyle/>
          <a:p>
            <a:pPr marL="446088" indent="-446088" algn="just">
              <a:buFont typeface="Wingdings" pitchFamily="2" charset="2"/>
              <a:buChar char="§"/>
            </a:pPr>
            <a:r>
              <a:rPr lang="es-ES" sz="2800" dirty="0" smtClean="0">
                <a:latin typeface="Times New Roman" pitchFamily="18" charset="0"/>
                <a:cs typeface="Times New Roman" pitchFamily="18" charset="0"/>
              </a:rPr>
              <a:t>Establecer la interfaz con el usuario del tipo (“lo que necesita saber el usuario”)</a:t>
            </a:r>
            <a:endParaRPr lang="es-ES" sz="2800" dirty="0">
              <a:latin typeface="Times New Roman" pitchFamily="18" charset="0"/>
              <a:cs typeface="Times New Roman" pitchFamily="18" charset="0"/>
            </a:endParaRPr>
          </a:p>
        </p:txBody>
      </p:sp>
      <p:sp>
        <p:nvSpPr>
          <p:cNvPr id="15" name="14 CuadroTexto"/>
          <p:cNvSpPr txBox="1"/>
          <p:nvPr/>
        </p:nvSpPr>
        <p:spPr>
          <a:xfrm>
            <a:off x="539552" y="4293096"/>
            <a:ext cx="7992888" cy="1538883"/>
          </a:xfrm>
          <a:prstGeom prst="rect">
            <a:avLst/>
          </a:prstGeom>
          <a:noFill/>
        </p:spPr>
        <p:txBody>
          <a:bodyPr wrap="square" rtlCol="0">
            <a:spAutoFit/>
          </a:bodyPr>
          <a:lstStyle/>
          <a:p>
            <a:pPr marL="446088" indent="-446088" algn="just">
              <a:buFont typeface="Wingdings" pitchFamily="2" charset="2"/>
              <a:buChar char="§"/>
            </a:pPr>
            <a:r>
              <a:rPr lang="es-ES" sz="2800" dirty="0" smtClean="0">
                <a:latin typeface="Times New Roman" pitchFamily="18" charset="0"/>
                <a:cs typeface="Times New Roman" pitchFamily="18" charset="0"/>
              </a:rPr>
              <a:t>Se trata de dar la lista de operaciones necesarias y especificarlas</a:t>
            </a:r>
          </a:p>
          <a:p>
            <a:pPr marL="446088" indent="-446088" algn="just">
              <a:spcBef>
                <a:spcPts val="1200"/>
              </a:spcBef>
              <a:buFont typeface="Wingdings" pitchFamily="2" charset="2"/>
              <a:buChar char="§"/>
            </a:pPr>
            <a:r>
              <a:rPr lang="es-ES" sz="2800" dirty="0" smtClean="0">
                <a:latin typeface="Times New Roman" pitchFamily="18" charset="0"/>
                <a:cs typeface="Times New Roman" pitchFamily="18" charset="0"/>
              </a:rPr>
              <a:t>Debe ser precisa, legible y no ambigua</a:t>
            </a:r>
          </a:p>
        </p:txBody>
      </p:sp>
      <p:sp>
        <p:nvSpPr>
          <p:cNvPr id="16" name="15 CuadroTexto"/>
          <p:cNvSpPr txBox="1"/>
          <p:nvPr/>
        </p:nvSpPr>
        <p:spPr>
          <a:xfrm>
            <a:off x="1115616" y="3501008"/>
            <a:ext cx="7416824" cy="523220"/>
          </a:xfrm>
          <a:prstGeom prst="rect">
            <a:avLst/>
          </a:prstGeom>
          <a:noFill/>
        </p:spPr>
        <p:txBody>
          <a:bodyPr wrap="square" rtlCol="0">
            <a:spAutoFit/>
          </a:bodyPr>
          <a:lstStyle/>
          <a:p>
            <a:r>
              <a:rPr lang="es-ES" sz="2800" b="1" dirty="0" smtClean="0">
                <a:solidFill>
                  <a:srgbClr val="000099"/>
                </a:solidFill>
                <a:latin typeface="Times New Roman" pitchFamily="18" charset="0"/>
                <a:cs typeface="Times New Roman" pitchFamily="18" charset="0"/>
              </a:rPr>
              <a:t>Decir qué es sin decir nada sobre cómo se hace</a:t>
            </a:r>
            <a:endParaRPr lang="es-ES" sz="2800" b="1" dirty="0">
              <a:solidFill>
                <a:srgbClr val="0000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4067944" y="6396335"/>
            <a:ext cx="432048"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6</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Programar con </a:t>
            </a:r>
            <a:r>
              <a:rPr lang="es-ES" sz="4400" b="1" dirty="0" err="1" smtClean="0">
                <a:latin typeface="Times New Roman" pitchFamily="18" charset="0"/>
                <a:cs typeface="Times New Roman" pitchFamily="18" charset="0"/>
              </a:rPr>
              <a:t>TAD’s</a:t>
            </a:r>
            <a:endParaRPr lang="es-ES" sz="4400" b="1" dirty="0">
              <a:latin typeface="Times New Roman" pitchFamily="18" charset="0"/>
              <a:cs typeface="Times New Roman" pitchFamily="18" charset="0"/>
            </a:endParaRPr>
          </a:p>
        </p:txBody>
      </p:sp>
      <p:sp>
        <p:nvSpPr>
          <p:cNvPr id="13" name="12 CuadroTexto"/>
          <p:cNvSpPr txBox="1"/>
          <p:nvPr/>
        </p:nvSpPr>
        <p:spPr>
          <a:xfrm>
            <a:off x="539552" y="1268760"/>
            <a:ext cx="7992888" cy="643766"/>
          </a:xfrm>
          <a:prstGeom prst="rect">
            <a:avLst/>
          </a:prstGeom>
          <a:noFill/>
        </p:spPr>
        <p:txBody>
          <a:bodyPr wrap="square" rtlCol="0">
            <a:spAutoFit/>
          </a:bodyPr>
          <a:lstStyle/>
          <a:p>
            <a:pPr marL="514350" indent="-514350" algn="just">
              <a:lnSpc>
                <a:spcPts val="4300"/>
              </a:lnSpc>
              <a:buFont typeface="+mj-lt"/>
              <a:buAutoNum type="arabicParenR" startAt="2"/>
            </a:pPr>
            <a:r>
              <a:rPr lang="es-ES" sz="2800" b="1" dirty="0" smtClean="0">
                <a:latin typeface="Times New Roman" pitchFamily="18" charset="0"/>
                <a:cs typeface="Times New Roman" pitchFamily="18" charset="0"/>
              </a:rPr>
              <a:t>Implementación:</a:t>
            </a:r>
            <a:endParaRPr lang="es-ES" sz="2800" b="1" dirty="0">
              <a:latin typeface="Times New Roman" pitchFamily="18" charset="0"/>
              <a:cs typeface="Times New Roman" pitchFamily="18" charset="0"/>
            </a:endParaRPr>
          </a:p>
        </p:txBody>
      </p:sp>
      <p:sp>
        <p:nvSpPr>
          <p:cNvPr id="14" name="13 CuadroTexto"/>
          <p:cNvSpPr txBox="1"/>
          <p:nvPr/>
        </p:nvSpPr>
        <p:spPr>
          <a:xfrm>
            <a:off x="539552" y="1988840"/>
            <a:ext cx="7992888" cy="1538883"/>
          </a:xfrm>
          <a:prstGeom prst="rect">
            <a:avLst/>
          </a:prstGeom>
          <a:noFill/>
        </p:spPr>
        <p:txBody>
          <a:bodyPr wrap="square" rtlCol="0">
            <a:spAutoFit/>
          </a:bodyPr>
          <a:lstStyle/>
          <a:p>
            <a:pPr marL="446088" indent="-446088" algn="just">
              <a:buFont typeface="Wingdings" pitchFamily="2" charset="2"/>
              <a:buChar char="§"/>
            </a:pPr>
            <a:r>
              <a:rPr lang="es-ES" sz="2800" dirty="0" smtClean="0">
                <a:latin typeface="Times New Roman" pitchFamily="18" charset="0"/>
                <a:cs typeface="Times New Roman" pitchFamily="18" charset="0"/>
              </a:rPr>
              <a:t>Elegir la representación de los valores</a:t>
            </a:r>
          </a:p>
          <a:p>
            <a:pPr marL="446088" indent="-446088" algn="just">
              <a:spcBef>
                <a:spcPts val="600"/>
              </a:spcBef>
              <a:buFont typeface="Wingdings" pitchFamily="2" charset="2"/>
              <a:buChar char="§"/>
            </a:pPr>
            <a:r>
              <a:rPr lang="es-ES" sz="2800" dirty="0" smtClean="0">
                <a:latin typeface="Times New Roman" pitchFamily="18" charset="0"/>
                <a:cs typeface="Times New Roman" pitchFamily="18" charset="0"/>
              </a:rPr>
              <a:t>Implementar las operaciones</a:t>
            </a:r>
          </a:p>
          <a:p>
            <a:pPr marL="446088" indent="-446088" algn="just">
              <a:spcBef>
                <a:spcPts val="600"/>
              </a:spcBef>
              <a:buFont typeface="Wingdings" pitchFamily="2" charset="2"/>
              <a:buChar char="§"/>
            </a:pPr>
            <a:r>
              <a:rPr lang="es-ES" sz="2800" dirty="0" smtClean="0">
                <a:latin typeface="Times New Roman" pitchFamily="18" charset="0"/>
                <a:cs typeface="Times New Roman" pitchFamily="18" charset="0"/>
              </a:rPr>
              <a:t>Debe ser estructurada, legible y eficiente</a:t>
            </a:r>
          </a:p>
        </p:txBody>
      </p:sp>
      <p:sp>
        <p:nvSpPr>
          <p:cNvPr id="15" name="14 CuadroTexto"/>
          <p:cNvSpPr txBox="1"/>
          <p:nvPr/>
        </p:nvSpPr>
        <p:spPr>
          <a:xfrm>
            <a:off x="539552" y="3645024"/>
            <a:ext cx="7992888" cy="590033"/>
          </a:xfrm>
          <a:prstGeom prst="rect">
            <a:avLst/>
          </a:prstGeom>
          <a:noFill/>
        </p:spPr>
        <p:txBody>
          <a:bodyPr wrap="square" rtlCol="0">
            <a:spAutoFit/>
          </a:bodyPr>
          <a:lstStyle/>
          <a:p>
            <a:pPr algn="just">
              <a:lnSpc>
                <a:spcPts val="4300"/>
              </a:lnSpc>
            </a:pPr>
            <a:r>
              <a:rPr lang="es-ES" sz="2800" dirty="0" smtClean="0">
                <a:latin typeface="Times New Roman" pitchFamily="18" charset="0"/>
                <a:cs typeface="Times New Roman" pitchFamily="18" charset="0"/>
              </a:rPr>
              <a:t>Una propiedad deseable es la </a:t>
            </a:r>
            <a:r>
              <a:rPr lang="es-ES" sz="2800" b="1" dirty="0" smtClean="0">
                <a:latin typeface="Times New Roman" pitchFamily="18" charset="0"/>
                <a:cs typeface="Times New Roman" pitchFamily="18" charset="0"/>
              </a:rPr>
              <a:t>encapsulación</a:t>
            </a:r>
            <a:endParaRPr lang="es-ES" sz="2800" b="1" dirty="0">
              <a:latin typeface="Times New Roman" pitchFamily="18" charset="0"/>
              <a:cs typeface="Times New Roman" pitchFamily="18" charset="0"/>
            </a:endParaRPr>
          </a:p>
        </p:txBody>
      </p:sp>
      <p:sp>
        <p:nvSpPr>
          <p:cNvPr id="16" name="15 CuadroTexto"/>
          <p:cNvSpPr txBox="1"/>
          <p:nvPr/>
        </p:nvSpPr>
        <p:spPr>
          <a:xfrm>
            <a:off x="539552" y="4365104"/>
            <a:ext cx="7992888" cy="1815882"/>
          </a:xfrm>
          <a:prstGeom prst="rect">
            <a:avLst/>
          </a:prstGeom>
          <a:noFill/>
        </p:spPr>
        <p:txBody>
          <a:bodyPr wrap="square" rtlCol="0">
            <a:spAutoFit/>
          </a:bodyPr>
          <a:lstStyle/>
          <a:p>
            <a:pPr marL="446088" indent="-446088" algn="just">
              <a:buFont typeface="Wingdings" pitchFamily="2" charset="2"/>
              <a:buChar char="§"/>
            </a:pPr>
            <a:r>
              <a:rPr lang="es-ES" sz="2800" b="1" i="1" dirty="0" smtClean="0">
                <a:latin typeface="Times New Roman" pitchFamily="18" charset="0"/>
                <a:cs typeface="Times New Roman" pitchFamily="18" charset="0"/>
              </a:rPr>
              <a:t>Representación privada</a:t>
            </a:r>
            <a:r>
              <a:rPr lang="es-ES" sz="2800" dirty="0" smtClean="0">
                <a:latin typeface="Times New Roman" pitchFamily="18" charset="0"/>
                <a:cs typeface="Times New Roman" pitchFamily="18" charset="0"/>
              </a:rPr>
              <a:t>: el usuario no conoce los detalles de la implementación.</a:t>
            </a:r>
          </a:p>
          <a:p>
            <a:pPr marL="446088" indent="-446088" algn="just">
              <a:buFont typeface="Wingdings" pitchFamily="2" charset="2"/>
              <a:buChar char="§"/>
            </a:pPr>
            <a:r>
              <a:rPr lang="es-ES" sz="2800" b="1" i="1" dirty="0" smtClean="0">
                <a:latin typeface="Times New Roman" pitchFamily="18" charset="0"/>
                <a:cs typeface="Times New Roman" pitchFamily="18" charset="0"/>
              </a:rPr>
              <a:t>Tipo protegido</a:t>
            </a:r>
            <a:r>
              <a:rPr lang="es-ES" sz="2800" dirty="0" smtClean="0">
                <a:latin typeface="Times New Roman" pitchFamily="18" charset="0"/>
                <a:cs typeface="Times New Roman" pitchFamily="18" charset="0"/>
              </a:rPr>
              <a:t>: El usuario sólo puede utilizar las operaciones previstas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4067944" y="6396335"/>
            <a:ext cx="432048"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7</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Estructuras de Datos</a:t>
            </a:r>
            <a:endParaRPr lang="es-ES" sz="4400" b="1" dirty="0">
              <a:latin typeface="Times New Roman" pitchFamily="18" charset="0"/>
              <a:cs typeface="Times New Roman" pitchFamily="18" charset="0"/>
            </a:endParaRPr>
          </a:p>
        </p:txBody>
      </p:sp>
      <p:grpSp>
        <p:nvGrpSpPr>
          <p:cNvPr id="25" name="24 Grupo"/>
          <p:cNvGrpSpPr/>
          <p:nvPr/>
        </p:nvGrpSpPr>
        <p:grpSpPr>
          <a:xfrm>
            <a:off x="323528" y="2060848"/>
            <a:ext cx="8424936" cy="3403540"/>
            <a:chOff x="323528" y="1844824"/>
            <a:chExt cx="8424936" cy="3403540"/>
          </a:xfrm>
        </p:grpSpPr>
        <p:sp>
          <p:nvSpPr>
            <p:cNvPr id="13" name="12 CuadroTexto"/>
            <p:cNvSpPr txBox="1"/>
            <p:nvPr/>
          </p:nvSpPr>
          <p:spPr>
            <a:xfrm>
              <a:off x="323528" y="3501008"/>
              <a:ext cx="2016224" cy="954107"/>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Estructuras de datos</a:t>
              </a:r>
              <a:endParaRPr lang="es-ES" sz="2800" b="1" dirty="0">
                <a:latin typeface="Times New Roman" pitchFamily="18" charset="0"/>
                <a:cs typeface="Times New Roman" pitchFamily="18" charset="0"/>
              </a:endParaRPr>
            </a:p>
          </p:txBody>
        </p:sp>
        <p:sp>
          <p:nvSpPr>
            <p:cNvPr id="14" name="13 CuadroTexto"/>
            <p:cNvSpPr txBox="1"/>
            <p:nvPr/>
          </p:nvSpPr>
          <p:spPr>
            <a:xfrm>
              <a:off x="3275856" y="2636912"/>
              <a:ext cx="201622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Lineales</a:t>
              </a:r>
              <a:endParaRPr lang="es-ES" sz="2800" b="1" dirty="0">
                <a:latin typeface="Times New Roman" pitchFamily="18" charset="0"/>
                <a:cs typeface="Times New Roman" pitchFamily="18" charset="0"/>
              </a:endParaRPr>
            </a:p>
          </p:txBody>
        </p:sp>
        <p:sp>
          <p:nvSpPr>
            <p:cNvPr id="15" name="14 CuadroTexto"/>
            <p:cNvSpPr txBox="1"/>
            <p:nvPr/>
          </p:nvSpPr>
          <p:spPr>
            <a:xfrm>
              <a:off x="3275856" y="4725144"/>
              <a:ext cx="2016224" cy="523220"/>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No lineales</a:t>
              </a:r>
              <a:endParaRPr lang="es-ES" sz="2800" b="1" dirty="0">
                <a:latin typeface="Times New Roman" pitchFamily="18" charset="0"/>
                <a:cs typeface="Times New Roman" pitchFamily="18" charset="0"/>
              </a:endParaRPr>
            </a:p>
          </p:txBody>
        </p:sp>
        <p:sp>
          <p:nvSpPr>
            <p:cNvPr id="16" name="15 CuadroTexto"/>
            <p:cNvSpPr txBox="1"/>
            <p:nvPr/>
          </p:nvSpPr>
          <p:spPr>
            <a:xfrm>
              <a:off x="5796136" y="1844824"/>
              <a:ext cx="2952328" cy="954107"/>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Almacenamiento Contiguo</a:t>
              </a:r>
              <a:endParaRPr lang="es-ES" sz="2800" b="1" dirty="0">
                <a:latin typeface="Times New Roman" pitchFamily="18" charset="0"/>
                <a:cs typeface="Times New Roman" pitchFamily="18" charset="0"/>
              </a:endParaRPr>
            </a:p>
          </p:txBody>
        </p:sp>
        <p:sp>
          <p:nvSpPr>
            <p:cNvPr id="17" name="16 CuadroTexto"/>
            <p:cNvSpPr txBox="1"/>
            <p:nvPr/>
          </p:nvSpPr>
          <p:spPr>
            <a:xfrm>
              <a:off x="5796136" y="3068960"/>
              <a:ext cx="2952328" cy="954107"/>
            </a:xfrm>
            <a:prstGeom prst="rect">
              <a:avLst/>
            </a:prstGeom>
            <a:noFill/>
          </p:spPr>
          <p:txBody>
            <a:bodyPr wrap="square" rtlCol="0">
              <a:spAutoFit/>
            </a:bodyPr>
            <a:lstStyle/>
            <a:p>
              <a:r>
                <a:rPr lang="es-ES" sz="2800" b="1" dirty="0" smtClean="0">
                  <a:latin typeface="Times New Roman" pitchFamily="18" charset="0"/>
                  <a:cs typeface="Times New Roman" pitchFamily="18" charset="0"/>
                </a:rPr>
                <a:t>Almacenamiento NO Contiguo</a:t>
              </a:r>
              <a:endParaRPr lang="es-ES" sz="2800" b="1" dirty="0">
                <a:latin typeface="Times New Roman" pitchFamily="18" charset="0"/>
                <a:cs typeface="Times New Roman" pitchFamily="18" charset="0"/>
              </a:endParaRPr>
            </a:p>
          </p:txBody>
        </p:sp>
        <p:cxnSp>
          <p:nvCxnSpPr>
            <p:cNvPr id="19" name="18 Conector recto"/>
            <p:cNvCxnSpPr/>
            <p:nvPr/>
          </p:nvCxnSpPr>
          <p:spPr>
            <a:xfrm flipV="1">
              <a:off x="2483768" y="3068960"/>
              <a:ext cx="648072" cy="504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2483768" y="4293096"/>
              <a:ext cx="72008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flipV="1">
              <a:off x="5004048" y="2348880"/>
              <a:ext cx="648072" cy="504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5004048" y="3068960"/>
              <a:ext cx="72008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4067944" y="6396335"/>
            <a:ext cx="36004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8</a:t>
            </a:fld>
            <a:endParaRPr lang="es-ES" sz="2400" b="1" dirty="0">
              <a:latin typeface="Times New Roman" pitchFamily="18" charset="0"/>
              <a:cs typeface="Times New Roman" pitchFamily="18" charset="0"/>
            </a:endParaRPr>
          </a:p>
        </p:txBody>
      </p:sp>
      <p:sp>
        <p:nvSpPr>
          <p:cNvPr id="12" name="11 CuadroTexto"/>
          <p:cNvSpPr txBox="1"/>
          <p:nvPr/>
        </p:nvSpPr>
        <p:spPr>
          <a:xfrm>
            <a:off x="0" y="0"/>
            <a:ext cx="7956376" cy="1200329"/>
          </a:xfrm>
          <a:prstGeom prst="rect">
            <a:avLst/>
          </a:prstGeom>
          <a:noFill/>
        </p:spPr>
        <p:txBody>
          <a:bodyPr wrap="square" rtlCol="0">
            <a:spAutoFit/>
          </a:bodyPr>
          <a:lstStyle/>
          <a:p>
            <a:pPr algn="ctr"/>
            <a:r>
              <a:rPr lang="es-ES" sz="3600" b="1" dirty="0" smtClean="0">
                <a:latin typeface="Times New Roman" pitchFamily="18" charset="0"/>
                <a:cs typeface="Times New Roman" pitchFamily="18" charset="0"/>
              </a:rPr>
              <a:t>Operaciones básicas en Estructuras Lineales</a:t>
            </a:r>
            <a:endParaRPr lang="es-ES" sz="3600" b="1" dirty="0">
              <a:latin typeface="Times New Roman" pitchFamily="18" charset="0"/>
              <a:cs typeface="Times New Roman" pitchFamily="18" charset="0"/>
            </a:endParaRPr>
          </a:p>
        </p:txBody>
      </p:sp>
      <p:sp>
        <p:nvSpPr>
          <p:cNvPr id="13" name="12 CuadroTexto"/>
          <p:cNvSpPr txBox="1"/>
          <p:nvPr/>
        </p:nvSpPr>
        <p:spPr>
          <a:xfrm>
            <a:off x="251520" y="1700808"/>
            <a:ext cx="8568952" cy="4429418"/>
          </a:xfrm>
          <a:prstGeom prst="rect">
            <a:avLst/>
          </a:prstGeom>
          <a:noFill/>
        </p:spPr>
        <p:txBody>
          <a:bodyPr wrap="square" rtlCol="0">
            <a:spAutoFit/>
          </a:bodyPr>
          <a:lstStyle/>
          <a:p>
            <a:pPr marL="514350" indent="-514350" algn="just">
              <a:lnSpc>
                <a:spcPts val="4300"/>
              </a:lnSpc>
              <a:buFont typeface="+mj-lt"/>
              <a:buAutoNum type="arabicParenR"/>
            </a:pPr>
            <a:r>
              <a:rPr lang="es-ES" sz="2800" b="1" dirty="0" smtClean="0">
                <a:latin typeface="Times New Roman" pitchFamily="18" charset="0"/>
                <a:cs typeface="Times New Roman" pitchFamily="18" charset="0"/>
              </a:rPr>
              <a:t>Recorrido:</a:t>
            </a:r>
            <a:r>
              <a:rPr lang="es-ES" sz="2800" dirty="0" smtClean="0">
                <a:latin typeface="Times New Roman" pitchFamily="18" charset="0"/>
                <a:cs typeface="Times New Roman" pitchFamily="18" charset="0"/>
              </a:rPr>
              <a:t>  Procesar cada elemento de la estructura</a:t>
            </a:r>
          </a:p>
          <a:p>
            <a:pPr marL="514350" indent="-514350" algn="just">
              <a:spcBef>
                <a:spcPts val="1200"/>
              </a:spcBef>
              <a:buFont typeface="+mj-lt"/>
              <a:buAutoNum type="arabicParenR"/>
            </a:pPr>
            <a:r>
              <a:rPr lang="es-ES" sz="2800" b="1" dirty="0" smtClean="0">
                <a:latin typeface="Times New Roman" pitchFamily="18" charset="0"/>
                <a:cs typeface="Times New Roman" pitchFamily="18" charset="0"/>
              </a:rPr>
              <a:t>Búsqueda: </a:t>
            </a:r>
            <a:r>
              <a:rPr lang="es-ES" sz="2800" dirty="0" smtClean="0">
                <a:latin typeface="Times New Roman" pitchFamily="18" charset="0"/>
                <a:cs typeface="Times New Roman" pitchFamily="18" charset="0"/>
              </a:rPr>
              <a:t>Recuperar la posición de un elemento específico</a:t>
            </a:r>
          </a:p>
          <a:p>
            <a:pPr marL="514350" indent="-514350" algn="just">
              <a:spcBef>
                <a:spcPts val="1200"/>
              </a:spcBef>
              <a:buFont typeface="+mj-lt"/>
              <a:buAutoNum type="arabicParenR"/>
            </a:pPr>
            <a:r>
              <a:rPr lang="es-ES" sz="2800" b="1" dirty="0" smtClean="0">
                <a:latin typeface="Times New Roman" pitchFamily="18" charset="0"/>
                <a:cs typeface="Times New Roman" pitchFamily="18" charset="0"/>
              </a:rPr>
              <a:t>Inserción: </a:t>
            </a:r>
            <a:r>
              <a:rPr lang="es-ES" sz="2800" dirty="0" smtClean="0">
                <a:latin typeface="Times New Roman" pitchFamily="18" charset="0"/>
                <a:cs typeface="Times New Roman" pitchFamily="18" charset="0"/>
              </a:rPr>
              <a:t>Introducir nuevo elemento a la estructura</a:t>
            </a:r>
          </a:p>
          <a:p>
            <a:pPr marL="514350" indent="-514350" algn="just">
              <a:spcBef>
                <a:spcPts val="1200"/>
              </a:spcBef>
              <a:buFont typeface="+mj-lt"/>
              <a:buAutoNum type="arabicParenR"/>
            </a:pPr>
            <a:r>
              <a:rPr lang="es-ES" sz="2800" b="1" dirty="0" smtClean="0">
                <a:latin typeface="Times New Roman" pitchFamily="18" charset="0"/>
                <a:cs typeface="Times New Roman" pitchFamily="18" charset="0"/>
              </a:rPr>
              <a:t>Borrado: </a:t>
            </a:r>
            <a:r>
              <a:rPr lang="es-ES" sz="2800" dirty="0" smtClean="0">
                <a:latin typeface="Times New Roman" pitchFamily="18" charset="0"/>
                <a:cs typeface="Times New Roman" pitchFamily="18" charset="0"/>
              </a:rPr>
              <a:t>Eliminar un elemento de la estructura</a:t>
            </a:r>
          </a:p>
          <a:p>
            <a:pPr marL="514350" indent="-514350" algn="just">
              <a:spcBef>
                <a:spcPts val="1200"/>
              </a:spcBef>
              <a:buFont typeface="+mj-lt"/>
              <a:buAutoNum type="arabicParenR"/>
            </a:pPr>
            <a:r>
              <a:rPr lang="es-ES" sz="2800" b="1" dirty="0" smtClean="0">
                <a:latin typeface="Times New Roman" pitchFamily="18" charset="0"/>
                <a:cs typeface="Times New Roman" pitchFamily="18" charset="0"/>
              </a:rPr>
              <a:t>Ordenación:</a:t>
            </a:r>
            <a:r>
              <a:rPr lang="es-ES" sz="2800" dirty="0" smtClean="0">
                <a:latin typeface="Times New Roman" pitchFamily="18" charset="0"/>
                <a:cs typeface="Times New Roman" pitchFamily="18" charset="0"/>
              </a:rPr>
              <a:t> Ordena los elementos de la estructura de acuerdo a los valores que contiene</a:t>
            </a:r>
          </a:p>
          <a:p>
            <a:pPr marL="514350" indent="-514350" algn="just">
              <a:spcBef>
                <a:spcPts val="1200"/>
              </a:spcBef>
              <a:buFont typeface="+mj-lt"/>
              <a:buAutoNum type="arabicParenR"/>
            </a:pPr>
            <a:r>
              <a:rPr lang="es-ES" sz="2800" b="1" dirty="0" smtClean="0">
                <a:latin typeface="Times New Roman" pitchFamily="18" charset="0"/>
                <a:cs typeface="Times New Roman" pitchFamily="18" charset="0"/>
              </a:rPr>
              <a:t>Mezcla:</a:t>
            </a:r>
            <a:r>
              <a:rPr lang="es-ES" sz="2800" dirty="0" smtClean="0">
                <a:latin typeface="Times New Roman" pitchFamily="18" charset="0"/>
                <a:cs typeface="Times New Roman" pitchFamily="18" charset="0"/>
              </a:rPr>
              <a:t> Combinar 2 estructuras en una sola</a:t>
            </a:r>
            <a:endParaRPr lang="es-ES" sz="28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3" name="Text Box 8"/>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4" name="Rectangle 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5" name="Text Box 4"/>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C.F.G.M. Sistemas Microinformáticos y Redes.</a:t>
            </a:r>
          </a:p>
          <a:p>
            <a:r>
              <a:rPr lang="es-ES" sz="1400" dirty="0">
                <a:latin typeface="Monotype Corsiva" pitchFamily="66" charset="0"/>
              </a:rPr>
              <a:t>Curso Académico </a:t>
            </a:r>
            <a:r>
              <a:rPr lang="es-ES" sz="1400" dirty="0" smtClean="0">
                <a:latin typeface="Monotype Corsiva" pitchFamily="66" charset="0"/>
              </a:rPr>
              <a:t>2014 / 2015.                                                                                                                           </a:t>
            </a:r>
            <a:r>
              <a:rPr lang="es-ES" sz="1400" dirty="0">
                <a:latin typeface="Monotype Corsiva" pitchFamily="66" charset="0"/>
              </a:rPr>
              <a:t>Modulo:  </a:t>
            </a:r>
            <a:r>
              <a:rPr lang="es-ES" sz="1400" dirty="0" smtClean="0">
                <a:latin typeface="Monotype Corsiva" pitchFamily="66" charset="0"/>
              </a:rPr>
              <a:t>Redes Locales.</a:t>
            </a:r>
            <a:endParaRPr lang="es-ES" sz="1400" dirty="0">
              <a:latin typeface="Monotype Corsiva" pitchFamily="66" charset="0"/>
            </a:endParaRPr>
          </a:p>
        </p:txBody>
      </p:sp>
      <p:sp>
        <p:nvSpPr>
          <p:cNvPr id="6" name="Line 18"/>
          <p:cNvSpPr>
            <a:spLocks noChangeShapeType="1"/>
          </p:cNvSpPr>
          <p:nvPr/>
        </p:nvSpPr>
        <p:spPr bwMode="auto">
          <a:xfrm>
            <a:off x="0" y="1124744"/>
            <a:ext cx="7956550" cy="0"/>
          </a:xfrm>
          <a:prstGeom prst="line">
            <a:avLst/>
          </a:prstGeom>
          <a:noFill/>
          <a:ln w="9525">
            <a:solidFill>
              <a:schemeClr val="tx1"/>
            </a:solidFill>
            <a:round/>
            <a:headEnd/>
            <a:tailEnd/>
          </a:ln>
          <a:effectLst/>
        </p:spPr>
        <p:txBody>
          <a:bodyPr/>
          <a:lstStyle/>
          <a:p>
            <a:endParaRPr lang="es-ES"/>
          </a:p>
        </p:txBody>
      </p:sp>
      <p:sp>
        <p:nvSpPr>
          <p:cNvPr id="7" name="Rectangle 19"/>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8" name="Text Box 20"/>
          <p:cNvSpPr txBox="1">
            <a:spLocks noChangeArrowheads="1"/>
          </p:cNvSpPr>
          <p:nvPr/>
        </p:nvSpPr>
        <p:spPr bwMode="auto">
          <a:xfrm>
            <a:off x="0" y="6381750"/>
            <a:ext cx="9144000" cy="471488"/>
          </a:xfrm>
          <a:prstGeom prst="rect">
            <a:avLst/>
          </a:prstGeom>
          <a:noFill/>
          <a:ln w="9525">
            <a:noFill/>
            <a:miter lim="800000"/>
            <a:headEnd/>
            <a:tailEnd/>
          </a:ln>
          <a:effectLst/>
        </p:spPr>
        <p:txBody>
          <a:bodyPr tIns="0">
            <a:spAutoFit/>
          </a:bodyPr>
          <a:lstStyle/>
          <a:p>
            <a:pPr>
              <a:spcBef>
                <a:spcPct val="50000"/>
              </a:spcBef>
            </a:pPr>
            <a:r>
              <a:rPr lang="es-ES" sz="1400">
                <a:latin typeface="Monotype Corsiva" pitchFamily="66" charset="0"/>
              </a:rPr>
              <a:t>I.E.S. Plaiaundi. – Dpto. de Informática (J.M.S.)                                                                               C.F.G.S. Desarrollo de Aplicaciones Web.</a:t>
            </a:r>
          </a:p>
          <a:p>
            <a:r>
              <a:rPr lang="es-ES" sz="1400">
                <a:latin typeface="Monotype Corsiva" pitchFamily="66" charset="0"/>
              </a:rPr>
              <a:t>Curso Académico 2011 / 2012.                                                                                                                                        Modulo:  Bases de Datos.</a:t>
            </a:r>
          </a:p>
        </p:txBody>
      </p:sp>
      <p:sp>
        <p:nvSpPr>
          <p:cNvPr id="9" name="Rectangle 21"/>
          <p:cNvSpPr>
            <a:spLocks noChangeArrowheads="1"/>
          </p:cNvSpPr>
          <p:nvPr/>
        </p:nvSpPr>
        <p:spPr bwMode="auto">
          <a:xfrm>
            <a:off x="0" y="6308725"/>
            <a:ext cx="9144000" cy="549275"/>
          </a:xfrm>
          <a:prstGeom prst="rect">
            <a:avLst/>
          </a:prstGeom>
          <a:solidFill>
            <a:schemeClr val="accent1"/>
          </a:solidFill>
          <a:ln w="9525">
            <a:solidFill>
              <a:schemeClr val="accent1"/>
            </a:solidFill>
            <a:miter lim="800000"/>
            <a:headEnd/>
            <a:tailEnd/>
          </a:ln>
          <a:effectLst/>
        </p:spPr>
        <p:txBody>
          <a:bodyPr wrap="none" anchor="ctr"/>
          <a:lstStyle/>
          <a:p>
            <a:endParaRPr lang="es-ES"/>
          </a:p>
        </p:txBody>
      </p:sp>
      <p:sp>
        <p:nvSpPr>
          <p:cNvPr id="10" name="Text Box 22"/>
          <p:cNvSpPr txBox="1">
            <a:spLocks noChangeArrowheads="1"/>
          </p:cNvSpPr>
          <p:nvPr/>
        </p:nvSpPr>
        <p:spPr bwMode="auto">
          <a:xfrm>
            <a:off x="0" y="6340475"/>
            <a:ext cx="9144000" cy="523220"/>
          </a:xfrm>
          <a:prstGeom prst="rect">
            <a:avLst/>
          </a:prstGeom>
          <a:noFill/>
          <a:ln w="9525">
            <a:noFill/>
            <a:miter lim="800000"/>
            <a:headEnd/>
            <a:tailEnd/>
          </a:ln>
          <a:effectLst/>
        </p:spPr>
        <p:txBody>
          <a:bodyPr>
            <a:spAutoFit/>
          </a:bodyPr>
          <a:lstStyle/>
          <a:p>
            <a:pPr>
              <a:spcBef>
                <a:spcPct val="50000"/>
              </a:spcBef>
            </a:pPr>
            <a:r>
              <a:rPr lang="es-ES" sz="1400" dirty="0">
                <a:latin typeface="Monotype Corsiva" pitchFamily="66" charset="0"/>
              </a:rPr>
              <a:t>I.E.S. </a:t>
            </a:r>
            <a:r>
              <a:rPr lang="es-ES" sz="1400" dirty="0" err="1">
                <a:latin typeface="Monotype Corsiva" pitchFamily="66" charset="0"/>
              </a:rPr>
              <a:t>Plaiaundi</a:t>
            </a:r>
            <a:r>
              <a:rPr lang="es-ES" sz="1400" dirty="0">
                <a:latin typeface="Monotype Corsiva" pitchFamily="66" charset="0"/>
              </a:rPr>
              <a:t>. – Dpto. de Informática (J.M.S.)                                         </a:t>
            </a:r>
            <a:r>
              <a:rPr lang="es-ES" sz="1400" dirty="0" smtClean="0">
                <a:latin typeface="Monotype Corsiva" pitchFamily="66" charset="0"/>
              </a:rPr>
              <a:t>       C.F.G.S. Desarrollo de Aplicaciones Web / Multiplataforma</a:t>
            </a:r>
            <a:endParaRPr lang="es-ES" sz="1400" dirty="0">
              <a:latin typeface="Monotype Corsiva" pitchFamily="66" charset="0"/>
            </a:endParaRPr>
          </a:p>
          <a:p>
            <a:r>
              <a:rPr lang="es-ES" sz="1400" dirty="0">
                <a:latin typeface="Monotype Corsiva" pitchFamily="66" charset="0"/>
              </a:rPr>
              <a:t>Curso Académico </a:t>
            </a:r>
            <a:r>
              <a:rPr lang="es-ES" sz="1400" dirty="0" smtClean="0">
                <a:latin typeface="Monotype Corsiva" pitchFamily="66" charset="0"/>
              </a:rPr>
              <a:t>2020 / 2021                                                                                                                                          Modulo</a:t>
            </a:r>
            <a:r>
              <a:rPr lang="es-ES" sz="1400" dirty="0">
                <a:latin typeface="Monotype Corsiva" pitchFamily="66" charset="0"/>
              </a:rPr>
              <a:t>:  </a:t>
            </a:r>
            <a:r>
              <a:rPr lang="es-ES" sz="1400" dirty="0" smtClean="0">
                <a:latin typeface="Monotype Corsiva" pitchFamily="66" charset="0"/>
              </a:rPr>
              <a:t>Programación</a:t>
            </a:r>
            <a:endParaRPr lang="es-ES" sz="1400" dirty="0">
              <a:latin typeface="Monotype Corsiva" pitchFamily="66" charset="0"/>
            </a:endParaRPr>
          </a:p>
        </p:txBody>
      </p:sp>
      <p:sp>
        <p:nvSpPr>
          <p:cNvPr id="11" name="10 CuadroTexto"/>
          <p:cNvSpPr txBox="1"/>
          <p:nvPr/>
        </p:nvSpPr>
        <p:spPr>
          <a:xfrm>
            <a:off x="4067944" y="6396335"/>
            <a:ext cx="360040" cy="461665"/>
          </a:xfrm>
          <a:prstGeom prst="rect">
            <a:avLst/>
          </a:prstGeom>
          <a:noFill/>
        </p:spPr>
        <p:txBody>
          <a:bodyPr wrap="square" rtlCol="0">
            <a:spAutoFit/>
          </a:bodyPr>
          <a:lstStyle/>
          <a:p>
            <a:pPr algn="ctr"/>
            <a:fld id="{3B0EBA51-3E6F-4346-A21C-16F91BCC0682}" type="slidenum">
              <a:rPr lang="es-ES" sz="2400" b="1" smtClean="0">
                <a:latin typeface="Times New Roman" pitchFamily="18" charset="0"/>
                <a:cs typeface="Times New Roman" pitchFamily="18" charset="0"/>
              </a:rPr>
              <a:pPr algn="ctr"/>
              <a:t>9</a:t>
            </a:fld>
            <a:endParaRPr lang="es-ES" sz="2400" b="1" dirty="0">
              <a:latin typeface="Times New Roman" pitchFamily="18" charset="0"/>
              <a:cs typeface="Times New Roman" pitchFamily="18" charset="0"/>
            </a:endParaRPr>
          </a:p>
        </p:txBody>
      </p:sp>
      <p:sp>
        <p:nvSpPr>
          <p:cNvPr id="12" name="11 CuadroTexto"/>
          <p:cNvSpPr txBox="1"/>
          <p:nvPr/>
        </p:nvSpPr>
        <p:spPr>
          <a:xfrm>
            <a:off x="0" y="260648"/>
            <a:ext cx="7956376" cy="769441"/>
          </a:xfrm>
          <a:prstGeom prst="rect">
            <a:avLst/>
          </a:prstGeom>
          <a:noFill/>
        </p:spPr>
        <p:txBody>
          <a:bodyPr wrap="square" rtlCol="0">
            <a:spAutoFit/>
          </a:bodyPr>
          <a:lstStyle/>
          <a:p>
            <a:pPr algn="ctr"/>
            <a:r>
              <a:rPr lang="es-ES" sz="4400" b="1" dirty="0" smtClean="0">
                <a:latin typeface="Times New Roman" pitchFamily="18" charset="0"/>
                <a:cs typeface="Times New Roman" pitchFamily="18" charset="0"/>
              </a:rPr>
              <a:t>Estructuras</a:t>
            </a:r>
            <a:endParaRPr lang="es-ES" sz="4400" b="1" dirty="0">
              <a:latin typeface="Times New Roman" pitchFamily="18" charset="0"/>
              <a:cs typeface="Times New Roman" pitchFamily="18" charset="0"/>
            </a:endParaRPr>
          </a:p>
        </p:txBody>
      </p:sp>
      <p:sp>
        <p:nvSpPr>
          <p:cNvPr id="13" name="12 CuadroTexto"/>
          <p:cNvSpPr txBox="1"/>
          <p:nvPr/>
        </p:nvSpPr>
        <p:spPr>
          <a:xfrm>
            <a:off x="2339752" y="1988840"/>
            <a:ext cx="4680520" cy="3465051"/>
          </a:xfrm>
          <a:prstGeom prst="rect">
            <a:avLst/>
          </a:prstGeom>
          <a:noFill/>
        </p:spPr>
        <p:txBody>
          <a:bodyPr wrap="square" rtlCol="0">
            <a:spAutoFit/>
          </a:bodyPr>
          <a:lstStyle/>
          <a:p>
            <a:pPr marL="809625" indent="-809625" algn="just">
              <a:lnSpc>
                <a:spcPts val="4300"/>
              </a:lnSpc>
              <a:buFont typeface="+mj-lt"/>
              <a:buAutoNum type="arabicParenR"/>
            </a:pPr>
            <a:r>
              <a:rPr lang="es-ES" sz="3600" b="1" dirty="0" smtClean="0">
                <a:latin typeface="Times New Roman" pitchFamily="18" charset="0"/>
                <a:cs typeface="Times New Roman" pitchFamily="18" charset="0"/>
              </a:rPr>
              <a:t>Pilas</a:t>
            </a:r>
          </a:p>
          <a:p>
            <a:pPr marL="809625" indent="-809625" algn="just">
              <a:lnSpc>
                <a:spcPts val="4300"/>
              </a:lnSpc>
              <a:spcBef>
                <a:spcPts val="1200"/>
              </a:spcBef>
              <a:buFont typeface="+mj-lt"/>
              <a:buAutoNum type="arabicParenR"/>
            </a:pPr>
            <a:r>
              <a:rPr lang="es-ES" sz="3600" b="1" dirty="0" smtClean="0">
                <a:latin typeface="Times New Roman" pitchFamily="18" charset="0"/>
                <a:cs typeface="Times New Roman" pitchFamily="18" charset="0"/>
              </a:rPr>
              <a:t>Colas</a:t>
            </a:r>
          </a:p>
          <a:p>
            <a:pPr marL="809625" indent="-809625" algn="just">
              <a:lnSpc>
                <a:spcPts val="4300"/>
              </a:lnSpc>
              <a:spcBef>
                <a:spcPts val="1200"/>
              </a:spcBef>
              <a:buFont typeface="+mj-lt"/>
              <a:buAutoNum type="arabicParenR"/>
            </a:pPr>
            <a:r>
              <a:rPr lang="es-ES" sz="3600" b="1" dirty="0" smtClean="0">
                <a:latin typeface="Times New Roman" pitchFamily="18" charset="0"/>
                <a:cs typeface="Times New Roman" pitchFamily="18" charset="0"/>
              </a:rPr>
              <a:t>Listas enlazadas</a:t>
            </a:r>
          </a:p>
          <a:p>
            <a:pPr marL="1619250" lvl="1" indent="-809625" algn="just">
              <a:lnSpc>
                <a:spcPts val="4300"/>
              </a:lnSpc>
              <a:spcBef>
                <a:spcPts val="1200"/>
              </a:spcBef>
              <a:buFont typeface="+mj-lt"/>
              <a:buAutoNum type="arabicPeriod"/>
            </a:pPr>
            <a:r>
              <a:rPr lang="es-ES" sz="3600" b="1" dirty="0" smtClean="0">
                <a:latin typeface="Times New Roman" pitchFamily="18" charset="0"/>
                <a:cs typeface="Times New Roman" pitchFamily="18" charset="0"/>
              </a:rPr>
              <a:t>Simples</a:t>
            </a:r>
          </a:p>
          <a:p>
            <a:pPr marL="1619250" lvl="1" indent="-809625" algn="just">
              <a:lnSpc>
                <a:spcPts val="4300"/>
              </a:lnSpc>
              <a:spcBef>
                <a:spcPts val="1200"/>
              </a:spcBef>
              <a:buFont typeface="+mj-lt"/>
              <a:buAutoNum type="arabicPeriod"/>
            </a:pPr>
            <a:r>
              <a:rPr lang="es-ES" sz="3600" b="1" dirty="0" smtClean="0">
                <a:latin typeface="Times New Roman" pitchFamily="18" charset="0"/>
                <a:cs typeface="Times New Roman" pitchFamily="18" charset="0"/>
              </a:rPr>
              <a:t>Dobles</a:t>
            </a:r>
            <a:endParaRPr lang="es-ES" sz="36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Red">
  <a:themeElements>
    <a:clrScheme name="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Re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Red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Red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Red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Red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Red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Red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Red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Red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432</TotalTime>
  <Words>4730</Words>
  <Application>Microsoft Office PowerPoint</Application>
  <PresentationFormat>Presentación en pantalla (4:3)</PresentationFormat>
  <Paragraphs>508</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Red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USER</cp:lastModifiedBy>
  <cp:revision>56</cp:revision>
  <dcterms:created xsi:type="dcterms:W3CDTF">2012-09-06T18:14:15Z</dcterms:created>
  <dcterms:modified xsi:type="dcterms:W3CDTF">2022-02-28T21:31:50Z</dcterms:modified>
</cp:coreProperties>
</file>