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68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5050"/>
    <a:srgbClr val="990099"/>
    <a:srgbClr val="FF4370"/>
    <a:srgbClr val="FE9202"/>
    <a:srgbClr val="FFF3E7"/>
    <a:srgbClr val="5EEC3C"/>
    <a:srgbClr val="FFDC4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726" y="-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PEG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075" y="128470"/>
            <a:ext cx="3535536" cy="76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113884" y="1350110"/>
            <a:ext cx="1374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19.1</a:t>
            </a:r>
            <a:endParaRPr lang="es-E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61180" y="1960930"/>
            <a:ext cx="5057431" cy="1527050"/>
          </a:xfrm>
        </p:spPr>
        <p:txBody>
          <a:bodyPr>
            <a:normAutofit/>
          </a:bodyPr>
          <a:lstStyle/>
          <a:p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TAD - Colas</a:t>
            </a:r>
            <a:endParaRPr lang="es-E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565884" y="4098800"/>
            <a:ext cx="85324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I.E.S.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Plaiaundi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(Dpto. de </a:t>
            </a: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Informática – J.M.S.)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C.F.G.S. Desarrollo de Aplicaciones Web / Multiplataforma</a:t>
            </a:r>
          </a:p>
          <a:p>
            <a:pPr algn="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 Académico 2021 / 2022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41" y="-16546"/>
            <a:ext cx="9135859" cy="763525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4.1.- Observaciones a esta implementación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6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10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10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1517900" y="891995"/>
            <a:ext cx="71771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 hora de «</a:t>
            </a:r>
            <a:r>
              <a:rPr lang="es-E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encolar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y «</a:t>
            </a:r>
            <a:r>
              <a:rPr lang="es-E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desencolar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no se tiene en cuenta de si la cola esta llena o vacía, respectivamente, esta comprobación se deberá realizar en el programa «</a:t>
            </a:r>
            <a:r>
              <a:rPr lang="es-ES" sz="2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u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517900" y="2259909"/>
            <a:ext cx="7329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//Para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desecolar</a:t>
            </a:r>
            <a:endParaRPr lang="es-E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unaCola.esColaVacia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valor =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unaCola.desencolar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E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(“ERR-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ColaVacia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0532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85" y="685026"/>
            <a:ext cx="7512021" cy="3962576"/>
          </a:xfrm>
          <a:prstGeom prst="rect">
            <a:avLst/>
          </a:prstGeom>
        </p:spPr>
      </p:pic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11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-16546"/>
            <a:ext cx="9135859" cy="763525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5.- Programa para verificación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95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6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10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12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141" y="-16546"/>
            <a:ext cx="9135859" cy="763525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5.- Programa para verificación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891995"/>
            <a:ext cx="6815720" cy="359527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40" y="1044700"/>
            <a:ext cx="3048653" cy="289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3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13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-16546"/>
            <a:ext cx="9135859" cy="763525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Cola Circular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02" y="2387574"/>
            <a:ext cx="6991350" cy="196215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535010" y="1070582"/>
            <a:ext cx="71771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cola circular o anillo es una estructura de datos en la que los elementos  están de forma circular y cada elemento tiene  un sucesor y un predecesor</a:t>
            </a:r>
            <a:endParaRPr lang="eu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8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5322739" y="1197405"/>
            <a:ext cx="1221640" cy="122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14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-16546"/>
            <a:ext cx="9135859" cy="763525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7.- Implementación dinámica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505151" y="1350110"/>
            <a:ext cx="91623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dato</a:t>
            </a:r>
            <a:endParaRPr lang="eu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505151" y="1819668"/>
            <a:ext cx="91623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</a:t>
            </a:r>
            <a:endParaRPr lang="eu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697085" y="1044700"/>
            <a:ext cx="152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Nodo</a:t>
            </a:r>
            <a:endParaRPr lang="eu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6544379" y="1506365"/>
            <a:ext cx="763525" cy="454565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433111" y="898764"/>
            <a:ext cx="152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Raíz</a:t>
            </a:r>
            <a:endParaRPr lang="eu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2869019" y="3125860"/>
            <a:ext cx="916230" cy="931223"/>
            <a:chOff x="4266590" y="2904927"/>
            <a:chExt cx="916230" cy="931223"/>
          </a:xfrm>
        </p:grpSpPr>
        <p:sp>
          <p:nvSpPr>
            <p:cNvPr id="25" name="CuadroTexto 24"/>
            <p:cNvSpPr txBox="1"/>
            <p:nvPr/>
          </p:nvSpPr>
          <p:spPr>
            <a:xfrm>
              <a:off x="4266590" y="2904927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4266590" y="3374485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CuadroTexto 27"/>
          <p:cNvSpPr txBox="1"/>
          <p:nvPr/>
        </p:nvSpPr>
        <p:spPr>
          <a:xfrm>
            <a:off x="1275148" y="3082711"/>
            <a:ext cx="152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Raíz</a:t>
            </a:r>
            <a:endParaRPr lang="eu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upo 37"/>
          <p:cNvGrpSpPr/>
          <p:nvPr/>
        </p:nvGrpSpPr>
        <p:grpSpPr>
          <a:xfrm>
            <a:off x="4288020" y="3136539"/>
            <a:ext cx="916230" cy="904916"/>
            <a:chOff x="4266590" y="2904927"/>
            <a:chExt cx="916230" cy="904916"/>
          </a:xfrm>
        </p:grpSpPr>
        <p:sp>
          <p:nvSpPr>
            <p:cNvPr id="39" name="CuadroTexto 38"/>
            <p:cNvSpPr txBox="1"/>
            <p:nvPr/>
          </p:nvSpPr>
          <p:spPr>
            <a:xfrm>
              <a:off x="4266590" y="2904927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4266590" y="3348178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5625985" y="3167895"/>
            <a:ext cx="916230" cy="904916"/>
            <a:chOff x="4266590" y="2904927"/>
            <a:chExt cx="916230" cy="904916"/>
          </a:xfrm>
        </p:grpSpPr>
        <p:sp>
          <p:nvSpPr>
            <p:cNvPr id="42" name="CuadroTexto 41"/>
            <p:cNvSpPr txBox="1"/>
            <p:nvPr/>
          </p:nvSpPr>
          <p:spPr>
            <a:xfrm>
              <a:off x="4266590" y="2904927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4266590" y="3348178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6970624" y="3177102"/>
            <a:ext cx="916230" cy="904916"/>
            <a:chOff x="4266590" y="2904927"/>
            <a:chExt cx="916230" cy="904916"/>
          </a:xfrm>
        </p:grpSpPr>
        <p:sp>
          <p:nvSpPr>
            <p:cNvPr id="45" name="CuadroTexto 44"/>
            <p:cNvSpPr txBox="1"/>
            <p:nvPr/>
          </p:nvSpPr>
          <p:spPr>
            <a:xfrm>
              <a:off x="4266590" y="2904927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4266590" y="3348178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7" name="Conector recto de flecha 46"/>
          <p:cNvCxnSpPr/>
          <p:nvPr/>
        </p:nvCxnSpPr>
        <p:spPr>
          <a:xfrm flipV="1">
            <a:off x="2366248" y="3348594"/>
            <a:ext cx="444500" cy="4508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endCxn id="40" idx="1"/>
          </p:cNvCxnSpPr>
          <p:nvPr/>
        </p:nvCxnSpPr>
        <p:spPr>
          <a:xfrm flipV="1">
            <a:off x="3478889" y="3810623"/>
            <a:ext cx="809131" cy="1694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 flipV="1">
            <a:off x="4823528" y="3851185"/>
            <a:ext cx="809131" cy="1694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V="1">
            <a:off x="6137649" y="3789767"/>
            <a:ext cx="809131" cy="1694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o 51"/>
          <p:cNvGrpSpPr/>
          <p:nvPr/>
        </p:nvGrpSpPr>
        <p:grpSpPr>
          <a:xfrm>
            <a:off x="3455156" y="1282046"/>
            <a:ext cx="769159" cy="333598"/>
            <a:chOff x="0" y="0"/>
            <a:chExt cx="381000" cy="222250"/>
          </a:xfrm>
        </p:grpSpPr>
        <p:cxnSp>
          <p:nvCxnSpPr>
            <p:cNvPr id="53" name="Conector recto 52"/>
            <p:cNvCxnSpPr/>
            <p:nvPr/>
          </p:nvCxnSpPr>
          <p:spPr>
            <a:xfrm>
              <a:off x="0" y="0"/>
              <a:ext cx="241300" cy="1079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 flipV="1">
              <a:off x="184150" y="0"/>
              <a:ext cx="120650" cy="196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 flipV="1">
              <a:off x="260350" y="25400"/>
              <a:ext cx="120650" cy="196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20"/>
          <p:cNvGrpSpPr/>
          <p:nvPr/>
        </p:nvGrpSpPr>
        <p:grpSpPr>
          <a:xfrm>
            <a:off x="7428739" y="3937084"/>
            <a:ext cx="769159" cy="333598"/>
            <a:chOff x="0" y="0"/>
            <a:chExt cx="381000" cy="222250"/>
          </a:xfrm>
        </p:grpSpPr>
        <p:cxnSp>
          <p:nvCxnSpPr>
            <p:cNvPr id="22" name="Conector recto 21"/>
            <p:cNvCxnSpPr/>
            <p:nvPr/>
          </p:nvCxnSpPr>
          <p:spPr>
            <a:xfrm>
              <a:off x="0" y="0"/>
              <a:ext cx="241300" cy="1079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 flipV="1">
              <a:off x="184150" y="0"/>
              <a:ext cx="120650" cy="196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 flipV="1">
              <a:off x="260350" y="25400"/>
              <a:ext cx="120650" cy="196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CuadroTexto 55"/>
          <p:cNvSpPr txBox="1"/>
          <p:nvPr/>
        </p:nvSpPr>
        <p:spPr>
          <a:xfrm>
            <a:off x="1508235" y="1803975"/>
            <a:ext cx="167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Cola vacía </a:t>
            </a:r>
            <a:endParaRPr lang="eu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Conector recto de flecha 56"/>
          <p:cNvCxnSpPr/>
          <p:nvPr/>
        </p:nvCxnSpPr>
        <p:spPr>
          <a:xfrm flipV="1">
            <a:off x="3187991" y="1376215"/>
            <a:ext cx="267165" cy="621104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1000778" y="2463299"/>
            <a:ext cx="269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Cola con elementos </a:t>
            </a:r>
            <a:endParaRPr lang="eu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Conector recto de flecha 59"/>
          <p:cNvCxnSpPr/>
          <p:nvPr/>
        </p:nvCxnSpPr>
        <p:spPr>
          <a:xfrm>
            <a:off x="3781537" y="2798063"/>
            <a:ext cx="680490" cy="430832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7800499" y="2987423"/>
            <a:ext cx="123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Frente</a:t>
            </a:r>
            <a:endParaRPr lang="eu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385641" y="3727118"/>
            <a:ext cx="123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eu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1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15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-16546"/>
            <a:ext cx="9135859" cy="763525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7.1.- Representación de la COLA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8282" y="753775"/>
            <a:ext cx="656631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u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u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u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ColaD</a:t>
            </a:r>
            <a:r>
              <a:rPr lang="eu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u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ICola</a:t>
            </a:r>
            <a:r>
              <a:rPr lang="eu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u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u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u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Nodo {</a:t>
            </a:r>
          </a:p>
          <a:p>
            <a:r>
              <a:rPr lang="eu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u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u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lang="eu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Nodo </a:t>
            </a:r>
            <a:r>
              <a:rPr lang="eu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</a:t>
            </a:r>
            <a:r>
              <a:rPr lang="eu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u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u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u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Nodo </a:t>
            </a:r>
            <a:r>
              <a:rPr lang="eu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raiz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u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u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u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u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u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ColaD</a:t>
            </a:r>
            <a:r>
              <a:rPr lang="eu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u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u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raiz</a:t>
            </a:r>
            <a:r>
              <a:rPr lang="eu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u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u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grpSp>
        <p:nvGrpSpPr>
          <p:cNvPr id="12" name="12 Grupo"/>
          <p:cNvGrpSpPr/>
          <p:nvPr/>
        </p:nvGrpSpPr>
        <p:grpSpPr>
          <a:xfrm>
            <a:off x="7015280" y="2419045"/>
            <a:ext cx="1296144" cy="1008112"/>
            <a:chOff x="6372200" y="4005064"/>
            <a:chExt cx="1296144" cy="1008112"/>
          </a:xfrm>
        </p:grpSpPr>
        <p:grpSp>
          <p:nvGrpSpPr>
            <p:cNvPr id="13" name="13 Grupo"/>
            <p:cNvGrpSpPr/>
            <p:nvPr/>
          </p:nvGrpSpPr>
          <p:grpSpPr>
            <a:xfrm>
              <a:off x="6372200" y="4005064"/>
              <a:ext cx="864096" cy="1008112"/>
              <a:chOff x="5220072" y="5301208"/>
              <a:chExt cx="864096" cy="1008112"/>
            </a:xfrm>
          </p:grpSpPr>
          <p:sp>
            <p:nvSpPr>
              <p:cNvPr id="15" name="15 Rectángulo"/>
              <p:cNvSpPr/>
              <p:nvPr/>
            </p:nvSpPr>
            <p:spPr>
              <a:xfrm>
                <a:off x="5220072" y="5301208"/>
                <a:ext cx="864096" cy="1008112"/>
              </a:xfrm>
              <a:prstGeom prst="rect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16 CuadroTexto"/>
              <p:cNvSpPr txBox="1"/>
              <p:nvPr/>
            </p:nvSpPr>
            <p:spPr>
              <a:xfrm>
                <a:off x="5220072" y="5301208"/>
                <a:ext cx="864096" cy="461665"/>
              </a:xfrm>
              <a:prstGeom prst="rect">
                <a:avLst/>
              </a:prstGeom>
              <a:noFill/>
              <a:ln w="444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400" b="1" dirty="0" err="1" smtClean="0">
                    <a:latin typeface="Times New Roman" pitchFamily="18" charset="0"/>
                    <a:cs typeface="Times New Roman" pitchFamily="18" charset="0"/>
                  </a:rPr>
                  <a:t>Inf</a:t>
                </a:r>
                <a:endParaRPr lang="es-E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4" name="14 Conector recto de flecha"/>
            <p:cNvCxnSpPr/>
            <p:nvPr/>
          </p:nvCxnSpPr>
          <p:spPr>
            <a:xfrm>
              <a:off x="6876256" y="4797152"/>
              <a:ext cx="79208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3080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16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-16546"/>
            <a:ext cx="9135859" cy="763525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7.1.- Representación de la COLA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517900" y="808699"/>
            <a:ext cx="7329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encolar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Nodo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nuevo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Nodo();</a:t>
            </a:r>
          </a:p>
          <a:p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nuevo.dato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raiz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u-ES" sz="2200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//La </a:t>
            </a:r>
            <a:r>
              <a:rPr lang="eu-ES" sz="2200" b="1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u-ES" sz="2200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 </a:t>
            </a:r>
            <a:r>
              <a:rPr lang="eu-ES" sz="2200" b="1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vacia</a:t>
            </a:r>
            <a:endParaRPr lang="eu-ES" sz="2200" b="1" dirty="0" smtClean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nuevo.sig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raiz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nuevo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  <a:r>
              <a:rPr lang="eu-ES" sz="2200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//La </a:t>
            </a:r>
            <a:r>
              <a:rPr lang="eu-ES" sz="2200" b="1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u-ES" sz="2200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200" b="1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u-ES" sz="2200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200" b="1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tiene</a:t>
            </a:r>
            <a:r>
              <a:rPr lang="eu-ES" sz="2200" b="1" dirty="0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200" b="1" dirty="0" err="1" smtClean="0">
                <a:solidFill>
                  <a:srgbClr val="00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elementos</a:t>
            </a:r>
            <a:endParaRPr lang="eu-ES" sz="2200" b="1" dirty="0" smtClean="0">
              <a:solidFill>
                <a:srgbClr val="00C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nuevo.sig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raiz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raiz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nuevo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	</a:t>
            </a:r>
          </a:p>
          <a:p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u-E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175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17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-16546"/>
            <a:ext cx="9135859" cy="763525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7.1.- Representación de la COLA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976015" y="891995"/>
            <a:ext cx="152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Raíz</a:t>
            </a:r>
            <a:endParaRPr lang="eu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3118485" y="1204049"/>
            <a:ext cx="769159" cy="333598"/>
            <a:chOff x="0" y="0"/>
            <a:chExt cx="381000" cy="222250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0" y="0"/>
              <a:ext cx="241300" cy="1079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 flipV="1">
              <a:off x="184150" y="0"/>
              <a:ext cx="120650" cy="196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260350" y="25400"/>
              <a:ext cx="120650" cy="196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uadroTexto 17"/>
          <p:cNvSpPr txBox="1"/>
          <p:nvPr/>
        </p:nvSpPr>
        <p:spPr>
          <a:xfrm>
            <a:off x="5973307" y="973216"/>
            <a:ext cx="122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Nuevo </a:t>
            </a:r>
            <a:endParaRPr lang="eu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7473395" y="920688"/>
            <a:ext cx="916230" cy="896708"/>
            <a:chOff x="4266590" y="2939442"/>
            <a:chExt cx="916230" cy="896708"/>
          </a:xfrm>
        </p:grpSpPr>
        <p:sp>
          <p:nvSpPr>
            <p:cNvPr id="20" name="CuadroTexto 19"/>
            <p:cNvSpPr txBox="1"/>
            <p:nvPr/>
          </p:nvSpPr>
          <p:spPr>
            <a:xfrm>
              <a:off x="4266590" y="2939442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4266590" y="3374485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Conector recto de flecha 2"/>
          <p:cNvCxnSpPr/>
          <p:nvPr/>
        </p:nvCxnSpPr>
        <p:spPr>
          <a:xfrm>
            <a:off x="7015280" y="1242174"/>
            <a:ext cx="4581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827380" y="1845046"/>
            <a:ext cx="5497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la cola es vacía, simplemente la raíz apuntará al Nodo Nuevo.  </a:t>
            </a: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aíz = nuevo;</a:t>
            </a:r>
          </a:p>
          <a:p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nuevo.sig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u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601670" y="2937275"/>
            <a:ext cx="152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Raíz</a:t>
            </a:r>
            <a:endParaRPr lang="eu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2207363" y="3027514"/>
            <a:ext cx="2360567" cy="897731"/>
            <a:chOff x="4266590" y="2939442"/>
            <a:chExt cx="2360567" cy="897731"/>
          </a:xfrm>
        </p:grpSpPr>
        <p:sp>
          <p:nvSpPr>
            <p:cNvPr id="24" name="CuadroTexto 23"/>
            <p:cNvSpPr txBox="1"/>
            <p:nvPr/>
          </p:nvSpPr>
          <p:spPr>
            <a:xfrm>
              <a:off x="4266590" y="2939442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266590" y="3374485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710927" y="2940465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710927" y="3375508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" name="Conector recto de flecha 27"/>
          <p:cNvCxnSpPr/>
          <p:nvPr/>
        </p:nvCxnSpPr>
        <p:spPr>
          <a:xfrm>
            <a:off x="1749248" y="3182570"/>
            <a:ext cx="4581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2813512" y="3793390"/>
            <a:ext cx="8381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/>
          <p:cNvGrpSpPr/>
          <p:nvPr/>
        </p:nvGrpSpPr>
        <p:grpSpPr>
          <a:xfrm>
            <a:off x="4295714" y="3730707"/>
            <a:ext cx="769159" cy="333598"/>
            <a:chOff x="0" y="0"/>
            <a:chExt cx="381000" cy="222250"/>
          </a:xfrm>
        </p:grpSpPr>
        <p:cxnSp>
          <p:nvCxnSpPr>
            <p:cNvPr id="32" name="Conector recto 31"/>
            <p:cNvCxnSpPr/>
            <p:nvPr/>
          </p:nvCxnSpPr>
          <p:spPr>
            <a:xfrm>
              <a:off x="0" y="0"/>
              <a:ext cx="241300" cy="1079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 flipV="1">
              <a:off x="184150" y="0"/>
              <a:ext cx="120650" cy="196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 flipV="1">
              <a:off x="260350" y="25400"/>
              <a:ext cx="120650" cy="196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uadroTexto 34"/>
          <p:cNvSpPr txBox="1"/>
          <p:nvPr/>
        </p:nvSpPr>
        <p:spPr>
          <a:xfrm>
            <a:off x="5064873" y="2937438"/>
            <a:ext cx="3989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la cola no es vacía debemos insertar el Nodo Nuevo al comienzo:</a:t>
            </a:r>
          </a:p>
          <a:p>
            <a:pPr marL="355600">
              <a:spcBef>
                <a:spcPts val="1200"/>
              </a:spcBef>
            </a:pP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nuevo.sig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raiz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5600"/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raiz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nuevo;</a:t>
            </a:r>
            <a:endParaRPr lang="eu-E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620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18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-16546"/>
            <a:ext cx="9135859" cy="763525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7.1.- Representación de la COLA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670605" y="2050355"/>
            <a:ext cx="610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frente () {</a:t>
            </a:r>
          </a:p>
          <a:p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Nodo </a:t>
            </a:r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recorrer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raiz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u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u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recorrer.sig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recorrer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recorrer.sig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u-E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u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recorrer.dato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u-E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053091" y="808931"/>
            <a:ext cx="152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Raíz</a:t>
            </a:r>
            <a:endParaRPr lang="eu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4658784" y="899170"/>
            <a:ext cx="2360567" cy="897731"/>
            <a:chOff x="4266590" y="2939442"/>
            <a:chExt cx="2360567" cy="897731"/>
          </a:xfrm>
        </p:grpSpPr>
        <p:sp>
          <p:nvSpPr>
            <p:cNvPr id="14" name="CuadroTexto 13"/>
            <p:cNvSpPr txBox="1"/>
            <p:nvPr/>
          </p:nvSpPr>
          <p:spPr>
            <a:xfrm>
              <a:off x="4266590" y="2939442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4266590" y="3374485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710927" y="2940465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5710927" y="3375508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Conector recto de flecha 17"/>
          <p:cNvCxnSpPr/>
          <p:nvPr/>
        </p:nvCxnSpPr>
        <p:spPr>
          <a:xfrm>
            <a:off x="4200669" y="1054226"/>
            <a:ext cx="4581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5264933" y="1665046"/>
            <a:ext cx="8381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/>
          <p:cNvGrpSpPr/>
          <p:nvPr/>
        </p:nvGrpSpPr>
        <p:grpSpPr>
          <a:xfrm>
            <a:off x="6747135" y="1602363"/>
            <a:ext cx="769159" cy="333598"/>
            <a:chOff x="0" y="0"/>
            <a:chExt cx="381000" cy="222250"/>
          </a:xfrm>
        </p:grpSpPr>
        <p:cxnSp>
          <p:nvCxnSpPr>
            <p:cNvPr id="21" name="Conector recto 20"/>
            <p:cNvCxnSpPr/>
            <p:nvPr/>
          </p:nvCxnSpPr>
          <p:spPr>
            <a:xfrm>
              <a:off x="0" y="0"/>
              <a:ext cx="241300" cy="1079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 flipV="1">
              <a:off x="184150" y="0"/>
              <a:ext cx="120650" cy="196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 flipV="1">
              <a:off x="260350" y="25400"/>
              <a:ext cx="120650" cy="196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/>
          <p:cNvSpPr txBox="1"/>
          <p:nvPr/>
        </p:nvSpPr>
        <p:spPr>
          <a:xfrm>
            <a:off x="7019351" y="2424039"/>
            <a:ext cx="1985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 es el primer elemento que se introdujo en la Cola, por lo tanto el próximo a salir.</a:t>
            </a:r>
            <a:endParaRPr lang="eu-E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onector recto 24"/>
          <p:cNvCxnSpPr/>
          <p:nvPr/>
        </p:nvCxnSpPr>
        <p:spPr>
          <a:xfrm>
            <a:off x="6990702" y="2424039"/>
            <a:ext cx="18570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3" idx="0"/>
          </p:cNvCxnSpPr>
          <p:nvPr/>
        </p:nvCxnSpPr>
        <p:spPr>
          <a:xfrm flipH="1" flipV="1">
            <a:off x="8011933" y="1197405"/>
            <a:ext cx="1" cy="12266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7118895" y="1197405"/>
            <a:ext cx="8906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49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19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-16546"/>
            <a:ext cx="9135859" cy="763525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7.1.- Representación de la COLA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586835" y="781221"/>
            <a:ext cx="56500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desencolar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Nodo </a:t>
            </a:r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recorrer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raiz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Nodo </a:t>
            </a:r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u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u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recorrer.sig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u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ant</a:t>
            </a:r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recorrer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u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recorrer</a:t>
            </a:r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recorrer.sig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u-E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u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valor</a:t>
            </a:r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recorrer.dato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u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ant.sig</a:t>
            </a:r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u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u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</a:t>
            </a:r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562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9488" y="27746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¿Qué es una cola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7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11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2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1517900" y="853223"/>
            <a:ext cx="71771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programación, se le llama «Cola» al Tipo de Dato Abstracto que es una Lista en la que sus elementos se introducen (Encolan) únicamente por un extremo que le llamamos «Final de la Cola» y se remueven (Desencolan) únicamente por el extremo contrario al que le llamamos «Frente de la Cola» o «Principio de la Cola»</a:t>
            </a:r>
            <a:endParaRPr lang="eu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1517900" y="3095000"/>
            <a:ext cx="7482545" cy="1384545"/>
            <a:chOff x="1059785" y="3038832"/>
            <a:chExt cx="7482545" cy="1384545"/>
          </a:xfrm>
        </p:grpSpPr>
        <p:sp>
          <p:nvSpPr>
            <p:cNvPr id="13" name="Rectángulo 12"/>
            <p:cNvSpPr/>
            <p:nvPr/>
          </p:nvSpPr>
          <p:spPr>
            <a:xfrm>
              <a:off x="2739540" y="3503477"/>
              <a:ext cx="3970330" cy="5554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u-ES"/>
            </a:p>
          </p:txBody>
        </p:sp>
        <p:sp>
          <p:nvSpPr>
            <p:cNvPr id="14" name="Flecha izquierda 13"/>
            <p:cNvSpPr/>
            <p:nvPr/>
          </p:nvSpPr>
          <p:spPr>
            <a:xfrm>
              <a:off x="3044950" y="3580425"/>
              <a:ext cx="3359510" cy="401546"/>
            </a:xfrm>
            <a:prstGeom prst="leftArrow">
              <a:avLst>
                <a:gd name="adj1" fmla="val 50000"/>
                <a:gd name="adj2" fmla="val 1285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u-ES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197655" y="3038833"/>
              <a:ext cx="2595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Cola</a:t>
              </a:r>
              <a:endParaRPr lang="eu-E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365232" y="4036034"/>
              <a:ext cx="2595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</a:t>
              </a:r>
              <a:endParaRPr lang="eu-E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1517900" y="4084823"/>
              <a:ext cx="2595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Principio</a:t>
              </a:r>
              <a:endParaRPr lang="eu-E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5946345" y="3053829"/>
              <a:ext cx="25959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Encolar</a:t>
              </a:r>
              <a:endParaRPr lang="eu-E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1059785" y="3038832"/>
              <a:ext cx="25959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Desencolar</a:t>
              </a:r>
              <a:endParaRPr lang="eu-E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Conector recto de flecha 22"/>
            <p:cNvCxnSpPr>
              <a:stCxn id="21" idx="2"/>
            </p:cNvCxnSpPr>
            <p:nvPr/>
          </p:nvCxnSpPr>
          <p:spPr>
            <a:xfrm flipH="1">
              <a:off x="6709870" y="3453939"/>
              <a:ext cx="534468" cy="32725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H="1" flipV="1">
              <a:off x="2152043" y="3461948"/>
              <a:ext cx="511145" cy="308029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20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962172" y="1197405"/>
            <a:ext cx="2360567" cy="897731"/>
            <a:chOff x="4266590" y="2939442"/>
            <a:chExt cx="2360567" cy="897731"/>
          </a:xfrm>
        </p:grpSpPr>
        <p:sp>
          <p:nvSpPr>
            <p:cNvPr id="12" name="CuadroTexto 11"/>
            <p:cNvSpPr txBox="1"/>
            <p:nvPr/>
          </p:nvSpPr>
          <p:spPr>
            <a:xfrm>
              <a:off x="4266590" y="2939442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4266590" y="3374485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5710927" y="2940465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710927" y="3375508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" name="Conector recto de flecha 15"/>
          <p:cNvCxnSpPr/>
          <p:nvPr/>
        </p:nvCxnSpPr>
        <p:spPr>
          <a:xfrm>
            <a:off x="2504057" y="1352461"/>
            <a:ext cx="4581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3568321" y="1963281"/>
            <a:ext cx="8381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365195" y="1032168"/>
            <a:ext cx="152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Raíz</a:t>
            </a:r>
            <a:endParaRPr lang="eu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5946345" y="1184094"/>
            <a:ext cx="916230" cy="896708"/>
            <a:chOff x="4266590" y="2939442"/>
            <a:chExt cx="916230" cy="896708"/>
          </a:xfrm>
        </p:grpSpPr>
        <p:sp>
          <p:nvSpPr>
            <p:cNvPr id="24" name="CuadroTexto 23"/>
            <p:cNvSpPr txBox="1"/>
            <p:nvPr/>
          </p:nvSpPr>
          <p:spPr>
            <a:xfrm>
              <a:off x="4266590" y="2939442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266590" y="3374485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384207" y="1197405"/>
            <a:ext cx="916230" cy="896708"/>
            <a:chOff x="4266590" y="2939442"/>
            <a:chExt cx="916230" cy="896708"/>
          </a:xfrm>
        </p:grpSpPr>
        <p:sp>
          <p:nvSpPr>
            <p:cNvPr id="27" name="CuadroTexto 26"/>
            <p:cNvSpPr txBox="1"/>
            <p:nvPr/>
          </p:nvSpPr>
          <p:spPr>
            <a:xfrm>
              <a:off x="4266590" y="2939442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4266590" y="3374485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7915857" y="1927315"/>
            <a:ext cx="769159" cy="333598"/>
            <a:chOff x="0" y="0"/>
            <a:chExt cx="381000" cy="222250"/>
          </a:xfrm>
        </p:grpSpPr>
        <p:cxnSp>
          <p:nvCxnSpPr>
            <p:cNvPr id="19" name="Conector recto 18"/>
            <p:cNvCxnSpPr/>
            <p:nvPr/>
          </p:nvCxnSpPr>
          <p:spPr>
            <a:xfrm>
              <a:off x="0" y="0"/>
              <a:ext cx="241300" cy="1079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 flipV="1">
              <a:off x="184150" y="0"/>
              <a:ext cx="120650" cy="196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V="1">
              <a:off x="260350" y="25400"/>
              <a:ext cx="120650" cy="196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recto de flecha 28"/>
          <p:cNvCxnSpPr/>
          <p:nvPr/>
        </p:nvCxnSpPr>
        <p:spPr>
          <a:xfrm>
            <a:off x="5108157" y="1962035"/>
            <a:ext cx="8381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6546019" y="1973145"/>
            <a:ext cx="8381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3"/>
          <p:cNvSpPr>
            <a:spLocks noGrp="1"/>
          </p:cNvSpPr>
          <p:nvPr>
            <p:ph type="title"/>
          </p:nvPr>
        </p:nvSpPr>
        <p:spPr>
          <a:xfrm>
            <a:off x="8141" y="-16546"/>
            <a:ext cx="9135859" cy="763525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7.1.- Representación de la COLA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lecha arriba 1"/>
          <p:cNvSpPr/>
          <p:nvPr/>
        </p:nvSpPr>
        <p:spPr>
          <a:xfrm>
            <a:off x="2281922" y="2003795"/>
            <a:ext cx="152705" cy="463543"/>
          </a:xfrm>
          <a:prstGeom prst="upArrow">
            <a:avLst>
              <a:gd name="adj1" fmla="val 50000"/>
              <a:gd name="adj2" fmla="val 73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32" name="Flecha arriba 31"/>
          <p:cNvSpPr/>
          <p:nvPr/>
        </p:nvSpPr>
        <p:spPr>
          <a:xfrm>
            <a:off x="3053702" y="2003795"/>
            <a:ext cx="152705" cy="463543"/>
          </a:xfrm>
          <a:prstGeom prst="upArrow">
            <a:avLst>
              <a:gd name="adj1" fmla="val 50000"/>
              <a:gd name="adj2" fmla="val 73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33" name="CuadroTexto 32"/>
          <p:cNvSpPr txBox="1"/>
          <p:nvPr/>
        </p:nvSpPr>
        <p:spPr>
          <a:xfrm>
            <a:off x="2792759" y="2389710"/>
            <a:ext cx="106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Recorrer</a:t>
            </a:r>
            <a:endParaRPr lang="eu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1942314" y="2389710"/>
            <a:ext cx="6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endParaRPr lang="eu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lecha arriba 34"/>
          <p:cNvSpPr/>
          <p:nvPr/>
        </p:nvSpPr>
        <p:spPr>
          <a:xfrm>
            <a:off x="7525185" y="1946154"/>
            <a:ext cx="152705" cy="463543"/>
          </a:xfrm>
          <a:prstGeom prst="upArrow">
            <a:avLst>
              <a:gd name="adj1" fmla="val 50000"/>
              <a:gd name="adj2" fmla="val 7376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36" name="Flecha arriba 35"/>
          <p:cNvSpPr/>
          <p:nvPr/>
        </p:nvSpPr>
        <p:spPr>
          <a:xfrm>
            <a:off x="6156659" y="1909485"/>
            <a:ext cx="152705" cy="463543"/>
          </a:xfrm>
          <a:prstGeom prst="upArrow">
            <a:avLst>
              <a:gd name="adj1" fmla="val 50000"/>
              <a:gd name="adj2" fmla="val 7376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37" name="CuadroTexto 36"/>
          <p:cNvSpPr txBox="1"/>
          <p:nvPr/>
        </p:nvSpPr>
        <p:spPr>
          <a:xfrm>
            <a:off x="5817051" y="2304934"/>
            <a:ext cx="6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endParaRPr lang="eu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7083337" y="2335852"/>
            <a:ext cx="106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Recorrer</a:t>
            </a:r>
            <a:endParaRPr lang="eu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Conector recto de flecha 38"/>
          <p:cNvCxnSpPr>
            <a:endCxn id="37" idx="0"/>
          </p:cNvCxnSpPr>
          <p:nvPr/>
        </p:nvCxnSpPr>
        <p:spPr>
          <a:xfrm>
            <a:off x="2733114" y="2304934"/>
            <a:ext cx="342354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942314" y="3001028"/>
            <a:ext cx="671902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Vamos a devolver lo que hay en el nodo que apunta Recorrer</a:t>
            </a:r>
          </a:p>
          <a:p>
            <a:pPr>
              <a:spcBef>
                <a:spcPts val="600"/>
              </a:spcBef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datoDevolver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recorrer.dato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y, procedemos a eliminar el elemento desencolado:</a:t>
            </a:r>
          </a:p>
          <a:p>
            <a:pPr>
              <a:spcBef>
                <a:spcPts val="600"/>
              </a:spcBef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ant.sig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u-E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58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21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-16546"/>
            <a:ext cx="9135859" cy="763525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7.1.- Representación de la COLA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12490" y="608154"/>
            <a:ext cx="77838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desencolar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(){</a:t>
            </a:r>
          </a:p>
          <a:p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Nodo </a:t>
            </a:r>
            <a:r>
              <a:rPr lang="eu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recorrer</a:t>
            </a:r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u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raiz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u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u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u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recorrer.sig</a:t>
            </a:r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u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u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u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ola</a:t>
            </a:r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 solo un </a:t>
            </a:r>
            <a:r>
              <a:rPr lang="eu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u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u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u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recorrer.dato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u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raiz</a:t>
            </a:r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u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</a:p>
          <a:p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u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u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u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recorrer.sig.sig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u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u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u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recorrer</a:t>
            </a:r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u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recorrer.sig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u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u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recorrer.sig.dato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u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recorrer.sig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u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u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u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  <a:r>
              <a:rPr lang="eu-E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u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u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39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22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-16546"/>
            <a:ext cx="9135859" cy="763525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7.1.- Representación de la COLA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3004665" y="1197405"/>
            <a:ext cx="2360567" cy="897731"/>
            <a:chOff x="4266590" y="2939442"/>
            <a:chExt cx="2360567" cy="897731"/>
          </a:xfrm>
        </p:grpSpPr>
        <p:sp>
          <p:nvSpPr>
            <p:cNvPr id="13" name="CuadroTexto 12"/>
            <p:cNvSpPr txBox="1"/>
            <p:nvPr/>
          </p:nvSpPr>
          <p:spPr>
            <a:xfrm>
              <a:off x="4266590" y="2939442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4266590" y="3374485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710927" y="2940465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5710927" y="3375508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Conector recto de flecha 16"/>
          <p:cNvCxnSpPr/>
          <p:nvPr/>
        </p:nvCxnSpPr>
        <p:spPr>
          <a:xfrm>
            <a:off x="2546550" y="1352461"/>
            <a:ext cx="4581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3610814" y="1963281"/>
            <a:ext cx="8381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1407688" y="1032168"/>
            <a:ext cx="152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Raíz</a:t>
            </a:r>
            <a:endParaRPr lang="eu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5988838" y="1184094"/>
            <a:ext cx="916230" cy="896708"/>
            <a:chOff x="4266590" y="2939442"/>
            <a:chExt cx="916230" cy="896708"/>
          </a:xfrm>
        </p:grpSpPr>
        <p:sp>
          <p:nvSpPr>
            <p:cNvPr id="21" name="CuadroTexto 20"/>
            <p:cNvSpPr txBox="1"/>
            <p:nvPr/>
          </p:nvSpPr>
          <p:spPr>
            <a:xfrm>
              <a:off x="4266590" y="2939442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4266590" y="3374485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7426700" y="1197405"/>
            <a:ext cx="916230" cy="896708"/>
            <a:chOff x="4266590" y="2939442"/>
            <a:chExt cx="916230" cy="896708"/>
          </a:xfrm>
        </p:grpSpPr>
        <p:sp>
          <p:nvSpPr>
            <p:cNvPr id="24" name="CuadroTexto 23"/>
            <p:cNvSpPr txBox="1"/>
            <p:nvPr/>
          </p:nvSpPr>
          <p:spPr>
            <a:xfrm>
              <a:off x="4266590" y="2939442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4266590" y="3374485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7958350" y="1927315"/>
            <a:ext cx="769159" cy="333598"/>
            <a:chOff x="0" y="0"/>
            <a:chExt cx="381000" cy="222250"/>
          </a:xfrm>
        </p:grpSpPr>
        <p:cxnSp>
          <p:nvCxnSpPr>
            <p:cNvPr id="27" name="Conector recto 26"/>
            <p:cNvCxnSpPr/>
            <p:nvPr/>
          </p:nvCxnSpPr>
          <p:spPr>
            <a:xfrm>
              <a:off x="0" y="0"/>
              <a:ext cx="241300" cy="1079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 flipV="1">
              <a:off x="184150" y="0"/>
              <a:ext cx="120650" cy="196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 flipV="1">
              <a:off x="260350" y="25400"/>
              <a:ext cx="120650" cy="196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ector recto de flecha 29"/>
          <p:cNvCxnSpPr/>
          <p:nvPr/>
        </p:nvCxnSpPr>
        <p:spPr>
          <a:xfrm>
            <a:off x="5150650" y="1962035"/>
            <a:ext cx="8381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6588512" y="1973145"/>
            <a:ext cx="8381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echa arriba 32"/>
          <p:cNvSpPr/>
          <p:nvPr/>
        </p:nvSpPr>
        <p:spPr>
          <a:xfrm>
            <a:off x="3096195" y="2003795"/>
            <a:ext cx="152705" cy="463543"/>
          </a:xfrm>
          <a:prstGeom prst="upArrow">
            <a:avLst>
              <a:gd name="adj1" fmla="val 50000"/>
              <a:gd name="adj2" fmla="val 73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34" name="CuadroTexto 33"/>
          <p:cNvSpPr txBox="1"/>
          <p:nvPr/>
        </p:nvSpPr>
        <p:spPr>
          <a:xfrm>
            <a:off x="2835252" y="2389710"/>
            <a:ext cx="106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Recorrer</a:t>
            </a:r>
            <a:endParaRPr lang="eu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Conector recto de flecha 41"/>
          <p:cNvCxnSpPr/>
          <p:nvPr/>
        </p:nvCxnSpPr>
        <p:spPr>
          <a:xfrm flipV="1">
            <a:off x="3164046" y="2003796"/>
            <a:ext cx="1560659" cy="262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echa arriba 43"/>
          <p:cNvSpPr/>
          <p:nvPr/>
        </p:nvSpPr>
        <p:spPr>
          <a:xfrm>
            <a:off x="6157848" y="2013078"/>
            <a:ext cx="152705" cy="463543"/>
          </a:xfrm>
          <a:prstGeom prst="upArrow">
            <a:avLst>
              <a:gd name="adj1" fmla="val 50000"/>
              <a:gd name="adj2" fmla="val 7376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cxnSp>
        <p:nvCxnSpPr>
          <p:cNvPr id="45" name="Conector recto de flecha 44"/>
          <p:cNvCxnSpPr/>
          <p:nvPr/>
        </p:nvCxnSpPr>
        <p:spPr>
          <a:xfrm flipV="1">
            <a:off x="6225699" y="2013079"/>
            <a:ext cx="1560659" cy="26267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 flipV="1">
            <a:off x="3503065" y="2304934"/>
            <a:ext cx="2653594" cy="16240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1212490" y="2961181"/>
            <a:ext cx="7635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Vamos mirando por delante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recorrer.sig.sig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hasta que lleguemos al final de la Cola, y devolvemos:</a:t>
            </a:r>
          </a:p>
          <a:p>
            <a:pPr algn="just"/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dato =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recorrer.sig.dato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just"/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recorrer.sig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just"/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eliminamos el elemento desencolado</a:t>
            </a:r>
            <a:endParaRPr lang="eu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5677551" y="2380696"/>
            <a:ext cx="106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Recorrer</a:t>
            </a:r>
            <a:endParaRPr lang="eu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770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23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-16546"/>
            <a:ext cx="9135859" cy="763525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7.1.- Representación de la COLA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773083"/>
            <a:ext cx="8484098" cy="343895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295" y="3481545"/>
            <a:ext cx="3034475" cy="10810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6466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24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739540" y="1655520"/>
            <a:ext cx="916230" cy="931223"/>
            <a:chOff x="4266590" y="2904927"/>
            <a:chExt cx="916230" cy="931223"/>
          </a:xfrm>
        </p:grpSpPr>
        <p:sp>
          <p:nvSpPr>
            <p:cNvPr id="12" name="CuadroTexto 11"/>
            <p:cNvSpPr txBox="1"/>
            <p:nvPr/>
          </p:nvSpPr>
          <p:spPr>
            <a:xfrm>
              <a:off x="4266590" y="2904927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4266590" y="3374485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1145669" y="1612371"/>
            <a:ext cx="152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Raíz</a:t>
            </a:r>
            <a:endParaRPr lang="eu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4158541" y="1666199"/>
            <a:ext cx="916230" cy="904916"/>
            <a:chOff x="4266590" y="2904927"/>
            <a:chExt cx="916230" cy="904916"/>
          </a:xfrm>
        </p:grpSpPr>
        <p:sp>
          <p:nvSpPr>
            <p:cNvPr id="16" name="CuadroTexto 15"/>
            <p:cNvSpPr txBox="1"/>
            <p:nvPr/>
          </p:nvSpPr>
          <p:spPr>
            <a:xfrm>
              <a:off x="4266590" y="2904927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4266590" y="3348178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5496506" y="1697555"/>
            <a:ext cx="916230" cy="904916"/>
            <a:chOff x="4266590" y="2904927"/>
            <a:chExt cx="916230" cy="904916"/>
          </a:xfrm>
        </p:grpSpPr>
        <p:sp>
          <p:nvSpPr>
            <p:cNvPr id="19" name="CuadroTexto 18"/>
            <p:cNvSpPr txBox="1"/>
            <p:nvPr/>
          </p:nvSpPr>
          <p:spPr>
            <a:xfrm>
              <a:off x="4266590" y="2904927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4266590" y="3348178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6841145" y="1706762"/>
            <a:ext cx="916230" cy="904916"/>
            <a:chOff x="4266590" y="2904927"/>
            <a:chExt cx="916230" cy="904916"/>
          </a:xfrm>
        </p:grpSpPr>
        <p:sp>
          <p:nvSpPr>
            <p:cNvPr id="22" name="CuadroTexto 21"/>
            <p:cNvSpPr txBox="1"/>
            <p:nvPr/>
          </p:nvSpPr>
          <p:spPr>
            <a:xfrm>
              <a:off x="4266590" y="2904927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4266590" y="3348178"/>
              <a:ext cx="91623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u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4" name="Conector recto de flecha 23"/>
          <p:cNvCxnSpPr/>
          <p:nvPr/>
        </p:nvCxnSpPr>
        <p:spPr>
          <a:xfrm flipV="1">
            <a:off x="2236769" y="1878254"/>
            <a:ext cx="444500" cy="4508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17" idx="1"/>
          </p:cNvCxnSpPr>
          <p:nvPr/>
        </p:nvCxnSpPr>
        <p:spPr>
          <a:xfrm flipV="1">
            <a:off x="3349410" y="2340283"/>
            <a:ext cx="809131" cy="1694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4694049" y="2380845"/>
            <a:ext cx="809131" cy="1694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6008170" y="2319427"/>
            <a:ext cx="809131" cy="1694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/>
          <p:cNvGrpSpPr/>
          <p:nvPr/>
        </p:nvGrpSpPr>
        <p:grpSpPr>
          <a:xfrm>
            <a:off x="7299260" y="2466744"/>
            <a:ext cx="769159" cy="333598"/>
            <a:chOff x="0" y="0"/>
            <a:chExt cx="381000" cy="222250"/>
          </a:xfrm>
        </p:grpSpPr>
        <p:cxnSp>
          <p:nvCxnSpPr>
            <p:cNvPr id="29" name="Conector recto 28"/>
            <p:cNvCxnSpPr/>
            <p:nvPr/>
          </p:nvCxnSpPr>
          <p:spPr>
            <a:xfrm>
              <a:off x="0" y="0"/>
              <a:ext cx="241300" cy="1079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 flipV="1">
              <a:off x="184150" y="0"/>
              <a:ext cx="120650" cy="196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V="1">
              <a:off x="260350" y="25400"/>
              <a:ext cx="120650" cy="1968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uadroTexto 31"/>
          <p:cNvSpPr txBox="1"/>
          <p:nvPr/>
        </p:nvSpPr>
        <p:spPr>
          <a:xfrm>
            <a:off x="871299" y="992959"/>
            <a:ext cx="269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Cola con elementos </a:t>
            </a:r>
            <a:endParaRPr lang="eu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3652058" y="1327723"/>
            <a:ext cx="680490" cy="430832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1366888" y="2300552"/>
            <a:ext cx="123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Frente</a:t>
            </a:r>
            <a:endParaRPr lang="eu-E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7671020" y="1365708"/>
            <a:ext cx="123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eu-E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itle 3"/>
          <p:cNvSpPr>
            <a:spLocks noGrp="1"/>
          </p:cNvSpPr>
          <p:nvPr>
            <p:ph type="title"/>
          </p:nvPr>
        </p:nvSpPr>
        <p:spPr>
          <a:xfrm>
            <a:off x="8141" y="-16546"/>
            <a:ext cx="9135859" cy="763525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7.1.- Representación de la COLA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176764" y="3206357"/>
            <a:ext cx="7635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Invertir el Frente con el Final, nos va a facilitar la tarea de encolar y desencolar</a:t>
            </a:r>
            <a:endParaRPr lang="eu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161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25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-16546"/>
            <a:ext cx="9135859" cy="763525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7.1.- Representación de la COLA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54375" y="537462"/>
            <a:ext cx="79365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encolar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Nodo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nuevo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Nodo();</a:t>
            </a:r>
          </a:p>
          <a:p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Nodo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recorrer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raiz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nuevo.dato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elemento;</a:t>
            </a:r>
          </a:p>
          <a:p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nuevo.sig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(raíz ==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//Cola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vacia</a:t>
            </a:r>
            <a:endParaRPr lang="es-E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raíz = nuevo;</a:t>
            </a:r>
          </a:p>
          <a:p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recorrer.sig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recorrer =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recorrer.sig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u-E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u-E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015280" y="3571180"/>
            <a:ext cx="188915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492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 desplazamos hasta el final de la Cola</a:t>
            </a:r>
            <a:endParaRPr lang="eu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Conector recto de flecha 37"/>
          <p:cNvCxnSpPr/>
          <p:nvPr/>
        </p:nvCxnSpPr>
        <p:spPr>
          <a:xfrm flipH="1">
            <a:off x="6709870" y="3571180"/>
            <a:ext cx="916230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012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26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-16546"/>
            <a:ext cx="9135859" cy="763525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7.1.- Representación de la COLA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646011" y="1172382"/>
            <a:ext cx="461085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desencolar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(){</a:t>
            </a:r>
          </a:p>
          <a:p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valor =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raíz.dato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raíz =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raíz.sig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valor;</a:t>
            </a:r>
            <a:endParaRPr lang="eu-E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u-E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2646011" y="3238508"/>
            <a:ext cx="46108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u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u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frente (){</a:t>
            </a:r>
          </a:p>
          <a:p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raíz.dato</a:t>
            </a:r>
            <a:r>
              <a:rPr lang="es-E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u-E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u-E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17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3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169488" y="27746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2.- Operaciones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362872" y="1045983"/>
            <a:ext cx="71771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ncolar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Inserta un elemento al final de la cola</a:t>
            </a:r>
          </a:p>
          <a:p>
            <a:pPr marL="342900" indent="-342900"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desencolar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Saca el primer elemento de la cola.</a:t>
            </a:r>
          </a:p>
          <a:p>
            <a:pPr marL="342900" indent="-342900"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s-E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esColaVacia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Testea si la cola es vacía o no.</a:t>
            </a:r>
          </a:p>
          <a:p>
            <a:pPr marL="342900" indent="-342900"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s-E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esColaLlena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implementación estática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testea si la cola está llena o no.</a:t>
            </a:r>
          </a:p>
          <a:p>
            <a:pPr marL="342900" indent="-342900"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rente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muestra el elemento que se encuentra en el comienzo de la cola.</a:t>
            </a:r>
            <a:endParaRPr lang="eu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01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4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169488" y="27746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Interface para cola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30" y="1197405"/>
            <a:ext cx="77247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4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5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169488" y="27746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4.- Implementación de la cola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83697" y="739290"/>
            <a:ext cx="7992888" cy="64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algn="just">
              <a:lnSpc>
                <a:spcPts val="4300"/>
              </a:lnSpc>
              <a:buFont typeface="Wingdings" pitchFamily="2" charset="2"/>
              <a:buChar char="§"/>
            </a:pPr>
            <a:r>
              <a:rPr lang="es-ES" sz="24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Implementación utilizando un </a:t>
            </a:r>
            <a:r>
              <a:rPr lang="es-ES" sz="2400" b="1" u="sng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endParaRPr lang="es-ES" sz="2400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365195" y="1638865"/>
            <a:ext cx="7329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Cola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Icola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pFinal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pFrente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tamaño = 5;</a:t>
            </a:r>
          </a:p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numElem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cola = new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  <a:endParaRPr lang="eu-E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7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6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03340" y="-16546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4.- Implementación de la cola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29853"/>
              </p:ext>
            </p:extLst>
          </p:nvPr>
        </p:nvGraphicFramePr>
        <p:xfrm>
          <a:off x="2317232" y="1044700"/>
          <a:ext cx="6096000" cy="674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833912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6791698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5923574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615733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9124064"/>
                    </a:ext>
                  </a:extLst>
                </a:gridCol>
              </a:tblGrid>
              <a:tr h="674552">
                <a:tc>
                  <a:txBody>
                    <a:bodyPr/>
                    <a:lstStyle/>
                    <a:p>
                      <a:endParaRPr lang="eu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u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u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u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u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869359"/>
                  </a:ext>
                </a:extLst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3044950" y="2049207"/>
            <a:ext cx="183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pFinal</a:t>
            </a:r>
            <a:endParaRPr lang="eu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128720" y="2469532"/>
            <a:ext cx="183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pFrente</a:t>
            </a:r>
            <a:endParaRPr lang="eu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 flipV="1">
            <a:off x="3197655" y="1735038"/>
            <a:ext cx="0" cy="414438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2586835" y="1739700"/>
            <a:ext cx="0" cy="771172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4877410" y="1979899"/>
            <a:ext cx="366492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Posición por la que se introducen los nuevos elementos a la Cola </a:t>
            </a:r>
            <a:endParaRPr lang="eu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3961180" y="2705191"/>
            <a:ext cx="427574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Posición por la que se extraen los elementos de la cola</a:t>
            </a:r>
            <a:endParaRPr lang="eu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onector recto de flecha 21"/>
          <p:cNvCxnSpPr>
            <a:stCxn id="14" idx="3"/>
          </p:cNvCxnSpPr>
          <p:nvPr/>
        </p:nvCxnSpPr>
        <p:spPr>
          <a:xfrm flipH="1" flipV="1">
            <a:off x="4113885" y="2280039"/>
            <a:ext cx="763525" cy="1"/>
          </a:xfrm>
          <a:prstGeom prst="straightConnector1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 flipV="1">
            <a:off x="3350360" y="2749597"/>
            <a:ext cx="763525" cy="1"/>
          </a:xfrm>
          <a:prstGeom prst="straightConnector1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401002" y="3461343"/>
            <a:ext cx="183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amaño = 5</a:t>
            </a:r>
            <a:endParaRPr lang="eu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401001" y="4041920"/>
            <a:ext cx="2102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numElem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= 0</a:t>
            </a:r>
            <a:endParaRPr lang="eu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197655" y="3527723"/>
            <a:ext cx="537156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Número máximo de valores a introducir en la cola</a:t>
            </a:r>
            <a:endParaRPr lang="eu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3503064" y="4101498"/>
            <a:ext cx="510196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Número real de valores que tenemos en la cola</a:t>
            </a:r>
            <a:endParaRPr lang="eu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8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7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03340" y="-16546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4.- Implementación de la cola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508750" y="1332176"/>
            <a:ext cx="7329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esColaVacia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pFinal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pFrente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s-E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esColaLlena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numElem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tamaño);</a:t>
            </a:r>
          </a:p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u-E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3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8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03340" y="-16546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4.- Implementación de la cola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508750" y="1735688"/>
            <a:ext cx="7329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encolar (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elemento) {</a:t>
            </a:r>
          </a:p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cola[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pFinal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elemento;</a:t>
            </a:r>
          </a:p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pFinal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pFinal</a:t>
            </a:r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+ 1) % tamaño;</a:t>
            </a:r>
          </a:p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numElem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08238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9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-16546"/>
            <a:ext cx="9135859" cy="763525"/>
          </a:xfrm>
        </p:spPr>
        <p:txBody>
          <a:bodyPr>
            <a:normAutofit/>
          </a:bodyPr>
          <a:lstStyle/>
          <a:p>
            <a:pPr algn="r"/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4.- Implementación de la cola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365195" y="875596"/>
            <a:ext cx="73298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desencolar () {</a:t>
            </a:r>
          </a:p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valor = cola[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pFrente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pFrente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pFrente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+ 1) % tamaño;</a:t>
            </a:r>
          </a:p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numElem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valor;</a:t>
            </a:r>
          </a:p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s-E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frente() {</a:t>
            </a:r>
          </a:p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cola[</a:t>
            </a:r>
            <a:r>
              <a:rPr lang="es-E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pFrente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s-E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25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1763</Words>
  <Application>Microsoft Office PowerPoint</Application>
  <PresentationFormat>Presentación en pantalla (16:9)</PresentationFormat>
  <Paragraphs>372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Wingdings</vt:lpstr>
      <vt:lpstr>Office Theme</vt:lpstr>
      <vt:lpstr>TAD - Colas</vt:lpstr>
      <vt:lpstr>1.- ¿Qué es una cola?</vt:lpstr>
      <vt:lpstr>2.- Operaciones</vt:lpstr>
      <vt:lpstr>3.- Interface para cola</vt:lpstr>
      <vt:lpstr>4.- Implementación de la cola</vt:lpstr>
      <vt:lpstr>4.- Implementación de la cola</vt:lpstr>
      <vt:lpstr>4.- Implementación de la cola</vt:lpstr>
      <vt:lpstr>4.- Implementación de la cola</vt:lpstr>
      <vt:lpstr>4.- Implementación de la cola</vt:lpstr>
      <vt:lpstr>4.1.- Observaciones a esta implementación</vt:lpstr>
      <vt:lpstr>5.- Programa para verificación</vt:lpstr>
      <vt:lpstr>5.- Programa para verificación</vt:lpstr>
      <vt:lpstr>6.- Cola Circular</vt:lpstr>
      <vt:lpstr>7.- Implementación dinámica</vt:lpstr>
      <vt:lpstr>7.1.- Representación de la COLA</vt:lpstr>
      <vt:lpstr>7.1.- Representación de la COLA</vt:lpstr>
      <vt:lpstr>7.1.- Representación de la COLA</vt:lpstr>
      <vt:lpstr>7.1.- Representación de la COLA</vt:lpstr>
      <vt:lpstr>7.1.- Representación de la COLA</vt:lpstr>
      <vt:lpstr>7.1.- Representación de la COLA</vt:lpstr>
      <vt:lpstr>7.1.- Representación de la COLA</vt:lpstr>
      <vt:lpstr>7.1.- Representación de la COLA</vt:lpstr>
      <vt:lpstr>7.1.- Representación de la COLA</vt:lpstr>
      <vt:lpstr>7.1.- Representación de la COLA</vt:lpstr>
      <vt:lpstr>7.1.- Representación de la COLA</vt:lpstr>
      <vt:lpstr>7.1.- Representación de la COLA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Juan Manuel Santamaria Ojeda</cp:lastModifiedBy>
  <cp:revision>189</cp:revision>
  <dcterms:created xsi:type="dcterms:W3CDTF">2013-08-21T19:17:07Z</dcterms:created>
  <dcterms:modified xsi:type="dcterms:W3CDTF">2022-03-16T11:29:20Z</dcterms:modified>
</cp:coreProperties>
</file>