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60"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80" r:id="rId21"/>
    <p:sldId id="278"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9" d="100"/>
          <a:sy n="139" d="100"/>
        </p:scale>
        <p:origin x="726"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‹Nº›</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‹Nº›</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JPE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075" y="128470"/>
            <a:ext cx="3535536" cy="762934"/>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4113884" y="1350110"/>
            <a:ext cx="1985165" cy="830997"/>
          </a:xfrm>
          <a:prstGeom prst="rect">
            <a:avLst/>
          </a:prstGeom>
          <a:noFill/>
        </p:spPr>
        <p:txBody>
          <a:bodyPr wrap="square" rtlCol="0">
            <a:spAutoFit/>
          </a:bodyPr>
          <a:lstStyle/>
          <a:p>
            <a:pPr algn="ctr"/>
            <a:r>
              <a:rPr lang="es-ES" sz="4800" b="1" dirty="0" smtClean="0">
                <a:solidFill>
                  <a:schemeClr val="bg1"/>
                </a:solidFill>
                <a:latin typeface="Times New Roman" panose="02020603050405020304" pitchFamily="18" charset="0"/>
                <a:cs typeface="Times New Roman" panose="02020603050405020304" pitchFamily="18" charset="0"/>
              </a:rPr>
              <a:t>05.1</a:t>
            </a:r>
            <a:endParaRPr lang="es-ES" sz="4800" b="1" dirty="0">
              <a:solidFill>
                <a:schemeClr val="bg1"/>
              </a:solidFill>
              <a:latin typeface="Times New Roman" panose="02020603050405020304" pitchFamily="18" charset="0"/>
              <a:cs typeface="Times New Roman" panose="02020603050405020304" pitchFamily="18" charset="0"/>
            </a:endParaRPr>
          </a:p>
        </p:txBody>
      </p:sp>
      <p:sp>
        <p:nvSpPr>
          <p:cNvPr id="10" name="Title 1"/>
          <p:cNvSpPr>
            <a:spLocks noGrp="1"/>
          </p:cNvSpPr>
          <p:nvPr>
            <p:ph type="ctrTitle"/>
          </p:nvPr>
        </p:nvSpPr>
        <p:spPr>
          <a:xfrm>
            <a:off x="3961180" y="1960930"/>
            <a:ext cx="5057431" cy="1527050"/>
          </a:xfrm>
        </p:spPr>
        <p:txBody>
          <a:bodyPr>
            <a:normAutofit/>
          </a:bodyPr>
          <a:lstStyle/>
          <a:p>
            <a:r>
              <a:rPr lang="es-ES" sz="4000" b="1" dirty="0" err="1" smtClean="0">
                <a:latin typeface="Times New Roman" panose="02020603050405020304" pitchFamily="18" charset="0"/>
                <a:cs typeface="Times New Roman" panose="02020603050405020304" pitchFamily="18" charset="0"/>
              </a:rPr>
              <a:t>Array</a:t>
            </a:r>
            <a:r>
              <a:rPr lang="es-ES" sz="4000" b="1" dirty="0" err="1">
                <a:latin typeface="Times New Roman" panose="02020603050405020304" pitchFamily="18" charset="0"/>
                <a:cs typeface="Times New Roman" panose="02020603050405020304" pitchFamily="18" charset="0"/>
              </a:rPr>
              <a:t>L</a:t>
            </a:r>
            <a:r>
              <a:rPr lang="es-ES" sz="4000" b="1" dirty="0" err="1" smtClean="0">
                <a:latin typeface="Times New Roman" panose="02020603050405020304" pitchFamily="18" charset="0"/>
                <a:cs typeface="Times New Roman" panose="02020603050405020304" pitchFamily="18" charset="0"/>
              </a:rPr>
              <a:t>ist</a:t>
            </a:r>
            <a:endParaRPr lang="es-ES" sz="4000" b="1" dirty="0">
              <a:latin typeface="Times New Roman" panose="02020603050405020304" pitchFamily="18" charset="0"/>
              <a:cs typeface="Times New Roman" panose="02020603050405020304" pitchFamily="18" charset="0"/>
            </a:endParaRPr>
          </a:p>
        </p:txBody>
      </p:sp>
      <p:sp>
        <p:nvSpPr>
          <p:cNvPr id="11" name="TextBox 3"/>
          <p:cNvSpPr txBox="1"/>
          <p:nvPr/>
        </p:nvSpPr>
        <p:spPr>
          <a:xfrm>
            <a:off x="565884" y="4098800"/>
            <a:ext cx="8532438" cy="923330"/>
          </a:xfrm>
          <a:prstGeom prst="rect">
            <a:avLst/>
          </a:prstGeom>
          <a:noFill/>
        </p:spPr>
        <p:txBody>
          <a:bodyPr wrap="square">
            <a:spAutoFit/>
          </a:bodyPr>
          <a:lstStyle/>
          <a:p>
            <a:pPr algn="r"/>
            <a:r>
              <a:rPr lang="es-ES" b="1" dirty="0">
                <a:latin typeface="Times New Roman" panose="02020603050405020304" pitchFamily="18" charset="0"/>
                <a:cs typeface="Times New Roman" panose="02020603050405020304" pitchFamily="18" charset="0"/>
              </a:rPr>
              <a:t>I.E.S. </a:t>
            </a:r>
            <a:r>
              <a:rPr lang="es-ES" b="1" dirty="0" err="1">
                <a:latin typeface="Times New Roman" panose="02020603050405020304" pitchFamily="18" charset="0"/>
                <a:cs typeface="Times New Roman" panose="02020603050405020304" pitchFamily="18" charset="0"/>
              </a:rPr>
              <a:t>Plaiaundi</a:t>
            </a:r>
            <a:r>
              <a:rPr lang="es-ES" b="1" dirty="0">
                <a:latin typeface="Times New Roman" panose="02020603050405020304" pitchFamily="18" charset="0"/>
                <a:cs typeface="Times New Roman" panose="02020603050405020304" pitchFamily="18" charset="0"/>
              </a:rPr>
              <a:t> (Dpto. de </a:t>
            </a:r>
            <a:r>
              <a:rPr lang="es-ES" b="1" dirty="0" smtClean="0">
                <a:latin typeface="Times New Roman" panose="02020603050405020304" pitchFamily="18" charset="0"/>
                <a:cs typeface="Times New Roman" panose="02020603050405020304" pitchFamily="18" charset="0"/>
              </a:rPr>
              <a:t>Informática – J.M.S.)</a:t>
            </a:r>
            <a:endParaRPr lang="es-ES" b="1" dirty="0">
              <a:latin typeface="Times New Roman" panose="02020603050405020304" pitchFamily="18" charset="0"/>
              <a:cs typeface="Times New Roman" panose="02020603050405020304" pitchFamily="18" charset="0"/>
            </a:endParaRPr>
          </a:p>
          <a:p>
            <a:pPr algn="r"/>
            <a:r>
              <a:rPr lang="es-ES" b="1" dirty="0">
                <a:latin typeface="Times New Roman" panose="02020603050405020304" pitchFamily="18" charset="0"/>
                <a:cs typeface="Times New Roman" panose="02020603050405020304" pitchFamily="18" charset="0"/>
              </a:rPr>
              <a:t>C.F.G.S. Desarrollo de Aplicaciones Web / Multiplataforma</a:t>
            </a:r>
          </a:p>
          <a:p>
            <a:pPr algn="r"/>
            <a:r>
              <a:rPr lang="es-ES" b="1" dirty="0">
                <a:latin typeface="Times New Roman" panose="02020603050405020304" pitchFamily="18" charset="0"/>
                <a:cs typeface="Times New Roman" panose="02020603050405020304" pitchFamily="18" charset="0"/>
              </a:rPr>
              <a:t>Curso Académico 2021 / 2022</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5 Grupo"/>
          <p:cNvGrpSpPr/>
          <p:nvPr/>
        </p:nvGrpSpPr>
        <p:grpSpPr>
          <a:xfrm>
            <a:off x="8141" y="4663389"/>
            <a:ext cx="9144000" cy="477452"/>
            <a:chOff x="8141" y="4663389"/>
            <a:chExt cx="9144000" cy="477452"/>
          </a:xfrm>
        </p:grpSpPr>
        <p:grpSp>
          <p:nvGrpSpPr>
            <p:cNvPr id="9" name="6 Grupo"/>
            <p:cNvGrpSpPr/>
            <p:nvPr/>
          </p:nvGrpSpPr>
          <p:grpSpPr>
            <a:xfrm>
              <a:off x="8141" y="4663389"/>
              <a:ext cx="9144000" cy="477452"/>
              <a:chOff x="0" y="6309320"/>
              <a:chExt cx="9144000" cy="548680"/>
            </a:xfrm>
          </p:grpSpPr>
          <p:sp>
            <p:nvSpPr>
              <p:cNvPr id="13"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4"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11"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12"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10</a:t>
              </a:fld>
              <a:endParaRPr lang="es-ES" b="1" dirty="0">
                <a:latin typeface="Times New Roman" panose="02020603050405020304" pitchFamily="18" charset="0"/>
                <a:cs typeface="Times New Roman" panose="02020603050405020304" pitchFamily="18" charset="0"/>
              </a:endParaRPr>
            </a:p>
          </p:txBody>
        </p:sp>
      </p:grpSp>
      <p:grpSp>
        <p:nvGrpSpPr>
          <p:cNvPr id="7" name="Grupo 6"/>
          <p:cNvGrpSpPr/>
          <p:nvPr/>
        </p:nvGrpSpPr>
        <p:grpSpPr>
          <a:xfrm>
            <a:off x="172355" y="586585"/>
            <a:ext cx="6690220" cy="4275740"/>
            <a:chOff x="172355" y="958081"/>
            <a:chExt cx="8072053" cy="5484420"/>
          </a:xfrm>
        </p:grpSpPr>
        <p:pic>
          <p:nvPicPr>
            <p:cNvPr id="4" name="Picture 2"/>
            <p:cNvPicPr>
              <a:picLocks noChangeAspect="1" noChangeArrowheads="1"/>
            </p:cNvPicPr>
            <p:nvPr/>
          </p:nvPicPr>
          <p:blipFill>
            <a:blip r:embed="rId2" cstate="print"/>
            <a:srcRect/>
            <a:stretch>
              <a:fillRect/>
            </a:stretch>
          </p:blipFill>
          <p:spPr bwMode="auto">
            <a:xfrm>
              <a:off x="172355" y="958081"/>
              <a:ext cx="8072053" cy="5484420"/>
            </a:xfrm>
            <a:prstGeom prst="rect">
              <a:avLst/>
            </a:prstGeom>
            <a:noFill/>
            <a:ln w="38100">
              <a:solidFill>
                <a:schemeClr val="tx1"/>
              </a:solidFill>
              <a:miter lim="800000"/>
              <a:headEnd/>
              <a:tailEnd/>
            </a:ln>
          </p:spPr>
        </p:pic>
        <p:sp>
          <p:nvSpPr>
            <p:cNvPr id="5" name="15 Rectángulo redondeado"/>
            <p:cNvSpPr/>
            <p:nvPr/>
          </p:nvSpPr>
          <p:spPr>
            <a:xfrm>
              <a:off x="1332465" y="4058704"/>
              <a:ext cx="6794929" cy="556522"/>
            </a:xfrm>
            <a:prstGeom prst="roundRect">
              <a:avLst/>
            </a:prstGeom>
            <a:noFill/>
            <a:ln w="412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5" name="Title 3"/>
          <p:cNvSpPr>
            <a:spLocks noGrp="1"/>
          </p:cNvSpPr>
          <p:nvPr>
            <p:ph type="title"/>
          </p:nvPr>
        </p:nvSpPr>
        <p:spPr>
          <a:xfrm>
            <a:off x="8141" y="0"/>
            <a:ext cx="9054870" cy="763525"/>
          </a:xfrm>
        </p:spPr>
        <p:txBody>
          <a:bodyPr>
            <a:normAutofit/>
          </a:bodyPr>
          <a:lstStyle/>
          <a:p>
            <a:pPr algn="r"/>
            <a:r>
              <a:rPr lang="es-ES" dirty="0">
                <a:latin typeface="Times New Roman" panose="02020603050405020304" pitchFamily="18" charset="0"/>
                <a:cs typeface="Times New Roman" panose="02020603050405020304" pitchFamily="18" charset="0"/>
              </a:rPr>
              <a:t>3</a:t>
            </a:r>
            <a:r>
              <a:rPr lang="es-ES" dirty="0" smtClean="0">
                <a:latin typeface="Times New Roman" panose="02020603050405020304" pitchFamily="18" charset="0"/>
                <a:cs typeface="Times New Roman" panose="02020603050405020304" pitchFamily="18" charset="0"/>
              </a:rPr>
              <a:t>.- Ejemplos</a:t>
            </a:r>
            <a:endParaRPr lang="es-ES" dirty="0">
              <a:latin typeface="Times New Roman" panose="02020603050405020304" pitchFamily="18" charset="0"/>
              <a:cs typeface="Times New Roman" panose="02020603050405020304" pitchFamily="18" charset="0"/>
            </a:endParaRPr>
          </a:p>
        </p:txBody>
      </p:sp>
      <p:pic>
        <p:nvPicPr>
          <p:cNvPr id="6" name="Picture 3"/>
          <p:cNvPicPr>
            <a:picLocks noChangeAspect="1" noChangeArrowheads="1"/>
          </p:cNvPicPr>
          <p:nvPr/>
        </p:nvPicPr>
        <p:blipFill>
          <a:blip r:embed="rId3" cstate="print"/>
          <a:srcRect/>
          <a:stretch>
            <a:fillRect/>
          </a:stretch>
        </p:blipFill>
        <p:spPr bwMode="auto">
          <a:xfrm>
            <a:off x="6099050" y="2061523"/>
            <a:ext cx="2867847" cy="824660"/>
          </a:xfrm>
          <a:prstGeom prst="rect">
            <a:avLst/>
          </a:prstGeom>
          <a:noFill/>
          <a:ln w="38100">
            <a:solidFill>
              <a:schemeClr val="tx1"/>
            </a:solidFill>
            <a:miter lim="800000"/>
            <a:headEnd/>
            <a:tailEnd/>
          </a:ln>
        </p:spPr>
      </p:pic>
    </p:spTree>
    <p:extLst>
      <p:ext uri="{BB962C8B-B14F-4D97-AF65-F5344CB8AC3E}">
        <p14:creationId xmlns:p14="http://schemas.microsoft.com/office/powerpoint/2010/main" val="3134676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11</a:t>
              </a:fld>
              <a:endParaRPr lang="es-ES" b="1" dirty="0">
                <a:latin typeface="Times New Roman" panose="02020603050405020304" pitchFamily="18" charset="0"/>
                <a:cs typeface="Times New Roman" panose="02020603050405020304" pitchFamily="18" charset="0"/>
              </a:endParaRPr>
            </a:p>
          </p:txBody>
        </p:sp>
      </p:grpSp>
      <p:sp>
        <p:nvSpPr>
          <p:cNvPr id="12" name="14 CuadroTexto"/>
          <p:cNvSpPr txBox="1"/>
          <p:nvPr/>
        </p:nvSpPr>
        <p:spPr>
          <a:xfrm>
            <a:off x="1517900" y="1044700"/>
            <a:ext cx="7230016" cy="1292662"/>
          </a:xfrm>
          <a:prstGeom prst="rect">
            <a:avLst/>
          </a:prstGeom>
          <a:noFill/>
        </p:spPr>
        <p:txBody>
          <a:bodyPr wrap="square" rtlCol="0">
            <a:spAutoFit/>
          </a:bodyPr>
          <a:lstStyle/>
          <a:p>
            <a:pPr algn="ctr"/>
            <a:r>
              <a:rPr lang="es-ES" sz="2600" dirty="0" smtClean="0">
                <a:latin typeface="Times New Roman" pitchFamily="18" charset="0"/>
                <a:cs typeface="Times New Roman" pitchFamily="18" charset="0"/>
              </a:rPr>
              <a:t>Un </a:t>
            </a:r>
            <a:r>
              <a:rPr lang="es-ES" sz="2600" dirty="0" err="1" smtClean="0">
                <a:latin typeface="Times New Roman" pitchFamily="18" charset="0"/>
                <a:cs typeface="Times New Roman" pitchFamily="18" charset="0"/>
              </a:rPr>
              <a:t>ArrayList</a:t>
            </a:r>
            <a:r>
              <a:rPr lang="es-ES" sz="2600" dirty="0" smtClean="0">
                <a:latin typeface="Times New Roman" pitchFamily="18" charset="0"/>
                <a:cs typeface="Times New Roman" pitchFamily="18" charset="0"/>
              </a:rPr>
              <a:t> es un </a:t>
            </a:r>
            <a:r>
              <a:rPr lang="es-ES" sz="2600" dirty="0" err="1" smtClean="0">
                <a:latin typeface="Times New Roman" pitchFamily="18" charset="0"/>
                <a:cs typeface="Times New Roman" pitchFamily="18" charset="0"/>
              </a:rPr>
              <a:t>array</a:t>
            </a:r>
            <a:r>
              <a:rPr lang="es-ES" sz="2600" dirty="0" smtClean="0">
                <a:latin typeface="Times New Roman" pitchFamily="18" charset="0"/>
                <a:cs typeface="Times New Roman" pitchFamily="18" charset="0"/>
              </a:rPr>
              <a:t> unidimensional, pero con ellos podemos simular </a:t>
            </a:r>
            <a:r>
              <a:rPr lang="es-ES" sz="2600" dirty="0" err="1" smtClean="0">
                <a:latin typeface="Times New Roman" pitchFamily="18" charset="0"/>
                <a:cs typeface="Times New Roman" pitchFamily="18" charset="0"/>
              </a:rPr>
              <a:t>arrays</a:t>
            </a:r>
            <a:r>
              <a:rPr lang="es-ES" sz="2600" dirty="0" smtClean="0">
                <a:latin typeface="Times New Roman" pitchFamily="18" charset="0"/>
                <a:cs typeface="Times New Roman" pitchFamily="18" charset="0"/>
              </a:rPr>
              <a:t> de dos o más dimensiones anidando </a:t>
            </a:r>
            <a:r>
              <a:rPr lang="es-ES" sz="2600" dirty="0" err="1" smtClean="0">
                <a:latin typeface="Times New Roman" pitchFamily="18" charset="0"/>
                <a:cs typeface="Times New Roman" pitchFamily="18" charset="0"/>
              </a:rPr>
              <a:t>ArrayLists</a:t>
            </a:r>
            <a:endParaRPr lang="es-ES" sz="2600" dirty="0">
              <a:latin typeface="Times New Roman" pitchFamily="18" charset="0"/>
              <a:cs typeface="Times New Roman" pitchFamily="18" charset="0"/>
            </a:endParaRPr>
          </a:p>
        </p:txBody>
      </p:sp>
      <p:sp>
        <p:nvSpPr>
          <p:cNvPr id="13" name="15 CuadroTexto"/>
          <p:cNvSpPr txBox="1"/>
          <p:nvPr/>
        </p:nvSpPr>
        <p:spPr>
          <a:xfrm>
            <a:off x="1823310" y="2564774"/>
            <a:ext cx="6924606" cy="1692771"/>
          </a:xfrm>
          <a:prstGeom prst="rect">
            <a:avLst/>
          </a:prstGeom>
          <a:noFill/>
        </p:spPr>
        <p:txBody>
          <a:bodyPr wrap="square" rtlCol="0">
            <a:spAutoFit/>
          </a:bodyPr>
          <a:lstStyle/>
          <a:p>
            <a:pPr algn="ctr"/>
            <a:r>
              <a:rPr lang="es-ES" sz="2600" dirty="0" smtClean="0">
                <a:latin typeface="Times New Roman" pitchFamily="18" charset="0"/>
                <a:cs typeface="Times New Roman" pitchFamily="18" charset="0"/>
              </a:rPr>
              <a:t>Para crear una matriz lo que creamos es un </a:t>
            </a:r>
            <a:r>
              <a:rPr lang="es-ES" sz="2600" dirty="0" err="1" smtClean="0">
                <a:latin typeface="Times New Roman" pitchFamily="18" charset="0"/>
                <a:cs typeface="Times New Roman" pitchFamily="18" charset="0"/>
              </a:rPr>
              <a:t>ArrayList</a:t>
            </a:r>
            <a:r>
              <a:rPr lang="es-ES" sz="2600" dirty="0" smtClean="0">
                <a:latin typeface="Times New Roman" pitchFamily="18" charset="0"/>
                <a:cs typeface="Times New Roman" pitchFamily="18" charset="0"/>
              </a:rPr>
              <a:t> cuyos elementos son a su vez </a:t>
            </a:r>
            <a:r>
              <a:rPr lang="es-ES" sz="2600" dirty="0" err="1" smtClean="0">
                <a:latin typeface="Times New Roman" pitchFamily="18" charset="0"/>
                <a:cs typeface="Times New Roman" pitchFamily="18" charset="0"/>
              </a:rPr>
              <a:t>ArrayList</a:t>
            </a:r>
            <a:r>
              <a:rPr lang="es-ES" sz="2600" dirty="0" smtClean="0">
                <a:latin typeface="Times New Roman" pitchFamily="18" charset="0"/>
                <a:cs typeface="Times New Roman" pitchFamily="18" charset="0"/>
              </a:rPr>
              <a:t>. Esto se puede extender sucesivamente y obtener </a:t>
            </a:r>
            <a:r>
              <a:rPr lang="es-ES" sz="2600" dirty="0" err="1" smtClean="0">
                <a:latin typeface="Times New Roman" pitchFamily="18" charset="0"/>
                <a:cs typeface="Times New Roman" pitchFamily="18" charset="0"/>
              </a:rPr>
              <a:t>arrays</a:t>
            </a:r>
            <a:r>
              <a:rPr lang="es-ES" sz="2600" dirty="0" smtClean="0">
                <a:latin typeface="Times New Roman" pitchFamily="18" charset="0"/>
                <a:cs typeface="Times New Roman" pitchFamily="18" charset="0"/>
              </a:rPr>
              <a:t> de más dimensiones</a:t>
            </a:r>
            <a:endParaRPr lang="es-ES" sz="2600" dirty="0">
              <a:latin typeface="Times New Roman" pitchFamily="18" charset="0"/>
              <a:cs typeface="Times New Roman" pitchFamily="18" charset="0"/>
            </a:endParaRPr>
          </a:p>
        </p:txBody>
      </p:sp>
      <p:sp>
        <p:nvSpPr>
          <p:cNvPr id="14" name="Title 3"/>
          <p:cNvSpPr>
            <a:spLocks noGrp="1"/>
          </p:cNvSpPr>
          <p:nvPr>
            <p:ph type="title"/>
          </p:nvPr>
        </p:nvSpPr>
        <p:spPr>
          <a:xfrm>
            <a:off x="8141" y="0"/>
            <a:ext cx="9054870" cy="763525"/>
          </a:xfrm>
        </p:spPr>
        <p:txBody>
          <a:bodyPr>
            <a:normAutofit/>
          </a:bodyPr>
          <a:lstStyle/>
          <a:p>
            <a:pPr algn="r"/>
            <a:r>
              <a:rPr lang="es-ES" dirty="0">
                <a:latin typeface="Times New Roman" panose="02020603050405020304" pitchFamily="18" charset="0"/>
                <a:cs typeface="Times New Roman" panose="02020603050405020304" pitchFamily="18" charset="0"/>
              </a:rPr>
              <a:t>4</a:t>
            </a:r>
            <a:r>
              <a:rPr lang="es-ES" dirty="0" smtClean="0">
                <a:latin typeface="Times New Roman" panose="02020603050405020304" pitchFamily="18" charset="0"/>
                <a:cs typeface="Times New Roman" panose="02020603050405020304" pitchFamily="18" charset="0"/>
              </a:rPr>
              <a:t>.- </a:t>
            </a:r>
            <a:r>
              <a:rPr lang="es-ES" dirty="0" err="1" smtClean="0">
                <a:latin typeface="Times New Roman" panose="02020603050405020304" pitchFamily="18" charset="0"/>
                <a:cs typeface="Times New Roman" panose="02020603050405020304" pitchFamily="18" charset="0"/>
              </a:rPr>
              <a:t>Arrays</a:t>
            </a:r>
            <a:r>
              <a:rPr lang="es-ES" dirty="0" smtClean="0">
                <a:latin typeface="Times New Roman" panose="02020603050405020304" pitchFamily="18" charset="0"/>
                <a:cs typeface="Times New Roman" panose="02020603050405020304" pitchFamily="18" charset="0"/>
              </a:rPr>
              <a:t> bidimensionales con </a:t>
            </a:r>
            <a:r>
              <a:rPr lang="es-ES" dirty="0" err="1" smtClean="0">
                <a:latin typeface="Times New Roman" panose="02020603050405020304" pitchFamily="18" charset="0"/>
                <a:cs typeface="Times New Roman" panose="02020603050405020304" pitchFamily="18" charset="0"/>
              </a:rPr>
              <a:t>ArrayList</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275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12</a:t>
              </a:fld>
              <a:endParaRPr lang="es-ES" b="1" dirty="0">
                <a:latin typeface="Times New Roman" panose="02020603050405020304" pitchFamily="18" charset="0"/>
                <a:cs typeface="Times New Roman" panose="02020603050405020304" pitchFamily="18" charset="0"/>
              </a:endParaRPr>
            </a:p>
          </p:txBody>
        </p:sp>
      </p:grpSp>
      <p:sp>
        <p:nvSpPr>
          <p:cNvPr id="11" name="13 CuadroTexto"/>
          <p:cNvSpPr txBox="1"/>
          <p:nvPr/>
        </p:nvSpPr>
        <p:spPr>
          <a:xfrm>
            <a:off x="1823310" y="1312471"/>
            <a:ext cx="6789279" cy="2695610"/>
          </a:xfrm>
          <a:prstGeom prst="rect">
            <a:avLst/>
          </a:prstGeom>
          <a:noFill/>
        </p:spPr>
        <p:txBody>
          <a:bodyPr wrap="square" rtlCol="0">
            <a:spAutoFit/>
          </a:bodyPr>
          <a:lstStyle/>
          <a:p>
            <a:pPr algn="just">
              <a:lnSpc>
                <a:spcPts val="2900"/>
              </a:lnSpc>
            </a:pPr>
            <a:r>
              <a:rPr lang="es-ES" sz="2600" b="1" dirty="0" smtClean="0">
                <a:solidFill>
                  <a:srgbClr val="0033CC"/>
                </a:solidFill>
                <a:latin typeface="Times New Roman" pitchFamily="18" charset="0"/>
                <a:cs typeface="Times New Roman" pitchFamily="18" charset="0"/>
              </a:rPr>
              <a:t>Programa</a:t>
            </a:r>
            <a:r>
              <a:rPr lang="es-ES" sz="2600" dirty="0" smtClean="0">
                <a:latin typeface="Times New Roman" pitchFamily="18" charset="0"/>
                <a:cs typeface="Times New Roman" pitchFamily="18" charset="0"/>
              </a:rPr>
              <a:t>:  que lee las notas de 5 alumnos y las guarda en un </a:t>
            </a:r>
            <a:r>
              <a:rPr lang="es-ES" sz="2600" dirty="0" err="1" smtClean="0">
                <a:latin typeface="Times New Roman" pitchFamily="18" charset="0"/>
                <a:cs typeface="Times New Roman" pitchFamily="18" charset="0"/>
              </a:rPr>
              <a:t>ArrayList</a:t>
            </a:r>
            <a:r>
              <a:rPr lang="es-ES" sz="2600" dirty="0" smtClean="0">
                <a:latin typeface="Times New Roman" pitchFamily="18" charset="0"/>
                <a:cs typeface="Times New Roman" pitchFamily="18" charset="0"/>
              </a:rPr>
              <a:t> Bidimensional. Cada alumno tienen un número indeterminado de notas. La lectura de notas de cada alumno acaba cuando se introduce un número negativo. Finalmente se muestran todas las notas de todos los alumnos</a:t>
            </a:r>
            <a:endParaRPr lang="es-ES" sz="2600" dirty="0">
              <a:latin typeface="Times New Roman" pitchFamily="18" charset="0"/>
              <a:cs typeface="Times New Roman" pitchFamily="18" charset="0"/>
            </a:endParaRPr>
          </a:p>
        </p:txBody>
      </p:sp>
      <p:sp>
        <p:nvSpPr>
          <p:cNvPr id="12" name="Title 3"/>
          <p:cNvSpPr>
            <a:spLocks noGrp="1"/>
          </p:cNvSpPr>
          <p:nvPr>
            <p:ph type="title"/>
          </p:nvPr>
        </p:nvSpPr>
        <p:spPr>
          <a:xfrm>
            <a:off x="8141" y="0"/>
            <a:ext cx="905487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 </a:t>
            </a:r>
            <a:r>
              <a:rPr lang="es-ES" dirty="0" err="1" smtClean="0">
                <a:latin typeface="Times New Roman" panose="02020603050405020304" pitchFamily="18" charset="0"/>
                <a:cs typeface="Times New Roman" panose="02020603050405020304" pitchFamily="18" charset="0"/>
              </a:rPr>
              <a:t>Arrays</a:t>
            </a:r>
            <a:r>
              <a:rPr lang="es-ES" dirty="0" smtClean="0">
                <a:latin typeface="Times New Roman" panose="02020603050405020304" pitchFamily="18" charset="0"/>
                <a:cs typeface="Times New Roman" panose="02020603050405020304" pitchFamily="18" charset="0"/>
              </a:rPr>
              <a:t> bidimensionales Ejemplo</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644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13</a:t>
              </a:fld>
              <a:endParaRPr lang="es-ES" b="1" dirty="0">
                <a:latin typeface="Times New Roman" panose="02020603050405020304" pitchFamily="18" charset="0"/>
                <a:cs typeface="Times New Roman" panose="02020603050405020304" pitchFamily="18" charset="0"/>
              </a:endParaRPr>
            </a:p>
          </p:txBody>
        </p:sp>
      </p:grpSp>
      <p:pic>
        <p:nvPicPr>
          <p:cNvPr id="11" name="Picture 2"/>
          <p:cNvPicPr>
            <a:picLocks noChangeAspect="1" noChangeArrowheads="1"/>
          </p:cNvPicPr>
          <p:nvPr/>
        </p:nvPicPr>
        <p:blipFill>
          <a:blip r:embed="rId2" cstate="print"/>
          <a:srcRect/>
          <a:stretch>
            <a:fillRect/>
          </a:stretch>
        </p:blipFill>
        <p:spPr bwMode="auto">
          <a:xfrm>
            <a:off x="358044" y="721514"/>
            <a:ext cx="8635533" cy="3376248"/>
          </a:xfrm>
          <a:prstGeom prst="rect">
            <a:avLst/>
          </a:prstGeom>
          <a:noFill/>
          <a:ln w="38100">
            <a:solidFill>
              <a:schemeClr val="tx1"/>
            </a:solidFill>
            <a:miter lim="800000"/>
            <a:headEnd/>
            <a:tailEnd/>
          </a:ln>
        </p:spPr>
      </p:pic>
      <p:sp>
        <p:nvSpPr>
          <p:cNvPr id="12" name="14 CuadroTexto"/>
          <p:cNvSpPr txBox="1"/>
          <p:nvPr/>
        </p:nvSpPr>
        <p:spPr>
          <a:xfrm>
            <a:off x="463342" y="4007765"/>
            <a:ext cx="8424936" cy="907941"/>
          </a:xfrm>
          <a:prstGeom prst="rect">
            <a:avLst/>
          </a:prstGeom>
          <a:solidFill>
            <a:schemeClr val="bg1"/>
          </a:solidFill>
          <a:ln w="38100">
            <a:solidFill>
              <a:schemeClr val="tx1"/>
            </a:solidFill>
          </a:ln>
        </p:spPr>
        <p:txBody>
          <a:bodyPr wrap="square" rtlCol="0">
            <a:spAutoFit/>
          </a:bodyPr>
          <a:lstStyle/>
          <a:p>
            <a:r>
              <a:rPr lang="es-ES" sz="2400" b="1" dirty="0" err="1" smtClean="0">
                <a:latin typeface="Courier New" pitchFamily="49" charset="0"/>
                <a:cs typeface="Courier New" pitchFamily="49" charset="0"/>
              </a:rPr>
              <a:t>ArrayList</a:t>
            </a:r>
            <a:r>
              <a:rPr lang="es-ES" sz="2400" b="1" dirty="0" smtClean="0">
                <a:latin typeface="Courier New" pitchFamily="49" charset="0"/>
                <a:cs typeface="Courier New" pitchFamily="49" charset="0"/>
              </a:rPr>
              <a:t>&lt;</a:t>
            </a:r>
            <a:r>
              <a:rPr lang="es-ES" sz="2400" b="1" dirty="0" err="1" smtClean="0">
                <a:latin typeface="Courier New" pitchFamily="49" charset="0"/>
                <a:cs typeface="Courier New" pitchFamily="49" charset="0"/>
              </a:rPr>
              <a:t>ArrayList</a:t>
            </a:r>
            <a:r>
              <a:rPr lang="es-ES" sz="2400" b="1" dirty="0" smtClean="0">
                <a:latin typeface="Courier New" pitchFamily="49" charset="0"/>
                <a:cs typeface="Courier New" pitchFamily="49" charset="0"/>
              </a:rPr>
              <a:t>&lt;</a:t>
            </a:r>
            <a:r>
              <a:rPr lang="es-ES" sz="2400" b="1" dirty="0" err="1" smtClean="0">
                <a:latin typeface="Courier New" pitchFamily="49" charset="0"/>
                <a:cs typeface="Courier New" pitchFamily="49" charset="0"/>
              </a:rPr>
              <a:t>Integer</a:t>
            </a:r>
            <a:r>
              <a:rPr lang="es-ES" sz="2400" b="1" dirty="0" smtClean="0">
                <a:latin typeface="Courier New" pitchFamily="49" charset="0"/>
                <a:cs typeface="Courier New" pitchFamily="49" charset="0"/>
              </a:rPr>
              <a:t>&gt;&gt; </a:t>
            </a:r>
            <a:r>
              <a:rPr lang="es-ES" sz="2400" b="1" dirty="0" err="1" smtClean="0">
                <a:latin typeface="Courier New" pitchFamily="49" charset="0"/>
                <a:cs typeface="Courier New" pitchFamily="49" charset="0"/>
              </a:rPr>
              <a:t>listaNotas</a:t>
            </a:r>
            <a:r>
              <a:rPr lang="es-ES" sz="2400" b="1" dirty="0" smtClean="0">
                <a:latin typeface="Courier New" pitchFamily="49" charset="0"/>
                <a:cs typeface="Courier New" pitchFamily="49" charset="0"/>
              </a:rPr>
              <a:t> =</a:t>
            </a:r>
          </a:p>
          <a:p>
            <a:pPr>
              <a:spcBef>
                <a:spcPts val="600"/>
              </a:spcBef>
            </a:pPr>
            <a:r>
              <a:rPr lang="es-ES" sz="2400" b="1" dirty="0" smtClean="0">
                <a:latin typeface="Courier New" pitchFamily="49" charset="0"/>
                <a:cs typeface="Courier New" pitchFamily="49" charset="0"/>
              </a:rPr>
              <a:t>         new </a:t>
            </a:r>
            <a:r>
              <a:rPr lang="es-ES" sz="2400" b="1" dirty="0" err="1" smtClean="0">
                <a:latin typeface="Courier New" pitchFamily="49" charset="0"/>
                <a:cs typeface="Courier New" pitchFamily="49" charset="0"/>
              </a:rPr>
              <a:t>ArrayList</a:t>
            </a:r>
            <a:r>
              <a:rPr lang="es-ES" sz="2400" b="1" dirty="0" smtClean="0">
                <a:latin typeface="Courier New" pitchFamily="49" charset="0"/>
                <a:cs typeface="Courier New" pitchFamily="49" charset="0"/>
              </a:rPr>
              <a:t>&lt;</a:t>
            </a:r>
            <a:r>
              <a:rPr lang="es-ES" sz="2400" b="1" dirty="0" err="1" smtClean="0">
                <a:latin typeface="Courier New" pitchFamily="49" charset="0"/>
                <a:cs typeface="Courier New" pitchFamily="49" charset="0"/>
              </a:rPr>
              <a:t>ArrayList</a:t>
            </a:r>
            <a:r>
              <a:rPr lang="es-ES" sz="2400" b="1" dirty="0" smtClean="0">
                <a:latin typeface="Courier New" pitchFamily="49" charset="0"/>
                <a:cs typeface="Courier New" pitchFamily="49" charset="0"/>
              </a:rPr>
              <a:t>&lt;</a:t>
            </a:r>
            <a:r>
              <a:rPr lang="es-ES" sz="2400" b="1" dirty="0" err="1" smtClean="0">
                <a:latin typeface="Courier New" pitchFamily="49" charset="0"/>
                <a:cs typeface="Courier New" pitchFamily="49" charset="0"/>
              </a:rPr>
              <a:t>Integer</a:t>
            </a:r>
            <a:r>
              <a:rPr lang="es-ES" sz="2400" b="1" dirty="0" smtClean="0">
                <a:latin typeface="Courier New" pitchFamily="49" charset="0"/>
                <a:cs typeface="Courier New" pitchFamily="49" charset="0"/>
              </a:rPr>
              <a:t>&gt;&gt;();</a:t>
            </a:r>
            <a:endParaRPr lang="es-ES" sz="2400" b="1" dirty="0">
              <a:latin typeface="Courier New" pitchFamily="49" charset="0"/>
              <a:cs typeface="Courier New" pitchFamily="49" charset="0"/>
            </a:endParaRPr>
          </a:p>
        </p:txBody>
      </p:sp>
      <p:sp>
        <p:nvSpPr>
          <p:cNvPr id="13" name="Title 3"/>
          <p:cNvSpPr>
            <a:spLocks noGrp="1"/>
          </p:cNvSpPr>
          <p:nvPr>
            <p:ph type="title"/>
          </p:nvPr>
        </p:nvSpPr>
        <p:spPr>
          <a:xfrm>
            <a:off x="8141" y="0"/>
            <a:ext cx="905487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 </a:t>
            </a:r>
            <a:r>
              <a:rPr lang="es-ES" dirty="0" err="1" smtClean="0">
                <a:latin typeface="Times New Roman" panose="02020603050405020304" pitchFamily="18" charset="0"/>
                <a:cs typeface="Times New Roman" panose="02020603050405020304" pitchFamily="18" charset="0"/>
              </a:rPr>
              <a:t>Arrays</a:t>
            </a:r>
            <a:r>
              <a:rPr lang="es-ES" dirty="0" smtClean="0">
                <a:latin typeface="Times New Roman" panose="02020603050405020304" pitchFamily="18" charset="0"/>
                <a:cs typeface="Times New Roman" panose="02020603050405020304" pitchFamily="18" charset="0"/>
              </a:rPr>
              <a:t> bidimensionales Ejemplo</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208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14</a:t>
              </a:fld>
              <a:endParaRPr lang="es-ES" b="1" dirty="0">
                <a:latin typeface="Times New Roman" panose="02020603050405020304" pitchFamily="18" charset="0"/>
                <a:cs typeface="Times New Roman" panose="02020603050405020304" pitchFamily="18" charset="0"/>
              </a:endParaRPr>
            </a:p>
          </p:txBody>
        </p:sp>
      </p:grpSp>
      <p:pic>
        <p:nvPicPr>
          <p:cNvPr id="11" name="Picture 2"/>
          <p:cNvPicPr>
            <a:picLocks noChangeAspect="1" noChangeArrowheads="1"/>
          </p:cNvPicPr>
          <p:nvPr/>
        </p:nvPicPr>
        <p:blipFill>
          <a:blip r:embed="rId2" cstate="print"/>
          <a:srcRect/>
          <a:stretch>
            <a:fillRect/>
          </a:stretch>
        </p:blipFill>
        <p:spPr bwMode="auto">
          <a:xfrm>
            <a:off x="1020210" y="820150"/>
            <a:ext cx="6871725" cy="4105473"/>
          </a:xfrm>
          <a:prstGeom prst="rect">
            <a:avLst/>
          </a:prstGeom>
          <a:noFill/>
          <a:ln w="38100">
            <a:solidFill>
              <a:schemeClr val="tx1"/>
            </a:solidFill>
            <a:miter lim="800000"/>
            <a:headEnd/>
            <a:tailEnd/>
          </a:ln>
        </p:spPr>
      </p:pic>
      <p:sp>
        <p:nvSpPr>
          <p:cNvPr id="12" name="Title 3"/>
          <p:cNvSpPr>
            <a:spLocks noGrp="1"/>
          </p:cNvSpPr>
          <p:nvPr>
            <p:ph type="title"/>
          </p:nvPr>
        </p:nvSpPr>
        <p:spPr>
          <a:xfrm>
            <a:off x="8141" y="0"/>
            <a:ext cx="905487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 </a:t>
            </a:r>
            <a:r>
              <a:rPr lang="es-ES" dirty="0" err="1" smtClean="0">
                <a:latin typeface="Times New Roman" panose="02020603050405020304" pitchFamily="18" charset="0"/>
                <a:cs typeface="Times New Roman" panose="02020603050405020304" pitchFamily="18" charset="0"/>
              </a:rPr>
              <a:t>Arrays</a:t>
            </a:r>
            <a:r>
              <a:rPr lang="es-ES" dirty="0" smtClean="0">
                <a:latin typeface="Times New Roman" panose="02020603050405020304" pitchFamily="18" charset="0"/>
                <a:cs typeface="Times New Roman" panose="02020603050405020304" pitchFamily="18" charset="0"/>
              </a:rPr>
              <a:t> bidimensionales Ejemplo</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777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15</a:t>
              </a:fld>
              <a:endParaRPr lang="es-ES" b="1" dirty="0">
                <a:latin typeface="Times New Roman" panose="02020603050405020304" pitchFamily="18" charset="0"/>
                <a:cs typeface="Times New Roman" panose="02020603050405020304" pitchFamily="18" charset="0"/>
              </a:endParaRPr>
            </a:p>
          </p:txBody>
        </p:sp>
      </p:grpSp>
      <p:sp>
        <p:nvSpPr>
          <p:cNvPr id="12" name="Title 3"/>
          <p:cNvSpPr>
            <a:spLocks noGrp="1"/>
          </p:cNvSpPr>
          <p:nvPr>
            <p:ph type="title"/>
          </p:nvPr>
        </p:nvSpPr>
        <p:spPr>
          <a:xfrm>
            <a:off x="-70818" y="0"/>
            <a:ext cx="905487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 </a:t>
            </a:r>
            <a:r>
              <a:rPr lang="es-ES" dirty="0" err="1" smtClean="0">
                <a:latin typeface="Times New Roman" panose="02020603050405020304" pitchFamily="18" charset="0"/>
                <a:cs typeface="Times New Roman" panose="02020603050405020304" pitchFamily="18" charset="0"/>
              </a:rPr>
              <a:t>Arrays</a:t>
            </a:r>
            <a:r>
              <a:rPr lang="es-ES" dirty="0" smtClean="0">
                <a:latin typeface="Times New Roman" panose="02020603050405020304" pitchFamily="18" charset="0"/>
                <a:cs typeface="Times New Roman" panose="02020603050405020304" pitchFamily="18" charset="0"/>
              </a:rPr>
              <a:t> bidimensionales Ejemplo</a:t>
            </a:r>
            <a:endParaRPr lang="es-ES" dirty="0">
              <a:latin typeface="Times New Roman" panose="02020603050405020304" pitchFamily="18" charset="0"/>
              <a:cs typeface="Times New Roman" panose="02020603050405020304" pitchFamily="18" charset="0"/>
            </a:endParaRPr>
          </a:p>
        </p:txBody>
      </p:sp>
      <p:pic>
        <p:nvPicPr>
          <p:cNvPr id="11" name="Picture 2"/>
          <p:cNvPicPr>
            <a:picLocks noChangeAspect="1" noChangeArrowheads="1"/>
          </p:cNvPicPr>
          <p:nvPr/>
        </p:nvPicPr>
        <p:blipFill>
          <a:blip r:embed="rId2" cstate="print"/>
          <a:srcRect/>
          <a:stretch>
            <a:fillRect/>
          </a:stretch>
        </p:blipFill>
        <p:spPr bwMode="auto">
          <a:xfrm>
            <a:off x="601670" y="433881"/>
            <a:ext cx="7791140" cy="4422074"/>
          </a:xfrm>
          <a:prstGeom prst="rect">
            <a:avLst/>
          </a:prstGeom>
          <a:noFill/>
          <a:ln w="38100">
            <a:solidFill>
              <a:schemeClr val="tx1"/>
            </a:solidFill>
            <a:miter lim="800000"/>
            <a:headEnd/>
            <a:tailEnd/>
          </a:ln>
        </p:spPr>
      </p:pic>
    </p:spTree>
    <p:extLst>
      <p:ext uri="{BB962C8B-B14F-4D97-AF65-F5344CB8AC3E}">
        <p14:creationId xmlns:p14="http://schemas.microsoft.com/office/powerpoint/2010/main" val="397657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16</a:t>
              </a:fld>
              <a:endParaRPr lang="es-ES" b="1" dirty="0">
                <a:latin typeface="Times New Roman" panose="02020603050405020304" pitchFamily="18" charset="0"/>
                <a:cs typeface="Times New Roman" panose="02020603050405020304" pitchFamily="18" charset="0"/>
              </a:endParaRPr>
            </a:p>
          </p:txBody>
        </p:sp>
      </p:grpSp>
      <p:pic>
        <p:nvPicPr>
          <p:cNvPr id="11" name="Picture 2"/>
          <p:cNvPicPr>
            <a:picLocks noChangeAspect="1" noChangeArrowheads="1"/>
          </p:cNvPicPr>
          <p:nvPr/>
        </p:nvPicPr>
        <p:blipFill>
          <a:blip r:embed="rId2" cstate="print"/>
          <a:srcRect/>
          <a:stretch>
            <a:fillRect/>
          </a:stretch>
        </p:blipFill>
        <p:spPr bwMode="auto">
          <a:xfrm>
            <a:off x="232900" y="710843"/>
            <a:ext cx="4216014" cy="3693367"/>
          </a:xfrm>
          <a:prstGeom prst="rect">
            <a:avLst/>
          </a:prstGeom>
          <a:noFill/>
          <a:ln w="9525">
            <a:noFill/>
            <a:miter lim="800000"/>
            <a:headEnd/>
            <a:tailEnd/>
          </a:ln>
        </p:spPr>
      </p:pic>
      <p:pic>
        <p:nvPicPr>
          <p:cNvPr id="12" name="Picture 3"/>
          <p:cNvPicPr>
            <a:picLocks noChangeAspect="1" noChangeArrowheads="1"/>
          </p:cNvPicPr>
          <p:nvPr/>
        </p:nvPicPr>
        <p:blipFill>
          <a:blip r:embed="rId3" cstate="print"/>
          <a:srcRect/>
          <a:stretch>
            <a:fillRect/>
          </a:stretch>
        </p:blipFill>
        <p:spPr bwMode="auto">
          <a:xfrm>
            <a:off x="3280650" y="1151239"/>
            <a:ext cx="1495475" cy="3465983"/>
          </a:xfrm>
          <a:prstGeom prst="rect">
            <a:avLst/>
          </a:prstGeom>
          <a:noFill/>
          <a:ln w="9525">
            <a:noFill/>
            <a:miter lim="800000"/>
            <a:headEnd/>
            <a:tailEnd/>
          </a:ln>
        </p:spPr>
      </p:pic>
      <p:pic>
        <p:nvPicPr>
          <p:cNvPr id="13" name="Picture 4"/>
          <p:cNvPicPr>
            <a:picLocks noChangeAspect="1" noChangeArrowheads="1"/>
          </p:cNvPicPr>
          <p:nvPr/>
        </p:nvPicPr>
        <p:blipFill>
          <a:blip r:embed="rId4" cstate="print"/>
          <a:srcRect/>
          <a:stretch>
            <a:fillRect/>
          </a:stretch>
        </p:blipFill>
        <p:spPr bwMode="auto">
          <a:xfrm>
            <a:off x="5836245" y="803778"/>
            <a:ext cx="2809993" cy="3770369"/>
          </a:xfrm>
          <a:prstGeom prst="rect">
            <a:avLst/>
          </a:prstGeom>
          <a:noFill/>
          <a:ln w="9525">
            <a:noFill/>
            <a:miter lim="800000"/>
            <a:headEnd/>
            <a:tailEnd/>
          </a:ln>
        </p:spPr>
      </p:pic>
      <p:cxnSp>
        <p:nvCxnSpPr>
          <p:cNvPr id="14" name="16 Conector recto"/>
          <p:cNvCxnSpPr/>
          <p:nvPr/>
        </p:nvCxnSpPr>
        <p:spPr>
          <a:xfrm>
            <a:off x="2537131" y="1048960"/>
            <a:ext cx="49704" cy="3525187"/>
          </a:xfrm>
          <a:prstGeom prst="line">
            <a:avLst/>
          </a:prstGeom>
          <a:ln w="76200" cmpd="tri">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17 Conector recto"/>
          <p:cNvCxnSpPr/>
          <p:nvPr/>
        </p:nvCxnSpPr>
        <p:spPr>
          <a:xfrm>
            <a:off x="5429973" y="789765"/>
            <a:ext cx="64755" cy="3784382"/>
          </a:xfrm>
          <a:prstGeom prst="line">
            <a:avLst/>
          </a:prstGeom>
          <a:ln w="76200" cmpd="tri">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itle 3"/>
          <p:cNvSpPr>
            <a:spLocks noGrp="1"/>
          </p:cNvSpPr>
          <p:nvPr>
            <p:ph type="title"/>
          </p:nvPr>
        </p:nvSpPr>
        <p:spPr>
          <a:xfrm>
            <a:off x="-70818" y="0"/>
            <a:ext cx="905487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 </a:t>
            </a:r>
            <a:r>
              <a:rPr lang="es-ES" dirty="0" err="1" smtClean="0">
                <a:latin typeface="Times New Roman" panose="02020603050405020304" pitchFamily="18" charset="0"/>
                <a:cs typeface="Times New Roman" panose="02020603050405020304" pitchFamily="18" charset="0"/>
              </a:rPr>
              <a:t>Arrays</a:t>
            </a:r>
            <a:r>
              <a:rPr lang="es-ES" dirty="0" smtClean="0">
                <a:latin typeface="Times New Roman" panose="02020603050405020304" pitchFamily="18" charset="0"/>
                <a:cs typeface="Times New Roman" panose="02020603050405020304" pitchFamily="18" charset="0"/>
              </a:rPr>
              <a:t> bidimensionales Ejemplo</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383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17</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70818" y="0"/>
            <a:ext cx="9054870" cy="763525"/>
          </a:xfrm>
        </p:spPr>
        <p:txBody>
          <a:bodyPr>
            <a:normAutofit/>
          </a:bodyPr>
          <a:lstStyle/>
          <a:p>
            <a:pPr algn="r"/>
            <a:r>
              <a:rPr lang="es-ES" dirty="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Copiar un </a:t>
            </a:r>
            <a:r>
              <a:rPr lang="es-ES" dirty="0" err="1" smtClean="0">
                <a:latin typeface="Times New Roman" panose="02020603050405020304" pitchFamily="18" charset="0"/>
                <a:cs typeface="Times New Roman" panose="02020603050405020304" pitchFamily="18" charset="0"/>
              </a:rPr>
              <a:t>ArrayList</a:t>
            </a:r>
            <a:endParaRPr lang="es-ES" dirty="0">
              <a:latin typeface="Times New Roman" panose="02020603050405020304" pitchFamily="18" charset="0"/>
              <a:cs typeface="Times New Roman" panose="02020603050405020304" pitchFamily="18" charset="0"/>
            </a:endParaRPr>
          </a:p>
        </p:txBody>
      </p:sp>
      <p:sp>
        <p:nvSpPr>
          <p:cNvPr id="12" name="CuadroTexto 11"/>
          <p:cNvSpPr txBox="1"/>
          <p:nvPr/>
        </p:nvSpPr>
        <p:spPr>
          <a:xfrm>
            <a:off x="296261" y="829469"/>
            <a:ext cx="8687792" cy="830997"/>
          </a:xfrm>
          <a:prstGeom prst="rect">
            <a:avLst/>
          </a:prstGeom>
          <a:noFill/>
        </p:spPr>
        <p:txBody>
          <a:bodyPr wrap="square" rtlCol="0">
            <a:spAutoFit/>
          </a:bodyPr>
          <a:lstStyle/>
          <a:p>
            <a:pPr algn="ctr"/>
            <a:r>
              <a:rPr lang="es-ES" sz="2400" b="1" dirty="0" smtClean="0">
                <a:latin typeface="Times New Roman" panose="02020603050405020304" pitchFamily="18" charset="0"/>
                <a:cs typeface="Times New Roman" panose="02020603050405020304" pitchFamily="18" charset="0"/>
              </a:rPr>
              <a:t>El nombre de un </a:t>
            </a:r>
            <a:r>
              <a:rPr lang="es-ES" sz="2400" b="1" dirty="0" err="1" smtClean="0">
                <a:latin typeface="Times New Roman" panose="02020603050405020304" pitchFamily="18" charset="0"/>
                <a:cs typeface="Times New Roman" panose="02020603050405020304" pitchFamily="18" charset="0"/>
              </a:rPr>
              <a:t>ArrayList</a:t>
            </a:r>
            <a:r>
              <a:rPr lang="es-ES" sz="2400" b="1" dirty="0" smtClean="0">
                <a:latin typeface="Times New Roman" panose="02020603050405020304" pitchFamily="18" charset="0"/>
                <a:cs typeface="Times New Roman" panose="02020603050405020304" pitchFamily="18" charset="0"/>
              </a:rPr>
              <a:t> contiene la referencia al </a:t>
            </a:r>
            <a:r>
              <a:rPr lang="es-ES" sz="2400" b="1" dirty="0" err="1" smtClean="0">
                <a:latin typeface="Times New Roman" panose="02020603050405020304" pitchFamily="18" charset="0"/>
                <a:cs typeface="Times New Roman" panose="02020603050405020304" pitchFamily="18" charset="0"/>
              </a:rPr>
              <a:t>ArrayList</a:t>
            </a:r>
            <a:r>
              <a:rPr lang="es-ES" sz="2400" b="1" dirty="0" smtClean="0">
                <a:latin typeface="Times New Roman" panose="02020603050405020304" pitchFamily="18" charset="0"/>
                <a:cs typeface="Times New Roman" panose="02020603050405020304" pitchFamily="18" charset="0"/>
              </a:rPr>
              <a:t>, es decir, la dirección de memoria donde se encuentra el </a:t>
            </a:r>
            <a:r>
              <a:rPr lang="es-ES" sz="2400" b="1" dirty="0" err="1" smtClean="0">
                <a:latin typeface="Times New Roman" panose="02020603050405020304" pitchFamily="18" charset="0"/>
                <a:cs typeface="Times New Roman" panose="02020603050405020304" pitchFamily="18" charset="0"/>
              </a:rPr>
              <a:t>ArrayList</a:t>
            </a:r>
            <a:r>
              <a:rPr lang="es-ES" sz="2400" b="1" dirty="0">
                <a:latin typeface="Times New Roman" panose="02020603050405020304" pitchFamily="18" charset="0"/>
                <a:cs typeface="Times New Roman" panose="02020603050405020304" pitchFamily="18" charset="0"/>
              </a:rPr>
              <a:t>.</a:t>
            </a:r>
            <a:endParaRPr lang="eu-ES" sz="2400" b="1" dirty="0">
              <a:latin typeface="Times New Roman" panose="02020603050405020304" pitchFamily="18" charset="0"/>
              <a:cs typeface="Times New Roman" panose="02020603050405020304" pitchFamily="18" charset="0"/>
            </a:endParaRPr>
          </a:p>
        </p:txBody>
      </p:sp>
      <p:pic>
        <p:nvPicPr>
          <p:cNvPr id="13" name="Imagen 12"/>
          <p:cNvPicPr>
            <a:picLocks noChangeAspect="1"/>
          </p:cNvPicPr>
          <p:nvPr/>
        </p:nvPicPr>
        <p:blipFill>
          <a:blip r:embed="rId2"/>
          <a:stretch>
            <a:fillRect/>
          </a:stretch>
        </p:blipFill>
        <p:spPr>
          <a:xfrm>
            <a:off x="5015605" y="1669221"/>
            <a:ext cx="3476625" cy="1323975"/>
          </a:xfrm>
          <a:prstGeom prst="rect">
            <a:avLst/>
          </a:prstGeom>
        </p:spPr>
      </p:pic>
      <p:pic>
        <p:nvPicPr>
          <p:cNvPr id="14" name="Imagen 13"/>
          <p:cNvPicPr>
            <a:picLocks noChangeAspect="1"/>
          </p:cNvPicPr>
          <p:nvPr/>
        </p:nvPicPr>
        <p:blipFill>
          <a:blip r:embed="rId3"/>
          <a:stretch>
            <a:fillRect/>
          </a:stretch>
        </p:blipFill>
        <p:spPr>
          <a:xfrm>
            <a:off x="3135702" y="3055148"/>
            <a:ext cx="5848350" cy="1457325"/>
          </a:xfrm>
          <a:prstGeom prst="rect">
            <a:avLst/>
          </a:prstGeom>
        </p:spPr>
      </p:pic>
      <p:sp>
        <p:nvSpPr>
          <p:cNvPr id="15" name="CuadroTexto 14"/>
          <p:cNvSpPr txBox="1"/>
          <p:nvPr/>
        </p:nvSpPr>
        <p:spPr>
          <a:xfrm>
            <a:off x="1419524" y="2366857"/>
            <a:ext cx="5694132" cy="400110"/>
          </a:xfrm>
          <a:prstGeom prst="rect">
            <a:avLst/>
          </a:prstGeom>
          <a:noFill/>
        </p:spPr>
        <p:txBody>
          <a:bodyPr wrap="square" rtlCol="0">
            <a:spAutoFit/>
          </a:bodyPr>
          <a:lstStyle/>
          <a:p>
            <a:r>
              <a:rPr lang="es-ES" sz="2000" b="1" dirty="0" err="1" smtClean="0">
                <a:latin typeface="Courier New" panose="02070309020205020404" pitchFamily="49" charset="0"/>
                <a:cs typeface="Courier New" panose="02070309020205020404" pitchFamily="49" charset="0"/>
              </a:rPr>
              <a:t>ArrayList</a:t>
            </a:r>
            <a:r>
              <a:rPr lang="es-ES" sz="2000" b="1" dirty="0" smtClean="0">
                <a:latin typeface="Courier New" panose="02070309020205020404" pitchFamily="49" charset="0"/>
                <a:cs typeface="Courier New" panose="02070309020205020404" pitchFamily="49" charset="0"/>
              </a:rPr>
              <a:t>&lt;</a:t>
            </a:r>
            <a:r>
              <a:rPr lang="es-ES" sz="2000" b="1" dirty="0" err="1" smtClean="0">
                <a:latin typeface="Courier New" panose="02070309020205020404" pitchFamily="49" charset="0"/>
                <a:cs typeface="Courier New" panose="02070309020205020404" pitchFamily="49" charset="0"/>
              </a:rPr>
              <a:t>Integer</a:t>
            </a:r>
            <a:r>
              <a:rPr lang="es-ES" sz="2000" b="1" dirty="0" smtClean="0">
                <a:latin typeface="Courier New" panose="02070309020205020404" pitchFamily="49" charset="0"/>
                <a:cs typeface="Courier New" panose="02070309020205020404" pitchFamily="49" charset="0"/>
              </a:rPr>
              <a:t>&gt; ventas1 = ventas;</a:t>
            </a:r>
            <a:endParaRPr lang="eu-ES" sz="2000" b="1" dirty="0">
              <a:latin typeface="Courier New" panose="02070309020205020404" pitchFamily="49" charset="0"/>
              <a:cs typeface="Courier New" panose="02070309020205020404" pitchFamily="49" charset="0"/>
            </a:endParaRPr>
          </a:p>
        </p:txBody>
      </p:sp>
      <p:sp>
        <p:nvSpPr>
          <p:cNvPr id="16" name="CuadroTexto 15"/>
          <p:cNvSpPr txBox="1"/>
          <p:nvPr/>
        </p:nvSpPr>
        <p:spPr>
          <a:xfrm>
            <a:off x="726595" y="3681476"/>
            <a:ext cx="4818214" cy="830997"/>
          </a:xfrm>
          <a:prstGeom prst="rect">
            <a:avLst/>
          </a:prstGeom>
          <a:noFill/>
        </p:spPr>
        <p:txBody>
          <a:bodyPr wrap="square" rtlCol="0">
            <a:spAutoFit/>
          </a:bodyPr>
          <a:lstStyle/>
          <a:p>
            <a:pPr algn="ctr"/>
            <a:r>
              <a:rPr lang="es-ES" sz="2400" dirty="0" smtClean="0">
                <a:latin typeface="Times New Roman" panose="02020603050405020304" pitchFamily="18" charset="0"/>
                <a:cs typeface="Times New Roman" panose="02020603050405020304" pitchFamily="18" charset="0"/>
              </a:rPr>
              <a:t>No copia el </a:t>
            </a:r>
            <a:r>
              <a:rPr lang="es-ES" sz="2400" dirty="0" err="1" smtClean="0">
                <a:latin typeface="Times New Roman" panose="02020603050405020304" pitchFamily="18" charset="0"/>
                <a:cs typeface="Times New Roman" panose="02020603050405020304" pitchFamily="18" charset="0"/>
              </a:rPr>
              <a:t>Array</a:t>
            </a:r>
            <a:r>
              <a:rPr lang="es-ES" sz="2400" dirty="0" smtClean="0">
                <a:latin typeface="Times New Roman" panose="02020603050405020304" pitchFamily="18" charset="0"/>
                <a:cs typeface="Times New Roman" panose="02020603050405020304" pitchFamily="18" charset="0"/>
              </a:rPr>
              <a:t> ventas en el nuevo </a:t>
            </a:r>
            <a:r>
              <a:rPr lang="es-ES" sz="2400" dirty="0" err="1" smtClean="0">
                <a:latin typeface="Times New Roman" panose="02020603050405020304" pitchFamily="18" charset="0"/>
                <a:cs typeface="Times New Roman" panose="02020603050405020304" pitchFamily="18" charset="0"/>
              </a:rPr>
              <a:t>Array</a:t>
            </a:r>
            <a:r>
              <a:rPr lang="es-ES" sz="2400" dirty="0" smtClean="0">
                <a:latin typeface="Times New Roman" panose="02020603050405020304" pitchFamily="18" charset="0"/>
                <a:cs typeface="Times New Roman" panose="02020603050405020304" pitchFamily="18" charset="0"/>
              </a:rPr>
              <a:t> ventas1, sino que crea un alias</a:t>
            </a:r>
            <a:endParaRPr lang="eu-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1638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18</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70818" y="0"/>
            <a:ext cx="9054870" cy="763525"/>
          </a:xfrm>
        </p:spPr>
        <p:txBody>
          <a:bodyPr>
            <a:normAutofit/>
          </a:bodyPr>
          <a:lstStyle/>
          <a:p>
            <a:pPr algn="r"/>
            <a:r>
              <a:rPr lang="es-ES" dirty="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Copiar un </a:t>
            </a:r>
            <a:r>
              <a:rPr lang="es-ES" dirty="0" err="1" smtClean="0">
                <a:latin typeface="Times New Roman" panose="02020603050405020304" pitchFamily="18" charset="0"/>
                <a:cs typeface="Times New Roman" panose="02020603050405020304" pitchFamily="18" charset="0"/>
              </a:rPr>
              <a:t>ArrayList</a:t>
            </a:r>
            <a:endParaRPr lang="es-ES" dirty="0">
              <a:latin typeface="Times New Roman" panose="02020603050405020304" pitchFamily="18" charset="0"/>
              <a:cs typeface="Times New Roman" panose="02020603050405020304" pitchFamily="18" charset="0"/>
            </a:endParaRPr>
          </a:p>
        </p:txBody>
      </p:sp>
      <p:sp>
        <p:nvSpPr>
          <p:cNvPr id="13" name="CuadroTexto 12"/>
          <p:cNvSpPr txBox="1"/>
          <p:nvPr/>
        </p:nvSpPr>
        <p:spPr>
          <a:xfrm>
            <a:off x="1861213" y="1233882"/>
            <a:ext cx="7008038" cy="2723823"/>
          </a:xfrm>
          <a:prstGeom prst="rect">
            <a:avLst/>
          </a:prstGeom>
          <a:noFill/>
        </p:spPr>
        <p:txBody>
          <a:bodyPr wrap="square" rtlCol="0">
            <a:spAutoFit/>
          </a:bodyPr>
          <a:lstStyle/>
          <a:p>
            <a:pPr algn="ctr">
              <a:spcBef>
                <a:spcPts val="1800"/>
              </a:spcBef>
            </a:pPr>
            <a:r>
              <a:rPr lang="es-ES" sz="2600" dirty="0" smtClean="0">
                <a:latin typeface="Times New Roman" panose="02020603050405020304" pitchFamily="18" charset="0"/>
                <a:cs typeface="Times New Roman" panose="02020603050405020304" pitchFamily="18" charset="0"/>
              </a:rPr>
              <a:t>De esta forma tenemos dos maneras de acceder al mismo </a:t>
            </a:r>
            <a:r>
              <a:rPr lang="es-ES" sz="2600" dirty="0" err="1" smtClean="0">
                <a:latin typeface="Times New Roman" panose="02020603050405020304" pitchFamily="18" charset="0"/>
                <a:cs typeface="Times New Roman" panose="02020603050405020304" pitchFamily="18" charset="0"/>
              </a:rPr>
              <a:t>ArrayList</a:t>
            </a:r>
            <a:r>
              <a:rPr lang="es-ES" sz="2600" dirty="0" smtClean="0">
                <a:latin typeface="Times New Roman" panose="02020603050405020304" pitchFamily="18" charset="0"/>
                <a:cs typeface="Times New Roman" panose="02020603050405020304" pitchFamily="18" charset="0"/>
              </a:rPr>
              <a:t>: mediante la referencia ventas y mediante la referencia ventas1.</a:t>
            </a:r>
          </a:p>
          <a:p>
            <a:pPr algn="ctr">
              <a:spcBef>
                <a:spcPts val="1800"/>
              </a:spcBef>
            </a:pPr>
            <a:r>
              <a:rPr lang="es-ES" sz="2600" dirty="0" smtClean="0">
                <a:latin typeface="Times New Roman" panose="02020603050405020304" pitchFamily="18" charset="0"/>
                <a:cs typeface="Times New Roman" panose="02020603050405020304" pitchFamily="18" charset="0"/>
              </a:rPr>
              <a:t>Para hacer una copia podemos hacerla de forma manual elemento a elemento podemos pasara la referencia del </a:t>
            </a:r>
            <a:r>
              <a:rPr lang="es-ES" sz="2600" dirty="0" err="1" smtClean="0">
                <a:latin typeface="Times New Roman" panose="02020603050405020304" pitchFamily="18" charset="0"/>
                <a:cs typeface="Times New Roman" panose="02020603050405020304" pitchFamily="18" charset="0"/>
              </a:rPr>
              <a:t>ArrayList</a:t>
            </a:r>
            <a:r>
              <a:rPr lang="es-ES" sz="2600" dirty="0" smtClean="0">
                <a:latin typeface="Times New Roman" panose="02020603050405020304" pitchFamily="18" charset="0"/>
                <a:cs typeface="Times New Roman" panose="02020603050405020304" pitchFamily="18" charset="0"/>
              </a:rPr>
              <a:t> al constructor del nuevo.</a:t>
            </a:r>
            <a:endParaRPr lang="eu-E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23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19</a:t>
              </a:fld>
              <a:endParaRPr lang="es-ES" b="1" dirty="0">
                <a:latin typeface="Times New Roman" panose="02020603050405020304" pitchFamily="18" charset="0"/>
                <a:cs typeface="Times New Roman" panose="02020603050405020304" pitchFamily="18" charset="0"/>
              </a:endParaRPr>
            </a:p>
          </p:txBody>
        </p:sp>
      </p:grpSp>
      <p:sp>
        <p:nvSpPr>
          <p:cNvPr id="11" name="CuadroTexto 10"/>
          <p:cNvSpPr txBox="1"/>
          <p:nvPr/>
        </p:nvSpPr>
        <p:spPr>
          <a:xfrm>
            <a:off x="1853017" y="1044700"/>
            <a:ext cx="7024429" cy="707886"/>
          </a:xfrm>
          <a:prstGeom prst="rect">
            <a:avLst/>
          </a:prstGeom>
          <a:noFill/>
        </p:spPr>
        <p:txBody>
          <a:bodyPr wrap="square" rtlCol="0">
            <a:spAutoFit/>
          </a:bodyPr>
          <a:lstStyle/>
          <a:p>
            <a:r>
              <a:rPr lang="es-ES" sz="2000" b="1" dirty="0" err="1" smtClean="0">
                <a:latin typeface="Courier New" panose="02070309020205020404" pitchFamily="49" charset="0"/>
                <a:cs typeface="Courier New" panose="02070309020205020404" pitchFamily="49" charset="0"/>
              </a:rPr>
              <a:t>ArrayList</a:t>
            </a:r>
            <a:r>
              <a:rPr lang="es-ES" sz="2000" b="1" dirty="0" smtClean="0">
                <a:latin typeface="Courier New" panose="02070309020205020404" pitchFamily="49" charset="0"/>
                <a:cs typeface="Courier New" panose="02070309020205020404" pitchFamily="49" charset="0"/>
              </a:rPr>
              <a:t>&lt;</a:t>
            </a:r>
            <a:r>
              <a:rPr lang="es-ES" sz="2000" b="1" dirty="0" err="1" smtClean="0">
                <a:latin typeface="Courier New" panose="02070309020205020404" pitchFamily="49" charset="0"/>
                <a:cs typeface="Courier New" panose="02070309020205020404" pitchFamily="49" charset="0"/>
              </a:rPr>
              <a:t>Integer</a:t>
            </a:r>
            <a:r>
              <a:rPr lang="es-ES" sz="2000" b="1" dirty="0" smtClean="0">
                <a:latin typeface="Courier New" panose="02070309020205020404" pitchFamily="49" charset="0"/>
                <a:cs typeface="Courier New" panose="02070309020205020404" pitchFamily="49" charset="0"/>
              </a:rPr>
              <a:t>&gt; ventas1 = </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newArrayList</a:t>
            </a:r>
            <a:r>
              <a:rPr lang="es-ES" sz="2000" b="1" dirty="0" smtClean="0">
                <a:latin typeface="Courier New" panose="02070309020205020404" pitchFamily="49" charset="0"/>
                <a:cs typeface="Courier New" panose="02070309020205020404" pitchFamily="49" charset="0"/>
              </a:rPr>
              <a:t>(ventas);</a:t>
            </a:r>
            <a:endParaRPr lang="eu-ES" sz="2000" b="1" dirty="0">
              <a:latin typeface="Courier New" panose="02070309020205020404" pitchFamily="49" charset="0"/>
              <a:cs typeface="Courier New" panose="02070309020205020404" pitchFamily="49" charset="0"/>
            </a:endParaRPr>
          </a:p>
        </p:txBody>
      </p:sp>
      <p:sp>
        <p:nvSpPr>
          <p:cNvPr id="12" name="Title 3"/>
          <p:cNvSpPr>
            <a:spLocks noGrp="1"/>
          </p:cNvSpPr>
          <p:nvPr>
            <p:ph type="title"/>
          </p:nvPr>
        </p:nvSpPr>
        <p:spPr>
          <a:xfrm>
            <a:off x="-70818" y="0"/>
            <a:ext cx="9054870" cy="763525"/>
          </a:xfrm>
        </p:spPr>
        <p:txBody>
          <a:bodyPr>
            <a:normAutofit/>
          </a:bodyPr>
          <a:lstStyle/>
          <a:p>
            <a:pPr algn="r"/>
            <a:r>
              <a:rPr lang="es-ES" dirty="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Copiar un </a:t>
            </a:r>
            <a:r>
              <a:rPr lang="es-ES" dirty="0" err="1" smtClean="0">
                <a:latin typeface="Times New Roman" panose="02020603050405020304" pitchFamily="18" charset="0"/>
                <a:cs typeface="Times New Roman" panose="02020603050405020304" pitchFamily="18" charset="0"/>
              </a:rPr>
              <a:t>ArrayList</a:t>
            </a:r>
            <a:endParaRPr lang="es-ES" dirty="0">
              <a:latin typeface="Times New Roman" panose="02020603050405020304" pitchFamily="18" charset="0"/>
              <a:cs typeface="Times New Roman" panose="02020603050405020304" pitchFamily="18" charset="0"/>
            </a:endParaRPr>
          </a:p>
        </p:txBody>
      </p:sp>
      <p:pic>
        <p:nvPicPr>
          <p:cNvPr id="13" name="Imagen 12"/>
          <p:cNvPicPr>
            <a:picLocks noChangeAspect="1"/>
          </p:cNvPicPr>
          <p:nvPr/>
        </p:nvPicPr>
        <p:blipFill>
          <a:blip r:embed="rId2"/>
          <a:stretch>
            <a:fillRect/>
          </a:stretch>
        </p:blipFill>
        <p:spPr>
          <a:xfrm>
            <a:off x="2281425" y="2169378"/>
            <a:ext cx="5876925" cy="1504950"/>
          </a:xfrm>
          <a:prstGeom prst="rect">
            <a:avLst/>
          </a:prstGeom>
        </p:spPr>
      </p:pic>
    </p:spTree>
    <p:extLst>
      <p:ext uri="{BB962C8B-B14F-4D97-AF65-F5344CB8AC3E}">
        <p14:creationId xmlns:p14="http://schemas.microsoft.com/office/powerpoint/2010/main" val="1895607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03340" y="0"/>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1.- ¿Qué es un </a:t>
            </a:r>
            <a:r>
              <a:rPr lang="es-ES" dirty="0" err="1" smtClean="0">
                <a:latin typeface="Times New Roman" panose="02020603050405020304" pitchFamily="18" charset="0"/>
                <a:cs typeface="Times New Roman" panose="02020603050405020304" pitchFamily="18" charset="0"/>
              </a:rPr>
              <a:t>ArrayList</a:t>
            </a:r>
            <a:r>
              <a:rPr lang="es-ES" dirty="0" smtClean="0">
                <a:latin typeface="Times New Roman" panose="02020603050405020304" pitchFamily="18" charset="0"/>
                <a:cs typeface="Times New Roman" panose="02020603050405020304" pitchFamily="18" charset="0"/>
              </a:rPr>
              <a:t>?</a:t>
            </a:r>
            <a:endParaRPr lang="es-ES" dirty="0">
              <a:latin typeface="Times New Roman" panose="02020603050405020304" pitchFamily="18" charset="0"/>
              <a:cs typeface="Times New Roman" panose="02020603050405020304" pitchFamily="18" charset="0"/>
            </a:endParaRPr>
          </a:p>
        </p:txBody>
      </p:sp>
      <p:grpSp>
        <p:nvGrpSpPr>
          <p:cNvPr id="6" name="5 Grupo"/>
          <p:cNvGrpSpPr/>
          <p:nvPr/>
        </p:nvGrpSpPr>
        <p:grpSpPr>
          <a:xfrm>
            <a:off x="8141" y="4663389"/>
            <a:ext cx="9144000" cy="477452"/>
            <a:chOff x="8141" y="4663389"/>
            <a:chExt cx="9144000" cy="477452"/>
          </a:xfrm>
        </p:grpSpPr>
        <p:grpSp>
          <p:nvGrpSpPr>
            <p:cNvPr id="7" name="6 Grupo"/>
            <p:cNvGrpSpPr/>
            <p:nvPr/>
          </p:nvGrpSpPr>
          <p:grpSpPr>
            <a:xfrm>
              <a:off x="8141" y="4663389"/>
              <a:ext cx="9144000" cy="477452"/>
              <a:chOff x="0" y="6309320"/>
              <a:chExt cx="9144000" cy="548680"/>
            </a:xfrm>
          </p:grpSpPr>
          <p:sp>
            <p:nvSpPr>
              <p:cNvPr id="11"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9"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10"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a:t>
              </a:fld>
              <a:endParaRPr lang="es-ES" b="1" dirty="0">
                <a:latin typeface="Times New Roman" panose="02020603050405020304" pitchFamily="18" charset="0"/>
                <a:cs typeface="Times New Roman" panose="02020603050405020304" pitchFamily="18" charset="0"/>
              </a:endParaRPr>
            </a:p>
          </p:txBody>
        </p:sp>
      </p:grpSp>
      <p:sp>
        <p:nvSpPr>
          <p:cNvPr id="14" name="14 CuadroTexto"/>
          <p:cNvSpPr txBox="1"/>
          <p:nvPr/>
        </p:nvSpPr>
        <p:spPr>
          <a:xfrm>
            <a:off x="1365195" y="1181818"/>
            <a:ext cx="7534773" cy="2092881"/>
          </a:xfrm>
          <a:prstGeom prst="rect">
            <a:avLst/>
          </a:prstGeom>
          <a:noFill/>
        </p:spPr>
        <p:txBody>
          <a:bodyPr wrap="square" rtlCol="0">
            <a:spAutoFit/>
          </a:bodyPr>
          <a:lstStyle/>
          <a:p>
            <a:pPr algn="ctr"/>
            <a:r>
              <a:rPr lang="es-ES" sz="2600" dirty="0" smtClean="0">
                <a:latin typeface="Times New Roman" pitchFamily="18" charset="0"/>
                <a:cs typeface="Times New Roman" pitchFamily="18" charset="0"/>
              </a:rPr>
              <a:t>Un </a:t>
            </a:r>
            <a:r>
              <a:rPr lang="es-ES" sz="2600" b="1" dirty="0" err="1" smtClean="0">
                <a:latin typeface="Times New Roman" pitchFamily="18" charset="0"/>
                <a:cs typeface="Times New Roman" pitchFamily="18" charset="0"/>
              </a:rPr>
              <a:t>ArrayList</a:t>
            </a:r>
            <a:r>
              <a:rPr lang="es-ES" sz="2600" dirty="0" smtClean="0">
                <a:latin typeface="Times New Roman" pitchFamily="18" charset="0"/>
                <a:cs typeface="Times New Roman" pitchFamily="18" charset="0"/>
              </a:rPr>
              <a:t> nos permite almacenar datos en memoria de forma similar a los </a:t>
            </a:r>
            <a:r>
              <a:rPr lang="es-ES" sz="2600" dirty="0" err="1" smtClean="0">
                <a:latin typeface="Times New Roman" pitchFamily="18" charset="0"/>
                <a:cs typeface="Times New Roman" pitchFamily="18" charset="0"/>
              </a:rPr>
              <a:t>Arrays</a:t>
            </a:r>
            <a:r>
              <a:rPr lang="es-ES" sz="2600" dirty="0" smtClean="0">
                <a:latin typeface="Times New Roman" pitchFamily="18" charset="0"/>
                <a:cs typeface="Times New Roman" pitchFamily="18" charset="0"/>
              </a:rPr>
              <a:t>, con la ventaja de que el número de elementos que almacena, lo hace de forma dinámica, es decir, que no es necesario declarar su tamaño como pasa en los </a:t>
            </a:r>
            <a:r>
              <a:rPr lang="es-ES" sz="2600" dirty="0" err="1" smtClean="0">
                <a:latin typeface="Times New Roman" pitchFamily="18" charset="0"/>
                <a:cs typeface="Times New Roman" pitchFamily="18" charset="0"/>
              </a:rPr>
              <a:t>array</a:t>
            </a:r>
            <a:r>
              <a:rPr lang="es-ES" sz="2600" dirty="0" smtClean="0">
                <a:latin typeface="Times New Roman" pitchFamily="18" charset="0"/>
                <a:cs typeface="Times New Roman" pitchFamily="18" charset="0"/>
              </a:rPr>
              <a:t> </a:t>
            </a:r>
            <a:endParaRPr lang="es-ES" sz="2600" dirty="0">
              <a:latin typeface="Times New Roman" pitchFamily="18" charset="0"/>
              <a:cs typeface="Times New Roman" pitchFamily="18" charset="0"/>
            </a:endParaRPr>
          </a:p>
        </p:txBody>
      </p:sp>
      <p:sp>
        <p:nvSpPr>
          <p:cNvPr id="16" name="15 CuadroTexto"/>
          <p:cNvSpPr txBox="1"/>
          <p:nvPr/>
        </p:nvSpPr>
        <p:spPr>
          <a:xfrm>
            <a:off x="1365195" y="3528709"/>
            <a:ext cx="7534772" cy="492443"/>
          </a:xfrm>
          <a:prstGeom prst="rect">
            <a:avLst/>
          </a:prstGeom>
          <a:noFill/>
        </p:spPr>
        <p:txBody>
          <a:bodyPr wrap="square" rtlCol="0">
            <a:spAutoFit/>
          </a:bodyPr>
          <a:lstStyle/>
          <a:p>
            <a:pPr algn="ctr"/>
            <a:r>
              <a:rPr lang="es-ES" sz="2600" dirty="0" smtClean="0">
                <a:latin typeface="Times New Roman" pitchFamily="18" charset="0"/>
                <a:cs typeface="Times New Roman" pitchFamily="18" charset="0"/>
              </a:rPr>
              <a:t>Podemos almacenar elementos de cualquier clase</a:t>
            </a:r>
            <a:endParaRPr lang="es-ES" sz="2600" dirty="0">
              <a:latin typeface="Times New Roman" pitchFamily="18" charset="0"/>
              <a:cs typeface="Times New Roman" pitchFamily="18" charset="0"/>
            </a:endParaRP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20</a:t>
              </a:fld>
              <a:endParaRPr lang="es-ES" b="1" dirty="0">
                <a:latin typeface="Times New Roman" panose="02020603050405020304" pitchFamily="18" charset="0"/>
                <a:cs typeface="Times New Roman" panose="02020603050405020304" pitchFamily="18" charset="0"/>
              </a:endParaRPr>
            </a:p>
          </p:txBody>
        </p:sp>
      </p:grpSp>
      <p:sp>
        <p:nvSpPr>
          <p:cNvPr id="11" name="CuadroTexto 10"/>
          <p:cNvSpPr txBox="1"/>
          <p:nvPr/>
        </p:nvSpPr>
        <p:spPr>
          <a:xfrm>
            <a:off x="601670" y="1350110"/>
            <a:ext cx="8093364" cy="2246769"/>
          </a:xfrm>
          <a:prstGeom prst="rect">
            <a:avLst/>
          </a:prstGeom>
          <a:solidFill>
            <a:schemeClr val="accent6">
              <a:lumMod val="40000"/>
              <a:lumOff val="60000"/>
            </a:schemeClr>
          </a:solidFill>
          <a:ln w="38100">
            <a:solidFill>
              <a:schemeClr val="accent6">
                <a:lumMod val="50000"/>
              </a:schemeClr>
            </a:solidFill>
          </a:ln>
        </p:spPr>
        <p:txBody>
          <a:bodyPr wrap="square" rtlCol="0">
            <a:spAutoFit/>
          </a:bodyPr>
          <a:lstStyle/>
          <a:p>
            <a:r>
              <a:rPr lang="es-ES" sz="2000" b="1" dirty="0" err="1" smtClean="0">
                <a:latin typeface="Courier New" panose="02070309020205020404" pitchFamily="49" charset="0"/>
                <a:cs typeface="Courier New" panose="02070309020205020404" pitchFamily="49" charset="0"/>
              </a:rPr>
              <a:t>Public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static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ArrayList</a:t>
            </a:r>
            <a:r>
              <a:rPr lang="es-ES" sz="2000" b="1" dirty="0" smtClean="0">
                <a:latin typeface="Courier New" panose="02070309020205020404" pitchFamily="49" charset="0"/>
                <a:cs typeface="Courier New" panose="02070309020205020404" pitchFamily="49" charset="0"/>
              </a:rPr>
              <a:t>&lt;</a:t>
            </a:r>
            <a:r>
              <a:rPr lang="es-ES" sz="2000" b="1" dirty="0" err="1" smtClean="0">
                <a:latin typeface="Courier New" panose="02070309020205020404" pitchFamily="49" charset="0"/>
                <a:cs typeface="Courier New" panose="02070309020205020404" pitchFamily="49" charset="0"/>
              </a:rPr>
              <a:t>String</a:t>
            </a:r>
            <a:r>
              <a:rPr lang="es-ES" sz="2000" b="1" dirty="0" smtClean="0">
                <a:latin typeface="Courier New" panose="02070309020205020404" pitchFamily="49" charset="0"/>
                <a:cs typeface="Courier New" panose="02070309020205020404" pitchFamily="49" charset="0"/>
              </a:rPr>
              <a:t>&gt; invertir </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ArrayList</a:t>
            </a:r>
            <a:r>
              <a:rPr lang="es-ES" sz="2000" b="1" dirty="0" smtClean="0">
                <a:latin typeface="Courier New" panose="02070309020205020404" pitchFamily="49" charset="0"/>
                <a:cs typeface="Courier New" panose="02070309020205020404" pitchFamily="49" charset="0"/>
              </a:rPr>
              <a:t>&lt;</a:t>
            </a:r>
            <a:r>
              <a:rPr lang="es-ES" sz="2000" b="1" dirty="0" err="1" smtClean="0">
                <a:latin typeface="Courier New" panose="02070309020205020404" pitchFamily="49" charset="0"/>
                <a:cs typeface="Courier New" panose="02070309020205020404" pitchFamily="49" charset="0"/>
              </a:rPr>
              <a:t>String</a:t>
            </a:r>
            <a:r>
              <a:rPr lang="es-ES" sz="2000" b="1" dirty="0" smtClean="0">
                <a:latin typeface="Courier New" panose="02070309020205020404" pitchFamily="49" charset="0"/>
                <a:cs typeface="Courier New" panose="02070309020205020404" pitchFamily="49" charset="0"/>
              </a:rPr>
              <a:t>&gt; nombre) {</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ArrayList</a:t>
            </a:r>
            <a:r>
              <a:rPr lang="es-ES" sz="2000" b="1" dirty="0" smtClean="0">
                <a:latin typeface="Courier New" panose="02070309020205020404" pitchFamily="49" charset="0"/>
                <a:cs typeface="Courier New" panose="02070309020205020404" pitchFamily="49" charset="0"/>
              </a:rPr>
              <a:t>&lt;</a:t>
            </a:r>
            <a:r>
              <a:rPr lang="es-ES" sz="2000" b="1" dirty="0" err="1" smtClean="0">
                <a:latin typeface="Courier New" panose="02070309020205020404" pitchFamily="49" charset="0"/>
                <a:cs typeface="Courier New" panose="02070309020205020404" pitchFamily="49" charset="0"/>
              </a:rPr>
              <a:t>String</a:t>
            </a:r>
            <a:r>
              <a:rPr lang="es-ES" sz="2000" b="1" dirty="0" smtClean="0">
                <a:latin typeface="Courier New" panose="02070309020205020404" pitchFamily="49" charset="0"/>
                <a:cs typeface="Courier New" panose="02070309020205020404" pitchFamily="49" charset="0"/>
              </a:rPr>
              <a:t>&gt; resultado = new </a:t>
            </a:r>
            <a:r>
              <a:rPr lang="es-ES" sz="2000" b="1" dirty="0" err="1" smtClean="0">
                <a:latin typeface="Courier New" panose="02070309020205020404" pitchFamily="49" charset="0"/>
                <a:cs typeface="Courier New" panose="02070309020205020404" pitchFamily="49" charset="0"/>
              </a:rPr>
              <a:t>ArrayList</a:t>
            </a:r>
            <a:r>
              <a:rPr lang="es-ES" sz="2000" b="1" dirty="0" smtClean="0">
                <a:latin typeface="Courier New" panose="02070309020205020404" pitchFamily="49" charset="0"/>
                <a:cs typeface="Courier New" panose="02070309020205020404" pitchFamily="49" charset="0"/>
              </a:rPr>
              <a:t>();</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for</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int</a:t>
            </a:r>
            <a:r>
              <a:rPr lang="es-ES" sz="2000" b="1" dirty="0" smtClean="0">
                <a:latin typeface="Courier New" panose="02070309020205020404" pitchFamily="49" charset="0"/>
                <a:cs typeface="Courier New" panose="02070309020205020404" pitchFamily="49" charset="0"/>
              </a:rPr>
              <a:t> i = </a:t>
            </a:r>
            <a:r>
              <a:rPr lang="es-ES" sz="2000" b="1" dirty="0" err="1" smtClean="0">
                <a:latin typeface="Courier New" panose="02070309020205020404" pitchFamily="49" charset="0"/>
                <a:cs typeface="Courier New" panose="02070309020205020404" pitchFamily="49" charset="0"/>
              </a:rPr>
              <a:t>nombres.size</a:t>
            </a:r>
            <a:r>
              <a:rPr lang="es-ES" sz="2000" b="1" dirty="0" smtClean="0">
                <a:latin typeface="Courier New" panose="02070309020205020404" pitchFamily="49" charset="0"/>
                <a:cs typeface="Courier New" panose="02070309020205020404" pitchFamily="49" charset="0"/>
              </a:rPr>
              <a:t>()-1; i &gt;= 0; i--) </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resultado.add</a:t>
            </a:r>
            <a:r>
              <a:rPr lang="es-ES" sz="2000" b="1" dirty="0" smtClean="0">
                <a:latin typeface="Courier New" panose="02070309020205020404" pitchFamily="49" charset="0"/>
                <a:cs typeface="Courier New" panose="02070309020205020404" pitchFamily="49" charset="0"/>
              </a:rPr>
              <a:t>(</a:t>
            </a:r>
            <a:r>
              <a:rPr lang="es-ES" sz="2000" b="1" dirty="0" err="1" smtClean="0">
                <a:latin typeface="Courier New" panose="02070309020205020404" pitchFamily="49" charset="0"/>
                <a:cs typeface="Courier New" panose="02070309020205020404" pitchFamily="49" charset="0"/>
              </a:rPr>
              <a:t>nombres.get</a:t>
            </a:r>
            <a:r>
              <a:rPr lang="es-ES" sz="2000" b="1" dirty="0" smtClean="0">
                <a:latin typeface="Courier New" panose="02070309020205020404" pitchFamily="49" charset="0"/>
                <a:cs typeface="Courier New" panose="02070309020205020404" pitchFamily="49" charset="0"/>
              </a:rPr>
              <a:t>(i));</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return</a:t>
            </a:r>
            <a:r>
              <a:rPr lang="es-ES" sz="2000" b="1" dirty="0" smtClean="0">
                <a:latin typeface="Courier New" panose="02070309020205020404" pitchFamily="49" charset="0"/>
                <a:cs typeface="Courier New" panose="02070309020205020404" pitchFamily="49" charset="0"/>
              </a:rPr>
              <a:t> resultado;</a:t>
            </a:r>
          </a:p>
          <a:p>
            <a:r>
              <a:rPr lang="es-ES" sz="2000" b="1" dirty="0">
                <a:latin typeface="Courier New" panose="02070309020205020404" pitchFamily="49" charset="0"/>
                <a:cs typeface="Courier New" panose="02070309020205020404" pitchFamily="49" charset="0"/>
              </a:rPr>
              <a:t>}</a:t>
            </a:r>
            <a:endParaRPr lang="es-ES" sz="2000" b="1" dirty="0" smtClean="0">
              <a:latin typeface="Courier New" panose="02070309020205020404" pitchFamily="49" charset="0"/>
              <a:cs typeface="Courier New" panose="02070309020205020404" pitchFamily="49" charset="0"/>
            </a:endParaRPr>
          </a:p>
        </p:txBody>
      </p:sp>
      <p:sp>
        <p:nvSpPr>
          <p:cNvPr id="12" name="Title 3"/>
          <p:cNvSpPr>
            <a:spLocks noGrp="1"/>
          </p:cNvSpPr>
          <p:nvPr>
            <p:ph type="title"/>
          </p:nvPr>
        </p:nvSpPr>
        <p:spPr>
          <a:xfrm>
            <a:off x="-70818" y="0"/>
            <a:ext cx="905487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7.- </a:t>
            </a:r>
            <a:r>
              <a:rPr lang="es-ES" dirty="0" err="1" smtClean="0">
                <a:latin typeface="Times New Roman" panose="02020603050405020304" pitchFamily="18" charset="0"/>
                <a:cs typeface="Times New Roman" panose="02020603050405020304" pitchFamily="18" charset="0"/>
              </a:rPr>
              <a:t>ArrayList</a:t>
            </a:r>
            <a:r>
              <a:rPr lang="es-ES" dirty="0" smtClean="0">
                <a:latin typeface="Times New Roman" panose="02020603050405020304" pitchFamily="18" charset="0"/>
                <a:cs typeface="Times New Roman" panose="02020603050405020304" pitchFamily="18" charset="0"/>
              </a:rPr>
              <a:t> como parámetro de un método</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559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21</a:t>
              </a:fld>
              <a:endParaRPr lang="es-ES" b="1" dirty="0">
                <a:latin typeface="Times New Roman" panose="02020603050405020304" pitchFamily="18" charset="0"/>
                <a:cs typeface="Times New Roman" panose="02020603050405020304" pitchFamily="18" charset="0"/>
              </a:endParaRPr>
            </a:p>
          </p:txBody>
        </p:sp>
      </p:grpSp>
      <p:sp>
        <p:nvSpPr>
          <p:cNvPr id="11" name="CuadroTexto 10"/>
          <p:cNvSpPr txBox="1"/>
          <p:nvPr/>
        </p:nvSpPr>
        <p:spPr>
          <a:xfrm>
            <a:off x="907080" y="1197405"/>
            <a:ext cx="7635250" cy="2862322"/>
          </a:xfrm>
          <a:prstGeom prst="rect">
            <a:avLst/>
          </a:prstGeom>
          <a:solidFill>
            <a:schemeClr val="accent6">
              <a:lumMod val="40000"/>
              <a:lumOff val="60000"/>
            </a:schemeClr>
          </a:solidFill>
          <a:ln w="38100">
            <a:solidFill>
              <a:schemeClr val="accent6">
                <a:lumMod val="50000"/>
              </a:schemeClr>
            </a:solidFill>
          </a:ln>
        </p:spPr>
        <p:txBody>
          <a:bodyPr wrap="square" rtlCol="0">
            <a:spAutoFit/>
          </a:bodyPr>
          <a:lstStyle/>
          <a:p>
            <a:r>
              <a:rPr lang="es-ES" sz="2000" b="1" dirty="0" err="1" smtClean="0">
                <a:latin typeface="Courier New" panose="02070309020205020404" pitchFamily="49" charset="0"/>
                <a:cs typeface="Courier New" panose="02070309020205020404" pitchFamily="49" charset="0"/>
              </a:rPr>
              <a:t>public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static</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void</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main</a:t>
            </a:r>
            <a:r>
              <a:rPr lang="es-ES" sz="2000" b="1" dirty="0" smtClean="0">
                <a:latin typeface="Courier New" panose="02070309020205020404" pitchFamily="49" charset="0"/>
                <a:cs typeface="Courier New" panose="02070309020205020404" pitchFamily="49" charset="0"/>
              </a:rPr>
              <a:t>(</a:t>
            </a:r>
            <a:r>
              <a:rPr lang="es-ES" sz="2000" b="1" dirty="0" err="1" smtClean="0">
                <a:latin typeface="Courier New" panose="02070309020205020404" pitchFamily="49" charset="0"/>
                <a:cs typeface="Courier New" panose="02070309020205020404" pitchFamily="49" charset="0"/>
              </a:rPr>
              <a:t>String</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args</a:t>
            </a:r>
            <a:r>
              <a:rPr lang="es-ES" sz="2000" b="1" dirty="0" smtClean="0">
                <a:latin typeface="Courier New" panose="02070309020205020404" pitchFamily="49" charset="0"/>
                <a:cs typeface="Courier New" panose="02070309020205020404" pitchFamily="49" charset="0"/>
              </a:rPr>
              <a:t>) {</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ArrayList</a:t>
            </a:r>
            <a:r>
              <a:rPr lang="es-ES" sz="2000" b="1" dirty="0" smtClean="0">
                <a:latin typeface="Courier New" panose="02070309020205020404" pitchFamily="49" charset="0"/>
                <a:cs typeface="Courier New" panose="02070309020205020404" pitchFamily="49" charset="0"/>
              </a:rPr>
              <a:t>&lt;</a:t>
            </a:r>
            <a:r>
              <a:rPr lang="es-ES" sz="2000" b="1" dirty="0" err="1" smtClean="0">
                <a:latin typeface="Courier New" panose="02070309020205020404" pitchFamily="49" charset="0"/>
                <a:cs typeface="Courier New" panose="02070309020205020404" pitchFamily="49" charset="0"/>
              </a:rPr>
              <a:t>String</a:t>
            </a:r>
            <a:r>
              <a:rPr lang="es-ES" sz="2000" b="1" dirty="0" smtClean="0">
                <a:latin typeface="Courier New" panose="02070309020205020404" pitchFamily="49" charset="0"/>
                <a:cs typeface="Courier New" panose="02070309020205020404" pitchFamily="49" charset="0"/>
              </a:rPr>
              <a:t>&gt; nombres = new </a:t>
            </a:r>
            <a:r>
              <a:rPr lang="es-ES" sz="2000" b="1" dirty="0" err="1" smtClean="0">
                <a:latin typeface="Courier New" panose="02070309020205020404" pitchFamily="49" charset="0"/>
                <a:cs typeface="Courier New" panose="02070309020205020404" pitchFamily="49" charset="0"/>
              </a:rPr>
              <a:t>ArrayList</a:t>
            </a:r>
            <a:r>
              <a:rPr lang="es-ES" sz="2000" b="1" dirty="0" smtClean="0">
                <a:latin typeface="Courier New" panose="02070309020205020404" pitchFamily="49" charset="0"/>
                <a:cs typeface="Courier New" panose="02070309020205020404" pitchFamily="49" charset="0"/>
              </a:rPr>
              <a:t>();</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nombres.add</a:t>
            </a:r>
            <a:r>
              <a:rPr lang="es-ES" sz="2000" b="1" dirty="0" smtClean="0">
                <a:latin typeface="Courier New" panose="02070309020205020404" pitchFamily="49" charset="0"/>
                <a:cs typeface="Courier New" panose="02070309020205020404" pitchFamily="49" charset="0"/>
              </a:rPr>
              <a:t>(“Luis”);</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nombres.add</a:t>
            </a:r>
            <a:r>
              <a:rPr lang="es-ES" sz="2000" b="1" dirty="0" smtClean="0">
                <a:latin typeface="Courier New" panose="02070309020205020404" pitchFamily="49" charset="0"/>
                <a:cs typeface="Courier New" panose="02070309020205020404" pitchFamily="49" charset="0"/>
              </a:rPr>
              <a:t>(“Gorka”);</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nombres.add</a:t>
            </a:r>
            <a:r>
              <a:rPr lang="es-ES" sz="2000" b="1" dirty="0" smtClean="0">
                <a:latin typeface="Courier New" panose="02070309020205020404" pitchFamily="49" charset="0"/>
                <a:cs typeface="Courier New" panose="02070309020205020404" pitchFamily="49" charset="0"/>
              </a:rPr>
              <a:t>(“Nekane”);</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System.out.println</a:t>
            </a:r>
            <a:r>
              <a:rPr lang="es-ES" sz="2000" b="1" dirty="0" smtClean="0">
                <a:latin typeface="Courier New" panose="02070309020205020404" pitchFamily="49" charset="0"/>
                <a:cs typeface="Courier New" panose="02070309020205020404" pitchFamily="49" charset="0"/>
              </a:rPr>
              <a:t>(nombres);</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nombres = invertir(nombres);</a:t>
            </a:r>
          </a:p>
          <a:p>
            <a:r>
              <a:rPr lang="es-ES" sz="2000" b="1" dirty="0">
                <a:latin typeface="Courier New" panose="02070309020205020404" pitchFamily="49" charset="0"/>
                <a:cs typeface="Courier New" panose="02070309020205020404" pitchFamily="49" charset="0"/>
              </a:rPr>
              <a:t> </a:t>
            </a:r>
            <a:r>
              <a:rPr lang="es-ES" sz="2000" b="1" dirty="0" smtClean="0">
                <a:latin typeface="Courier New" panose="02070309020205020404" pitchFamily="49" charset="0"/>
                <a:cs typeface="Courier New" panose="02070309020205020404" pitchFamily="49" charset="0"/>
              </a:rPr>
              <a:t>  </a:t>
            </a:r>
            <a:r>
              <a:rPr lang="es-ES" sz="2000" b="1" dirty="0" err="1" smtClean="0">
                <a:latin typeface="Courier New" panose="02070309020205020404" pitchFamily="49" charset="0"/>
                <a:cs typeface="Courier New" panose="02070309020205020404" pitchFamily="49" charset="0"/>
              </a:rPr>
              <a:t>System.out.println</a:t>
            </a:r>
            <a:r>
              <a:rPr lang="es-ES" sz="2000" b="1" dirty="0" smtClean="0">
                <a:latin typeface="Courier New" panose="02070309020205020404" pitchFamily="49" charset="0"/>
                <a:cs typeface="Courier New" panose="02070309020205020404" pitchFamily="49" charset="0"/>
              </a:rPr>
              <a:t>(nombres);</a:t>
            </a:r>
          </a:p>
          <a:p>
            <a:r>
              <a:rPr lang="es-ES" sz="2000" b="1" dirty="0">
                <a:latin typeface="Courier New" panose="02070309020205020404" pitchFamily="49" charset="0"/>
                <a:cs typeface="Courier New" panose="02070309020205020404" pitchFamily="49" charset="0"/>
              </a:rPr>
              <a:t>}</a:t>
            </a:r>
            <a:endParaRPr lang="eu-ES" sz="2000" b="1" dirty="0">
              <a:latin typeface="Courier New" panose="02070309020205020404" pitchFamily="49" charset="0"/>
              <a:cs typeface="Courier New" panose="02070309020205020404" pitchFamily="49" charset="0"/>
            </a:endParaRPr>
          </a:p>
        </p:txBody>
      </p:sp>
      <p:sp>
        <p:nvSpPr>
          <p:cNvPr id="12" name="Title 3"/>
          <p:cNvSpPr>
            <a:spLocks noGrp="1"/>
          </p:cNvSpPr>
          <p:nvPr>
            <p:ph type="title"/>
          </p:nvPr>
        </p:nvSpPr>
        <p:spPr>
          <a:xfrm>
            <a:off x="-70818" y="0"/>
            <a:ext cx="905487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7.- </a:t>
            </a:r>
            <a:r>
              <a:rPr lang="es-ES" dirty="0" err="1" smtClean="0">
                <a:latin typeface="Times New Roman" panose="02020603050405020304" pitchFamily="18" charset="0"/>
                <a:cs typeface="Times New Roman" panose="02020603050405020304" pitchFamily="18" charset="0"/>
              </a:rPr>
              <a:t>ArrayList</a:t>
            </a:r>
            <a:r>
              <a:rPr lang="es-ES" dirty="0" smtClean="0">
                <a:latin typeface="Times New Roman" panose="02020603050405020304" pitchFamily="18" charset="0"/>
                <a:cs typeface="Times New Roman" panose="02020603050405020304" pitchFamily="18" charset="0"/>
              </a:rPr>
              <a:t> como parámetro de un método</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839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a:t>
              </a:fld>
              <a:endParaRPr lang="es-ES" b="1" dirty="0">
                <a:latin typeface="Times New Roman" panose="02020603050405020304" pitchFamily="18" charset="0"/>
                <a:cs typeface="Times New Roman" panose="02020603050405020304" pitchFamily="18" charset="0"/>
              </a:endParaRPr>
            </a:p>
          </p:txBody>
        </p:sp>
      </p:grpSp>
      <p:sp>
        <p:nvSpPr>
          <p:cNvPr id="17" name="Title 3"/>
          <p:cNvSpPr>
            <a:spLocks noGrp="1"/>
          </p:cNvSpPr>
          <p:nvPr>
            <p:ph type="title"/>
          </p:nvPr>
        </p:nvSpPr>
        <p:spPr>
          <a:xfrm>
            <a:off x="1122351" y="0"/>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1.- ¿Qué es un </a:t>
            </a:r>
            <a:r>
              <a:rPr lang="es-ES" dirty="0" err="1" smtClean="0">
                <a:latin typeface="Times New Roman" panose="02020603050405020304" pitchFamily="18" charset="0"/>
                <a:cs typeface="Times New Roman" panose="02020603050405020304" pitchFamily="18" charset="0"/>
              </a:rPr>
              <a:t>ArrayList</a:t>
            </a:r>
            <a:r>
              <a:rPr lang="es-ES" dirty="0" smtClean="0">
                <a:latin typeface="Times New Roman" panose="02020603050405020304" pitchFamily="18" charset="0"/>
                <a:cs typeface="Times New Roman" panose="02020603050405020304" pitchFamily="18" charset="0"/>
              </a:rPr>
              <a:t>?</a:t>
            </a:r>
            <a:endParaRPr lang="es-ES" dirty="0">
              <a:latin typeface="Times New Roman" panose="02020603050405020304" pitchFamily="18" charset="0"/>
              <a:cs typeface="Times New Roman" panose="02020603050405020304" pitchFamily="18" charset="0"/>
            </a:endParaRPr>
          </a:p>
        </p:txBody>
      </p:sp>
      <p:sp>
        <p:nvSpPr>
          <p:cNvPr id="18" name="13 CuadroTexto"/>
          <p:cNvSpPr txBox="1"/>
          <p:nvPr/>
        </p:nvSpPr>
        <p:spPr>
          <a:xfrm>
            <a:off x="1499570" y="1139817"/>
            <a:ext cx="7356754" cy="830997"/>
          </a:xfrm>
          <a:prstGeom prst="rect">
            <a:avLst/>
          </a:prstGeom>
          <a:noFill/>
        </p:spPr>
        <p:txBody>
          <a:bodyPr wrap="square" rtlCol="0">
            <a:spAutoFit/>
          </a:bodyPr>
          <a:lstStyle/>
          <a:p>
            <a:r>
              <a:rPr lang="es-ES" sz="2400" b="1" dirty="0" err="1" smtClean="0">
                <a:latin typeface="Courier New" pitchFamily="49" charset="0"/>
                <a:cs typeface="Courier New" pitchFamily="49" charset="0"/>
              </a:rPr>
              <a:t>ArrayList</a:t>
            </a:r>
            <a:r>
              <a:rPr lang="es-ES" sz="2400" b="1" dirty="0" smtClean="0">
                <a:latin typeface="Courier New" pitchFamily="49" charset="0"/>
                <a:cs typeface="Courier New" pitchFamily="49" charset="0"/>
              </a:rPr>
              <a:t>&lt;tipo&gt; </a:t>
            </a:r>
            <a:r>
              <a:rPr lang="es-ES" sz="2400" b="1" dirty="0" err="1" smtClean="0">
                <a:latin typeface="Courier New" pitchFamily="49" charset="0"/>
                <a:cs typeface="Courier New" pitchFamily="49" charset="0"/>
              </a:rPr>
              <a:t>nombreArray</a:t>
            </a:r>
            <a:r>
              <a:rPr lang="es-ES" sz="2400" b="1" dirty="0" smtClean="0">
                <a:latin typeface="Courier New" pitchFamily="49" charset="0"/>
                <a:cs typeface="Courier New" pitchFamily="49" charset="0"/>
              </a:rPr>
              <a:t> = new</a:t>
            </a:r>
          </a:p>
          <a:p>
            <a:r>
              <a:rPr lang="es-ES" sz="2400" b="1" dirty="0" smtClean="0">
                <a:latin typeface="Courier New" pitchFamily="49" charset="0"/>
                <a:cs typeface="Courier New" pitchFamily="49" charset="0"/>
              </a:rPr>
              <a:t>                     </a:t>
            </a:r>
            <a:r>
              <a:rPr lang="es-ES" sz="2400" b="1" dirty="0" err="1" smtClean="0">
                <a:latin typeface="Courier New" pitchFamily="49" charset="0"/>
                <a:cs typeface="Courier New" pitchFamily="49" charset="0"/>
              </a:rPr>
              <a:t>ArrayList</a:t>
            </a:r>
            <a:r>
              <a:rPr lang="es-ES" sz="2400" b="1" dirty="0" smtClean="0">
                <a:latin typeface="Courier New" pitchFamily="49" charset="0"/>
                <a:cs typeface="Courier New" pitchFamily="49" charset="0"/>
              </a:rPr>
              <a:t>&lt;tipo&gt;();</a:t>
            </a:r>
            <a:endParaRPr lang="es-ES" sz="2400" b="1" dirty="0">
              <a:latin typeface="Courier New" pitchFamily="49" charset="0"/>
              <a:cs typeface="Courier New" pitchFamily="49" charset="0"/>
            </a:endParaRPr>
          </a:p>
        </p:txBody>
      </p:sp>
      <p:sp>
        <p:nvSpPr>
          <p:cNvPr id="19" name="14 CuadroTexto"/>
          <p:cNvSpPr txBox="1"/>
          <p:nvPr/>
        </p:nvSpPr>
        <p:spPr>
          <a:xfrm>
            <a:off x="1720073" y="2169798"/>
            <a:ext cx="3309774" cy="430887"/>
          </a:xfrm>
          <a:prstGeom prst="rect">
            <a:avLst/>
          </a:prstGeom>
          <a:noFill/>
        </p:spPr>
        <p:txBody>
          <a:bodyPr wrap="square" rtlCol="0">
            <a:spAutoFit/>
          </a:bodyPr>
          <a:lstStyle/>
          <a:p>
            <a:r>
              <a:rPr lang="es-ES" sz="2200" b="1" dirty="0" smtClean="0">
                <a:latin typeface="Times New Roman" pitchFamily="18" charset="0"/>
                <a:cs typeface="Times New Roman" pitchFamily="18" charset="0"/>
              </a:rPr>
              <a:t>tipo</a:t>
            </a:r>
            <a:r>
              <a:rPr lang="es-ES" sz="2200" dirty="0" smtClean="0">
                <a:latin typeface="Times New Roman" pitchFamily="18" charset="0"/>
                <a:cs typeface="Times New Roman" pitchFamily="18" charset="0"/>
              </a:rPr>
              <a:t> debe ser una clase. </a:t>
            </a:r>
            <a:endParaRPr lang="es-ES" sz="2200" dirty="0">
              <a:latin typeface="Times New Roman" pitchFamily="18" charset="0"/>
              <a:cs typeface="Times New Roman" pitchFamily="18" charset="0"/>
            </a:endParaRPr>
          </a:p>
        </p:txBody>
      </p:sp>
      <p:sp>
        <p:nvSpPr>
          <p:cNvPr id="20" name="15 CuadroTexto"/>
          <p:cNvSpPr txBox="1"/>
          <p:nvPr/>
        </p:nvSpPr>
        <p:spPr>
          <a:xfrm>
            <a:off x="2271680" y="2534093"/>
            <a:ext cx="5812535" cy="430887"/>
          </a:xfrm>
          <a:prstGeom prst="rect">
            <a:avLst/>
          </a:prstGeom>
          <a:noFill/>
        </p:spPr>
        <p:txBody>
          <a:bodyPr wrap="square" rtlCol="0">
            <a:spAutoFit/>
          </a:bodyPr>
          <a:lstStyle/>
          <a:p>
            <a:r>
              <a:rPr lang="es-ES" sz="2200" dirty="0" smtClean="0">
                <a:latin typeface="Times New Roman" pitchFamily="18" charset="0"/>
                <a:cs typeface="Times New Roman" pitchFamily="18" charset="0"/>
              </a:rPr>
              <a:t>Indica el tipo de objetos que contendrá el </a:t>
            </a:r>
            <a:r>
              <a:rPr lang="es-ES" sz="2200" dirty="0" err="1" smtClean="0">
                <a:latin typeface="Times New Roman" pitchFamily="18" charset="0"/>
                <a:cs typeface="Times New Roman" pitchFamily="18" charset="0"/>
              </a:rPr>
              <a:t>array</a:t>
            </a:r>
            <a:endParaRPr lang="es-ES" sz="2200" dirty="0">
              <a:latin typeface="Times New Roman" pitchFamily="18" charset="0"/>
              <a:cs typeface="Times New Roman" pitchFamily="18" charset="0"/>
            </a:endParaRPr>
          </a:p>
        </p:txBody>
      </p:sp>
      <p:sp>
        <p:nvSpPr>
          <p:cNvPr id="21" name="16 CuadroTexto"/>
          <p:cNvSpPr txBox="1"/>
          <p:nvPr/>
        </p:nvSpPr>
        <p:spPr>
          <a:xfrm>
            <a:off x="1569105" y="3178104"/>
            <a:ext cx="7047151" cy="830997"/>
          </a:xfrm>
          <a:prstGeom prst="rect">
            <a:avLst/>
          </a:prstGeom>
          <a:noFill/>
        </p:spPr>
        <p:txBody>
          <a:bodyPr wrap="square" rtlCol="0">
            <a:spAutoFit/>
          </a:bodyPr>
          <a:lstStyle/>
          <a:p>
            <a:pPr algn="ctr"/>
            <a:r>
              <a:rPr lang="es-ES" sz="2400" b="1" dirty="0" smtClean="0">
                <a:solidFill>
                  <a:srgbClr val="FF0000"/>
                </a:solidFill>
                <a:latin typeface="Times New Roman" pitchFamily="18" charset="0"/>
                <a:cs typeface="Times New Roman" pitchFamily="18" charset="0"/>
              </a:rPr>
              <a:t>No podemos utilizar tipos primitivos, para un tipo primitivo debemos utilizar su clase envolvente</a:t>
            </a:r>
            <a:endParaRPr lang="es-E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48010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22351" y="0"/>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1.- ¿Qué es un </a:t>
            </a:r>
            <a:r>
              <a:rPr lang="es-ES" dirty="0" err="1" smtClean="0">
                <a:latin typeface="Times New Roman" panose="02020603050405020304" pitchFamily="18" charset="0"/>
                <a:cs typeface="Times New Roman" panose="02020603050405020304" pitchFamily="18" charset="0"/>
              </a:rPr>
              <a:t>ArrayList</a:t>
            </a:r>
            <a:r>
              <a:rPr lang="es-ES" dirty="0" smtClean="0">
                <a:latin typeface="Times New Roman" panose="02020603050405020304" pitchFamily="18" charset="0"/>
                <a:cs typeface="Times New Roman" panose="02020603050405020304" pitchFamily="18" charset="0"/>
              </a:rPr>
              <a:t>?</a:t>
            </a:r>
            <a:endParaRPr lang="es-ES" dirty="0">
              <a:latin typeface="Times New Roman" panose="02020603050405020304" pitchFamily="18" charset="0"/>
              <a:cs typeface="Times New Roman" panose="02020603050405020304" pitchFamily="18" charset="0"/>
            </a:endParaRPr>
          </a:p>
        </p:txBody>
      </p:sp>
      <p:sp>
        <p:nvSpPr>
          <p:cNvPr id="12" name="17 CuadroTexto"/>
          <p:cNvSpPr txBox="1"/>
          <p:nvPr/>
        </p:nvSpPr>
        <p:spPr>
          <a:xfrm>
            <a:off x="1517899" y="3114427"/>
            <a:ext cx="7334349" cy="769441"/>
          </a:xfrm>
          <a:prstGeom prst="rect">
            <a:avLst/>
          </a:prstGeom>
          <a:noFill/>
        </p:spPr>
        <p:txBody>
          <a:bodyPr wrap="square" rtlCol="0">
            <a:spAutoFit/>
          </a:bodyPr>
          <a:lstStyle/>
          <a:p>
            <a:r>
              <a:rPr lang="es-ES" sz="2200" b="1" dirty="0" err="1" smtClean="0">
                <a:latin typeface="Courier New" pitchFamily="49" charset="0"/>
                <a:cs typeface="Courier New" pitchFamily="49" charset="0"/>
              </a:rPr>
              <a:t>ArrayList</a:t>
            </a:r>
            <a:r>
              <a:rPr lang="es-ES" sz="2200" b="1" dirty="0" smtClean="0">
                <a:latin typeface="Courier New" pitchFamily="49" charset="0"/>
                <a:cs typeface="Courier New" pitchFamily="49" charset="0"/>
              </a:rPr>
              <a:t>&lt;</a:t>
            </a:r>
            <a:r>
              <a:rPr lang="es-ES" sz="2200" b="1" dirty="0" err="1" smtClean="0">
                <a:latin typeface="Courier New" pitchFamily="49" charset="0"/>
                <a:cs typeface="Courier New" pitchFamily="49" charset="0"/>
              </a:rPr>
              <a:t>Integer</a:t>
            </a:r>
            <a:r>
              <a:rPr lang="es-ES" sz="2200" b="1" dirty="0" smtClean="0">
                <a:latin typeface="Courier New" pitchFamily="49" charset="0"/>
                <a:cs typeface="Courier New" pitchFamily="49" charset="0"/>
              </a:rPr>
              <a:t>&gt; </a:t>
            </a:r>
            <a:r>
              <a:rPr lang="es-ES" sz="2200" b="1" dirty="0" err="1" smtClean="0">
                <a:latin typeface="Courier New" pitchFamily="49" charset="0"/>
                <a:cs typeface="Courier New" pitchFamily="49" charset="0"/>
              </a:rPr>
              <a:t>numeros</a:t>
            </a:r>
            <a:r>
              <a:rPr lang="es-ES" sz="2200" b="1" dirty="0" smtClean="0">
                <a:latin typeface="Courier New" pitchFamily="49" charset="0"/>
                <a:cs typeface="Courier New" pitchFamily="49" charset="0"/>
              </a:rPr>
              <a:t> = new  </a:t>
            </a:r>
          </a:p>
          <a:p>
            <a:r>
              <a:rPr lang="es-ES" sz="2200" b="1" dirty="0" smtClean="0">
                <a:latin typeface="Courier New" pitchFamily="49" charset="0"/>
                <a:cs typeface="Courier New" pitchFamily="49" charset="0"/>
              </a:rPr>
              <a:t>                      </a:t>
            </a:r>
            <a:r>
              <a:rPr lang="es-ES" sz="2200" b="1" dirty="0" err="1" smtClean="0">
                <a:latin typeface="Courier New" pitchFamily="49" charset="0"/>
                <a:cs typeface="Courier New" pitchFamily="49" charset="0"/>
              </a:rPr>
              <a:t>ArraList</a:t>
            </a:r>
            <a:r>
              <a:rPr lang="es-ES" sz="2200" b="1" dirty="0" smtClean="0">
                <a:latin typeface="Courier New" pitchFamily="49" charset="0"/>
                <a:cs typeface="Courier New" pitchFamily="49" charset="0"/>
              </a:rPr>
              <a:t>&lt;</a:t>
            </a:r>
            <a:r>
              <a:rPr lang="es-ES" sz="2200" b="1" dirty="0" err="1" smtClean="0">
                <a:latin typeface="Courier New" pitchFamily="49" charset="0"/>
                <a:cs typeface="Courier New" pitchFamily="49" charset="0"/>
              </a:rPr>
              <a:t>Integer</a:t>
            </a:r>
            <a:r>
              <a:rPr lang="es-ES" sz="2200" b="1" dirty="0" smtClean="0">
                <a:latin typeface="Courier New" pitchFamily="49" charset="0"/>
                <a:cs typeface="Courier New" pitchFamily="49" charset="0"/>
              </a:rPr>
              <a:t>&gt;();  </a:t>
            </a:r>
            <a:endParaRPr lang="es-ES" sz="2200" b="1" dirty="0">
              <a:latin typeface="Courier New" pitchFamily="49" charset="0"/>
              <a:cs typeface="Courier New" pitchFamily="49" charset="0"/>
            </a:endParaRPr>
          </a:p>
        </p:txBody>
      </p:sp>
      <p:sp>
        <p:nvSpPr>
          <p:cNvPr id="13" name="18 CuadroTexto"/>
          <p:cNvSpPr txBox="1"/>
          <p:nvPr/>
        </p:nvSpPr>
        <p:spPr>
          <a:xfrm>
            <a:off x="2007511" y="3883869"/>
            <a:ext cx="6630455" cy="461665"/>
          </a:xfrm>
          <a:prstGeom prst="rect">
            <a:avLst/>
          </a:prstGeom>
          <a:noFill/>
        </p:spPr>
        <p:txBody>
          <a:bodyPr wrap="square" rtlCol="0">
            <a:spAutoFit/>
          </a:bodyPr>
          <a:lstStyle/>
          <a:p>
            <a:pPr algn="ctr"/>
            <a:r>
              <a:rPr lang="es-ES" sz="2400" b="1" dirty="0" smtClean="0">
                <a:solidFill>
                  <a:srgbClr val="FF0000"/>
                </a:solidFill>
                <a:latin typeface="Times New Roman" pitchFamily="18" charset="0"/>
                <a:cs typeface="Times New Roman" pitchFamily="18" charset="0"/>
              </a:rPr>
              <a:t>Crea el </a:t>
            </a:r>
            <a:r>
              <a:rPr lang="es-ES" sz="2400" b="1" dirty="0" err="1" smtClean="0">
                <a:solidFill>
                  <a:srgbClr val="FF0000"/>
                </a:solidFill>
                <a:latin typeface="Times New Roman" pitchFamily="18" charset="0"/>
                <a:cs typeface="Times New Roman" pitchFamily="18" charset="0"/>
              </a:rPr>
              <a:t>array</a:t>
            </a:r>
            <a:r>
              <a:rPr lang="es-ES" sz="2400" b="1" dirty="0" smtClean="0">
                <a:solidFill>
                  <a:srgbClr val="FF0000"/>
                </a:solidFill>
                <a:latin typeface="Times New Roman" pitchFamily="18" charset="0"/>
                <a:cs typeface="Times New Roman" pitchFamily="18" charset="0"/>
              </a:rPr>
              <a:t> «</a:t>
            </a:r>
            <a:r>
              <a:rPr lang="es-ES" sz="2400" b="1" i="1" dirty="0" err="1" smtClean="0">
                <a:solidFill>
                  <a:srgbClr val="FF0000"/>
                </a:solidFill>
                <a:latin typeface="Times New Roman" pitchFamily="18" charset="0"/>
                <a:cs typeface="Times New Roman" pitchFamily="18" charset="0"/>
              </a:rPr>
              <a:t>numeros</a:t>
            </a:r>
            <a:r>
              <a:rPr lang="es-ES" sz="2400" b="1" dirty="0" smtClean="0">
                <a:solidFill>
                  <a:srgbClr val="FF0000"/>
                </a:solidFill>
                <a:latin typeface="Times New Roman" pitchFamily="18" charset="0"/>
                <a:cs typeface="Times New Roman" pitchFamily="18" charset="0"/>
              </a:rPr>
              <a:t>» de enteros</a:t>
            </a:r>
            <a:endParaRPr lang="es-ES" sz="2400" b="1" dirty="0">
              <a:solidFill>
                <a:srgbClr val="FF0000"/>
              </a:solidFill>
              <a:latin typeface="Times New Roman" pitchFamily="18" charset="0"/>
              <a:cs typeface="Times New Roman" pitchFamily="18" charset="0"/>
            </a:endParaRPr>
          </a:p>
        </p:txBody>
      </p:sp>
      <p:sp>
        <p:nvSpPr>
          <p:cNvPr id="14" name="17 CuadroTexto"/>
          <p:cNvSpPr txBox="1"/>
          <p:nvPr/>
        </p:nvSpPr>
        <p:spPr>
          <a:xfrm>
            <a:off x="1517900" y="1282623"/>
            <a:ext cx="7334349" cy="769441"/>
          </a:xfrm>
          <a:prstGeom prst="rect">
            <a:avLst/>
          </a:prstGeom>
          <a:noFill/>
        </p:spPr>
        <p:txBody>
          <a:bodyPr wrap="square" rtlCol="0">
            <a:spAutoFit/>
          </a:bodyPr>
          <a:lstStyle/>
          <a:p>
            <a:r>
              <a:rPr lang="es-ES" sz="2200" b="1" dirty="0" err="1" smtClean="0">
                <a:latin typeface="Courier New" pitchFamily="49" charset="0"/>
                <a:cs typeface="Courier New" pitchFamily="49" charset="0"/>
              </a:rPr>
              <a:t>ArrayList</a:t>
            </a:r>
            <a:r>
              <a:rPr lang="es-ES" sz="2200" b="1" dirty="0" smtClean="0">
                <a:latin typeface="Courier New" pitchFamily="49" charset="0"/>
                <a:cs typeface="Courier New" pitchFamily="49" charset="0"/>
              </a:rPr>
              <a:t>&lt;Personas&gt; alumnos = new  </a:t>
            </a:r>
          </a:p>
          <a:p>
            <a:r>
              <a:rPr lang="es-ES" sz="2200" b="1" dirty="0" smtClean="0">
                <a:latin typeface="Courier New" pitchFamily="49" charset="0"/>
                <a:cs typeface="Courier New" pitchFamily="49" charset="0"/>
              </a:rPr>
              <a:t>                     </a:t>
            </a:r>
            <a:r>
              <a:rPr lang="es-ES" sz="2200" b="1" dirty="0" err="1" smtClean="0">
                <a:latin typeface="Courier New" pitchFamily="49" charset="0"/>
                <a:cs typeface="Courier New" pitchFamily="49" charset="0"/>
              </a:rPr>
              <a:t>ArraList</a:t>
            </a:r>
            <a:r>
              <a:rPr lang="es-ES" sz="2200" b="1" dirty="0" smtClean="0">
                <a:latin typeface="Courier New" pitchFamily="49" charset="0"/>
                <a:cs typeface="Courier New" pitchFamily="49" charset="0"/>
              </a:rPr>
              <a:t>&lt;Personas&gt;();  </a:t>
            </a:r>
            <a:endParaRPr lang="es-ES" sz="2200" b="1" dirty="0">
              <a:latin typeface="Courier New" pitchFamily="49" charset="0"/>
              <a:cs typeface="Courier New" pitchFamily="49" charset="0"/>
            </a:endParaRPr>
          </a:p>
        </p:txBody>
      </p:sp>
      <p:sp>
        <p:nvSpPr>
          <p:cNvPr id="15" name="18 CuadroTexto"/>
          <p:cNvSpPr txBox="1"/>
          <p:nvPr/>
        </p:nvSpPr>
        <p:spPr>
          <a:xfrm>
            <a:off x="1869845" y="2059957"/>
            <a:ext cx="6630455" cy="830997"/>
          </a:xfrm>
          <a:prstGeom prst="rect">
            <a:avLst/>
          </a:prstGeom>
          <a:noFill/>
        </p:spPr>
        <p:txBody>
          <a:bodyPr wrap="square" rtlCol="0">
            <a:spAutoFit/>
          </a:bodyPr>
          <a:lstStyle/>
          <a:p>
            <a:pPr algn="ctr"/>
            <a:r>
              <a:rPr lang="es-ES" sz="2400" b="1" dirty="0" smtClean="0">
                <a:solidFill>
                  <a:srgbClr val="FF0000"/>
                </a:solidFill>
                <a:latin typeface="Times New Roman" pitchFamily="18" charset="0"/>
                <a:cs typeface="Times New Roman" pitchFamily="18" charset="0"/>
              </a:rPr>
              <a:t>Crea el </a:t>
            </a:r>
            <a:r>
              <a:rPr lang="es-ES" sz="2400" b="1" dirty="0" err="1" smtClean="0">
                <a:solidFill>
                  <a:srgbClr val="FF0000"/>
                </a:solidFill>
                <a:latin typeface="Times New Roman" pitchFamily="18" charset="0"/>
                <a:cs typeface="Times New Roman" pitchFamily="18" charset="0"/>
              </a:rPr>
              <a:t>array</a:t>
            </a:r>
            <a:r>
              <a:rPr lang="es-ES" sz="2400" b="1" dirty="0" smtClean="0">
                <a:solidFill>
                  <a:srgbClr val="FF0000"/>
                </a:solidFill>
                <a:latin typeface="Times New Roman" pitchFamily="18" charset="0"/>
                <a:cs typeface="Times New Roman" pitchFamily="18" charset="0"/>
              </a:rPr>
              <a:t> «</a:t>
            </a:r>
            <a:r>
              <a:rPr lang="es-ES" sz="2400" b="1" i="1" dirty="0" smtClean="0">
                <a:solidFill>
                  <a:srgbClr val="FF0000"/>
                </a:solidFill>
                <a:latin typeface="Times New Roman" pitchFamily="18" charset="0"/>
                <a:cs typeface="Times New Roman" pitchFamily="18" charset="0"/>
              </a:rPr>
              <a:t>alumnos</a:t>
            </a:r>
            <a:r>
              <a:rPr lang="es-ES" sz="2400" b="1" dirty="0" smtClean="0">
                <a:solidFill>
                  <a:srgbClr val="FF0000"/>
                </a:solidFill>
                <a:latin typeface="Times New Roman" pitchFamily="18" charset="0"/>
                <a:cs typeface="Times New Roman" pitchFamily="18" charset="0"/>
              </a:rPr>
              <a:t>» para objetos de la clase «Personas»</a:t>
            </a:r>
            <a:endParaRPr lang="es-ES"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48740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a:t>
              </a:fld>
              <a:endParaRPr lang="es-ES" b="1" dirty="0">
                <a:latin typeface="Times New Roman" panose="02020603050405020304" pitchFamily="18" charset="0"/>
                <a:cs typeface="Times New Roman" panose="02020603050405020304" pitchFamily="18" charset="0"/>
              </a:endParaRPr>
            </a:p>
          </p:txBody>
        </p:sp>
      </p:grpSp>
      <p:sp>
        <p:nvSpPr>
          <p:cNvPr id="13" name="Title 3"/>
          <p:cNvSpPr>
            <a:spLocks noGrp="1"/>
          </p:cNvSpPr>
          <p:nvPr>
            <p:ph type="title"/>
          </p:nvPr>
        </p:nvSpPr>
        <p:spPr>
          <a:xfrm>
            <a:off x="1122351" y="0"/>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1.- ¿Qué es un </a:t>
            </a:r>
            <a:r>
              <a:rPr lang="es-ES" dirty="0" err="1" smtClean="0">
                <a:latin typeface="Times New Roman" panose="02020603050405020304" pitchFamily="18" charset="0"/>
                <a:cs typeface="Times New Roman" panose="02020603050405020304" pitchFamily="18" charset="0"/>
              </a:rPr>
              <a:t>ArrayList</a:t>
            </a:r>
            <a:r>
              <a:rPr lang="es-ES" dirty="0" smtClean="0">
                <a:latin typeface="Times New Roman" panose="02020603050405020304" pitchFamily="18" charset="0"/>
                <a:cs typeface="Times New Roman" panose="02020603050405020304" pitchFamily="18" charset="0"/>
              </a:rPr>
              <a:t>?</a:t>
            </a:r>
            <a:endParaRPr lang="es-ES" dirty="0">
              <a:latin typeface="Times New Roman" panose="02020603050405020304" pitchFamily="18" charset="0"/>
              <a:cs typeface="Times New Roman" panose="02020603050405020304" pitchFamily="18" charset="0"/>
            </a:endParaRPr>
          </a:p>
        </p:txBody>
      </p:sp>
      <p:pic>
        <p:nvPicPr>
          <p:cNvPr id="11" name="Picture 2"/>
          <p:cNvPicPr>
            <a:picLocks noChangeAspect="1" noChangeArrowheads="1"/>
          </p:cNvPicPr>
          <p:nvPr/>
        </p:nvPicPr>
        <p:blipFill>
          <a:blip r:embed="rId2" cstate="print"/>
          <a:srcRect/>
          <a:stretch>
            <a:fillRect/>
          </a:stretch>
        </p:blipFill>
        <p:spPr bwMode="auto">
          <a:xfrm>
            <a:off x="911151" y="521914"/>
            <a:ext cx="7024430" cy="4230373"/>
          </a:xfrm>
          <a:prstGeom prst="rect">
            <a:avLst/>
          </a:prstGeom>
          <a:noFill/>
          <a:ln w="38100">
            <a:solidFill>
              <a:schemeClr val="tx1"/>
            </a:solidFill>
            <a:miter lim="800000"/>
            <a:headEnd/>
            <a:tailEnd/>
          </a:ln>
        </p:spPr>
      </p:pic>
      <p:pic>
        <p:nvPicPr>
          <p:cNvPr id="12" name="Picture 3"/>
          <p:cNvPicPr>
            <a:picLocks noChangeAspect="1" noChangeArrowheads="1"/>
          </p:cNvPicPr>
          <p:nvPr/>
        </p:nvPicPr>
        <p:blipFill>
          <a:blip r:embed="rId3" cstate="print"/>
          <a:srcRect/>
          <a:stretch>
            <a:fillRect/>
          </a:stretch>
        </p:blipFill>
        <p:spPr bwMode="auto">
          <a:xfrm>
            <a:off x="5038581" y="4286089"/>
            <a:ext cx="2595985" cy="544319"/>
          </a:xfrm>
          <a:prstGeom prst="rect">
            <a:avLst/>
          </a:prstGeom>
          <a:noFill/>
          <a:ln w="44450">
            <a:solidFill>
              <a:schemeClr val="tx1"/>
            </a:solidFill>
            <a:miter lim="800000"/>
            <a:headEnd/>
            <a:tailEnd/>
          </a:ln>
        </p:spPr>
      </p:pic>
    </p:spTree>
    <p:extLst>
      <p:ext uri="{BB962C8B-B14F-4D97-AF65-F5344CB8AC3E}">
        <p14:creationId xmlns:p14="http://schemas.microsoft.com/office/powerpoint/2010/main" val="1758872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6</a:t>
              </a:fld>
              <a:endParaRPr lang="es-ES" b="1" dirty="0">
                <a:latin typeface="Times New Roman" panose="02020603050405020304" pitchFamily="18" charset="0"/>
                <a:cs typeface="Times New Roman" panose="02020603050405020304" pitchFamily="18" charset="0"/>
              </a:endParaRPr>
            </a:p>
          </p:txBody>
        </p:sp>
      </p:grpSp>
      <p:graphicFrame>
        <p:nvGraphicFramePr>
          <p:cNvPr id="12" name="14 Tabla"/>
          <p:cNvGraphicFramePr>
            <a:graphicFrameLocks noGrp="1"/>
          </p:cNvGraphicFramePr>
          <p:nvPr>
            <p:extLst>
              <p:ext uri="{D42A27DB-BD31-4B8C-83A1-F6EECF244321}">
                <p14:modId xmlns:p14="http://schemas.microsoft.com/office/powerpoint/2010/main" val="3827535653"/>
              </p:ext>
            </p:extLst>
          </p:nvPr>
        </p:nvGraphicFramePr>
        <p:xfrm>
          <a:off x="259661" y="976097"/>
          <a:ext cx="8640960" cy="3474720"/>
        </p:xfrm>
        <a:graphic>
          <a:graphicData uri="http://schemas.openxmlformats.org/drawingml/2006/table">
            <a:tbl>
              <a:tblPr firstRow="1" bandRow="1">
                <a:tableStyleId>{5940675A-B579-460E-94D1-54222C63F5DA}</a:tableStyleId>
              </a:tblPr>
              <a:tblGrid>
                <a:gridCol w="2808312">
                  <a:extLst>
                    <a:ext uri="{9D8B030D-6E8A-4147-A177-3AD203B41FA5}">
                      <a16:colId xmlns:a16="http://schemas.microsoft.com/office/drawing/2014/main" val="20000"/>
                    </a:ext>
                  </a:extLst>
                </a:gridCol>
                <a:gridCol w="5832648">
                  <a:extLst>
                    <a:ext uri="{9D8B030D-6E8A-4147-A177-3AD203B41FA5}">
                      <a16:colId xmlns:a16="http://schemas.microsoft.com/office/drawing/2014/main" val="20001"/>
                    </a:ext>
                  </a:extLst>
                </a:gridCol>
              </a:tblGrid>
              <a:tr h="370840">
                <a:tc>
                  <a:txBody>
                    <a:bodyPr/>
                    <a:lstStyle/>
                    <a:p>
                      <a:pPr algn="ctr"/>
                      <a:r>
                        <a:rPr lang="es-ES" sz="2400" b="1" dirty="0" smtClean="0">
                          <a:latin typeface="Times New Roman" pitchFamily="18" charset="0"/>
                          <a:cs typeface="Times New Roman" pitchFamily="18" charset="0"/>
                        </a:rPr>
                        <a:t>Método </a:t>
                      </a:r>
                      <a:endParaRPr lang="es-ES" sz="2400" b="1"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ES" sz="2400" b="1" dirty="0" smtClean="0">
                          <a:latin typeface="Times New Roman" pitchFamily="18" charset="0"/>
                          <a:cs typeface="Times New Roman" pitchFamily="18" charset="0"/>
                        </a:rPr>
                        <a:t>Descripción</a:t>
                      </a:r>
                      <a:endParaRPr lang="es-ES" sz="2400" b="1"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0"/>
                  </a:ext>
                </a:extLst>
              </a:tr>
              <a:tr h="370840">
                <a:tc>
                  <a:txBody>
                    <a:bodyPr/>
                    <a:lstStyle/>
                    <a:p>
                      <a:r>
                        <a:rPr lang="es-ES" sz="2400" b="1" dirty="0" err="1" smtClean="0">
                          <a:latin typeface="Times New Roman" pitchFamily="18" charset="0"/>
                          <a:cs typeface="Times New Roman" pitchFamily="18" charset="0"/>
                        </a:rPr>
                        <a:t>size</a:t>
                      </a:r>
                      <a:r>
                        <a:rPr lang="es-ES" sz="2400" b="1" dirty="0" smtClean="0">
                          <a:latin typeface="Times New Roman" pitchFamily="18" charset="0"/>
                          <a:cs typeface="Times New Roman" pitchFamily="18" charset="0"/>
                        </a:rPr>
                        <a:t>()</a:t>
                      </a:r>
                      <a:endParaRPr lang="es-ES" sz="2400" b="1" dirty="0">
                        <a:latin typeface="Times New Roman" pitchFamily="18" charset="0"/>
                        <a:cs typeface="Times New Roman" pitchFamily="18" charset="0"/>
                      </a:endParaRPr>
                    </a:p>
                  </a:txBody>
                  <a:tcPr>
                    <a:solidFill>
                      <a:schemeClr val="bg1"/>
                    </a:solidFill>
                  </a:tcPr>
                </a:tc>
                <a:tc>
                  <a:txBody>
                    <a:bodyPr/>
                    <a:lstStyle/>
                    <a:p>
                      <a:r>
                        <a:rPr lang="es-ES" sz="2400" dirty="0" smtClean="0">
                          <a:latin typeface="Times New Roman" pitchFamily="18" charset="0"/>
                          <a:cs typeface="Times New Roman" pitchFamily="18" charset="0"/>
                        </a:rPr>
                        <a:t>Devuelve el número de elementos (</a:t>
                      </a:r>
                      <a:r>
                        <a:rPr lang="es-ES" sz="2400" dirty="0" err="1" smtClean="0">
                          <a:latin typeface="Times New Roman" pitchFamily="18" charset="0"/>
                          <a:cs typeface="Times New Roman" pitchFamily="18" charset="0"/>
                        </a:rPr>
                        <a:t>int</a:t>
                      </a:r>
                      <a:r>
                        <a:rPr lang="es-ES" sz="2400" dirty="0" smtClean="0">
                          <a:latin typeface="Times New Roman" pitchFamily="18" charset="0"/>
                          <a:cs typeface="Times New Roman" pitchFamily="18" charset="0"/>
                        </a:rPr>
                        <a:t>)</a:t>
                      </a:r>
                      <a:endParaRPr lang="es-ES" sz="2400" dirty="0">
                        <a:latin typeface="Times New Roman" pitchFamily="18" charset="0"/>
                        <a:cs typeface="Times New Roman" pitchFamily="18" charset="0"/>
                      </a:endParaRPr>
                    </a:p>
                  </a:txBody>
                  <a:tcPr>
                    <a:solidFill>
                      <a:schemeClr val="bg1"/>
                    </a:solidFill>
                  </a:tcPr>
                </a:tc>
                <a:extLst>
                  <a:ext uri="{0D108BD9-81ED-4DB2-BD59-A6C34878D82A}">
                    <a16:rowId xmlns:a16="http://schemas.microsoft.com/office/drawing/2014/main" val="10001"/>
                  </a:ext>
                </a:extLst>
              </a:tr>
              <a:tr h="370840">
                <a:tc>
                  <a:txBody>
                    <a:bodyPr/>
                    <a:lstStyle/>
                    <a:p>
                      <a:r>
                        <a:rPr lang="es-ES" sz="2400" b="1" dirty="0" err="1" smtClean="0">
                          <a:latin typeface="Times New Roman" pitchFamily="18" charset="0"/>
                          <a:cs typeface="Times New Roman" pitchFamily="18" charset="0"/>
                        </a:rPr>
                        <a:t>add</a:t>
                      </a:r>
                      <a:r>
                        <a:rPr lang="es-ES" sz="2400" b="1" dirty="0" smtClean="0">
                          <a:latin typeface="Times New Roman" pitchFamily="18" charset="0"/>
                          <a:cs typeface="Times New Roman" pitchFamily="18" charset="0"/>
                        </a:rPr>
                        <a:t>(x</a:t>
                      </a:r>
                      <a:r>
                        <a:rPr lang="es-ES" sz="2400" b="1" dirty="0" smtClean="0">
                          <a:latin typeface="Times New Roman" pitchFamily="18" charset="0"/>
                          <a:cs typeface="Times New Roman" pitchFamily="18" charset="0"/>
                        </a:rPr>
                        <a:t>)</a:t>
                      </a:r>
                      <a:endParaRPr lang="es-ES" sz="2400" b="1" dirty="0">
                        <a:latin typeface="Times New Roman" pitchFamily="18" charset="0"/>
                        <a:cs typeface="Times New Roman" pitchFamily="18" charset="0"/>
                      </a:endParaRPr>
                    </a:p>
                  </a:txBody>
                  <a:tcPr>
                    <a:solidFill>
                      <a:schemeClr val="bg1"/>
                    </a:solidFill>
                  </a:tcPr>
                </a:tc>
                <a:tc>
                  <a:txBody>
                    <a:bodyPr/>
                    <a:lstStyle/>
                    <a:p>
                      <a:r>
                        <a:rPr lang="es-ES" sz="2400" dirty="0" smtClean="0">
                          <a:latin typeface="Times New Roman" pitchFamily="18" charset="0"/>
                          <a:cs typeface="Times New Roman" pitchFamily="18" charset="0"/>
                        </a:rPr>
                        <a:t>Añade</a:t>
                      </a:r>
                      <a:r>
                        <a:rPr lang="es-ES" sz="2400" baseline="0" dirty="0" smtClean="0">
                          <a:latin typeface="Times New Roman" pitchFamily="18" charset="0"/>
                          <a:cs typeface="Times New Roman" pitchFamily="18" charset="0"/>
                        </a:rPr>
                        <a:t> el objeto X al final. Devuelve true</a:t>
                      </a:r>
                      <a:endParaRPr lang="es-ES" sz="2400" dirty="0">
                        <a:latin typeface="Times New Roman" pitchFamily="18" charset="0"/>
                        <a:cs typeface="Times New Roman" pitchFamily="18" charset="0"/>
                      </a:endParaRPr>
                    </a:p>
                  </a:txBody>
                  <a:tcPr>
                    <a:solidFill>
                      <a:schemeClr val="bg1"/>
                    </a:solidFill>
                  </a:tcPr>
                </a:tc>
                <a:extLst>
                  <a:ext uri="{0D108BD9-81ED-4DB2-BD59-A6C34878D82A}">
                    <a16:rowId xmlns:a16="http://schemas.microsoft.com/office/drawing/2014/main" val="10002"/>
                  </a:ext>
                </a:extLst>
              </a:tr>
              <a:tr h="370840">
                <a:tc>
                  <a:txBody>
                    <a:bodyPr/>
                    <a:lstStyle/>
                    <a:p>
                      <a:r>
                        <a:rPr lang="es-ES" sz="2400" b="1" dirty="0" err="1" smtClean="0">
                          <a:latin typeface="Times New Roman" pitchFamily="18" charset="0"/>
                          <a:cs typeface="Times New Roman" pitchFamily="18" charset="0"/>
                        </a:rPr>
                        <a:t>add</a:t>
                      </a:r>
                      <a:r>
                        <a:rPr lang="es-ES" sz="2400" b="1" dirty="0" smtClean="0">
                          <a:latin typeface="Times New Roman" pitchFamily="18" charset="0"/>
                          <a:cs typeface="Times New Roman" pitchFamily="18" charset="0"/>
                        </a:rPr>
                        <a:t>(posición,</a:t>
                      </a:r>
                      <a:r>
                        <a:rPr lang="es-ES" sz="2400" b="1" baseline="0" dirty="0" smtClean="0">
                          <a:latin typeface="Times New Roman" pitchFamily="18" charset="0"/>
                          <a:cs typeface="Times New Roman" pitchFamily="18" charset="0"/>
                        </a:rPr>
                        <a:t> x)</a:t>
                      </a:r>
                      <a:endParaRPr lang="es-ES" sz="2400" b="1" dirty="0">
                        <a:latin typeface="Times New Roman" pitchFamily="18" charset="0"/>
                        <a:cs typeface="Times New Roman" pitchFamily="18" charset="0"/>
                      </a:endParaRPr>
                    </a:p>
                  </a:txBody>
                  <a:tcPr>
                    <a:solidFill>
                      <a:schemeClr val="bg1"/>
                    </a:solidFill>
                  </a:tcPr>
                </a:tc>
                <a:tc>
                  <a:txBody>
                    <a:bodyPr/>
                    <a:lstStyle/>
                    <a:p>
                      <a:r>
                        <a:rPr lang="es-ES" sz="2400" dirty="0" smtClean="0">
                          <a:latin typeface="Times New Roman" pitchFamily="18" charset="0"/>
                          <a:cs typeface="Times New Roman" pitchFamily="18" charset="0"/>
                        </a:rPr>
                        <a:t>Inserta el objeto X en la posición indicada</a:t>
                      </a:r>
                      <a:endParaRPr lang="es-ES" sz="2400" dirty="0">
                        <a:latin typeface="Times New Roman" pitchFamily="18" charset="0"/>
                        <a:cs typeface="Times New Roman" pitchFamily="18" charset="0"/>
                      </a:endParaRPr>
                    </a:p>
                  </a:txBody>
                  <a:tcPr>
                    <a:solidFill>
                      <a:schemeClr val="bg1"/>
                    </a:solidFill>
                  </a:tcPr>
                </a:tc>
                <a:extLst>
                  <a:ext uri="{0D108BD9-81ED-4DB2-BD59-A6C34878D82A}">
                    <a16:rowId xmlns:a16="http://schemas.microsoft.com/office/drawing/2014/main" val="10003"/>
                  </a:ext>
                </a:extLst>
              </a:tr>
              <a:tr h="370840">
                <a:tc>
                  <a:txBody>
                    <a:bodyPr/>
                    <a:lstStyle/>
                    <a:p>
                      <a:r>
                        <a:rPr lang="es-ES" sz="2400" b="1" dirty="0" err="1" smtClean="0">
                          <a:latin typeface="Times New Roman" pitchFamily="18" charset="0"/>
                          <a:cs typeface="Times New Roman" pitchFamily="18" charset="0"/>
                        </a:rPr>
                        <a:t>get</a:t>
                      </a:r>
                      <a:r>
                        <a:rPr lang="es-ES" sz="2400" b="1" dirty="0" smtClean="0">
                          <a:latin typeface="Times New Roman" pitchFamily="18" charset="0"/>
                          <a:cs typeface="Times New Roman" pitchFamily="18" charset="0"/>
                        </a:rPr>
                        <a:t>(posición)</a:t>
                      </a:r>
                      <a:endParaRPr lang="es-ES" sz="2400" b="1" dirty="0">
                        <a:latin typeface="Times New Roman" pitchFamily="18" charset="0"/>
                        <a:cs typeface="Times New Roman" pitchFamily="18" charset="0"/>
                      </a:endParaRPr>
                    </a:p>
                  </a:txBody>
                  <a:tcPr>
                    <a:solidFill>
                      <a:schemeClr val="bg1"/>
                    </a:solidFill>
                  </a:tcPr>
                </a:tc>
                <a:tc>
                  <a:txBody>
                    <a:bodyPr/>
                    <a:lstStyle/>
                    <a:p>
                      <a:r>
                        <a:rPr lang="es-ES" sz="2400" dirty="0" smtClean="0">
                          <a:latin typeface="Times New Roman" pitchFamily="18" charset="0"/>
                          <a:cs typeface="Times New Roman" pitchFamily="18" charset="0"/>
                        </a:rPr>
                        <a:t>Devuelve el elemento</a:t>
                      </a:r>
                      <a:r>
                        <a:rPr lang="es-ES" sz="2400" baseline="0" dirty="0" smtClean="0">
                          <a:latin typeface="Times New Roman" pitchFamily="18" charset="0"/>
                          <a:cs typeface="Times New Roman" pitchFamily="18" charset="0"/>
                        </a:rPr>
                        <a:t> que está en la posición indicada</a:t>
                      </a:r>
                      <a:endParaRPr lang="es-ES" sz="2400" dirty="0">
                        <a:latin typeface="Times New Roman" pitchFamily="18" charset="0"/>
                        <a:cs typeface="Times New Roman" pitchFamily="18" charset="0"/>
                      </a:endParaRPr>
                    </a:p>
                  </a:txBody>
                  <a:tcPr>
                    <a:solidFill>
                      <a:schemeClr val="bg1"/>
                    </a:solidFill>
                  </a:tcPr>
                </a:tc>
                <a:extLst>
                  <a:ext uri="{0D108BD9-81ED-4DB2-BD59-A6C34878D82A}">
                    <a16:rowId xmlns:a16="http://schemas.microsoft.com/office/drawing/2014/main" val="10004"/>
                  </a:ext>
                </a:extLst>
              </a:tr>
              <a:tr h="370840">
                <a:tc>
                  <a:txBody>
                    <a:bodyPr/>
                    <a:lstStyle/>
                    <a:p>
                      <a:r>
                        <a:rPr lang="es-ES" sz="2400" b="1" dirty="0" err="1" smtClean="0">
                          <a:latin typeface="Times New Roman" pitchFamily="18" charset="0"/>
                          <a:cs typeface="Times New Roman" pitchFamily="18" charset="0"/>
                        </a:rPr>
                        <a:t>remove</a:t>
                      </a:r>
                      <a:r>
                        <a:rPr lang="es-ES" sz="2400" b="1" dirty="0" smtClean="0">
                          <a:latin typeface="Times New Roman" pitchFamily="18" charset="0"/>
                          <a:cs typeface="Times New Roman" pitchFamily="18" charset="0"/>
                        </a:rPr>
                        <a:t>(posición)</a:t>
                      </a:r>
                      <a:endParaRPr lang="es-ES" sz="2400" b="1" dirty="0">
                        <a:latin typeface="Times New Roman" pitchFamily="18" charset="0"/>
                        <a:cs typeface="Times New Roman" pitchFamily="18" charset="0"/>
                      </a:endParaRPr>
                    </a:p>
                  </a:txBody>
                  <a:tcPr>
                    <a:solidFill>
                      <a:schemeClr val="bg1"/>
                    </a:solidFill>
                  </a:tcPr>
                </a:tc>
                <a:tc>
                  <a:txBody>
                    <a:bodyPr/>
                    <a:lstStyle/>
                    <a:p>
                      <a:r>
                        <a:rPr lang="es-ES" sz="2400" dirty="0" smtClean="0">
                          <a:latin typeface="Times New Roman" pitchFamily="18" charset="0"/>
                          <a:cs typeface="Times New Roman" pitchFamily="18" charset="0"/>
                        </a:rPr>
                        <a:t>Elimina el elemento que está en la posición</a:t>
                      </a:r>
                      <a:r>
                        <a:rPr lang="es-ES" sz="2400" baseline="0" dirty="0" smtClean="0">
                          <a:latin typeface="Times New Roman" pitchFamily="18" charset="0"/>
                          <a:cs typeface="Times New Roman" pitchFamily="18" charset="0"/>
                        </a:rPr>
                        <a:t> indicada. Devuelve el elemento eliminado </a:t>
                      </a:r>
                      <a:endParaRPr lang="es-ES" sz="2400" dirty="0">
                        <a:latin typeface="Times New Roman" pitchFamily="18" charset="0"/>
                        <a:cs typeface="Times New Roman" pitchFamily="18" charset="0"/>
                      </a:endParaRPr>
                    </a:p>
                  </a:txBody>
                  <a:tcPr>
                    <a:solidFill>
                      <a:schemeClr val="bg1"/>
                    </a:solidFill>
                  </a:tcPr>
                </a:tc>
                <a:extLst>
                  <a:ext uri="{0D108BD9-81ED-4DB2-BD59-A6C34878D82A}">
                    <a16:rowId xmlns:a16="http://schemas.microsoft.com/office/drawing/2014/main" val="10005"/>
                  </a:ext>
                </a:extLst>
              </a:tr>
            </a:tbl>
          </a:graphicData>
        </a:graphic>
      </p:graphicFrame>
      <p:sp>
        <p:nvSpPr>
          <p:cNvPr id="13" name="Title 3"/>
          <p:cNvSpPr>
            <a:spLocks noGrp="1"/>
          </p:cNvSpPr>
          <p:nvPr>
            <p:ph type="title"/>
          </p:nvPr>
        </p:nvSpPr>
        <p:spPr>
          <a:xfrm>
            <a:off x="8141" y="0"/>
            <a:ext cx="9054870" cy="763525"/>
          </a:xfrm>
        </p:spPr>
        <p:txBody>
          <a:bodyPr>
            <a:normAutofit/>
          </a:bodyPr>
          <a:lstStyle/>
          <a:p>
            <a:pPr algn="r"/>
            <a:r>
              <a:rPr lang="es-ES" dirty="0">
                <a:latin typeface="Times New Roman" panose="02020603050405020304" pitchFamily="18" charset="0"/>
                <a:cs typeface="Times New Roman" panose="02020603050405020304" pitchFamily="18" charset="0"/>
              </a:rPr>
              <a:t>2</a:t>
            </a:r>
            <a:r>
              <a:rPr lang="es-ES" dirty="0" smtClean="0">
                <a:latin typeface="Times New Roman" panose="02020603050405020304" pitchFamily="18" charset="0"/>
                <a:cs typeface="Times New Roman" panose="02020603050405020304" pitchFamily="18" charset="0"/>
              </a:rPr>
              <a:t>.- Métodos que proporciona </a:t>
            </a:r>
            <a:r>
              <a:rPr lang="es-ES" dirty="0" err="1" smtClean="0">
                <a:latin typeface="Times New Roman" panose="02020603050405020304" pitchFamily="18" charset="0"/>
                <a:cs typeface="Times New Roman" panose="02020603050405020304" pitchFamily="18" charset="0"/>
              </a:rPr>
              <a:t>ArrayList</a:t>
            </a:r>
            <a:endParaRPr lang="es-E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070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7</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8141" y="0"/>
            <a:ext cx="9054870" cy="763525"/>
          </a:xfrm>
        </p:spPr>
        <p:txBody>
          <a:bodyPr>
            <a:normAutofit/>
          </a:bodyPr>
          <a:lstStyle/>
          <a:p>
            <a:pPr algn="r"/>
            <a:r>
              <a:rPr lang="es-ES" dirty="0">
                <a:latin typeface="Times New Roman" panose="02020603050405020304" pitchFamily="18" charset="0"/>
                <a:cs typeface="Times New Roman" panose="02020603050405020304" pitchFamily="18" charset="0"/>
              </a:rPr>
              <a:t>2</a:t>
            </a:r>
            <a:r>
              <a:rPr lang="es-ES" dirty="0" smtClean="0">
                <a:latin typeface="Times New Roman" panose="02020603050405020304" pitchFamily="18" charset="0"/>
                <a:cs typeface="Times New Roman" panose="02020603050405020304" pitchFamily="18" charset="0"/>
              </a:rPr>
              <a:t>.- Métodos que proporciona </a:t>
            </a:r>
            <a:r>
              <a:rPr lang="es-ES" dirty="0" err="1" smtClean="0">
                <a:latin typeface="Times New Roman" panose="02020603050405020304" pitchFamily="18" charset="0"/>
                <a:cs typeface="Times New Roman" panose="02020603050405020304" pitchFamily="18" charset="0"/>
              </a:rPr>
              <a:t>ArrayList</a:t>
            </a:r>
            <a:endParaRPr lang="es-ES" dirty="0">
              <a:latin typeface="Times New Roman" panose="02020603050405020304" pitchFamily="18" charset="0"/>
              <a:cs typeface="Times New Roman" panose="02020603050405020304" pitchFamily="18" charset="0"/>
            </a:endParaRPr>
          </a:p>
        </p:txBody>
      </p:sp>
      <p:graphicFrame>
        <p:nvGraphicFramePr>
          <p:cNvPr id="12" name="13 Tabla"/>
          <p:cNvGraphicFramePr>
            <a:graphicFrameLocks noGrp="1"/>
          </p:cNvGraphicFramePr>
          <p:nvPr>
            <p:extLst>
              <p:ext uri="{D42A27DB-BD31-4B8C-83A1-F6EECF244321}">
                <p14:modId xmlns:p14="http://schemas.microsoft.com/office/powerpoint/2010/main" val="821084531"/>
              </p:ext>
            </p:extLst>
          </p:nvPr>
        </p:nvGraphicFramePr>
        <p:xfrm>
          <a:off x="179092" y="1044700"/>
          <a:ext cx="8712968" cy="3352800"/>
        </p:xfrm>
        <a:graphic>
          <a:graphicData uri="http://schemas.openxmlformats.org/drawingml/2006/table">
            <a:tbl>
              <a:tblPr firstRow="1" bandRow="1">
                <a:tableStyleId>{5940675A-B579-460E-94D1-54222C63F5DA}</a:tableStyleId>
              </a:tblPr>
              <a:tblGrid>
                <a:gridCol w="1949628">
                  <a:extLst>
                    <a:ext uri="{9D8B030D-6E8A-4147-A177-3AD203B41FA5}">
                      <a16:colId xmlns:a16="http://schemas.microsoft.com/office/drawing/2014/main" val="20000"/>
                    </a:ext>
                  </a:extLst>
                </a:gridCol>
                <a:gridCol w="6763340">
                  <a:extLst>
                    <a:ext uri="{9D8B030D-6E8A-4147-A177-3AD203B41FA5}">
                      <a16:colId xmlns:a16="http://schemas.microsoft.com/office/drawing/2014/main" val="20001"/>
                    </a:ext>
                  </a:extLst>
                </a:gridCol>
              </a:tblGrid>
              <a:tr h="370840">
                <a:tc>
                  <a:txBody>
                    <a:bodyPr/>
                    <a:lstStyle/>
                    <a:p>
                      <a:pPr algn="ctr"/>
                      <a:r>
                        <a:rPr lang="es-ES" sz="2400" b="1" dirty="0" smtClean="0">
                          <a:latin typeface="Times New Roman" pitchFamily="18" charset="0"/>
                          <a:cs typeface="Times New Roman" pitchFamily="18" charset="0"/>
                        </a:rPr>
                        <a:t>Método </a:t>
                      </a:r>
                      <a:endParaRPr lang="es-ES" sz="2400" b="1" dirty="0">
                        <a:latin typeface="Times New Roman" pitchFamily="18" charset="0"/>
                        <a:cs typeface="Times New Roman" pitchFamily="18" charset="0"/>
                      </a:endParaRPr>
                    </a:p>
                  </a:txBody>
                  <a:tcPr>
                    <a:solidFill>
                      <a:schemeClr val="bg1">
                        <a:lumMod val="75000"/>
                      </a:schemeClr>
                    </a:solidFill>
                  </a:tcPr>
                </a:tc>
                <a:tc>
                  <a:txBody>
                    <a:bodyPr/>
                    <a:lstStyle/>
                    <a:p>
                      <a:pPr algn="ctr"/>
                      <a:r>
                        <a:rPr lang="es-ES" sz="2400" b="1" dirty="0" smtClean="0">
                          <a:latin typeface="Times New Roman" pitchFamily="18" charset="0"/>
                          <a:cs typeface="Times New Roman" pitchFamily="18" charset="0"/>
                        </a:rPr>
                        <a:t>Descripción</a:t>
                      </a:r>
                      <a:endParaRPr lang="es-ES" sz="2400" b="1" dirty="0">
                        <a:latin typeface="Times New Roman" pitchFamily="18" charset="0"/>
                        <a:cs typeface="Times New Roman" pitchFamily="18" charset="0"/>
                      </a:endParaRPr>
                    </a:p>
                  </a:txBody>
                  <a:tcPr>
                    <a:solidFill>
                      <a:schemeClr val="bg1">
                        <a:lumMod val="75000"/>
                      </a:schemeClr>
                    </a:solidFill>
                  </a:tcPr>
                </a:tc>
                <a:extLst>
                  <a:ext uri="{0D108BD9-81ED-4DB2-BD59-A6C34878D82A}">
                    <a16:rowId xmlns:a16="http://schemas.microsoft.com/office/drawing/2014/main" val="10000"/>
                  </a:ext>
                </a:extLst>
              </a:tr>
              <a:tr h="370840">
                <a:tc>
                  <a:txBody>
                    <a:bodyPr/>
                    <a:lstStyle/>
                    <a:p>
                      <a:r>
                        <a:rPr lang="es-ES" sz="2000" b="1" dirty="0" err="1" smtClean="0">
                          <a:latin typeface="Times New Roman" pitchFamily="18" charset="0"/>
                          <a:cs typeface="Times New Roman" pitchFamily="18" charset="0"/>
                        </a:rPr>
                        <a:t>remove</a:t>
                      </a:r>
                      <a:r>
                        <a:rPr lang="es-ES" sz="2000" b="1" dirty="0" smtClean="0">
                          <a:latin typeface="Times New Roman" pitchFamily="18" charset="0"/>
                          <a:cs typeface="Times New Roman" pitchFamily="18" charset="0"/>
                        </a:rPr>
                        <a:t>(x)</a:t>
                      </a:r>
                      <a:endParaRPr lang="es-ES" sz="2000" b="1" dirty="0">
                        <a:latin typeface="Times New Roman" pitchFamily="18" charset="0"/>
                        <a:cs typeface="Times New Roman" pitchFamily="18" charset="0"/>
                      </a:endParaRPr>
                    </a:p>
                  </a:txBody>
                  <a:tcPr>
                    <a:solidFill>
                      <a:schemeClr val="bg1"/>
                    </a:solidFill>
                  </a:tcPr>
                </a:tc>
                <a:tc>
                  <a:txBody>
                    <a:bodyPr/>
                    <a:lstStyle/>
                    <a:p>
                      <a:r>
                        <a:rPr lang="es-ES" sz="2000" dirty="0" smtClean="0">
                          <a:latin typeface="Times New Roman" pitchFamily="18" charset="0"/>
                          <a:cs typeface="Times New Roman" pitchFamily="18" charset="0"/>
                        </a:rPr>
                        <a:t>Elimina la primera ocurrencia del objeto</a:t>
                      </a:r>
                      <a:r>
                        <a:rPr lang="es-ES" sz="2000" baseline="0" dirty="0" smtClean="0">
                          <a:latin typeface="Times New Roman" pitchFamily="18" charset="0"/>
                          <a:cs typeface="Times New Roman" pitchFamily="18" charset="0"/>
                        </a:rPr>
                        <a:t> </a:t>
                      </a:r>
                      <a:r>
                        <a:rPr lang="es-ES" sz="2000" dirty="0" smtClean="0">
                          <a:latin typeface="Times New Roman" pitchFamily="18" charset="0"/>
                          <a:cs typeface="Times New Roman" pitchFamily="18" charset="0"/>
                        </a:rPr>
                        <a:t>X, Devuelve</a:t>
                      </a:r>
                      <a:r>
                        <a:rPr lang="es-ES" sz="2000" baseline="0" dirty="0" smtClean="0">
                          <a:latin typeface="Times New Roman" pitchFamily="18" charset="0"/>
                          <a:cs typeface="Times New Roman" pitchFamily="18" charset="0"/>
                        </a:rPr>
                        <a:t> true si el elemento está en la lista</a:t>
                      </a:r>
                      <a:endParaRPr lang="es-ES" sz="2000" dirty="0">
                        <a:latin typeface="Times New Roman" pitchFamily="18" charset="0"/>
                        <a:cs typeface="Times New Roman" pitchFamily="18" charset="0"/>
                      </a:endParaRPr>
                    </a:p>
                  </a:txBody>
                  <a:tcPr>
                    <a:solidFill>
                      <a:schemeClr val="bg1"/>
                    </a:solidFill>
                  </a:tcPr>
                </a:tc>
                <a:extLst>
                  <a:ext uri="{0D108BD9-81ED-4DB2-BD59-A6C34878D82A}">
                    <a16:rowId xmlns:a16="http://schemas.microsoft.com/office/drawing/2014/main" val="10001"/>
                  </a:ext>
                </a:extLst>
              </a:tr>
              <a:tr h="370840">
                <a:tc>
                  <a:txBody>
                    <a:bodyPr/>
                    <a:lstStyle/>
                    <a:p>
                      <a:r>
                        <a:rPr lang="es-ES" sz="2000" b="1" dirty="0" err="1" smtClean="0">
                          <a:latin typeface="Times New Roman" pitchFamily="18" charset="0"/>
                          <a:cs typeface="Times New Roman" pitchFamily="18" charset="0"/>
                        </a:rPr>
                        <a:t>clear</a:t>
                      </a:r>
                      <a:r>
                        <a:rPr lang="es-ES" sz="2000" b="1" dirty="0" smtClean="0">
                          <a:latin typeface="Times New Roman" pitchFamily="18" charset="0"/>
                          <a:cs typeface="Times New Roman" pitchFamily="18" charset="0"/>
                        </a:rPr>
                        <a:t>()</a:t>
                      </a:r>
                      <a:endParaRPr lang="es-ES" sz="2000" b="1" dirty="0">
                        <a:latin typeface="Times New Roman" pitchFamily="18" charset="0"/>
                        <a:cs typeface="Times New Roman" pitchFamily="18" charset="0"/>
                      </a:endParaRPr>
                    </a:p>
                  </a:txBody>
                  <a:tcPr>
                    <a:solidFill>
                      <a:schemeClr val="bg1"/>
                    </a:solidFill>
                  </a:tcPr>
                </a:tc>
                <a:tc>
                  <a:txBody>
                    <a:bodyPr/>
                    <a:lstStyle/>
                    <a:p>
                      <a:r>
                        <a:rPr lang="es-ES" sz="2000" dirty="0" smtClean="0">
                          <a:latin typeface="Times New Roman" pitchFamily="18" charset="0"/>
                          <a:cs typeface="Times New Roman" pitchFamily="18" charset="0"/>
                        </a:rPr>
                        <a:t>Elimina todos los elementos</a:t>
                      </a:r>
                      <a:endParaRPr lang="es-ES" sz="2000" dirty="0">
                        <a:latin typeface="Times New Roman" pitchFamily="18" charset="0"/>
                        <a:cs typeface="Times New Roman" pitchFamily="18" charset="0"/>
                      </a:endParaRPr>
                    </a:p>
                  </a:txBody>
                  <a:tcPr>
                    <a:solidFill>
                      <a:schemeClr val="bg1"/>
                    </a:solidFill>
                  </a:tcPr>
                </a:tc>
                <a:extLst>
                  <a:ext uri="{0D108BD9-81ED-4DB2-BD59-A6C34878D82A}">
                    <a16:rowId xmlns:a16="http://schemas.microsoft.com/office/drawing/2014/main" val="10002"/>
                  </a:ext>
                </a:extLst>
              </a:tr>
              <a:tr h="370840">
                <a:tc>
                  <a:txBody>
                    <a:bodyPr/>
                    <a:lstStyle/>
                    <a:p>
                      <a:r>
                        <a:rPr lang="es-ES" sz="2000" b="1" dirty="0" smtClean="0">
                          <a:latin typeface="Times New Roman" pitchFamily="18" charset="0"/>
                          <a:cs typeface="Times New Roman" pitchFamily="18" charset="0"/>
                        </a:rPr>
                        <a:t>set(posición,</a:t>
                      </a:r>
                      <a:r>
                        <a:rPr lang="es-ES" sz="2000" b="1" baseline="0" dirty="0" smtClean="0">
                          <a:latin typeface="Times New Roman" pitchFamily="18" charset="0"/>
                          <a:cs typeface="Times New Roman" pitchFamily="18" charset="0"/>
                        </a:rPr>
                        <a:t> x)</a:t>
                      </a:r>
                      <a:endParaRPr lang="es-ES" sz="2000" b="1" dirty="0">
                        <a:latin typeface="Times New Roman" pitchFamily="18" charset="0"/>
                        <a:cs typeface="Times New Roman" pitchFamily="18" charset="0"/>
                      </a:endParaRPr>
                    </a:p>
                  </a:txBody>
                  <a:tcPr>
                    <a:solidFill>
                      <a:schemeClr val="bg1"/>
                    </a:solidFill>
                  </a:tcPr>
                </a:tc>
                <a:tc>
                  <a:txBody>
                    <a:bodyPr/>
                    <a:lstStyle/>
                    <a:p>
                      <a:r>
                        <a:rPr lang="es-ES" sz="2000" dirty="0" smtClean="0">
                          <a:latin typeface="Times New Roman" pitchFamily="18" charset="0"/>
                          <a:cs typeface="Times New Roman" pitchFamily="18" charset="0"/>
                        </a:rPr>
                        <a:t>Sustituye el elemento que se encuentra en la posición indicada</a:t>
                      </a:r>
                      <a:r>
                        <a:rPr lang="es-ES" sz="2000" baseline="0" dirty="0" smtClean="0">
                          <a:latin typeface="Times New Roman" pitchFamily="18" charset="0"/>
                          <a:cs typeface="Times New Roman" pitchFamily="18" charset="0"/>
                        </a:rPr>
                        <a:t> por el objeto X. Devuelve el elemento sustituido</a:t>
                      </a:r>
                      <a:endParaRPr lang="es-ES" sz="2000" dirty="0">
                        <a:latin typeface="Times New Roman" pitchFamily="18" charset="0"/>
                        <a:cs typeface="Times New Roman" pitchFamily="18" charset="0"/>
                      </a:endParaRPr>
                    </a:p>
                  </a:txBody>
                  <a:tcPr>
                    <a:solidFill>
                      <a:schemeClr val="bg1"/>
                    </a:solidFill>
                  </a:tcPr>
                </a:tc>
                <a:extLst>
                  <a:ext uri="{0D108BD9-81ED-4DB2-BD59-A6C34878D82A}">
                    <a16:rowId xmlns:a16="http://schemas.microsoft.com/office/drawing/2014/main" val="10003"/>
                  </a:ext>
                </a:extLst>
              </a:tr>
              <a:tr h="370840">
                <a:tc>
                  <a:txBody>
                    <a:bodyPr/>
                    <a:lstStyle/>
                    <a:p>
                      <a:r>
                        <a:rPr lang="es-ES" sz="2000" b="1" dirty="0" err="1" smtClean="0">
                          <a:latin typeface="Times New Roman" pitchFamily="18" charset="0"/>
                          <a:cs typeface="Times New Roman" pitchFamily="18" charset="0"/>
                        </a:rPr>
                        <a:t>contains</a:t>
                      </a:r>
                      <a:r>
                        <a:rPr lang="es-ES" sz="2000" b="1" dirty="0" smtClean="0">
                          <a:latin typeface="Times New Roman" pitchFamily="18" charset="0"/>
                          <a:cs typeface="Times New Roman" pitchFamily="18" charset="0"/>
                        </a:rPr>
                        <a:t>(s)</a:t>
                      </a:r>
                      <a:endParaRPr lang="es-ES" sz="2000" b="1" dirty="0">
                        <a:latin typeface="Times New Roman" pitchFamily="18" charset="0"/>
                        <a:cs typeface="Times New Roman" pitchFamily="18" charset="0"/>
                      </a:endParaRPr>
                    </a:p>
                  </a:txBody>
                  <a:tcPr>
                    <a:solidFill>
                      <a:schemeClr val="bg1"/>
                    </a:solidFill>
                  </a:tcPr>
                </a:tc>
                <a:tc>
                  <a:txBody>
                    <a:bodyPr/>
                    <a:lstStyle/>
                    <a:p>
                      <a:r>
                        <a:rPr lang="es-ES" sz="2000" dirty="0" smtClean="0">
                          <a:latin typeface="Times New Roman" pitchFamily="18" charset="0"/>
                          <a:cs typeface="Times New Roman" pitchFamily="18" charset="0"/>
                        </a:rPr>
                        <a:t>Comprueba si la colección contiene</a:t>
                      </a:r>
                      <a:r>
                        <a:rPr lang="es-ES" sz="2000" baseline="0" dirty="0" smtClean="0">
                          <a:latin typeface="Times New Roman" pitchFamily="18" charset="0"/>
                          <a:cs typeface="Times New Roman" pitchFamily="18" charset="0"/>
                        </a:rPr>
                        <a:t> el objeto X. Devuelve true o false</a:t>
                      </a:r>
                      <a:endParaRPr lang="es-ES" sz="2000" dirty="0">
                        <a:latin typeface="Times New Roman" pitchFamily="18" charset="0"/>
                        <a:cs typeface="Times New Roman" pitchFamily="18" charset="0"/>
                      </a:endParaRPr>
                    </a:p>
                  </a:txBody>
                  <a:tcPr>
                    <a:solidFill>
                      <a:schemeClr val="bg1"/>
                    </a:solidFill>
                  </a:tcPr>
                </a:tc>
                <a:extLst>
                  <a:ext uri="{0D108BD9-81ED-4DB2-BD59-A6C34878D82A}">
                    <a16:rowId xmlns:a16="http://schemas.microsoft.com/office/drawing/2014/main" val="10004"/>
                  </a:ext>
                </a:extLst>
              </a:tr>
              <a:tr h="370840">
                <a:tc>
                  <a:txBody>
                    <a:bodyPr/>
                    <a:lstStyle/>
                    <a:p>
                      <a:r>
                        <a:rPr lang="es-ES" sz="2000" b="1" dirty="0" err="1" smtClean="0">
                          <a:latin typeface="Times New Roman" pitchFamily="18" charset="0"/>
                          <a:cs typeface="Times New Roman" pitchFamily="18" charset="0"/>
                        </a:rPr>
                        <a:t>indexOf</a:t>
                      </a:r>
                      <a:r>
                        <a:rPr lang="es-ES" sz="2000" b="1" dirty="0" smtClean="0">
                          <a:latin typeface="Times New Roman" pitchFamily="18" charset="0"/>
                          <a:cs typeface="Times New Roman" pitchFamily="18" charset="0"/>
                        </a:rPr>
                        <a:t>(x)</a:t>
                      </a:r>
                      <a:endParaRPr lang="es-ES" sz="2000" b="1" dirty="0">
                        <a:latin typeface="Times New Roman" pitchFamily="18" charset="0"/>
                        <a:cs typeface="Times New Roman" pitchFamily="18" charset="0"/>
                      </a:endParaRPr>
                    </a:p>
                  </a:txBody>
                  <a:tcPr>
                    <a:solidFill>
                      <a:schemeClr val="bg1"/>
                    </a:solidFill>
                  </a:tcPr>
                </a:tc>
                <a:tc>
                  <a:txBody>
                    <a:bodyPr/>
                    <a:lstStyle/>
                    <a:p>
                      <a:r>
                        <a:rPr lang="es-ES" sz="2000" dirty="0" smtClean="0">
                          <a:latin typeface="Times New Roman" pitchFamily="18" charset="0"/>
                          <a:cs typeface="Times New Roman" pitchFamily="18" charset="0"/>
                        </a:rPr>
                        <a:t>Devuelve la posición del objeto X. Si no</a:t>
                      </a:r>
                      <a:r>
                        <a:rPr lang="es-ES" sz="2000" baseline="0" dirty="0" smtClean="0">
                          <a:latin typeface="Times New Roman" pitchFamily="18" charset="0"/>
                          <a:cs typeface="Times New Roman" pitchFamily="18" charset="0"/>
                        </a:rPr>
                        <a:t> existe devuelve -1</a:t>
                      </a:r>
                      <a:endParaRPr lang="es-ES" sz="2000" dirty="0">
                        <a:latin typeface="Times New Roman" pitchFamily="18" charset="0"/>
                        <a:cs typeface="Times New Roman" pitchFamily="18" charset="0"/>
                      </a:endParaRPr>
                    </a:p>
                  </a:txBody>
                  <a:tcP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87641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a:spLocks noGrp="1"/>
          </p:cNvSpPr>
          <p:nvPr>
            <p:ph type="title"/>
          </p:nvPr>
        </p:nvSpPr>
        <p:spPr>
          <a:xfrm>
            <a:off x="8141" y="0"/>
            <a:ext cx="9054870" cy="763525"/>
          </a:xfrm>
        </p:spPr>
        <p:txBody>
          <a:bodyPr>
            <a:normAutofit/>
          </a:bodyPr>
          <a:lstStyle/>
          <a:p>
            <a:pPr algn="r"/>
            <a:r>
              <a:rPr lang="es-ES" dirty="0">
                <a:latin typeface="Times New Roman" panose="02020603050405020304" pitchFamily="18" charset="0"/>
                <a:cs typeface="Times New Roman" panose="02020603050405020304" pitchFamily="18" charset="0"/>
              </a:rPr>
              <a:t>3</a:t>
            </a:r>
            <a:r>
              <a:rPr lang="es-ES" dirty="0" smtClean="0">
                <a:latin typeface="Times New Roman" panose="02020603050405020304" pitchFamily="18" charset="0"/>
                <a:cs typeface="Times New Roman" panose="02020603050405020304" pitchFamily="18" charset="0"/>
              </a:rPr>
              <a:t>.- Ejemplos</a:t>
            </a:r>
            <a:endParaRPr lang="es-ES" dirty="0">
              <a:latin typeface="Times New Roman" panose="02020603050405020304" pitchFamily="18" charset="0"/>
              <a:cs typeface="Times New Roman" panose="02020603050405020304" pitchFamily="18" charset="0"/>
            </a:endParaRPr>
          </a:p>
        </p:txBody>
      </p:sp>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8</a:t>
              </a:fld>
              <a:endParaRPr lang="es-ES" b="1" dirty="0">
                <a:latin typeface="Times New Roman" panose="02020603050405020304" pitchFamily="18" charset="0"/>
                <a:cs typeface="Times New Roman" panose="02020603050405020304" pitchFamily="18" charset="0"/>
              </a:endParaRPr>
            </a:p>
          </p:txBody>
        </p:sp>
      </p:grpSp>
      <p:pic>
        <p:nvPicPr>
          <p:cNvPr id="11" name="Picture 2"/>
          <p:cNvPicPr>
            <a:picLocks noChangeAspect="1" noChangeArrowheads="1"/>
          </p:cNvPicPr>
          <p:nvPr/>
        </p:nvPicPr>
        <p:blipFill>
          <a:blip r:embed="rId2" cstate="print"/>
          <a:srcRect/>
          <a:stretch>
            <a:fillRect/>
          </a:stretch>
        </p:blipFill>
        <p:spPr bwMode="auto">
          <a:xfrm>
            <a:off x="448964" y="539299"/>
            <a:ext cx="6566315" cy="4022368"/>
          </a:xfrm>
          <a:prstGeom prst="rect">
            <a:avLst/>
          </a:prstGeom>
          <a:noFill/>
          <a:ln w="38100">
            <a:solidFill>
              <a:schemeClr val="tx1"/>
            </a:solidFill>
            <a:miter lim="800000"/>
            <a:headEnd/>
            <a:tailEnd/>
          </a:ln>
        </p:spPr>
      </p:pic>
      <p:pic>
        <p:nvPicPr>
          <p:cNvPr id="12" name="Picture 3"/>
          <p:cNvPicPr>
            <a:picLocks noChangeAspect="1" noChangeArrowheads="1"/>
          </p:cNvPicPr>
          <p:nvPr/>
        </p:nvPicPr>
        <p:blipFill>
          <a:blip r:embed="rId3" cstate="print"/>
          <a:srcRect/>
          <a:stretch>
            <a:fillRect/>
          </a:stretch>
        </p:blipFill>
        <p:spPr bwMode="auto">
          <a:xfrm>
            <a:off x="6015341" y="2571750"/>
            <a:ext cx="2881521" cy="809416"/>
          </a:xfrm>
          <a:prstGeom prst="rect">
            <a:avLst/>
          </a:prstGeom>
          <a:noFill/>
          <a:ln w="38100">
            <a:solidFill>
              <a:schemeClr val="tx1"/>
            </a:solidFill>
            <a:miter lim="800000"/>
            <a:headEnd/>
            <a:tailEnd/>
          </a:ln>
        </p:spPr>
      </p:pic>
    </p:spTree>
    <p:extLst>
      <p:ext uri="{BB962C8B-B14F-4D97-AF65-F5344CB8AC3E}">
        <p14:creationId xmlns:p14="http://schemas.microsoft.com/office/powerpoint/2010/main" val="564231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p:cNvSpPr>
            <a:spLocks noGrp="1"/>
          </p:cNvSpPr>
          <p:nvPr>
            <p:ph type="title"/>
          </p:nvPr>
        </p:nvSpPr>
        <p:spPr>
          <a:xfrm>
            <a:off x="8141" y="0"/>
            <a:ext cx="9054870" cy="763525"/>
          </a:xfrm>
        </p:spPr>
        <p:txBody>
          <a:bodyPr>
            <a:normAutofit/>
          </a:bodyPr>
          <a:lstStyle/>
          <a:p>
            <a:pPr algn="r"/>
            <a:r>
              <a:rPr lang="es-ES" dirty="0">
                <a:latin typeface="Times New Roman" panose="02020603050405020304" pitchFamily="18" charset="0"/>
                <a:cs typeface="Times New Roman" panose="02020603050405020304" pitchFamily="18" charset="0"/>
              </a:rPr>
              <a:t>3</a:t>
            </a:r>
            <a:r>
              <a:rPr lang="es-ES" dirty="0" smtClean="0">
                <a:latin typeface="Times New Roman" panose="02020603050405020304" pitchFamily="18" charset="0"/>
                <a:cs typeface="Times New Roman" panose="02020603050405020304" pitchFamily="18" charset="0"/>
              </a:rPr>
              <a:t>.- Ejemplos</a:t>
            </a:r>
            <a:endParaRPr lang="es-ES" dirty="0">
              <a:latin typeface="Times New Roman" panose="02020603050405020304" pitchFamily="18" charset="0"/>
              <a:cs typeface="Times New Roman" panose="02020603050405020304" pitchFamily="18" charset="0"/>
            </a:endParaRPr>
          </a:p>
        </p:txBody>
      </p:sp>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9</a:t>
              </a:fld>
              <a:endParaRPr lang="es-ES" b="1" dirty="0">
                <a:latin typeface="Times New Roman" panose="02020603050405020304" pitchFamily="18" charset="0"/>
                <a:cs typeface="Times New Roman" panose="02020603050405020304" pitchFamily="18" charset="0"/>
              </a:endParaRPr>
            </a:p>
          </p:txBody>
        </p:sp>
      </p:grpSp>
      <p:grpSp>
        <p:nvGrpSpPr>
          <p:cNvPr id="3" name="Grupo 2"/>
          <p:cNvGrpSpPr/>
          <p:nvPr/>
        </p:nvGrpSpPr>
        <p:grpSpPr>
          <a:xfrm>
            <a:off x="251520" y="433880"/>
            <a:ext cx="7069170" cy="4428446"/>
            <a:chOff x="251519" y="976501"/>
            <a:chExt cx="8064897" cy="5379965"/>
          </a:xfrm>
        </p:grpSpPr>
        <p:pic>
          <p:nvPicPr>
            <p:cNvPr id="12" name="Picture 2"/>
            <p:cNvPicPr>
              <a:picLocks noChangeAspect="1" noChangeArrowheads="1"/>
            </p:cNvPicPr>
            <p:nvPr/>
          </p:nvPicPr>
          <p:blipFill>
            <a:blip r:embed="rId2" cstate="print"/>
            <a:srcRect/>
            <a:stretch>
              <a:fillRect/>
            </a:stretch>
          </p:blipFill>
          <p:spPr bwMode="auto">
            <a:xfrm>
              <a:off x="251519" y="976501"/>
              <a:ext cx="8064897" cy="5379965"/>
            </a:xfrm>
            <a:prstGeom prst="rect">
              <a:avLst/>
            </a:prstGeom>
            <a:noFill/>
            <a:ln w="38100">
              <a:solidFill>
                <a:schemeClr val="tx1"/>
              </a:solidFill>
              <a:miter lim="800000"/>
              <a:headEnd/>
              <a:tailEnd/>
            </a:ln>
          </p:spPr>
        </p:pic>
        <p:sp>
          <p:nvSpPr>
            <p:cNvPr id="14" name="15 Rectángulo redondeado"/>
            <p:cNvSpPr/>
            <p:nvPr/>
          </p:nvSpPr>
          <p:spPr>
            <a:xfrm>
              <a:off x="1475656" y="4005064"/>
              <a:ext cx="6552728" cy="504056"/>
            </a:xfrm>
            <a:prstGeom prst="roundRect">
              <a:avLst/>
            </a:prstGeom>
            <a:noFill/>
            <a:ln w="412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13" name="Picture 3"/>
          <p:cNvPicPr>
            <a:picLocks noChangeAspect="1" noChangeArrowheads="1"/>
          </p:cNvPicPr>
          <p:nvPr/>
        </p:nvPicPr>
        <p:blipFill>
          <a:blip r:embed="rId3" cstate="print"/>
          <a:srcRect/>
          <a:stretch>
            <a:fillRect/>
          </a:stretch>
        </p:blipFill>
        <p:spPr bwMode="auto">
          <a:xfrm>
            <a:off x="5793640" y="2045565"/>
            <a:ext cx="2613030" cy="584494"/>
          </a:xfrm>
          <a:prstGeom prst="rect">
            <a:avLst/>
          </a:prstGeom>
          <a:noFill/>
          <a:ln w="41275">
            <a:solidFill>
              <a:schemeClr val="tx1"/>
            </a:solidFill>
            <a:miter lim="800000"/>
            <a:headEnd/>
            <a:tailEnd/>
          </a:ln>
        </p:spPr>
      </p:pic>
    </p:spTree>
    <p:extLst>
      <p:ext uri="{BB962C8B-B14F-4D97-AF65-F5344CB8AC3E}">
        <p14:creationId xmlns:p14="http://schemas.microsoft.com/office/powerpoint/2010/main" val="3267561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TotalTime>
  <Words>1266</Words>
  <Application>Microsoft Office PowerPoint</Application>
  <PresentationFormat>Presentación en pantalla (16:9)</PresentationFormat>
  <Paragraphs>190</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Courier New</vt:lpstr>
      <vt:lpstr>Times New Roman</vt:lpstr>
      <vt:lpstr>Office Theme</vt:lpstr>
      <vt:lpstr>ArrayList</vt:lpstr>
      <vt:lpstr>1.- ¿Qué es un ArrayList?</vt:lpstr>
      <vt:lpstr>1.- ¿Qué es un ArrayList?</vt:lpstr>
      <vt:lpstr>1.- ¿Qué es un ArrayList?</vt:lpstr>
      <vt:lpstr>1.- ¿Qué es un ArrayList?</vt:lpstr>
      <vt:lpstr>2.- Métodos que proporciona ArrayList</vt:lpstr>
      <vt:lpstr>2.- Métodos que proporciona ArrayList</vt:lpstr>
      <vt:lpstr>3.- Ejemplos</vt:lpstr>
      <vt:lpstr>3.- Ejemplos</vt:lpstr>
      <vt:lpstr>3.- Ejemplos</vt:lpstr>
      <vt:lpstr>4.- Arrays bidimensionales con ArrayList</vt:lpstr>
      <vt:lpstr>5.- Arrays bidimensionales Ejemplo</vt:lpstr>
      <vt:lpstr>5.- Arrays bidimensionales Ejemplo</vt:lpstr>
      <vt:lpstr>5.- Arrays bidimensionales Ejemplo</vt:lpstr>
      <vt:lpstr>5.- Arrays bidimensionales Ejemplo</vt:lpstr>
      <vt:lpstr>5.- Arrays bidimensionales Ejemplo</vt:lpstr>
      <vt:lpstr>6.- Copiar un ArrayList</vt:lpstr>
      <vt:lpstr>6.- Copiar un ArrayList</vt:lpstr>
      <vt:lpstr>6.- Copiar un ArrayList</vt:lpstr>
      <vt:lpstr>7.- ArrayList como parámetro de un método</vt:lpstr>
      <vt:lpstr>7.- ArrayList como parámetro de un método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Juan Manuel Santamaria Ojeda</cp:lastModifiedBy>
  <cp:revision>177</cp:revision>
  <dcterms:created xsi:type="dcterms:W3CDTF">2013-08-21T19:17:07Z</dcterms:created>
  <dcterms:modified xsi:type="dcterms:W3CDTF">2022-02-02T12:18:37Z</dcterms:modified>
</cp:coreProperties>
</file>