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ggle.com/datasets/parisrohan/credit-score-classification" TargetMode="Externa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16/04/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16/04/2024</a:t>
            </a:r>
          </a:p>
        </p:txBody>
      </p:sp>
      <p:sp>
        <p:nvSpPr>
          <p:cNvPr id="152" name="Applied Machine Learning &amp; Data Analytic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Applied Machine Learning &amp; Data Analytics</a:t>
            </a:r>
          </a:p>
        </p:txBody>
      </p:sp>
      <p:sp>
        <p:nvSpPr>
          <p:cNvPr id="153" name="Resampling and Model Selection…"/>
          <p:cNvSpPr txBox="1"/>
          <p:nvPr>
            <p:ph type="subTitle" sz="half" idx="1"/>
          </p:nvPr>
        </p:nvSpPr>
        <p:spPr>
          <a:xfrm>
            <a:off x="1201342" y="7223190"/>
            <a:ext cx="21971001" cy="3962174"/>
          </a:xfrm>
          <a:prstGeom prst="rect">
            <a:avLst/>
          </a:prstGeom>
        </p:spPr>
        <p:txBody>
          <a:bodyPr/>
          <a:lstStyle/>
          <a:p>
            <a:pPr>
              <a:defRPr sz="6600"/>
            </a:pPr>
            <a:r>
              <a:t>Resampling and Model Selection</a:t>
            </a:r>
          </a:p>
          <a:p>
            <a:pPr>
              <a:defRPr sz="6600"/>
            </a:pPr>
          </a:p>
          <a:p>
            <a:pPr/>
            <a:r>
              <a:t>Prof. Rustamov Samir</a:t>
            </a:r>
          </a:p>
          <a:p>
            <a:pPr/>
            <a:r>
              <a:t>Eljan Mahammadli &amp; Sokrat Bashirov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allows' C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Mallows' Cp </a:t>
            </a:r>
          </a:p>
        </p:txBody>
      </p:sp>
      <p:sp>
        <p:nvSpPr>
          <p:cNvPr id="193" name="Forward selec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Forward selection</a:t>
            </a:r>
          </a:p>
        </p:txBody>
      </p:sp>
      <p:sp>
        <p:nvSpPr>
          <p:cNvPr id="194" name="Initial Setup: Begin with an empty set of best features and a list of all possible features.…"/>
          <p:cNvSpPr txBox="1"/>
          <p:nvPr>
            <p:ph type="body" sz="half" idx="1"/>
          </p:nvPr>
        </p:nvSpPr>
        <p:spPr>
          <a:xfrm>
            <a:off x="1206500" y="3690715"/>
            <a:ext cx="11238012" cy="8813801"/>
          </a:xfrm>
          <a:prstGeom prst="rect">
            <a:avLst/>
          </a:prstGeom>
        </p:spPr>
        <p:txBody>
          <a:bodyPr/>
          <a:lstStyle/>
          <a:p>
            <a:pPr marL="256031" indent="-256031" defTabSz="1024102">
              <a:spcBef>
                <a:spcPts val="1800"/>
              </a:spcBef>
              <a:defRPr sz="2016"/>
            </a:pPr>
            <a:r>
              <a:t>I</a:t>
            </a:r>
            <a:r>
              <a:rPr b="1"/>
              <a:t>nitial Setup</a:t>
            </a:r>
            <a:r>
              <a:t>: Begin with an empty set of best features and a list of all possible features.</a:t>
            </a:r>
          </a:p>
          <a:p>
            <a:pPr marL="256031" indent="-256031" defTabSz="1024102">
              <a:spcBef>
                <a:spcPts val="1800"/>
              </a:spcBef>
              <a:defRPr sz="2016"/>
            </a:pPr>
            <a:r>
              <a:rPr b="1"/>
              <a:t>Selection</a:t>
            </a:r>
            <a:r>
              <a:t> Criteria: Use Mallows' Cp to evaluate the addition of each feature.</a:t>
            </a:r>
          </a:p>
          <a:p>
            <a:pPr marL="256031" indent="-256031" defTabSz="1024102">
              <a:spcBef>
                <a:spcPts val="1800"/>
              </a:spcBef>
              <a:defRPr b="1" sz="2016"/>
            </a:pPr>
            <a:r>
              <a:t>Cp Calculation Details:</a:t>
            </a:r>
          </a:p>
          <a:p>
            <a:pPr lvl="1" marL="512063" indent="-256031" defTabSz="1024102">
              <a:spcBef>
                <a:spcPts val="1800"/>
              </a:spcBef>
              <a:defRPr sz="2016"/>
            </a:pPr>
            <a:r>
              <a:t>Cp aims to identify subsets of features that balance between fit and complexity.</a:t>
            </a:r>
          </a:p>
          <a:p>
            <a:pPr lvl="1" marL="512063" indent="-256031" defTabSz="1024102">
              <a:spcBef>
                <a:spcPts val="1800"/>
              </a:spcBef>
              <a:defRPr sz="2016"/>
            </a:pPr>
            <a:r>
              <a:t>Calculate Cp using: (MSE of model / MSE full model) × n − (n − 2 × p), where n is the sample size and p is the number of features in the model.</a:t>
            </a:r>
          </a:p>
          <a:p>
            <a:pPr marL="256031" indent="-256031" defTabSz="1024102">
              <a:spcBef>
                <a:spcPts val="1800"/>
              </a:spcBef>
              <a:defRPr b="1" sz="2016"/>
            </a:pPr>
            <a:r>
              <a:t>Feature Selection Loop:</a:t>
            </a:r>
          </a:p>
          <a:p>
            <a:pPr lvl="1" marL="512063" indent="-256031" defTabSz="1024102">
              <a:spcBef>
                <a:spcPts val="1800"/>
              </a:spcBef>
              <a:defRPr sz="2016"/>
            </a:pPr>
            <a:r>
              <a:t>For each feature not already in the best set, fit a model including the feature and calculate its Cp.</a:t>
            </a:r>
          </a:p>
          <a:p>
            <a:pPr lvl="1" marL="512063" indent="-256031" defTabSz="1024102">
              <a:spcBef>
                <a:spcPts val="1800"/>
              </a:spcBef>
              <a:defRPr sz="2016"/>
            </a:pPr>
            <a:r>
              <a:t>Select the feature with the lowest Cp that improves upon the current best Cp.</a:t>
            </a:r>
          </a:p>
          <a:p>
            <a:pPr marL="256031" indent="-256031" defTabSz="1024102">
              <a:spcBef>
                <a:spcPts val="1800"/>
              </a:spcBef>
              <a:defRPr b="1" sz="2016"/>
            </a:pPr>
            <a:r>
              <a:t>Update Best Features:</a:t>
            </a:r>
          </a:p>
          <a:p>
            <a:pPr lvl="1" marL="512063" indent="-256031" defTabSz="1024102">
              <a:spcBef>
                <a:spcPts val="1800"/>
              </a:spcBef>
              <a:defRPr sz="2016"/>
            </a:pPr>
            <a:r>
              <a:t>Add the feature with the best Cp improvement to the set of best features.</a:t>
            </a:r>
          </a:p>
          <a:p>
            <a:pPr marL="256031" indent="-256031" defTabSz="1024102">
              <a:spcBef>
                <a:spcPts val="1800"/>
              </a:spcBef>
              <a:defRPr b="1" sz="2016"/>
            </a:pPr>
            <a:r>
              <a:t>Stop Condition:</a:t>
            </a:r>
          </a:p>
          <a:p>
            <a:pPr lvl="1" marL="512063" indent="-256031" defTabSz="1024102">
              <a:spcBef>
                <a:spcPts val="1800"/>
              </a:spcBef>
              <a:defRPr sz="2016"/>
            </a:pPr>
            <a:r>
              <a:t>Cease the selection process if adding a new feature does not improve the Cp value.</a:t>
            </a:r>
          </a:p>
          <a:p>
            <a:pPr marL="256031" indent="-256031" defTabSz="1024102">
              <a:spcBef>
                <a:spcPts val="1800"/>
              </a:spcBef>
              <a:defRPr b="1" sz="2016"/>
            </a:pPr>
            <a:r>
              <a:t>Final Model Fit:</a:t>
            </a:r>
          </a:p>
          <a:p>
            <a:pPr lvl="1" marL="512063" indent="-256031" defTabSz="1024102">
              <a:spcBef>
                <a:spcPts val="1800"/>
              </a:spcBef>
              <a:defRPr sz="2016"/>
            </a:pPr>
            <a:r>
              <a:t>Fit a final OLS model using the selected features.</a:t>
            </a:r>
          </a:p>
          <a:p>
            <a:pPr marL="256031" indent="-256031" defTabSz="1024102">
              <a:spcBef>
                <a:spcPts val="1800"/>
              </a:spcBef>
              <a:defRPr b="1" sz="2016"/>
            </a:pPr>
            <a:r>
              <a:t>Return Values</a:t>
            </a:r>
          </a:p>
          <a:p>
            <a:pPr marL="256031" indent="-256031" defTabSz="1024102">
              <a:spcBef>
                <a:spcPts val="1800"/>
              </a:spcBef>
              <a:defRPr sz="2016"/>
            </a:pPr>
            <a:r>
              <a:t>Return the set of selected features, the final model, and the best Cp value achieved.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0766" y="790882"/>
            <a:ext cx="10464801" cy="881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42897" y="9855200"/>
            <a:ext cx="3289301" cy="314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75916" y="9855200"/>
            <a:ext cx="3111501" cy="314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idge and Lasso shrinkage"/>
          <p:cNvSpPr txBox="1"/>
          <p:nvPr>
            <p:ph type="title"/>
          </p:nvPr>
        </p:nvSpPr>
        <p:spPr>
          <a:xfrm>
            <a:off x="952500" y="232833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Ridge and Lasso shrinkage</a:t>
            </a:r>
          </a:p>
        </p:txBody>
      </p:sp>
      <p:sp>
        <p:nvSpPr>
          <p:cNvPr id="200" name="Ridge Regression (L2 Regularization)…"/>
          <p:cNvSpPr txBox="1"/>
          <p:nvPr>
            <p:ph type="body" idx="1"/>
          </p:nvPr>
        </p:nvSpPr>
        <p:spPr>
          <a:xfrm>
            <a:off x="656166" y="1877738"/>
            <a:ext cx="13802239" cy="11088211"/>
          </a:xfrm>
          <a:prstGeom prst="rect">
            <a:avLst/>
          </a:prstGeom>
        </p:spPr>
        <p:txBody>
          <a:bodyPr/>
          <a:lstStyle/>
          <a:p>
            <a:pPr marL="377952" indent="-377952" defTabSz="1511770">
              <a:spcBef>
                <a:spcPts val="2700"/>
              </a:spcBef>
              <a:defRPr b="1" sz="2976"/>
            </a:pPr>
            <a:r>
              <a:t>Ridge Regression (L2 Regularization)</a:t>
            </a:r>
          </a:p>
          <a:p>
            <a:pPr lvl="1" marL="755904" indent="-377952" defTabSz="1511770">
              <a:spcBef>
                <a:spcPts val="2700"/>
              </a:spcBef>
              <a:defRPr sz="2976"/>
            </a:pPr>
            <a:r>
              <a:rPr b="1"/>
              <a:t>Penalty on Magnitude:</a:t>
            </a:r>
            <a:r>
              <a:t> Adds a penalty equal to the square of the magnitude of coefficients; minimizes the sum of the square of coefficients.</a:t>
            </a:r>
          </a:p>
          <a:p>
            <a:pPr lvl="1" marL="755904" indent="-377952" defTabSz="1511770">
              <a:spcBef>
                <a:spcPts val="2700"/>
              </a:spcBef>
              <a:defRPr sz="2976"/>
            </a:pPr>
            <a:r>
              <a:rPr b="1"/>
              <a:t>Objective Function:</a:t>
            </a:r>
            <a:r>
              <a:t> Minimizes the sum of squared residuals + λ(sum of squared coefficients), where λ is a complexity parameter.</a:t>
            </a:r>
          </a:p>
          <a:p>
            <a:pPr lvl="1" marL="755904" indent="-377952" defTabSz="1511770">
              <a:spcBef>
                <a:spcPts val="2700"/>
              </a:spcBef>
              <a:defRPr sz="2976"/>
            </a:pPr>
            <a:r>
              <a:rPr b="1"/>
              <a:t>Effect on Coefficients:</a:t>
            </a:r>
            <a:r>
              <a:t> Tends to shrink the coefficients evenly but generally does not reduce them to zero.</a:t>
            </a:r>
          </a:p>
          <a:p>
            <a:pPr lvl="1" marL="755904" indent="-377952" defTabSz="1511770">
              <a:spcBef>
                <a:spcPts val="2700"/>
              </a:spcBef>
              <a:defRPr sz="2976"/>
            </a:pPr>
            <a:r>
              <a:rPr b="1"/>
              <a:t>Usage: </a:t>
            </a:r>
            <a:r>
              <a:t>Best used when most features are relevant or when there are many small/medium-sized effects.</a:t>
            </a:r>
          </a:p>
          <a:p>
            <a:pPr marL="377952" indent="-377952" defTabSz="1511770">
              <a:spcBef>
                <a:spcPts val="2700"/>
              </a:spcBef>
              <a:defRPr b="1" sz="2976"/>
            </a:pPr>
            <a:r>
              <a:t>Lasso Regression (L1 Regularization)</a:t>
            </a:r>
          </a:p>
          <a:p>
            <a:pPr lvl="1" marL="755904" indent="-377952" defTabSz="1511770">
              <a:spcBef>
                <a:spcPts val="2700"/>
              </a:spcBef>
              <a:defRPr sz="2976"/>
            </a:pPr>
            <a:r>
              <a:rPr b="1"/>
              <a:t>Penalty on Magnitude:</a:t>
            </a:r>
            <a:r>
              <a:t> Adds a penalty equal to the absolute value of the magnitude of coefficients; minimizes the sum of the absolute values of coefficients.</a:t>
            </a:r>
          </a:p>
          <a:p>
            <a:pPr lvl="1" marL="755904" indent="-377952" defTabSz="1511770">
              <a:spcBef>
                <a:spcPts val="2700"/>
              </a:spcBef>
              <a:defRPr sz="2976"/>
            </a:pPr>
            <a:r>
              <a:rPr b="1"/>
              <a:t>Objective Function:</a:t>
            </a:r>
            <a:r>
              <a:t> Minimizes the sum of squared residuals + λ(sum of absolute values of coefficients).</a:t>
            </a:r>
          </a:p>
          <a:p>
            <a:pPr lvl="1" marL="755904" indent="-377952" defTabSz="1511770">
              <a:spcBef>
                <a:spcPts val="2700"/>
              </a:spcBef>
              <a:defRPr sz="2976"/>
            </a:pPr>
            <a:r>
              <a:rPr b="1"/>
              <a:t>Effect on Coefficients: </a:t>
            </a:r>
            <a:r>
              <a:t>Can shrink some coefficients to zero, effectively performing variable selection.</a:t>
            </a:r>
          </a:p>
          <a:p>
            <a:pPr lvl="1" marL="755904" indent="-377952" defTabSz="1511770">
              <a:spcBef>
                <a:spcPts val="2700"/>
              </a:spcBef>
              <a:defRPr sz="2976"/>
            </a:pPr>
            <a:r>
              <a:rPr b="1"/>
              <a:t>Usage: </a:t>
            </a:r>
            <a:r>
              <a:t>Useful when trying to reduce the number of variables, as it can indicate which features are most important.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8333" y="946150"/>
            <a:ext cx="9105984" cy="6419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37358" y="7705206"/>
            <a:ext cx="8902454" cy="5661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CA"/>
          <p:cNvSpPr txBox="1"/>
          <p:nvPr>
            <p:ph type="title"/>
          </p:nvPr>
        </p:nvSpPr>
        <p:spPr>
          <a:xfrm>
            <a:off x="1206500" y="3810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PCA</a:t>
            </a:r>
          </a:p>
        </p:txBody>
      </p:sp>
      <p:sp>
        <p:nvSpPr>
          <p:cNvPr id="205" name="Principal Component Analysis (PCA)…"/>
          <p:cNvSpPr txBox="1"/>
          <p:nvPr>
            <p:ph type="body" sz="half" idx="1"/>
          </p:nvPr>
        </p:nvSpPr>
        <p:spPr>
          <a:xfrm>
            <a:off x="1206500" y="1909009"/>
            <a:ext cx="12353562" cy="10699604"/>
          </a:xfrm>
          <a:prstGeom prst="rect">
            <a:avLst/>
          </a:prstGeom>
        </p:spPr>
        <p:txBody>
          <a:bodyPr/>
          <a:lstStyle/>
          <a:p>
            <a:pPr marL="414527" indent="-414527" defTabSz="1658070">
              <a:spcBef>
                <a:spcPts val="3000"/>
              </a:spcBef>
              <a:defRPr b="1" sz="2108"/>
            </a:pPr>
            <a:r>
              <a:t>Principal Component Analysis (PCA)</a:t>
            </a:r>
          </a:p>
          <a:p>
            <a:pPr marL="414527" indent="-414527" defTabSz="1658070">
              <a:spcBef>
                <a:spcPts val="3000"/>
              </a:spcBef>
              <a:defRPr sz="2108"/>
            </a:pPr>
            <a:r>
              <a:rPr b="1"/>
              <a:t>Purpose</a:t>
            </a:r>
            <a:r>
              <a:t>: Reduces the dimensionality of data by transforming to a new set of variables (principal components), which are linear combinations of the original variables.</a:t>
            </a:r>
          </a:p>
          <a:p>
            <a:pPr marL="414527" indent="-414527" defTabSz="1658070">
              <a:spcBef>
                <a:spcPts val="3000"/>
              </a:spcBef>
              <a:defRPr sz="2108"/>
            </a:pPr>
            <a:r>
              <a:rPr b="1"/>
              <a:t>Data Preprocessing:</a:t>
            </a:r>
            <a:r>
              <a:t> Standardizes the data (mean = 0 and variance = 1) across features before applying PCA, as it is sensitive to the variances of the initial variables.</a:t>
            </a:r>
          </a:p>
          <a:p>
            <a:pPr marL="414527" indent="-414527" defTabSz="1658070">
              <a:spcBef>
                <a:spcPts val="3000"/>
              </a:spcBef>
              <a:defRPr sz="2108"/>
            </a:pPr>
            <a:r>
              <a:rPr b="1"/>
              <a:t>Variance Capturing: </a:t>
            </a:r>
            <a:r>
              <a:t>Principal components are selected to maximize the variance captured from the data.</a:t>
            </a:r>
          </a:p>
          <a:p>
            <a:pPr marL="414527" indent="-414527" defTabSz="1658070">
              <a:spcBef>
                <a:spcPts val="3000"/>
              </a:spcBef>
              <a:defRPr b="1" sz="2108"/>
            </a:pPr>
            <a:r>
              <a:t>Components:</a:t>
            </a:r>
          </a:p>
          <a:p>
            <a:pPr lvl="1" marL="829055" indent="-414527" defTabSz="1658070">
              <a:spcBef>
                <a:spcPts val="3000"/>
              </a:spcBef>
              <a:defRPr sz="2108"/>
            </a:pPr>
            <a:r>
              <a:t>The first principal component has the maximum variance.</a:t>
            </a:r>
          </a:p>
          <a:p>
            <a:pPr lvl="1" marL="829055" indent="-414527" defTabSz="1658070">
              <a:spcBef>
                <a:spcPts val="3000"/>
              </a:spcBef>
              <a:defRPr sz="2108"/>
            </a:pPr>
            <a:r>
              <a:t>Each succeeding component has the highest variance possible under the constraint that it is orthogonal to the preceding components.</a:t>
            </a:r>
          </a:p>
          <a:p>
            <a:pPr marL="414527" indent="-414527" defTabSz="1658070">
              <a:spcBef>
                <a:spcPts val="3000"/>
              </a:spcBef>
              <a:defRPr b="1" sz="2108"/>
            </a:pPr>
            <a:r>
              <a:t>Computation:</a:t>
            </a:r>
          </a:p>
          <a:p>
            <a:pPr lvl="1" marL="829055" indent="-414527" defTabSz="1658070">
              <a:spcBef>
                <a:spcPts val="3000"/>
              </a:spcBef>
              <a:defRPr sz="2108"/>
            </a:pPr>
            <a:r>
              <a:t>Calculate the covariance matrix of the data.</a:t>
            </a:r>
          </a:p>
          <a:p>
            <a:pPr lvl="1" marL="829055" indent="-414527" defTabSz="1658070">
              <a:spcBef>
                <a:spcPts val="3000"/>
              </a:spcBef>
              <a:defRPr sz="2108"/>
            </a:pPr>
            <a:r>
              <a:t>Compute the eigenvalues and eigenvectors of this covariance matrix.</a:t>
            </a:r>
          </a:p>
          <a:p>
            <a:pPr lvl="1" marL="829055" indent="-414527" defTabSz="1658070">
              <a:spcBef>
                <a:spcPts val="3000"/>
              </a:spcBef>
              <a:defRPr sz="2108"/>
            </a:pPr>
            <a:r>
              <a:t>Sort eigenvalues in descending order and choose the eigenvectors that correspond to the largest eigenvalues to maintain most of the data's variability.</a:t>
            </a:r>
          </a:p>
          <a:p>
            <a:pPr marL="414527" indent="-414527" defTabSz="1658070">
              <a:spcBef>
                <a:spcPts val="3000"/>
              </a:spcBef>
              <a:defRPr sz="2108"/>
            </a:pPr>
            <a:r>
              <a:rPr b="1"/>
              <a:t>Dimension Reduction:</a:t>
            </a:r>
            <a:r>
              <a:t> Projects the original data onto a smaller space using the selected eigenvectors (principal components).</a:t>
            </a:r>
          </a:p>
          <a:p>
            <a:pPr marL="414527" indent="-414527" defTabSz="1658070">
              <a:spcBef>
                <a:spcPts val="3000"/>
              </a:spcBef>
              <a:defRPr sz="2108"/>
            </a:pPr>
            <a:r>
              <a:rPr b="1"/>
              <a:t>Usage:</a:t>
            </a:r>
            <a:r>
              <a:t> Often used to simplify data, improve algorithms’ performance, or identify hidden patterns.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62450" y="293276"/>
            <a:ext cx="6905413" cy="10351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97616" y="6898216"/>
            <a:ext cx="9166298" cy="5809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sults"/>
          <p:cNvSpPr txBox="1"/>
          <p:nvPr>
            <p:ph type="title"/>
          </p:nvPr>
        </p:nvSpPr>
        <p:spPr>
          <a:xfrm>
            <a:off x="1206500" y="232833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graphicFrame>
        <p:nvGraphicFramePr>
          <p:cNvPr id="210" name="Table 1"/>
          <p:cNvGraphicFramePr/>
          <p:nvPr/>
        </p:nvGraphicFramePr>
        <p:xfrm>
          <a:off x="1126290" y="2875682"/>
          <a:ext cx="10088803" cy="97116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817249"/>
                <a:gridCol w="4258853"/>
              </a:tblGrid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AUC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QDA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NB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LR Cross-val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LDA Cross-val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QDA Cross-val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NB Cross-val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LR Bootstrap (100 iters)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LR PCA (90% n_components)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Cp (10 features)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6069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r>
                        <a:t>Adjusted R2</a:t>
                      </a:r>
                    </a:p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11" name="Table 1-1"/>
          <p:cNvGraphicFramePr/>
          <p:nvPr/>
        </p:nvGraphicFramePr>
        <p:xfrm>
          <a:off x="12683290" y="2818792"/>
          <a:ext cx="10088803" cy="605911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6247197"/>
                <a:gridCol w="3828905"/>
              </a:tblGrid>
              <a:tr h="5496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RMSE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496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33595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496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Poly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34810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496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Interac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35149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496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Cross-val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36908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496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Bootstrap sampling (100 iters)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36835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496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Cp (10 features)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37509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496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BIC (19 features)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36365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496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AIC (18 features)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36994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496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Adjusted R2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36615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4967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PCA (90% n_components)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38522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2" name="Classification"/>
          <p:cNvSpPr txBox="1"/>
          <p:nvPr/>
        </p:nvSpPr>
        <p:spPr>
          <a:xfrm>
            <a:off x="4961343" y="1747429"/>
            <a:ext cx="3158314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Classification</a:t>
            </a:r>
          </a:p>
        </p:txBody>
      </p:sp>
      <p:sp>
        <p:nvSpPr>
          <p:cNvPr id="213" name="Regression"/>
          <p:cNvSpPr txBox="1"/>
          <p:nvPr/>
        </p:nvSpPr>
        <p:spPr>
          <a:xfrm>
            <a:off x="16250114" y="1591984"/>
            <a:ext cx="2646123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hank you!"/>
          <p:cNvSpPr txBox="1"/>
          <p:nvPr>
            <p:ph type="body" idx="1"/>
          </p:nvPr>
        </p:nvSpPr>
        <p:spPr>
          <a:xfrm>
            <a:off x="973666" y="1069125"/>
            <a:ext cx="21971001" cy="7241584"/>
          </a:xfrm>
          <a:prstGeom prst="rect">
            <a:avLst/>
          </a:prstGeom>
        </p:spPr>
        <p:txBody>
          <a:bodyPr/>
          <a:lstStyle>
            <a:lvl1pPr>
              <a:defRPr spc="-150" sz="150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lassification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Dataset</a:t>
            </a:r>
          </a:p>
        </p:txBody>
      </p:sp>
      <p:sp>
        <p:nvSpPr>
          <p:cNvPr id="156" name="Credit Scor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u="sng">
                <a:solidFill>
                  <a:schemeClr val="accent1">
                    <a:lumOff val="-13575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Credit Scoring</a:t>
            </a:r>
          </a:p>
        </p:txBody>
      </p:sp>
      <p:sp>
        <p:nvSpPr>
          <p:cNvPr id="157" name="Task: Given a person’s credit-related information, build a machine learning model that can classify the credit score.…"/>
          <p:cNvSpPr txBox="1"/>
          <p:nvPr>
            <p:ph type="body" sz="half" idx="1"/>
          </p:nvPr>
        </p:nvSpPr>
        <p:spPr>
          <a:xfrm>
            <a:off x="1206500" y="3511805"/>
            <a:ext cx="21971000" cy="3744781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1200"/>
              </a:spcBef>
              <a:defRPr sz="4416"/>
            </a:pPr>
            <a:r>
              <a:rPr b="1"/>
              <a:t>Task: </a:t>
            </a:r>
            <a:r>
              <a:t>Given a person’s credit-related information, build a machine learning model that can classify the credit score.</a:t>
            </a:r>
          </a:p>
          <a:p>
            <a:pPr marL="560831" indent="-560831" defTabSz="2243271">
              <a:spcBef>
                <a:spcPts val="1200"/>
              </a:spcBef>
              <a:defRPr sz="4416"/>
            </a:pPr>
            <a:r>
              <a:rPr b="1"/>
              <a:t>Number of samples:</a:t>
            </a:r>
            <a:r>
              <a:t> 37K</a:t>
            </a:r>
          </a:p>
          <a:p>
            <a:pPr marL="560831" indent="-560831" defTabSz="2243271">
              <a:spcBef>
                <a:spcPts val="1200"/>
              </a:spcBef>
              <a:defRPr sz="4416"/>
            </a:pPr>
            <a:r>
              <a:t>Number of features: 23</a:t>
            </a:r>
          </a:p>
          <a:p>
            <a:pPr marL="560831" indent="-560831" defTabSz="2243271">
              <a:spcBef>
                <a:spcPts val="1200"/>
              </a:spcBef>
              <a:defRPr sz="4416"/>
            </a:pPr>
            <a:r>
              <a:rPr b="1"/>
              <a:t>Target:</a:t>
            </a:r>
            <a:r>
              <a:t> Credit Score (good, bad or standard)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783" y="7642577"/>
            <a:ext cx="22759348" cy="529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gression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 Dataset</a:t>
            </a:r>
          </a:p>
        </p:txBody>
      </p:sp>
      <p:sp>
        <p:nvSpPr>
          <p:cNvPr id="161" name="Scraped ~60K data points from bina.az with 17 fields."/>
          <p:cNvSpPr txBox="1"/>
          <p:nvPr>
            <p:ph type="body" idx="1"/>
          </p:nvPr>
        </p:nvSpPr>
        <p:spPr>
          <a:xfrm>
            <a:off x="1206500" y="323146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Scraped ~60K data points from </a:t>
            </a:r>
            <a:r>
              <a:rPr b="1"/>
              <a:t>bina.az</a:t>
            </a:r>
            <a:r>
              <a:t> with 17 fields.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172" y="4839692"/>
            <a:ext cx="21949656" cy="6376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Base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 models</a:t>
            </a:r>
          </a:p>
        </p:txBody>
      </p:sp>
      <p:sp>
        <p:nvSpPr>
          <p:cNvPr id="165" name="Classification metrics"/>
          <p:cNvSpPr txBox="1"/>
          <p:nvPr>
            <p:ph type="body" sz="quarter" idx="1"/>
          </p:nvPr>
        </p:nvSpPr>
        <p:spPr>
          <a:xfrm>
            <a:off x="1095562" y="4194730"/>
            <a:ext cx="7410642" cy="109572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Classification metrics</a:t>
            </a:r>
          </a:p>
        </p:txBody>
      </p:sp>
      <p:graphicFrame>
        <p:nvGraphicFramePr>
          <p:cNvPr id="166" name="Table 1"/>
          <p:cNvGraphicFramePr/>
          <p:nvPr/>
        </p:nvGraphicFramePr>
        <p:xfrm>
          <a:off x="1232123" y="6093015"/>
          <a:ext cx="10088803" cy="605911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015220"/>
                <a:gridCol w="2015220"/>
                <a:gridCol w="2015220"/>
                <a:gridCol w="2015220"/>
                <a:gridCol w="2015220"/>
              </a:tblGrid>
              <a:tr h="12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Precision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Recall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F1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AUC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QDA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NB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67" name="Table 1-1"/>
          <p:cNvGraphicFramePr/>
          <p:nvPr/>
        </p:nvGraphicFramePr>
        <p:xfrm>
          <a:off x="12513957" y="6093015"/>
          <a:ext cx="10088803" cy="605911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519025"/>
                <a:gridCol w="2519025"/>
                <a:gridCol w="2519025"/>
                <a:gridCol w="2519025"/>
              </a:tblGrid>
              <a:tr h="151160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RMSE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R-Squared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1160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5.7e+11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33595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0.74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1160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Poly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6.3e+11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34810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0.77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1160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Interac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6.4e+11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35149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0.76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8" name="Regression metrics"/>
          <p:cNvSpPr txBox="1"/>
          <p:nvPr/>
        </p:nvSpPr>
        <p:spPr>
          <a:xfrm>
            <a:off x="12271909" y="4194730"/>
            <a:ext cx="7410641" cy="109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4800">
                <a:solidFill>
                  <a:srgbClr val="000000"/>
                </a:solidFill>
              </a:defRPr>
            </a:lvl1pPr>
          </a:lstStyle>
          <a:p>
            <a:pPr/>
            <a:r>
              <a:t>Regression metrics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ross-Vali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Cross-Validation</a:t>
            </a:r>
          </a:p>
        </p:txBody>
      </p:sp>
      <p:sp>
        <p:nvSpPr>
          <p:cNvPr id="171" name="Evaluate model performance to generalize on unseen data.…"/>
          <p:cNvSpPr txBox="1"/>
          <p:nvPr>
            <p:ph type="body" sz="half" idx="1"/>
          </p:nvPr>
        </p:nvSpPr>
        <p:spPr>
          <a:xfrm>
            <a:off x="1206500" y="2723595"/>
            <a:ext cx="10527358" cy="9780921"/>
          </a:xfrm>
          <a:prstGeom prst="rect">
            <a:avLst/>
          </a:prstGeom>
        </p:spPr>
        <p:txBody>
          <a:bodyPr/>
          <a:lstStyle/>
          <a:p>
            <a:pPr marL="329184" indent="-329184" defTabSz="1316703">
              <a:spcBef>
                <a:spcPts val="2400"/>
              </a:spcBef>
              <a:defRPr sz="2592"/>
            </a:pPr>
            <a:r>
              <a:t>Evaluate model performance to generalize on unseen data.</a:t>
            </a:r>
          </a:p>
          <a:p>
            <a:pPr marL="329184" indent="-329184" defTabSz="1316703">
              <a:spcBef>
                <a:spcPts val="2400"/>
              </a:spcBef>
              <a:defRPr b="1" sz="2592"/>
            </a:pPr>
            <a:r>
              <a:t>Types of Cross-Validation</a:t>
            </a:r>
          </a:p>
          <a:p>
            <a:pPr lvl="1" marL="658368" indent="-329184" defTabSz="1316703">
              <a:spcBef>
                <a:spcPts val="2400"/>
              </a:spcBef>
              <a:defRPr sz="2592"/>
            </a:pPr>
            <a:r>
              <a:t>K-Fold: Splits data into 'k' parts; train on 'k-1', test on 1, rotate.</a:t>
            </a:r>
          </a:p>
          <a:p>
            <a:pPr lvl="1" marL="658368" indent="-329184" defTabSz="1316703">
              <a:spcBef>
                <a:spcPts val="2400"/>
              </a:spcBef>
              <a:defRPr sz="2592"/>
            </a:pPr>
            <a:r>
              <a:t>Leave-One-Out (LOOCV): Each sample is a test set once, rest are training.</a:t>
            </a:r>
          </a:p>
          <a:p>
            <a:pPr lvl="1" marL="658368" indent="-329184" defTabSz="1316703">
              <a:spcBef>
                <a:spcPts val="2400"/>
              </a:spcBef>
              <a:defRPr sz="2592"/>
            </a:pPr>
            <a:r>
              <a:t>Stratified K-Fold: Preserves percentage of samples for each class.</a:t>
            </a:r>
          </a:p>
          <a:p>
            <a:pPr marL="329184" indent="-329184" defTabSz="1316703">
              <a:spcBef>
                <a:spcPts val="2400"/>
              </a:spcBef>
              <a:defRPr b="1" sz="2592"/>
            </a:pPr>
            <a:r>
              <a:t>Implementation Steps</a:t>
            </a:r>
          </a:p>
          <a:p>
            <a:pPr lvl="1" marL="658368" indent="-329184" defTabSz="1316703">
              <a:spcBef>
                <a:spcPts val="2400"/>
              </a:spcBef>
              <a:defRPr sz="2592"/>
            </a:pPr>
            <a:r>
              <a:t>Data Partitioning: Randomly divide data into equal 'k' subsets.</a:t>
            </a:r>
          </a:p>
          <a:p>
            <a:pPr lvl="1" marL="658368" indent="-329184" defTabSz="1316703">
              <a:spcBef>
                <a:spcPts val="2400"/>
              </a:spcBef>
              <a:defRPr sz="2592"/>
            </a:pPr>
            <a:r>
              <a:t>Training and Testing: Rotate training and testing subsets through all data.</a:t>
            </a:r>
          </a:p>
          <a:p>
            <a:pPr lvl="1" marL="658368" indent="-329184" defTabSz="1316703">
              <a:spcBef>
                <a:spcPts val="2400"/>
              </a:spcBef>
              <a:defRPr sz="2592"/>
            </a:pPr>
            <a:r>
              <a:t>Evaluate Performance: Measure accuracy, precision, recall, F1-score.</a:t>
            </a:r>
          </a:p>
          <a:p>
            <a:pPr marL="329184" indent="-329184" defTabSz="1316703">
              <a:spcBef>
                <a:spcPts val="2400"/>
              </a:spcBef>
              <a:defRPr b="1" sz="2592"/>
            </a:pPr>
            <a:r>
              <a:t>Advantages and Disadvantages</a:t>
            </a:r>
          </a:p>
          <a:p>
            <a:pPr lvl="1" marL="658368" indent="-329184" defTabSz="1316703">
              <a:spcBef>
                <a:spcPts val="2400"/>
              </a:spcBef>
              <a:defRPr sz="2592"/>
            </a:pPr>
            <a:r>
              <a:t>Advantages: Reduces overfitting risk, better model evaluation.</a:t>
            </a:r>
          </a:p>
          <a:p>
            <a:pPr lvl="1" marL="658368" indent="-329184" defTabSz="1316703">
              <a:spcBef>
                <a:spcPts val="2400"/>
              </a:spcBef>
              <a:defRPr sz="2592"/>
            </a:pPr>
            <a:r>
              <a:t>Disadvantages: Higher computational cost, less suitable for small datasets.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2291" y="7436085"/>
            <a:ext cx="8252320" cy="6117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87845" y="290843"/>
            <a:ext cx="676910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ootstrap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Bootstrap Sampling</a:t>
            </a:r>
          </a:p>
        </p:txBody>
      </p:sp>
      <p:sp>
        <p:nvSpPr>
          <p:cNvPr id="176" name="Estimate the variability and robustness of statistical estimates or predictive models by repeatedly sampling with replacement from the original dataset to form multiple &quot;bootstrap&quot; samples.…"/>
          <p:cNvSpPr txBox="1"/>
          <p:nvPr>
            <p:ph type="body" sz="half" idx="1"/>
          </p:nvPr>
        </p:nvSpPr>
        <p:spPr>
          <a:xfrm>
            <a:off x="994833" y="2767747"/>
            <a:ext cx="10506687" cy="9736769"/>
          </a:xfrm>
          <a:prstGeom prst="rect">
            <a:avLst/>
          </a:prstGeom>
        </p:spPr>
        <p:txBody>
          <a:bodyPr/>
          <a:lstStyle/>
          <a:p>
            <a:pPr marL="310895" indent="-310895" defTabSz="1243552">
              <a:spcBef>
                <a:spcPts val="2200"/>
              </a:spcBef>
              <a:defRPr sz="2448"/>
            </a:pPr>
            <a:r>
              <a:t>Estimate the variability and robustness of statistical estimates or predictive models by repeatedly sampling with replacement from the original dataset to form multiple "bootstrap" samples.</a:t>
            </a:r>
          </a:p>
          <a:p>
            <a:pPr marL="310895" indent="-310895" defTabSz="1243552">
              <a:spcBef>
                <a:spcPts val="2200"/>
              </a:spcBef>
              <a:defRPr sz="2448"/>
            </a:pPr>
            <a:r>
              <a:t>Steps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Draw samples with replacement from the original dataset to create multiple bootstrap samples.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Fit the model on each bootstrap sample to simulate training on different possible subsets of the data.</a:t>
            </a:r>
          </a:p>
          <a:p>
            <a:pPr marL="310895" indent="-310895" defTabSz="1243552">
              <a:spcBef>
                <a:spcPts val="2200"/>
              </a:spcBef>
              <a:defRPr sz="2448"/>
            </a:pPr>
            <a:r>
              <a:t>Performance Evaluation: Assess the model's performance on the original dataset after each fit.</a:t>
            </a:r>
          </a:p>
          <a:p>
            <a:pPr marL="310895" indent="-310895" defTabSz="1243552">
              <a:spcBef>
                <a:spcPts val="2200"/>
              </a:spcBef>
              <a:defRPr sz="2448"/>
            </a:pPr>
            <a:r>
              <a:t>Advantages of Bootstrap Sampling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Distribution Assumption-Free: Does not require assumptions about the data’s underlying distribution.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Estimates Variability: Provides a measure of how estimated model parameters or performance metrics might vary across different samples.</a:t>
            </a:r>
          </a:p>
          <a:p>
            <a:pPr lvl="1" marL="621791" indent="-310895" defTabSz="1243552">
              <a:spcBef>
                <a:spcPts val="2200"/>
              </a:spcBef>
              <a:defRPr sz="2448"/>
            </a:pPr>
            <a:r>
              <a:t>Improves Model Robustness: Helps in understanding model performance across diverse scenarios, enhancing reliability.</a:t>
            </a:r>
          </a:p>
          <a:p>
            <a:pPr marL="310895" indent="-310895" defTabSz="1243552">
              <a:spcBef>
                <a:spcPts val="2200"/>
              </a:spcBef>
              <a:defRPr sz="2448"/>
            </a:pPr>
            <a:r>
              <a:t>Helps in determining which model performs consistently across different resampled datasets. Essential for testing how stable and reliable a model is when faced with different subsets of data.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28133" y="1540933"/>
            <a:ext cx="10360188" cy="9097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IC and B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AIC and BIC</a:t>
            </a:r>
          </a:p>
        </p:txBody>
      </p:sp>
      <p:sp>
        <p:nvSpPr>
          <p:cNvPr id="180" name="AIC (Akaike Information Criterion)…"/>
          <p:cNvSpPr txBox="1"/>
          <p:nvPr>
            <p:ph type="body" sz="half" idx="1"/>
          </p:nvPr>
        </p:nvSpPr>
        <p:spPr>
          <a:xfrm>
            <a:off x="994833" y="3296004"/>
            <a:ext cx="10733072" cy="8708532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b="1" sz="4560"/>
            </a:pPr>
            <a:r>
              <a:t>AIC (Akaike Information Criterion)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Aims to select the model that best explains the data with minimal information loss.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AIC = 2k - 2ln(L), where k is the number of parameters in the model and L is the likelihood of the model given the data.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Lower AIC values indicate a model that better fits the data without unnecessary complexity.</a:t>
            </a:r>
          </a:p>
        </p:txBody>
      </p:sp>
      <p:sp>
        <p:nvSpPr>
          <p:cNvPr id="181" name="BIC (Bayesian Information Criterion)…"/>
          <p:cNvSpPr txBox="1"/>
          <p:nvPr/>
        </p:nvSpPr>
        <p:spPr>
          <a:xfrm>
            <a:off x="12996333" y="3330648"/>
            <a:ext cx="10733072" cy="9173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79119" indent="-579119" algn="l" defTabSz="2316421">
              <a:lnSpc>
                <a:spcPct val="90000"/>
              </a:lnSpc>
              <a:spcBef>
                <a:spcPts val="4200"/>
              </a:spcBef>
              <a:buSzPct val="123000"/>
              <a:buChar char="•"/>
              <a:defRPr b="1" sz="4560">
                <a:solidFill>
                  <a:srgbClr val="000000"/>
                </a:solidFill>
              </a:defRPr>
            </a:pPr>
            <a:r>
              <a:t>BIC (Bayesian Information Criterion)</a:t>
            </a:r>
          </a:p>
          <a:p>
            <a:pPr marL="579119" indent="-579119" algn="l" defTabSz="2316421">
              <a:lnSpc>
                <a:spcPct val="90000"/>
              </a:lnSpc>
              <a:spcBef>
                <a:spcPts val="4200"/>
              </a:spcBef>
              <a:buSzPct val="123000"/>
              <a:buChar char="•"/>
              <a:defRPr sz="4560">
                <a:solidFill>
                  <a:srgbClr val="000000"/>
                </a:solidFill>
              </a:defRPr>
            </a:pPr>
            <a:r>
              <a:t>Similar to AIC but includes a penalty term for the number of parameters to avoid overfitting.</a:t>
            </a:r>
          </a:p>
          <a:p>
            <a:pPr marL="579119" indent="-579119" algn="l" defTabSz="2316421">
              <a:lnSpc>
                <a:spcPct val="90000"/>
              </a:lnSpc>
              <a:spcBef>
                <a:spcPts val="4200"/>
              </a:spcBef>
              <a:buSzPct val="123000"/>
              <a:buChar char="•"/>
              <a:defRPr sz="4560">
                <a:solidFill>
                  <a:srgbClr val="000000"/>
                </a:solidFill>
              </a:defRPr>
            </a:pPr>
            <a:r>
              <a:t>Defined as BIC= ln(n)k− 2ln(L), where n is the number of observations.</a:t>
            </a:r>
          </a:p>
          <a:p>
            <a:pPr marL="579119" indent="-579119" algn="l" defTabSz="2316421">
              <a:lnSpc>
                <a:spcPct val="90000"/>
              </a:lnSpc>
              <a:spcBef>
                <a:spcPts val="4200"/>
              </a:spcBef>
              <a:buSzPct val="123000"/>
              <a:buChar char="•"/>
              <a:defRPr sz="4560">
                <a:solidFill>
                  <a:srgbClr val="000000"/>
                </a:solidFill>
              </a:defRPr>
            </a:pPr>
            <a:r>
              <a:t>Like AIC, a lower BIC value is preferable, but BIC is stricter regarding model complexity due to its heavier penalty on the number of parameters.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tepwise AIC or B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Stepwise AIC or BIC</a:t>
            </a:r>
          </a:p>
        </p:txBody>
      </p:sp>
      <p:sp>
        <p:nvSpPr>
          <p:cNvPr id="184" name="Initial Setup: Start with an optional initial feature set.…"/>
          <p:cNvSpPr txBox="1"/>
          <p:nvPr>
            <p:ph type="body" sz="half" idx="1"/>
          </p:nvPr>
        </p:nvSpPr>
        <p:spPr>
          <a:xfrm>
            <a:off x="1206500" y="2692589"/>
            <a:ext cx="10162894" cy="9811927"/>
          </a:xfrm>
          <a:prstGeom prst="rect">
            <a:avLst/>
          </a:prstGeom>
        </p:spPr>
        <p:txBody>
          <a:bodyPr/>
          <a:lstStyle/>
          <a:p>
            <a:pPr marL="438912" indent="-438912" defTabSz="1755604">
              <a:spcBef>
                <a:spcPts val="3200"/>
              </a:spcBef>
              <a:defRPr sz="3456"/>
            </a:pPr>
            <a:r>
              <a:rPr b="1"/>
              <a:t>Initial Setup: </a:t>
            </a:r>
            <a:r>
              <a:t>Start with an optional initial feature set.</a:t>
            </a:r>
          </a:p>
          <a:p>
            <a:pPr marL="438912" indent="-438912" defTabSz="1755604">
              <a:spcBef>
                <a:spcPts val="3200"/>
              </a:spcBef>
              <a:defRPr b="1" sz="3456"/>
            </a:pPr>
            <a:r>
              <a:t>Forward Selection:</a:t>
            </a:r>
          </a:p>
          <a:p>
            <a:pPr lvl="1" marL="877824" indent="-438912" defTabSz="1755604">
              <a:spcBef>
                <a:spcPts val="3200"/>
              </a:spcBef>
              <a:defRPr sz="3456"/>
            </a:pPr>
            <a:r>
              <a:t>Add features with p-values below the inclusion threshold.</a:t>
            </a:r>
          </a:p>
          <a:p>
            <a:pPr marL="438912" indent="-438912" defTabSz="1755604">
              <a:spcBef>
                <a:spcPts val="3200"/>
              </a:spcBef>
              <a:defRPr b="1" sz="3456"/>
            </a:pPr>
            <a:r>
              <a:t>Backward Elimination:</a:t>
            </a:r>
          </a:p>
          <a:p>
            <a:pPr lvl="1" marL="877824" indent="-438912" defTabSz="1755604">
              <a:spcBef>
                <a:spcPts val="3200"/>
              </a:spcBef>
              <a:defRPr sz="3456"/>
            </a:pPr>
            <a:r>
              <a:t>Remove features with p-values above the exclusion threshold.</a:t>
            </a:r>
          </a:p>
          <a:p>
            <a:pPr marL="438912" indent="-438912" defTabSz="1755604">
              <a:spcBef>
                <a:spcPts val="3200"/>
              </a:spcBef>
              <a:defRPr sz="3456"/>
            </a:pPr>
            <a:r>
              <a:rPr b="1"/>
              <a:t>Iteration</a:t>
            </a:r>
            <a:r>
              <a:t>: Repeat addition and removal until no further changes.</a:t>
            </a:r>
          </a:p>
          <a:p>
            <a:pPr marL="438912" indent="-438912" defTabSz="1755604">
              <a:spcBef>
                <a:spcPts val="3200"/>
              </a:spcBef>
              <a:defRPr b="1" sz="3456"/>
            </a:pPr>
            <a:r>
              <a:t>Model Evaluation:</a:t>
            </a:r>
          </a:p>
          <a:p>
            <a:pPr lvl="1" marL="877824" indent="-438912" defTabSz="1755604">
              <a:spcBef>
                <a:spcPts val="3200"/>
              </a:spcBef>
              <a:defRPr sz="3456"/>
            </a:pPr>
            <a:r>
              <a:t>Assess final model using AIC or BIC.</a:t>
            </a:r>
          </a:p>
          <a:p>
            <a:pPr marL="438912" indent="-438912" defTabSz="1755604">
              <a:spcBef>
                <a:spcPts val="3200"/>
              </a:spcBef>
              <a:defRPr sz="3456"/>
            </a:pPr>
            <a:r>
              <a:rPr b="1"/>
              <a:t>Output: </a:t>
            </a:r>
            <a:r>
              <a:t>List optimal features and criterion value.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7200" y="2266950"/>
            <a:ext cx="11785600" cy="1032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djusted R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Adjusted R2</a:t>
            </a:r>
          </a:p>
        </p:txBody>
      </p:sp>
      <p:sp>
        <p:nvSpPr>
          <p:cNvPr id="188" name="Forward Selec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Forward Selection</a:t>
            </a:r>
          </a:p>
        </p:txBody>
      </p:sp>
      <p:sp>
        <p:nvSpPr>
          <p:cNvPr id="189" name="Initial Setup: Start with all available features and no best features selected.…"/>
          <p:cNvSpPr txBox="1"/>
          <p:nvPr>
            <p:ph type="body" sz="half" idx="1"/>
          </p:nvPr>
        </p:nvSpPr>
        <p:spPr>
          <a:xfrm>
            <a:off x="1206500" y="4248504"/>
            <a:ext cx="10464800" cy="8256012"/>
          </a:xfrm>
          <a:prstGeom prst="rect">
            <a:avLst/>
          </a:prstGeom>
        </p:spPr>
        <p:txBody>
          <a:bodyPr/>
          <a:lstStyle/>
          <a:p>
            <a:pPr marL="286511" indent="-286511" defTabSz="1146019">
              <a:spcBef>
                <a:spcPts val="2100"/>
              </a:spcBef>
              <a:defRPr sz="2256"/>
            </a:pPr>
            <a:r>
              <a:rPr b="1"/>
              <a:t>Initial Setup:</a:t>
            </a:r>
            <a:r>
              <a:t> Start with all available features and no best features selected.</a:t>
            </a:r>
          </a:p>
          <a:p>
            <a:pPr marL="286511" indent="-286511" defTabSz="1146019">
              <a:spcBef>
                <a:spcPts val="2100"/>
              </a:spcBef>
              <a:defRPr sz="2256"/>
            </a:pPr>
            <a:r>
              <a:rPr b="1"/>
              <a:t>Selection Criteria: </a:t>
            </a:r>
            <a:r>
              <a:t>Use the adjusted R-squared value to evaluate models.</a:t>
            </a:r>
          </a:p>
          <a:p>
            <a:pPr marL="286511" indent="-286511" defTabSz="1146019">
              <a:spcBef>
                <a:spcPts val="2100"/>
              </a:spcBef>
              <a:defRPr b="1" sz="2256"/>
            </a:pPr>
            <a:r>
              <a:t>Loop Until Max Features:</a:t>
            </a:r>
          </a:p>
          <a:p>
            <a:pPr lvl="1" marL="573023" indent="-286511" defTabSz="1146019">
              <a:spcBef>
                <a:spcPts val="2100"/>
              </a:spcBef>
              <a:defRPr sz="2256"/>
            </a:pPr>
            <a:r>
              <a:t>Iteratively test each remaining feature to see if it improves the adjusted R-squared.</a:t>
            </a:r>
          </a:p>
          <a:p>
            <a:pPr lvl="1" marL="573023" indent="-286511" defTabSz="1146019">
              <a:spcBef>
                <a:spcPts val="2100"/>
              </a:spcBef>
              <a:defRPr sz="2256"/>
            </a:pPr>
            <a:r>
              <a:t>Update the best feature set if a feature increases the adjusted R-squared.</a:t>
            </a:r>
          </a:p>
          <a:p>
            <a:pPr marL="286511" indent="-286511" defTabSz="1146019">
              <a:spcBef>
                <a:spcPts val="2100"/>
              </a:spcBef>
              <a:defRPr b="1" sz="2256"/>
            </a:pPr>
            <a:r>
              <a:t>Evaluate Improvements:</a:t>
            </a:r>
          </a:p>
          <a:p>
            <a:pPr lvl="1" marL="573023" indent="-286511" defTabSz="1146019">
              <a:spcBef>
                <a:spcPts val="2100"/>
              </a:spcBef>
              <a:defRPr sz="2256"/>
            </a:pPr>
            <a:r>
              <a:t>Select the feature that provides the highest increase in adjusted R-squared from the remaining features.</a:t>
            </a:r>
          </a:p>
          <a:p>
            <a:pPr lvl="1" marL="573023" indent="-286511" defTabSz="1146019">
              <a:spcBef>
                <a:spcPts val="2100"/>
              </a:spcBef>
              <a:defRPr sz="2256"/>
            </a:pPr>
            <a:r>
              <a:t>Add this feature to the best feature list if it improves model performance.</a:t>
            </a:r>
          </a:p>
          <a:p>
            <a:pPr marL="286511" indent="-286511" defTabSz="1146019">
              <a:spcBef>
                <a:spcPts val="2100"/>
              </a:spcBef>
              <a:defRPr b="1" sz="2256"/>
            </a:pPr>
            <a:r>
              <a:t>End Condition:</a:t>
            </a:r>
          </a:p>
          <a:p>
            <a:pPr lvl="1" marL="573023" indent="-286511" defTabSz="1146019">
              <a:spcBef>
                <a:spcPts val="2100"/>
              </a:spcBef>
              <a:defRPr sz="2256"/>
            </a:pPr>
            <a:r>
              <a:t>Stop the process if adding new features does not improve the adjusted R-squared.</a:t>
            </a:r>
          </a:p>
          <a:p>
            <a:pPr marL="286511" indent="-286511" defTabSz="1146019">
              <a:spcBef>
                <a:spcPts val="2100"/>
              </a:spcBef>
              <a:defRPr sz="2256"/>
            </a:pPr>
            <a:r>
              <a:rPr b="1"/>
              <a:t>Final Model: </a:t>
            </a:r>
            <a:r>
              <a:t>Fit the final model with the selected features.</a:t>
            </a:r>
          </a:p>
          <a:p>
            <a:pPr marL="286511" indent="-286511" defTabSz="1146019">
              <a:spcBef>
                <a:spcPts val="2100"/>
              </a:spcBef>
              <a:defRPr sz="2256"/>
            </a:pPr>
            <a:r>
              <a:rPr b="1"/>
              <a:t>Return Values:</a:t>
            </a:r>
            <a:r>
              <a:t> Output the list of best features and the final fitted model.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0933" y="4364566"/>
            <a:ext cx="10464801" cy="744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