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.tif"/><Relationship Id="rId4" Type="http://schemas.openxmlformats.org/officeDocument/2006/relationships/image" Target="../media/image2.tif"/><Relationship Id="rId5" Type="http://schemas.openxmlformats.org/officeDocument/2006/relationships/image" Target="../media/image10.png"/><Relationship Id="rId6" Type="http://schemas.openxmlformats.org/officeDocument/2006/relationships/image" Target="../media/image3.tif"/><Relationship Id="rId7" Type="http://schemas.openxmlformats.org/officeDocument/2006/relationships/image" Target="../media/image4.tif"/><Relationship Id="rId8" Type="http://schemas.openxmlformats.org/officeDocument/2006/relationships/image" Target="../media/image11.png"/><Relationship Id="rId9" Type="http://schemas.openxmlformats.org/officeDocument/2006/relationships/image" Target="../media/image5.tif"/><Relationship Id="rId10" Type="http://schemas.openxmlformats.org/officeDocument/2006/relationships/image" Target="../media/image6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7.tif"/><Relationship Id="rId6" Type="http://schemas.openxmlformats.org/officeDocument/2006/relationships/image" Target="../media/image8.tif"/><Relationship Id="rId7" Type="http://schemas.openxmlformats.org/officeDocument/2006/relationships/image" Target="../media/image9.tif"/><Relationship Id="rId8" Type="http://schemas.openxmlformats.org/officeDocument/2006/relationships/image" Target="../media/image10.tif"/><Relationship Id="rId9" Type="http://schemas.openxmlformats.org/officeDocument/2006/relationships/image" Target="../media/image11.tif"/><Relationship Id="rId10" Type="http://schemas.openxmlformats.org/officeDocument/2006/relationships/image" Target="../media/image12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kaggle.com/datasets/parisrohan/credit-score-classification" TargetMode="External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3/04/202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23/04/2024</a:t>
            </a:r>
          </a:p>
        </p:txBody>
      </p:sp>
      <p:sp>
        <p:nvSpPr>
          <p:cNvPr id="152" name="Applied Machine Learning &amp; Data Analytic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Applied Machine Learning &amp; Data Analytics</a:t>
            </a:r>
          </a:p>
        </p:txBody>
      </p:sp>
      <p:sp>
        <p:nvSpPr>
          <p:cNvPr id="153" name="Non Linearity, Tree Based classification, SVM…"/>
          <p:cNvSpPr txBox="1"/>
          <p:nvPr>
            <p:ph type="subTitle" sz="half" idx="1"/>
          </p:nvPr>
        </p:nvSpPr>
        <p:spPr>
          <a:xfrm>
            <a:off x="1201342" y="7223190"/>
            <a:ext cx="21971001" cy="3962174"/>
          </a:xfrm>
          <a:prstGeom prst="rect">
            <a:avLst/>
          </a:prstGeom>
        </p:spPr>
        <p:txBody>
          <a:bodyPr/>
          <a:lstStyle/>
          <a:p>
            <a:pPr>
              <a:defRPr sz="6600"/>
            </a:pPr>
            <a:r>
              <a:t>Non Linearity, Tree Based classification, SVM</a:t>
            </a:r>
          </a:p>
          <a:p>
            <a:pPr>
              <a:defRPr sz="6600"/>
            </a:pPr>
          </a:p>
          <a:p>
            <a:pPr/>
            <a:r>
              <a:t>Prof. Rustamov Samir</a:t>
            </a:r>
          </a:p>
          <a:p>
            <a:pPr/>
            <a:r>
              <a:t>Eljan Mahammadli &amp; Sokrat Bashirov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eneralized additive models (GAM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generalized additive models (GAM)</a:t>
            </a:r>
          </a:p>
        </p:txBody>
      </p:sp>
      <p:sp>
        <p:nvSpPr>
          <p:cNvPr id="186" name="Generalized Additive Models extend linear models by allowing non-linear functions of each of the variables, while maintaining additivit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Generalized Additive Models extend linear models by allowing non-linear functions of each of the variables, while maintaining additivity. </a:t>
            </a:r>
          </a:p>
          <a:p>
            <a:pPr/>
            <a:r>
              <a:t>Like linear models, GAMs are fitted to data using the method of least squares.</a:t>
            </a:r>
          </a:p>
        </p:txBody>
      </p:sp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6390" y="8018727"/>
            <a:ext cx="10871219" cy="3311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ree-based methods for classification task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tree-based methods for classification task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bagging, random forests, boosting"/>
          <p:cNvSpPr txBox="1"/>
          <p:nvPr>
            <p:ph type="title"/>
          </p:nvPr>
        </p:nvSpPr>
        <p:spPr>
          <a:xfrm>
            <a:off x="1206500" y="410872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bagging, random forests, boosting</a:t>
            </a:r>
          </a:p>
        </p:txBody>
      </p:sp>
      <p:sp>
        <p:nvSpPr>
          <p:cNvPr id="192" name="Bagging (Bootstrap Aggregating) uses multiple models (usually of the same type), each trained on random subsets of the training data. It reduces variance and helps to avoid overfitting.…"/>
          <p:cNvSpPr txBox="1"/>
          <p:nvPr>
            <p:ph type="body" sz="half" idx="1"/>
          </p:nvPr>
        </p:nvSpPr>
        <p:spPr>
          <a:xfrm>
            <a:off x="1060237" y="2424308"/>
            <a:ext cx="12086794" cy="10080208"/>
          </a:xfrm>
          <a:prstGeom prst="rect">
            <a:avLst/>
          </a:prstGeom>
        </p:spPr>
        <p:txBody>
          <a:bodyPr/>
          <a:lstStyle/>
          <a:p>
            <a:pPr marL="512063" indent="-512063" defTabSz="2048204">
              <a:spcBef>
                <a:spcPts val="3700"/>
              </a:spcBef>
              <a:defRPr sz="4032"/>
            </a:pPr>
            <a:r>
              <a:rPr b="1"/>
              <a:t>Bagging</a:t>
            </a:r>
            <a:r>
              <a:t> (Bootstrap Aggregating) uses multiple models (usually of the same type), each trained on random subsets of the training data. It reduces variance and helps to avoid overfitting.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rPr b="1"/>
              <a:t>Random Forest</a:t>
            </a:r>
            <a:r>
              <a:t> is an extension of bagging, applied specifically to decision trees. This method also uses a combination of learning models to increase accuracy. It not only samples the data points but also the features when building trees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rPr b="1"/>
              <a:t>Boosting</a:t>
            </a:r>
            <a:r>
              <a:t> is a sequential technique which works on the principle of correcting the errors of a previous model with the next model in the sequence. Each new model incrementally improves upon the previous one, typically leading to a powerful combined model.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17810" y="4419250"/>
            <a:ext cx="10730548" cy="55461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3746" y="454312"/>
            <a:ext cx="6657283" cy="32652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08160" y="-99263"/>
            <a:ext cx="4976353" cy="4935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625038" y="-10319"/>
            <a:ext cx="5863288" cy="4705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77484" y="5469709"/>
            <a:ext cx="6949807" cy="3408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108160" y="4557066"/>
            <a:ext cx="4976353" cy="4935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7792194" y="4707010"/>
            <a:ext cx="5863288" cy="4705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530957" y="10167959"/>
            <a:ext cx="7042861" cy="311022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294767" y="9249854"/>
            <a:ext cx="4603140" cy="4565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8109076" y="9529786"/>
            <a:ext cx="5229524" cy="4196532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Bagging"/>
          <p:cNvSpPr txBox="1"/>
          <p:nvPr/>
        </p:nvSpPr>
        <p:spPr>
          <a:xfrm>
            <a:off x="561375" y="1402179"/>
            <a:ext cx="3062700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500"/>
            </a:lvl1pPr>
          </a:lstStyle>
          <a:p>
            <a:pPr/>
            <a:r>
              <a:t>Bagging</a:t>
            </a:r>
          </a:p>
        </p:txBody>
      </p:sp>
      <p:sp>
        <p:nvSpPr>
          <p:cNvPr id="205" name="Random Forest"/>
          <p:cNvSpPr txBox="1"/>
          <p:nvPr/>
        </p:nvSpPr>
        <p:spPr>
          <a:xfrm>
            <a:off x="561375" y="10791547"/>
            <a:ext cx="3367141" cy="148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500"/>
            </a:lvl1pPr>
          </a:lstStyle>
          <a:p>
            <a:pPr/>
            <a:r>
              <a:t>Random Forest</a:t>
            </a:r>
          </a:p>
        </p:txBody>
      </p:sp>
      <p:sp>
        <p:nvSpPr>
          <p:cNvPr id="206" name="Boosting"/>
          <p:cNvSpPr txBox="1"/>
          <p:nvPr/>
        </p:nvSpPr>
        <p:spPr>
          <a:xfrm>
            <a:off x="561375" y="6633086"/>
            <a:ext cx="3062700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500"/>
            </a:lvl1pPr>
          </a:lstStyle>
          <a:p>
            <a:pPr/>
            <a:r>
              <a:t>Boosting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VM for classification with different kernel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SVM for classification with different kernels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uppor Vestor Classifi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Suppor Vestor Classifier</a:t>
            </a:r>
          </a:p>
        </p:txBody>
      </p:sp>
      <p:sp>
        <p:nvSpPr>
          <p:cNvPr id="211" name="Support Vector Machine (SVM) with a linear kernel is a type of linear classifier that finds the hyperplane that best separates two classes in the feature space with the maximum margin.…"/>
          <p:cNvSpPr txBox="1"/>
          <p:nvPr>
            <p:ph type="body" sz="half" idx="1"/>
          </p:nvPr>
        </p:nvSpPr>
        <p:spPr>
          <a:xfrm>
            <a:off x="1206500" y="4248504"/>
            <a:ext cx="11840792" cy="8256012"/>
          </a:xfrm>
          <a:prstGeom prst="rect">
            <a:avLst/>
          </a:prstGeom>
        </p:spPr>
        <p:txBody>
          <a:bodyPr/>
          <a:lstStyle/>
          <a:p>
            <a:pPr marL="493776" indent="-493776" defTabSz="1975054">
              <a:spcBef>
                <a:spcPts val="3600"/>
              </a:spcBef>
              <a:defRPr sz="3888"/>
            </a:pPr>
            <a:r>
              <a:rPr b="1"/>
              <a:t>Support Vector Machine</a:t>
            </a:r>
            <a:r>
              <a:t> (SVM) with a linear kernel is a type of linear classifier that finds the hyperplane that best separates two classes in the feature space with the maximum margin.</a:t>
            </a:r>
          </a:p>
          <a:p>
            <a:pPr marL="493776" indent="-493776" defTabSz="1975054">
              <a:spcBef>
                <a:spcPts val="3600"/>
              </a:spcBef>
              <a:defRPr sz="3888"/>
            </a:pPr>
            <a:r>
              <a:t>SVM using a </a:t>
            </a:r>
            <a:r>
              <a:rPr b="1"/>
              <a:t>polynomial kernel</a:t>
            </a:r>
            <a:r>
              <a:t> is a non-linear classifier that represents the dot product between vectors in a feature space over polynomials of the original data, allowing it to fit non-linear relationships.</a:t>
            </a:r>
          </a:p>
          <a:p>
            <a:pPr marL="493776" indent="-493776" defTabSz="1975054">
              <a:spcBef>
                <a:spcPts val="3600"/>
              </a:spcBef>
              <a:defRPr sz="3888"/>
            </a:pPr>
            <a:r>
              <a:t>The </a:t>
            </a:r>
            <a:r>
              <a:rPr b="1"/>
              <a:t>Radial Basis Function</a:t>
            </a:r>
            <a:r>
              <a:t> (RBF) kernel is a popular SVM kernel that can map data into higher dimensions to handle cases where the relationship between class labels and attributes is nonlinear.</a:t>
            </a:r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84542" y="5451989"/>
            <a:ext cx="10107482" cy="48927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0401" y="1028939"/>
            <a:ext cx="5403457" cy="2422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50401" y="5646646"/>
            <a:ext cx="5403457" cy="2422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50401" y="10100460"/>
            <a:ext cx="5403457" cy="24227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897996" y="85031"/>
            <a:ext cx="3895938" cy="3864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496239" y="21364"/>
            <a:ext cx="5530253" cy="44378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742265" y="4771543"/>
            <a:ext cx="4207401" cy="4172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802954" y="4446414"/>
            <a:ext cx="5206180" cy="41777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608698" y="9092886"/>
            <a:ext cx="4474534" cy="44378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6955920" y="8900727"/>
            <a:ext cx="5206179" cy="4177798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SVM Linear"/>
          <p:cNvSpPr txBox="1"/>
          <p:nvPr/>
        </p:nvSpPr>
        <p:spPr>
          <a:xfrm>
            <a:off x="465350" y="1276021"/>
            <a:ext cx="3062700" cy="1482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500"/>
            </a:lvl1pPr>
          </a:lstStyle>
          <a:p>
            <a:pPr/>
            <a:r>
              <a:t>SVM Linear</a:t>
            </a:r>
          </a:p>
        </p:txBody>
      </p:sp>
      <p:sp>
        <p:nvSpPr>
          <p:cNvPr id="224" name="SVM Polynomial"/>
          <p:cNvSpPr txBox="1"/>
          <p:nvPr/>
        </p:nvSpPr>
        <p:spPr>
          <a:xfrm>
            <a:off x="540480" y="5794302"/>
            <a:ext cx="3380119" cy="1482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500"/>
            </a:lvl1pPr>
          </a:lstStyle>
          <a:p>
            <a:pPr/>
            <a:r>
              <a:t>SVM Polynomial</a:t>
            </a:r>
          </a:p>
        </p:txBody>
      </p:sp>
      <p:sp>
        <p:nvSpPr>
          <p:cNvPr id="225" name="SVM RBF"/>
          <p:cNvSpPr txBox="1"/>
          <p:nvPr/>
        </p:nvSpPr>
        <p:spPr>
          <a:xfrm>
            <a:off x="465350" y="10597864"/>
            <a:ext cx="3062700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500"/>
            </a:lvl1pPr>
          </a:lstStyle>
          <a:p>
            <a:pPr/>
            <a:r>
              <a:t>SVM RBF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hank you!"/>
          <p:cNvSpPr txBox="1"/>
          <p:nvPr>
            <p:ph type="body" idx="1"/>
          </p:nvPr>
        </p:nvSpPr>
        <p:spPr>
          <a:xfrm>
            <a:off x="973666" y="1069125"/>
            <a:ext cx="21971001" cy="7241584"/>
          </a:xfrm>
          <a:prstGeom prst="rect">
            <a:avLst/>
          </a:prstGeom>
        </p:spPr>
        <p:txBody>
          <a:bodyPr/>
          <a:lstStyle>
            <a:lvl1pPr>
              <a:defRPr spc="-150" sz="15000"/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o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ToC</a:t>
            </a:r>
          </a:p>
        </p:txBody>
      </p:sp>
      <p:sp>
        <p:nvSpPr>
          <p:cNvPr id="156" name="1) Use non-linearity for regression task…"/>
          <p:cNvSpPr txBox="1"/>
          <p:nvPr>
            <p:ph type="body" idx="1"/>
          </p:nvPr>
        </p:nvSpPr>
        <p:spPr>
          <a:xfrm>
            <a:off x="1206500" y="2876235"/>
            <a:ext cx="21971000" cy="9628281"/>
          </a:xfrm>
          <a:prstGeom prst="rect">
            <a:avLst/>
          </a:prstGeom>
        </p:spPr>
        <p:txBody>
          <a:bodyPr/>
          <a:lstStyle/>
          <a:p>
            <a:pPr marL="0" indent="0" defTabSz="1779987">
              <a:spcBef>
                <a:spcPts val="3200"/>
              </a:spcBef>
              <a:buSzTx/>
              <a:buNone/>
              <a:defRPr b="1" sz="3504"/>
            </a:pPr>
            <a:r>
              <a:t>1) Use non-linearity for regression task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:r>
              <a:t>a) polynomials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:r>
              <a:t>b) step functions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:r>
              <a:t>c) splines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:r>
              <a:t>d) local regression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:r>
              <a:t>e) generalized additive models</a:t>
            </a:r>
          </a:p>
          <a:p>
            <a:pPr marL="0" indent="0" defTabSz="1779987">
              <a:spcBef>
                <a:spcPts val="3200"/>
              </a:spcBef>
              <a:buSzTx/>
              <a:buNone/>
              <a:defRPr b="1" sz="3504"/>
            </a:pPr>
            <a:r>
              <a:t>2) Tree-based methods for classification task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:r>
              <a:t>a) bagging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:r>
              <a:t>b) random forests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:r>
              <a:t>c) boosting</a:t>
            </a:r>
          </a:p>
          <a:p>
            <a:pPr marL="0" indent="0" defTabSz="1779987">
              <a:spcBef>
                <a:spcPts val="3200"/>
              </a:spcBef>
              <a:buSzTx/>
              <a:buNone/>
              <a:defRPr b="1" sz="3504"/>
            </a:pPr>
            <a:r>
              <a:t>3) Apply SVM for classification with different kernels.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lassification 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 Dataset</a:t>
            </a:r>
          </a:p>
        </p:txBody>
      </p:sp>
      <p:sp>
        <p:nvSpPr>
          <p:cNvPr id="159" name="Credit Scor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u="sng">
                <a:solidFill>
                  <a:schemeClr val="accent1">
                    <a:lumOff val="-13575"/>
                  </a:schemeClr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Credit Scoring</a:t>
            </a:r>
          </a:p>
        </p:txBody>
      </p:sp>
      <p:sp>
        <p:nvSpPr>
          <p:cNvPr id="160" name="Task: Given a person’s credit-related information, build a machine learning model that can classify the credit score.…"/>
          <p:cNvSpPr txBox="1"/>
          <p:nvPr>
            <p:ph type="body" sz="half" idx="1"/>
          </p:nvPr>
        </p:nvSpPr>
        <p:spPr>
          <a:xfrm>
            <a:off x="1206500" y="3511805"/>
            <a:ext cx="21971000" cy="3744781"/>
          </a:xfrm>
          <a:prstGeom prst="rect">
            <a:avLst/>
          </a:prstGeom>
        </p:spPr>
        <p:txBody>
          <a:bodyPr/>
          <a:lstStyle/>
          <a:p>
            <a:pPr marL="560831" indent="-560831" defTabSz="2243271">
              <a:spcBef>
                <a:spcPts val="1200"/>
              </a:spcBef>
              <a:defRPr sz="4416"/>
            </a:pPr>
            <a:r>
              <a:rPr b="1"/>
              <a:t>Task: </a:t>
            </a:r>
            <a:r>
              <a:t>Given a person’s credit-related information, build a machine learning model that can classify the credit score.</a:t>
            </a:r>
          </a:p>
          <a:p>
            <a:pPr marL="560831" indent="-560831" defTabSz="2243271">
              <a:spcBef>
                <a:spcPts val="1200"/>
              </a:spcBef>
              <a:defRPr sz="4416"/>
            </a:pPr>
            <a:r>
              <a:rPr b="1"/>
              <a:t>Number of samples:</a:t>
            </a:r>
            <a:r>
              <a:t> 37K</a:t>
            </a:r>
          </a:p>
          <a:p>
            <a:pPr marL="560831" indent="-560831" defTabSz="2243271">
              <a:spcBef>
                <a:spcPts val="1200"/>
              </a:spcBef>
              <a:defRPr sz="4416"/>
            </a:pPr>
            <a:r>
              <a:t>Number of features: 23</a:t>
            </a:r>
          </a:p>
          <a:p>
            <a:pPr marL="560831" indent="-560831" defTabSz="2243271">
              <a:spcBef>
                <a:spcPts val="1200"/>
              </a:spcBef>
              <a:defRPr sz="4416"/>
            </a:pPr>
            <a:r>
              <a:rPr b="1"/>
              <a:t>Target:</a:t>
            </a:r>
            <a:r>
              <a:t> Credit Score (good, bad or standard)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4783" y="7642577"/>
            <a:ext cx="22759348" cy="529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gression 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Regression Dataset</a:t>
            </a:r>
          </a:p>
        </p:txBody>
      </p:sp>
      <p:sp>
        <p:nvSpPr>
          <p:cNvPr id="164" name="Scraped ~60K data points from bina.az with 17 fields."/>
          <p:cNvSpPr txBox="1"/>
          <p:nvPr>
            <p:ph type="body" idx="1"/>
          </p:nvPr>
        </p:nvSpPr>
        <p:spPr>
          <a:xfrm>
            <a:off x="1206500" y="323146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Scraped ~60K data points from </a:t>
            </a:r>
            <a:r>
              <a:rPr b="1"/>
              <a:t>bina.az</a:t>
            </a:r>
            <a:r>
              <a:t> with 17 fields.</a:t>
            </a: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7172" y="4839692"/>
            <a:ext cx="21949656" cy="63768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non-linearity for regression task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non-linearity for regression task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olynomi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polynomials</a:t>
            </a:r>
          </a:p>
        </p:txBody>
      </p:sp>
      <p:sp>
        <p:nvSpPr>
          <p:cNvPr id="170" name="Polynomial regression models are an extension of linear regression models that allow for polynomial terms of the predictors.…"/>
          <p:cNvSpPr txBox="1"/>
          <p:nvPr>
            <p:ph type="body" idx="1"/>
          </p:nvPr>
        </p:nvSpPr>
        <p:spPr>
          <a:xfrm>
            <a:off x="1206500" y="3451816"/>
            <a:ext cx="21971000" cy="9052700"/>
          </a:xfrm>
          <a:prstGeom prst="rect">
            <a:avLst/>
          </a:prstGeom>
        </p:spPr>
        <p:txBody>
          <a:bodyPr/>
          <a:lstStyle/>
          <a:p>
            <a:pPr/>
            <a:r>
              <a:t>Polynomial regression models are an extension of linear regression models that allow for polynomial terms of the predictors.</a:t>
            </a:r>
          </a:p>
          <a:p>
            <a:pPr/>
            <a:r>
              <a:t>Enables the model to fit a wider range of data shapes by including squared, cubed, and higher-power terms of the predictors.</a:t>
            </a:r>
          </a:p>
          <a:p>
            <a:pPr/>
            <a:r>
              <a:t>2nd degree polynomial</a:t>
            </a:r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7555" y="9121848"/>
            <a:ext cx="10488890" cy="33908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tep functions divide the range of a variable into k intervals, creating a new categorical variable with distinct levels.…"/>
          <p:cNvSpPr txBox="1"/>
          <p:nvPr>
            <p:ph type="body" idx="1"/>
          </p:nvPr>
        </p:nvSpPr>
        <p:spPr>
          <a:xfrm>
            <a:off x="1206500" y="3329142"/>
            <a:ext cx="21971000" cy="8256011"/>
          </a:xfrm>
          <a:prstGeom prst="rect">
            <a:avLst/>
          </a:prstGeom>
        </p:spPr>
        <p:txBody>
          <a:bodyPr/>
          <a:lstStyle/>
          <a:p>
            <a:pPr/>
            <a:r>
              <a:t>Step functions divide the range of a variable into k intervals, creating a new categorical variable with distinct levels. </a:t>
            </a:r>
          </a:p>
          <a:p>
            <a:pPr/>
            <a:r>
              <a:t>This allows the model to fit different constants for different intervals in the data, essentially fitting piecewise constant models.</a:t>
            </a:r>
          </a:p>
        </p:txBody>
      </p:sp>
      <p:sp>
        <p:nvSpPr>
          <p:cNvPr id="174" name="step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 functions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9168" y="7442722"/>
            <a:ext cx="11627680" cy="54276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pli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splines</a:t>
            </a:r>
          </a:p>
        </p:txBody>
      </p:sp>
      <p:sp>
        <p:nvSpPr>
          <p:cNvPr id="178" name="Splines provide a way to fit flexible, smooth curves to data without needing to use high-degree polynomials, which can lead to overfitt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Splines provide a way to fit flexible, smooth curves to data without needing to use high-degree polynomials, which can lead to overfitting. </a:t>
            </a:r>
          </a:p>
          <a:p>
            <a:pPr/>
            <a:r>
              <a:t>They work by fitting simple polynomials in different sections of the data range, with constraints that ensure the sections join smoothly.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6793" y="8927234"/>
            <a:ext cx="9565542" cy="34508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ocal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local regression</a:t>
            </a:r>
          </a:p>
        </p:txBody>
      </p:sp>
      <p:sp>
        <p:nvSpPr>
          <p:cNvPr id="182" name="Local regression, or LOESS/LOWESS (Locally Estimated Scatterplot Smoothing), is a non-parametric method that fits multiple regressions in local neighborhoods of each data point. The weight of the data points decreases with distance from the point being 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Local regression, or LOESS/LOWESS (Locally Estimated Scatterplot Smoothing), is a non-parametric method that fits multiple regressions in local neighborhoods of each data point. The weight of the data points decreases with distance from the point being estimated, providing a smooth curve that closely follows the data.</a:t>
            </a:r>
          </a:p>
          <a:p>
            <a:pPr/>
            <a:r>
              <a:t>n_splines = 50</a:t>
            </a:r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4654" y="9063457"/>
            <a:ext cx="10462784" cy="3372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