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"/><Relationship Id="rId3" Type="http://schemas.openxmlformats.org/officeDocument/2006/relationships/image" Target="../media/image7.tif"/><Relationship Id="rId4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tif"/><Relationship Id="rId3" Type="http://schemas.openxmlformats.org/officeDocument/2006/relationships/image" Target="../media/image9.tif"/><Relationship Id="rId4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0.tif"/><Relationship Id="rId4" Type="http://schemas.openxmlformats.org/officeDocument/2006/relationships/image" Target="../media/image1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kaggle.com/datasets/parisrohan/credit-score-classification" TargetMode="Externa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Relationship Id="rId3" Type="http://schemas.openxmlformats.org/officeDocument/2006/relationships/image" Target="../media/image4.png"/><Relationship Id="rId4" Type="http://schemas.openxmlformats.org/officeDocument/2006/relationships/image" Target="../media/image3.tif"/><Relationship Id="rId5" Type="http://schemas.openxmlformats.org/officeDocument/2006/relationships/image" Target="../media/image4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09/04/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09/04/2024</a:t>
            </a:r>
          </a:p>
        </p:txBody>
      </p:sp>
      <p:sp>
        <p:nvSpPr>
          <p:cNvPr id="152" name="Applied Machine Learning &amp; Data Analytic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Applied Machine Learning &amp; Data Analytics</a:t>
            </a:r>
          </a:p>
        </p:txBody>
      </p:sp>
      <p:sp>
        <p:nvSpPr>
          <p:cNvPr id="153" name="Classification…"/>
          <p:cNvSpPr txBox="1"/>
          <p:nvPr>
            <p:ph type="subTitle" sz="half" idx="1"/>
          </p:nvPr>
        </p:nvSpPr>
        <p:spPr>
          <a:xfrm>
            <a:off x="1201342" y="7223190"/>
            <a:ext cx="21971001" cy="3051511"/>
          </a:xfrm>
          <a:prstGeom prst="rect">
            <a:avLst/>
          </a:prstGeom>
        </p:spPr>
        <p:txBody>
          <a:bodyPr/>
          <a:lstStyle/>
          <a:p>
            <a:pPr>
              <a:defRPr sz="6600"/>
            </a:pPr>
            <a:r>
              <a:t>Classification</a:t>
            </a:r>
          </a:p>
          <a:p>
            <a:pPr/>
            <a:r>
              <a:t>Prof. Rustamov Samir</a:t>
            </a:r>
          </a:p>
          <a:p>
            <a:pPr/>
            <a:r>
              <a:t>Eljan Mahammadli &amp; Sokrat Bashirov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LDA 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LDA Evaluation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304" y="4622685"/>
            <a:ext cx="7340601" cy="57785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34526" y="4880104"/>
            <a:ext cx="5280320" cy="526366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18466" y="5842000"/>
            <a:ext cx="6586294" cy="273795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Quadratic Discriminant Analysis"/>
          <p:cNvSpPr txBox="1"/>
          <p:nvPr>
            <p:ph type="title"/>
          </p:nvPr>
        </p:nvSpPr>
        <p:spPr>
          <a:xfrm>
            <a:off x="1206500" y="1079500"/>
            <a:ext cx="12268351" cy="1433163"/>
          </a:xfrm>
          <a:prstGeom prst="rect">
            <a:avLst/>
          </a:prstGeom>
        </p:spPr>
        <p:txBody>
          <a:bodyPr/>
          <a:lstStyle>
            <a:lvl1pPr defTabSz="1853137">
              <a:defRPr spc="-129" sz="6460"/>
            </a:lvl1pPr>
          </a:lstStyle>
          <a:p>
            <a:pPr/>
            <a:r>
              <a:t>Quadratic Discriminant Analysis</a:t>
            </a:r>
          </a:p>
        </p:txBody>
      </p:sp>
      <p:sp>
        <p:nvSpPr>
          <p:cNvPr id="202" name="It is a classification technique that generalizes LDA by allowing for non-linear decision boundaries, accommodating different covariance structures across classes."/>
          <p:cNvSpPr txBox="1"/>
          <p:nvPr>
            <p:ph type="body" sz="half" idx="1"/>
          </p:nvPr>
        </p:nvSpPr>
        <p:spPr>
          <a:xfrm>
            <a:off x="1251596" y="2501191"/>
            <a:ext cx="12178158" cy="10696176"/>
          </a:xfrm>
          <a:prstGeom prst="rect">
            <a:avLst/>
          </a:prstGeom>
        </p:spPr>
        <p:txBody>
          <a:bodyPr/>
          <a:lstStyle/>
          <a:p>
            <a:pPr/>
            <a:r>
              <a:t>It is a classification technique that generalizes LDA by allowing for non-linear decision boundaries, accommodating different covariance structures across classes.</a:t>
            </a:r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33923" y="1275490"/>
            <a:ext cx="9315814" cy="111650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17288" y="6641053"/>
            <a:ext cx="9042238" cy="11045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QDA 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QDA Evaluation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5731" y="4304072"/>
            <a:ext cx="7340601" cy="57785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0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9213" y="4716041"/>
            <a:ext cx="4970243" cy="495456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0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512337" y="5483308"/>
            <a:ext cx="6308403" cy="274938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Naïve Bay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Naïve Bayes</a:t>
            </a:r>
          </a:p>
        </p:txBody>
      </p:sp>
      <p:sp>
        <p:nvSpPr>
          <p:cNvPr id="212" name="It is a probabilistic classifier that applies Bayes' theorem with strong independence assumptions between the features."/>
          <p:cNvSpPr txBox="1"/>
          <p:nvPr>
            <p:ph type="body" sz="half" idx="1"/>
          </p:nvPr>
        </p:nvSpPr>
        <p:spPr>
          <a:xfrm>
            <a:off x="1206500" y="2931165"/>
            <a:ext cx="11339384" cy="8256012"/>
          </a:xfrm>
          <a:prstGeom prst="rect">
            <a:avLst/>
          </a:prstGeom>
        </p:spPr>
        <p:txBody>
          <a:bodyPr/>
          <a:lstStyle/>
          <a:p>
            <a:pPr/>
            <a:r>
              <a:t>It is a probabilistic classifier that applies Bayes' theorem with strong independence assumptions between the features.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82677" y="1126412"/>
            <a:ext cx="10161053" cy="10951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8381" y="7031095"/>
            <a:ext cx="5855917" cy="1658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NB 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NB Evaluation</a:t>
            </a: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92422" y="5307215"/>
            <a:ext cx="7116487" cy="310157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9747" y="4348042"/>
            <a:ext cx="7340601" cy="57785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1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24758" y="4578464"/>
            <a:ext cx="5334485" cy="5317657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omparison of eval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Comparison of eval results</a:t>
            </a:r>
          </a:p>
        </p:txBody>
      </p:sp>
      <p:sp>
        <p:nvSpPr>
          <p:cNvPr id="222" name="We can see that the performace LR, LDA and QDA are very identical.…"/>
          <p:cNvSpPr txBox="1"/>
          <p:nvPr>
            <p:ph type="body" sz="quarter" idx="1"/>
          </p:nvPr>
        </p:nvSpPr>
        <p:spPr>
          <a:xfrm>
            <a:off x="1206500" y="3616312"/>
            <a:ext cx="10059938" cy="3553921"/>
          </a:xfrm>
          <a:prstGeom prst="rect">
            <a:avLst/>
          </a:prstGeom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t>We can see that the performace LR, LDA and QDA are very identical. 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Naive Bayes seems to have the worse result.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Otherwise, there does not seem to have too much difference</a:t>
            </a:r>
          </a:p>
        </p:txBody>
      </p:sp>
      <p:graphicFrame>
        <p:nvGraphicFramePr>
          <p:cNvPr id="223" name="Table 1"/>
          <p:cNvGraphicFramePr/>
          <p:nvPr/>
        </p:nvGraphicFramePr>
        <p:xfrm>
          <a:off x="12048290" y="3680015"/>
          <a:ext cx="10985501" cy="825601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194560"/>
                <a:gridCol w="2194560"/>
                <a:gridCol w="2194560"/>
                <a:gridCol w="2194560"/>
                <a:gridCol w="2194560"/>
              </a:tblGrid>
              <a:tr h="16486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Precision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Recall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F1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AUC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486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LR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486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LDA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486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QDA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486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NB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pic>
        <p:nvPicPr>
          <p:cNvPr id="2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3578" y="8273882"/>
            <a:ext cx="6305781" cy="4329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hank you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</a:t>
            </a:r>
          </a:p>
        </p:txBody>
      </p:sp>
      <p:sp>
        <p:nvSpPr>
          <p:cNvPr id="156" name="Credit Scor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u="sng">
                <a:solidFill>
                  <a:schemeClr val="accent1">
                    <a:lumOff val="-13575"/>
                  </a:schemeClr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Credit Scoring</a:t>
            </a:r>
          </a:p>
        </p:txBody>
      </p:sp>
      <p:sp>
        <p:nvSpPr>
          <p:cNvPr id="157" name="Task: Given a person’s credit-related information, build a machine learning model that can classify the credit score.…"/>
          <p:cNvSpPr txBox="1"/>
          <p:nvPr>
            <p:ph type="body" sz="half" idx="1"/>
          </p:nvPr>
        </p:nvSpPr>
        <p:spPr>
          <a:xfrm>
            <a:off x="1206500" y="3511805"/>
            <a:ext cx="21971000" cy="3744781"/>
          </a:xfrm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1200"/>
              </a:spcBef>
              <a:defRPr sz="4416"/>
            </a:pPr>
            <a:r>
              <a:rPr b="1"/>
              <a:t>Task: </a:t>
            </a:r>
            <a:r>
              <a:t>Given a person’s credit-related information, build a machine learning model that can classify the credit score.</a:t>
            </a:r>
          </a:p>
          <a:p>
            <a:pPr marL="560831" indent="-560831" defTabSz="2243271">
              <a:spcBef>
                <a:spcPts val="1200"/>
              </a:spcBef>
              <a:defRPr sz="4416"/>
            </a:pPr>
            <a:r>
              <a:rPr b="1"/>
              <a:t>Number of samples:</a:t>
            </a:r>
            <a:r>
              <a:t> 37K</a:t>
            </a:r>
          </a:p>
          <a:p>
            <a:pPr marL="560831" indent="-560831" defTabSz="2243271">
              <a:spcBef>
                <a:spcPts val="1200"/>
              </a:spcBef>
              <a:defRPr sz="4416"/>
            </a:pPr>
            <a:r>
              <a:t>Number of features: 23</a:t>
            </a:r>
          </a:p>
          <a:p>
            <a:pPr marL="560831" indent="-560831" defTabSz="2243271">
              <a:spcBef>
                <a:spcPts val="1200"/>
              </a:spcBef>
              <a:defRPr sz="4416"/>
            </a:pPr>
            <a:r>
              <a:rPr b="1"/>
              <a:t>Target:</a:t>
            </a:r>
            <a:r>
              <a:t> Credit Score (good, bad or standard)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4783" y="7642577"/>
            <a:ext cx="22759348" cy="529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asic Sta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Stats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5693" y="2842337"/>
            <a:ext cx="6843953" cy="450560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0358" y="8252454"/>
            <a:ext cx="19403284" cy="364981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ogistic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Logistic Regression</a:t>
            </a:r>
          </a:p>
        </p:txBody>
      </p:sp>
      <p:sp>
        <p:nvSpPr>
          <p:cNvPr id="165" name="From scratch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From scratch</a:t>
            </a:r>
          </a:p>
        </p:txBody>
      </p:sp>
      <p:sp>
        <p:nvSpPr>
          <p:cNvPr id="166" name="This class trains by iteratively adjusting weights and bias to minimize error using gradient descent on the training data.…"/>
          <p:cNvSpPr txBox="1"/>
          <p:nvPr>
            <p:ph type="body" sz="half" idx="1"/>
          </p:nvPr>
        </p:nvSpPr>
        <p:spPr>
          <a:xfrm>
            <a:off x="1206500" y="4248504"/>
            <a:ext cx="12366029" cy="8256012"/>
          </a:xfrm>
          <a:prstGeom prst="rect">
            <a:avLst/>
          </a:prstGeom>
        </p:spPr>
        <p:txBody>
          <a:bodyPr/>
          <a:lstStyle/>
          <a:p>
            <a:pPr/>
            <a:r>
              <a:t>This class trains by iteratively adjusting weights and bias to minimize error using gradient descent on the training data.</a:t>
            </a:r>
          </a:p>
          <a:p>
            <a:pPr/>
            <a:r>
              <a:t>Main hyperparameters:</a:t>
            </a:r>
          </a:p>
          <a:p>
            <a:pPr lvl="1"/>
            <a:r>
              <a:t>learning_rate</a:t>
            </a:r>
          </a:p>
          <a:p>
            <a:pPr lvl="1"/>
            <a:r>
              <a:t>n_iterations</a:t>
            </a:r>
          </a:p>
          <a:p>
            <a:pPr lvl="1"/>
            <a:r>
              <a:t>we can also add regularization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43303" y="1313009"/>
            <a:ext cx="9481767" cy="110899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ogistic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Logistic Regression</a:t>
            </a:r>
          </a:p>
        </p:txBody>
      </p:sp>
      <p:sp>
        <p:nvSpPr>
          <p:cNvPr id="170" name="Evalu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Evaluation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90522" y="4264728"/>
            <a:ext cx="5202957" cy="518654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92671" y="5555565"/>
            <a:ext cx="7418445" cy="306298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7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0428" y="3968750"/>
            <a:ext cx="7200901" cy="57785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7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185600" y="10408258"/>
            <a:ext cx="9726340" cy="270176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tandard error, Z-statistic and p-val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Standard error, Z-statistic and p-value</a:t>
            </a:r>
          </a:p>
        </p:txBody>
      </p:sp>
      <p:sp>
        <p:nvSpPr>
          <p:cNvPr id="177" name="for each coefficie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for each coefficient</a:t>
            </a:r>
          </a:p>
        </p:txBody>
      </p:sp>
      <p:sp>
        <p:nvSpPr>
          <p:cNvPr id="178" name="Standard Error: The SE measures the precision of an estimate, specifically how much the estimate of the coefficient varies across samples.…"/>
          <p:cNvSpPr txBox="1"/>
          <p:nvPr>
            <p:ph type="body" sz="half" idx="1"/>
          </p:nvPr>
        </p:nvSpPr>
        <p:spPr>
          <a:xfrm>
            <a:off x="1206500" y="4248504"/>
            <a:ext cx="12728671" cy="8256012"/>
          </a:xfrm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rPr b="1"/>
              <a:t>Standard Error:</a:t>
            </a:r>
            <a:r>
              <a:t> The SE measures the precision of an estimate, specifically how much the estimate of the coefficient varies across samples.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rPr b="1"/>
              <a:t>Z-statistic:</a:t>
            </a:r>
            <a:r>
              <a:t> This is the coefficient divided by its standard error. It measures the number of standard deviations the coefficient is from 0.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rPr b="1"/>
              <a:t>P-value:</a:t>
            </a:r>
            <a:r>
              <a:t> The p-value indicates the probability of observing the data assuming the null hypothesis is true, which usually states that the feature has no effect.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59511" y="2597150"/>
            <a:ext cx="9529747" cy="10856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onfounding vari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56" sz="7800"/>
            </a:lvl1pPr>
          </a:lstStyle>
          <a:p>
            <a:pPr/>
            <a:r>
              <a:t>Confounding variable</a:t>
            </a:r>
          </a:p>
        </p:txBody>
      </p:sp>
      <p:sp>
        <p:nvSpPr>
          <p:cNvPr id="182" name="A confounding variable is an external factor that influences both the dependent and independent variables, potentially distorting the perceived relationship between them."/>
          <p:cNvSpPr txBox="1"/>
          <p:nvPr>
            <p:ph type="body" sz="half" idx="1"/>
          </p:nvPr>
        </p:nvSpPr>
        <p:spPr>
          <a:xfrm>
            <a:off x="1206500" y="2729994"/>
            <a:ext cx="10128611" cy="8256012"/>
          </a:xfrm>
          <a:prstGeom prst="rect">
            <a:avLst/>
          </a:prstGeom>
        </p:spPr>
        <p:txBody>
          <a:bodyPr/>
          <a:lstStyle/>
          <a:p>
            <a:pPr/>
            <a:r>
              <a:t>A confounding variable is an external factor that influences both the dependent and independent variables, potentially distorting the perceived relationship between them.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03423" y="25399"/>
            <a:ext cx="12848897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4478" y="7914326"/>
            <a:ext cx="8576579" cy="4590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ogistic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Logistic regression</a:t>
            </a:r>
          </a:p>
        </p:txBody>
      </p:sp>
      <p:sp>
        <p:nvSpPr>
          <p:cNvPr id="187" name="with more than two class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with more than two classes</a:t>
            </a:r>
          </a:p>
        </p:txBody>
      </p:sp>
      <p:sp>
        <p:nvSpPr>
          <p:cNvPr id="188" name="Since we have 3 classes in the target column we can train Logistic Regression using all classes.…"/>
          <p:cNvSpPr txBox="1"/>
          <p:nvPr>
            <p:ph type="body" sz="half" idx="1"/>
          </p:nvPr>
        </p:nvSpPr>
        <p:spPr>
          <a:xfrm>
            <a:off x="1206500" y="4248504"/>
            <a:ext cx="10787093" cy="8256012"/>
          </a:xfrm>
          <a:prstGeom prst="rect">
            <a:avLst/>
          </a:prstGeom>
        </p:spPr>
        <p:txBody>
          <a:bodyPr/>
          <a:lstStyle/>
          <a:p>
            <a:pPr/>
            <a:r>
              <a:t>Since we have 3 classes in the target column we can train Logistic Regression using all classes.</a:t>
            </a:r>
          </a:p>
          <a:p>
            <a:pPr/>
            <a:r>
              <a:t>We did not get good result on this and could not investigate the reason of this further.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84409" y="4349512"/>
            <a:ext cx="8961611" cy="426115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inear Discriminant Analysis"/>
          <p:cNvSpPr txBox="1"/>
          <p:nvPr>
            <p:ph type="title"/>
          </p:nvPr>
        </p:nvSpPr>
        <p:spPr>
          <a:xfrm>
            <a:off x="1206500" y="1079500"/>
            <a:ext cx="12268351" cy="1433163"/>
          </a:xfrm>
          <a:prstGeom prst="rect">
            <a:avLst/>
          </a:prstGeom>
        </p:spPr>
        <p:txBody>
          <a:bodyPr/>
          <a:lstStyle>
            <a:lvl1pPr defTabSz="2096971">
              <a:defRPr spc="-146" sz="7310"/>
            </a:lvl1pPr>
          </a:lstStyle>
          <a:p>
            <a:pPr/>
            <a:r>
              <a:t>Linear Discriminant Analysis</a:t>
            </a:r>
          </a:p>
        </p:txBody>
      </p:sp>
      <p:sp>
        <p:nvSpPr>
          <p:cNvPr id="192" name="Linear Discriminant Analysis (LDA) is a supervised learning algorithm that projects high-dimensional data onto a lower-dimensional space to maximize class separability for classification purposes.…"/>
          <p:cNvSpPr txBox="1"/>
          <p:nvPr>
            <p:ph type="body" sz="half" idx="1"/>
          </p:nvPr>
        </p:nvSpPr>
        <p:spPr>
          <a:xfrm>
            <a:off x="1251596" y="2501191"/>
            <a:ext cx="12178158" cy="10696176"/>
          </a:xfrm>
          <a:prstGeom prst="rect">
            <a:avLst/>
          </a:prstGeom>
        </p:spPr>
        <p:txBody>
          <a:bodyPr/>
          <a:lstStyle/>
          <a:p>
            <a:pPr marL="481584" indent="-481584" defTabSz="1926287">
              <a:spcBef>
                <a:spcPts val="3500"/>
              </a:spcBef>
              <a:defRPr sz="3792"/>
            </a:pPr>
            <a:r>
              <a:t>Linear Discriminant Analysis (LDA) is a supervised learning algorithm that projects high-dimensional data onto a lower-dimensional space to maximize class separability for classification purposes.</a:t>
            </a:r>
          </a:p>
          <a:p>
            <a:pPr marL="481584" indent="-481584" defTabSz="1926287">
              <a:spcBef>
                <a:spcPts val="3500"/>
              </a:spcBef>
              <a:defRPr sz="3792"/>
            </a:pPr>
            <a:r>
              <a:t>We use scikit-learn for LDA</a:t>
            </a:r>
          </a:p>
          <a:p>
            <a:pPr marL="481584" indent="-481584" defTabSz="1926287">
              <a:spcBef>
                <a:spcPts val="3500"/>
              </a:spcBef>
              <a:defRPr sz="3792"/>
            </a:pPr>
          </a:p>
          <a:p>
            <a:pPr marL="481584" indent="-481584" defTabSz="1926287">
              <a:spcBef>
                <a:spcPts val="3500"/>
              </a:spcBef>
              <a:defRPr sz="3792"/>
            </a:pPr>
          </a:p>
          <a:p>
            <a:pPr marL="481584" indent="-481584" defTabSz="1926287">
              <a:spcBef>
                <a:spcPts val="3500"/>
              </a:spcBef>
              <a:defRPr sz="3792"/>
            </a:pPr>
            <a:r>
              <a:t>J(w) is the criterion to be maximized</a:t>
            </a:r>
          </a:p>
          <a:p>
            <a:pPr marL="481584" indent="-481584" defTabSz="1926287">
              <a:spcBef>
                <a:spcPts val="3500"/>
              </a:spcBef>
              <a:defRPr sz="3792"/>
            </a:pPr>
            <a:r>
              <a:t>w is the vector of weights that defines the projection direction,</a:t>
            </a:r>
          </a:p>
          <a:p>
            <a:pPr marL="481584" indent="-481584" defTabSz="1926287">
              <a:spcBef>
                <a:spcPts val="3500"/>
              </a:spcBef>
              <a:defRPr sz="3792"/>
            </a:pPr>
            <a:r>
              <a:t>SB is the between-class scatter matrix, reflecting the separation between the different classes,</a:t>
            </a:r>
          </a:p>
          <a:p>
            <a:pPr marL="481584" indent="-481584" defTabSz="1926287">
              <a:spcBef>
                <a:spcPts val="3500"/>
              </a:spcBef>
              <a:defRPr sz="3792"/>
            </a:pPr>
            <a:r>
              <a:t>SW is the within-class scatter matrix, reflecting the variance within each class.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24199"/>
          <a:stretch>
            <a:fillRect/>
          </a:stretch>
        </p:blipFill>
        <p:spPr>
          <a:xfrm>
            <a:off x="14606088" y="1604102"/>
            <a:ext cx="9598503" cy="10143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07165" y="5986062"/>
            <a:ext cx="3877827" cy="1743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