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02/04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02/04/2024</a:t>
            </a:r>
          </a:p>
        </p:txBody>
      </p:sp>
      <p:sp>
        <p:nvSpPr>
          <p:cNvPr id="152" name="Applied Machine Learning &amp; Data Analy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Applied Machine Learning &amp; Data Analytics</a:t>
            </a:r>
          </a:p>
        </p:txBody>
      </p:sp>
      <p:sp>
        <p:nvSpPr>
          <p:cNvPr id="153" name="Linear Regression…"/>
          <p:cNvSpPr txBox="1"/>
          <p:nvPr>
            <p:ph type="subTitle" sz="half" idx="1"/>
          </p:nvPr>
        </p:nvSpPr>
        <p:spPr>
          <a:xfrm>
            <a:off x="1201342" y="7223190"/>
            <a:ext cx="21971001" cy="3051511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t>Linear Regression</a:t>
            </a:r>
          </a:p>
          <a:p>
            <a:pPr/>
            <a:r>
              <a:t>Prof. Rustamov Samir</a:t>
            </a:r>
          </a:p>
          <a:p>
            <a:pPr/>
            <a:r>
              <a:t>Eljan Mahammadli &amp; Sokrat Bashirov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ackward Elim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Backward Elimination</a:t>
            </a:r>
          </a:p>
        </p:txBody>
      </p:sp>
      <p:sp>
        <p:nvSpPr>
          <p:cNvPr id="192" name="to get the subset of featu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 get the subset of features</a:t>
            </a:r>
          </a:p>
        </p:txBody>
      </p:sp>
      <p:sp>
        <p:nvSpPr>
          <p:cNvPr id="193" name="finding subset of the predictors using backward elimination method"/>
          <p:cNvSpPr txBox="1"/>
          <p:nvPr>
            <p:ph type="body" sz="half" idx="1"/>
          </p:nvPr>
        </p:nvSpPr>
        <p:spPr>
          <a:xfrm>
            <a:off x="1206500" y="4235804"/>
            <a:ext cx="8935802" cy="8256012"/>
          </a:xfrm>
          <a:prstGeom prst="rect">
            <a:avLst/>
          </a:prstGeom>
        </p:spPr>
        <p:txBody>
          <a:bodyPr/>
          <a:lstStyle/>
          <a:p>
            <a:pPr/>
            <a:r>
              <a:t>finding subset of the predictors using backward elimination method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5433" y="3285454"/>
            <a:ext cx="13809355" cy="10156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aw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Raw Data</a:t>
            </a:r>
          </a:p>
        </p:txBody>
      </p:sp>
      <p:sp>
        <p:nvSpPr>
          <p:cNvPr id="156" name="Scraped ~60K data points from bina.az with 17 fields."/>
          <p:cNvSpPr txBox="1"/>
          <p:nvPr>
            <p:ph type="body" idx="1"/>
          </p:nvPr>
        </p:nvSpPr>
        <p:spPr>
          <a:xfrm>
            <a:off x="1206500" y="323146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Scraped ~60K data points from </a:t>
            </a:r>
            <a:r>
              <a:rPr b="1"/>
              <a:t>bina.az</a:t>
            </a:r>
            <a:r>
              <a:t> with 17 fields.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172" y="4839692"/>
            <a:ext cx="21949656" cy="6376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eprocessing &amp; 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Preprocessing &amp; Feature Engineering</a:t>
            </a:r>
          </a:p>
        </p:txBody>
      </p:sp>
      <p:sp>
        <p:nvSpPr>
          <p:cNvPr id="160" name="Generated following features:…"/>
          <p:cNvSpPr txBox="1"/>
          <p:nvPr>
            <p:ph type="body" sz="quarter" idx="1"/>
          </p:nvPr>
        </p:nvSpPr>
        <p:spPr>
          <a:xfrm>
            <a:off x="1185605" y="3295781"/>
            <a:ext cx="10671592" cy="4487964"/>
          </a:xfrm>
          <a:prstGeom prst="rect">
            <a:avLst/>
          </a:prstGeom>
        </p:spPr>
        <p:txBody>
          <a:bodyPr/>
          <a:lstStyle/>
          <a:p>
            <a:pPr marL="609599" indent="-609599">
              <a:lnSpc>
                <a:spcPct val="110000"/>
              </a:lnSpc>
              <a:spcBef>
                <a:spcPts val="2000"/>
              </a:spcBef>
              <a:defRPr sz="2800"/>
            </a:pPr>
            <a:r>
              <a:t>Generated following features:</a:t>
            </a:r>
          </a:p>
          <a:p>
            <a:pPr lvl="1" marL="1219199" indent="-609599">
              <a:lnSpc>
                <a:spcPct val="110000"/>
              </a:lnSpc>
              <a:spcBef>
                <a:spcPts val="2000"/>
              </a:spcBef>
              <a:defRPr sz="2800"/>
            </a:pPr>
            <a:r>
              <a:t>Distance from the city center using “latitude" and “longitude”.</a:t>
            </a:r>
          </a:p>
          <a:p>
            <a:pPr lvl="1" marL="1219199" indent="-609599">
              <a:lnSpc>
                <a:spcPct val="110000"/>
              </a:lnSpc>
              <a:spcBef>
                <a:spcPts val="2000"/>
              </a:spcBef>
              <a:defRPr sz="2800"/>
            </a:pPr>
            <a:r>
              <a:t>Floor ratio</a:t>
            </a:r>
          </a:p>
          <a:p>
            <a:pPr lvl="1" marL="1219199" indent="-609599">
              <a:lnSpc>
                <a:spcPct val="110000"/>
              </a:lnSpc>
              <a:spcBef>
                <a:spcPts val="2000"/>
              </a:spcBef>
              <a:defRPr sz="2800"/>
            </a:pPr>
            <a:r>
              <a:t>Parsed metro station and region from the location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0812" y="7016190"/>
            <a:ext cx="18953210" cy="625490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leaned and filtered some data points…"/>
          <p:cNvSpPr txBox="1"/>
          <p:nvPr/>
        </p:nvSpPr>
        <p:spPr>
          <a:xfrm>
            <a:off x="11383803" y="3295781"/>
            <a:ext cx="10671592" cy="448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599" indent="-609599" algn="l">
              <a:lnSpc>
                <a:spcPct val="10000"/>
              </a:lnSpc>
              <a:spcBef>
                <a:spcPts val="3500"/>
              </a:spcBef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Cleaned and filtered some data points</a:t>
            </a:r>
          </a:p>
          <a:p>
            <a:pPr lvl="1" marL="1219199" indent="-609599" algn="l">
              <a:lnSpc>
                <a:spcPct val="10000"/>
              </a:lnSpc>
              <a:spcBef>
                <a:spcPts val="3500"/>
              </a:spcBef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Parsing numeric values from the strings</a:t>
            </a:r>
          </a:p>
          <a:p>
            <a:pPr lvl="1" marL="1219199" indent="-609599" algn="l">
              <a:lnSpc>
                <a:spcPct val="10000"/>
              </a:lnSpc>
              <a:spcBef>
                <a:spcPts val="3500"/>
              </a:spcBef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Dropping unnecessary columns</a:t>
            </a:r>
          </a:p>
          <a:p>
            <a:pPr lvl="1" marL="1219199" indent="-609599" algn="l">
              <a:lnSpc>
                <a:spcPct val="10000"/>
              </a:lnSpc>
              <a:spcBef>
                <a:spcPts val="3500"/>
              </a:spcBef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Removing NaNs</a:t>
            </a:r>
          </a:p>
          <a:p>
            <a:pPr lvl="1" marL="1219199" indent="-609599" algn="l">
              <a:lnSpc>
                <a:spcPct val="10000"/>
              </a:lnSpc>
              <a:spcBef>
                <a:spcPts val="3500"/>
              </a:spcBef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Removing outliers using IQR method</a:t>
            </a:r>
          </a:p>
          <a:p>
            <a:pPr lvl="1" marL="1219199" indent="-609599" algn="l">
              <a:lnSpc>
                <a:spcPct val="10000"/>
              </a:lnSpc>
              <a:spcBef>
                <a:spcPts val="3500"/>
              </a:spcBef>
              <a:buSzPct val="123000"/>
              <a:buChar char="•"/>
              <a:defRPr sz="2800">
                <a:solidFill>
                  <a:srgbClr val="000000"/>
                </a:solidFill>
              </a:defRPr>
            </a:pPr>
            <a:r>
              <a:t>Normalizing columns</a:t>
            </a:r>
          </a:p>
          <a:p>
            <a:pPr algn="l">
              <a:lnSpc>
                <a:spcPct val="10000"/>
              </a:lnSpc>
              <a:spcBef>
                <a:spcPts val="3500"/>
              </a:spcBef>
              <a:defRPr sz="2800">
                <a:solidFill>
                  <a:srgbClr val="000000"/>
                </a:solidFill>
              </a:defRPr>
            </a:pPr>
            <a:r>
              <a:t>       </a:t>
            </a:r>
            <a:r>
              <a:rPr b="1"/>
              <a:t>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t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Stats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3046" y="8710200"/>
            <a:ext cx="19397908" cy="475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2529" y="302819"/>
            <a:ext cx="10523644" cy="838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89483" y="479324"/>
            <a:ext cx="8032732" cy="8032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r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Correlations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8797" y="784714"/>
            <a:ext cx="14133423" cy="12724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ar Regression with single predi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 with single predictor</a:t>
            </a:r>
          </a:p>
        </p:txBody>
      </p:sp>
      <p:sp>
        <p:nvSpPr>
          <p:cNvPr id="173" name="We use Area as a single predictor as it seems like there is linear correlation between that and the target price."/>
          <p:cNvSpPr txBox="1"/>
          <p:nvPr>
            <p:ph type="body" sz="half" idx="1"/>
          </p:nvPr>
        </p:nvSpPr>
        <p:spPr>
          <a:xfrm>
            <a:off x="1206500" y="4248504"/>
            <a:ext cx="9714521" cy="8256012"/>
          </a:xfrm>
          <a:prstGeom prst="rect">
            <a:avLst/>
          </a:prstGeom>
        </p:spPr>
        <p:txBody>
          <a:bodyPr/>
          <a:lstStyle/>
          <a:p>
            <a:pPr/>
            <a:r>
              <a:t>We use Area as a single predictor as it seems like there is linear correlation between that and the target price.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0812" y="2969808"/>
            <a:ext cx="12522201" cy="1003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  <p:sp>
        <p:nvSpPr>
          <p:cNvPr id="177" name="from scratc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from scratch</a:t>
            </a:r>
          </a:p>
        </p:txBody>
      </p:sp>
      <p:sp>
        <p:nvSpPr>
          <p:cNvPr id="178" name="Coefficients: [12900.08058656  1497.74171075]…"/>
          <p:cNvSpPr txBox="1"/>
          <p:nvPr>
            <p:ph type="body" sz="half" idx="1"/>
          </p:nvPr>
        </p:nvSpPr>
        <p:spPr>
          <a:xfrm>
            <a:off x="1206500" y="4248504"/>
            <a:ext cx="10285204" cy="8256012"/>
          </a:xfrm>
          <a:prstGeom prst="rect">
            <a:avLst/>
          </a:prstGeom>
        </p:spPr>
        <p:txBody>
          <a:bodyPr/>
          <a:lstStyle/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Coefficients</a:t>
            </a:r>
            <a:r>
              <a:t>: [12900.08058656  1497.74171075]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RSS</a:t>
            </a:r>
            <a:r>
              <a:t>: 8874116200072.938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RMSE</a:t>
            </a:r>
            <a:r>
              <a:t>: 41890.55157510048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Standard Error</a:t>
            </a:r>
            <a:r>
              <a:t>: [1854.33381657   16.90824291]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Confidence Interval</a:t>
            </a:r>
            <a:r>
              <a:t>: (array([9265.47907907, 1464.60057693]), array([16534.68209405,  1530.88284457]))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T-Statistic</a:t>
            </a:r>
            <a:r>
              <a:t>: [ 6.9567197  88.58056505]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P-Value</a:t>
            </a:r>
            <a:r>
              <a:t>: [3.9261927042844036e-12, 0.0]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R-Squared</a:t>
            </a:r>
            <a:r>
              <a:t>: 0.6053647528558667</a:t>
            </a:r>
          </a:p>
          <a:p>
            <a:pPr marL="408431" indent="-408431" defTabSz="1633687">
              <a:spcBef>
                <a:spcPts val="3000"/>
              </a:spcBef>
              <a:defRPr sz="3216"/>
            </a:pPr>
            <a:r>
              <a:rPr b="1"/>
              <a:t>Correlation</a:t>
            </a:r>
            <a:r>
              <a:t>: 0.7780673527578185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234" t="0" r="3614" b="0"/>
          <a:stretch>
            <a:fillRect/>
          </a:stretch>
        </p:blipFill>
        <p:spPr>
          <a:xfrm>
            <a:off x="12219811" y="747910"/>
            <a:ext cx="11443703" cy="12220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  <p:sp>
        <p:nvSpPr>
          <p:cNvPr id="182" name="with multiple predicto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with multiple predictors</a:t>
            </a:r>
          </a:p>
        </p:txBody>
      </p:sp>
      <p:sp>
        <p:nvSpPr>
          <p:cNvPr id="183" name="Simple Linear Regression:…"/>
          <p:cNvSpPr txBox="1"/>
          <p:nvPr>
            <p:ph type="body" sz="half" idx="1"/>
          </p:nvPr>
        </p:nvSpPr>
        <p:spPr>
          <a:xfrm>
            <a:off x="662735" y="4248504"/>
            <a:ext cx="8645959" cy="8256012"/>
          </a:xfrm>
          <a:prstGeom prst="rect">
            <a:avLst/>
          </a:prstGeom>
        </p:spPr>
        <p:txBody>
          <a:bodyPr/>
          <a:lstStyle/>
          <a:p>
            <a:pPr>
              <a:defRPr b="1" sz="4000"/>
            </a:pPr>
            <a:r>
              <a:t>Simple Linear Regression:</a:t>
            </a:r>
          </a:p>
          <a:p>
            <a:pPr>
              <a:defRPr sz="4000"/>
            </a:pPr>
            <a:r>
              <a:rPr b="1"/>
              <a:t>RSS</a:t>
            </a:r>
            <a:r>
              <a:t>: 5707670242808.45</a:t>
            </a:r>
          </a:p>
          <a:p>
            <a:pPr>
              <a:defRPr sz="4000"/>
            </a:pPr>
            <a:r>
              <a:rPr b="1"/>
              <a:t>RMSE</a:t>
            </a:r>
            <a:r>
              <a:t>: 33595.64</a:t>
            </a:r>
          </a:p>
          <a:p>
            <a:pPr>
              <a:defRPr sz="4000"/>
            </a:pPr>
            <a:r>
              <a:rPr b="1"/>
              <a:t>R-squared</a:t>
            </a:r>
            <a:r>
              <a:t>: 0.74</a:t>
            </a:r>
          </a:p>
        </p:txBody>
      </p:sp>
      <p:sp>
        <p:nvSpPr>
          <p:cNvPr id="184" name="Polynomial features:…"/>
          <p:cNvSpPr txBox="1"/>
          <p:nvPr/>
        </p:nvSpPr>
        <p:spPr>
          <a:xfrm>
            <a:off x="8681277" y="4248504"/>
            <a:ext cx="864595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4000">
                <a:solidFill>
                  <a:srgbClr val="000000"/>
                </a:solidFill>
              </a:defRPr>
            </a:pPr>
            <a:r>
              <a:t>Polynomial features: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rPr b="1"/>
              <a:t>RSS</a:t>
            </a:r>
            <a:r>
              <a:t>: 6307179433659.83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rPr b="1"/>
              <a:t>RMSE</a:t>
            </a:r>
            <a:r>
              <a:t>: 34810.25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rPr b="1"/>
              <a:t>R-Squared</a:t>
            </a:r>
            <a:r>
              <a:t>: 0.77</a:t>
            </a:r>
          </a:p>
        </p:txBody>
      </p:sp>
      <p:sp>
        <p:nvSpPr>
          <p:cNvPr id="185" name="Interactions:…"/>
          <p:cNvSpPr txBox="1"/>
          <p:nvPr/>
        </p:nvSpPr>
        <p:spPr>
          <a:xfrm>
            <a:off x="16431245" y="4248504"/>
            <a:ext cx="864595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4000">
                <a:solidFill>
                  <a:srgbClr val="000000"/>
                </a:solidFill>
              </a:defRPr>
            </a:pPr>
            <a:r>
              <a:t>Interactions: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rPr b="1"/>
              <a:t>RSS</a:t>
            </a:r>
            <a:r>
              <a:t>: 6430645388941.551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rPr b="1"/>
              <a:t>RMSE</a:t>
            </a:r>
            <a:r>
              <a:t>: 35149.31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rgbClr val="000000"/>
                </a:solidFill>
              </a:defRPr>
            </a:pPr>
            <a:r>
              <a:rPr b="1"/>
              <a:t>R-Squared</a:t>
            </a:r>
            <a:r>
              <a:t>: 0.76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Usefu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features</a:t>
            </a:r>
          </a:p>
        </p:txBody>
      </p:sp>
      <p:sp>
        <p:nvSpPr>
          <p:cNvPr id="188" name="Feature with p-value lower than 0.05 we accept as useful feature:…"/>
          <p:cNvSpPr txBox="1"/>
          <p:nvPr>
            <p:ph type="body" sz="half" idx="1"/>
          </p:nvPr>
        </p:nvSpPr>
        <p:spPr>
          <a:xfrm>
            <a:off x="1206500" y="2729994"/>
            <a:ext cx="10843417" cy="8256012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Feature with p-value lower than 0.05 we accept as useful feature: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27 out of 44 features are below 0.05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Some of them are: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'price', 'area', ‘num_rooms’, 'kupça', ‘ipoteka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Model does not seem to capture the data very well as we have lower R-Suared value and high RMSE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9855" y="1762711"/>
            <a:ext cx="11350761" cy="9673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