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ljan Mahammadli 08/02/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Eljan Mahammadli 08/02/2023</a:t>
            </a:r>
          </a:p>
        </p:txBody>
      </p:sp>
      <p:sp>
        <p:nvSpPr>
          <p:cNvPr id="152" name="Project 2 - Language Modeling &amp; Text Classif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2 - Language Modeling &amp; Text Classification</a:t>
            </a:r>
          </a:p>
        </p:txBody>
      </p:sp>
      <p:sp>
        <p:nvSpPr>
          <p:cNvPr id="153" name="Natural Language Processing…"/>
          <p:cNvSpPr txBox="1"/>
          <p:nvPr>
            <p:ph type="subTitle" sz="quarter" idx="1"/>
          </p:nvPr>
        </p:nvSpPr>
        <p:spPr>
          <a:xfrm>
            <a:off x="1206500" y="7577545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Natural Language Processing</a:t>
            </a:r>
          </a:p>
          <a:p>
            <a:pPr/>
            <a:r>
              <a:t>Prof. Rustamov Samir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Classification</a:t>
            </a:r>
          </a:p>
        </p:txBody>
      </p:sp>
      <p:sp>
        <p:nvSpPr>
          <p:cNvPr id="188" name="Translated 2K IMDB Movie Rating data to Azerbaijani using Google Translate API.…"/>
          <p:cNvSpPr txBox="1"/>
          <p:nvPr>
            <p:ph type="body" sz="half" idx="1"/>
          </p:nvPr>
        </p:nvSpPr>
        <p:spPr>
          <a:xfrm>
            <a:off x="1206500" y="3274030"/>
            <a:ext cx="10461210" cy="8256012"/>
          </a:xfrm>
          <a:prstGeom prst="rect">
            <a:avLst/>
          </a:prstGeom>
        </p:spPr>
        <p:txBody>
          <a:bodyPr/>
          <a:lstStyle/>
          <a:p>
            <a:pPr/>
            <a:r>
              <a:t>Translated 2K IMDB Movie Rating data to Azerbaijani using Google Translate API.</a:t>
            </a:r>
          </a:p>
          <a:p>
            <a:pPr/>
            <a:r>
              <a:t>Example data:</a:t>
            </a:r>
          </a:p>
        </p:txBody>
      </p:sp>
      <p:pic>
        <p:nvPicPr>
          <p:cNvPr id="189" name="Untitled7.png" descr="Untitled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0049" y="7515285"/>
            <a:ext cx="15026363" cy="366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Classification</a:t>
            </a:r>
          </a:p>
        </p:txBody>
      </p:sp>
      <p:sp>
        <p:nvSpPr>
          <p:cNvPr id="192" name="Trained Naive Bayes classifier both from scratch and using Scikit-learn to see if they align"/>
          <p:cNvSpPr txBox="1"/>
          <p:nvPr>
            <p:ph type="body" sz="half" idx="1"/>
          </p:nvPr>
        </p:nvSpPr>
        <p:spPr>
          <a:xfrm>
            <a:off x="1073617" y="3274030"/>
            <a:ext cx="10461210" cy="8256012"/>
          </a:xfrm>
          <a:prstGeom prst="rect">
            <a:avLst/>
          </a:prstGeom>
        </p:spPr>
        <p:txBody>
          <a:bodyPr/>
          <a:lstStyle/>
          <a:p>
            <a:pPr/>
            <a:r>
              <a:t>Trained Naive Bayes classifier both from scratch and using Scikit-learn to see if they align</a:t>
            </a:r>
          </a:p>
        </p:txBody>
      </p:sp>
      <p:pic>
        <p:nvPicPr>
          <p:cNvPr id="193" name="Untitled11.png" descr="Untitled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9342" y="771116"/>
            <a:ext cx="10733860" cy="12173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Classification</a:t>
            </a:r>
          </a:p>
        </p:txBody>
      </p:sp>
      <p:sp>
        <p:nvSpPr>
          <p:cNvPr id="196" name="Metrics:…"/>
          <p:cNvSpPr txBox="1"/>
          <p:nvPr>
            <p:ph type="body" sz="half" idx="1"/>
          </p:nvPr>
        </p:nvSpPr>
        <p:spPr>
          <a:xfrm>
            <a:off x="1206500" y="3274030"/>
            <a:ext cx="10461210" cy="825601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Metrics:</a:t>
            </a:r>
          </a:p>
          <a:p>
            <a:pPr/>
            <a:r>
              <a:t>accuracy, recall, classification report, and confusion matrix</a:t>
            </a:r>
          </a:p>
          <a:p>
            <a:pPr/>
            <a:r>
              <a:t>And test cases</a:t>
            </a:r>
          </a:p>
          <a:p>
            <a:pPr/>
            <a:r>
              <a:t>It seems to work:</a:t>
            </a:r>
          </a:p>
        </p:txBody>
      </p:sp>
      <p:pic>
        <p:nvPicPr>
          <p:cNvPr id="197" name="Untitled9.png" descr="Untitled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6779" y="1159368"/>
            <a:ext cx="8366545" cy="6796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Untitled10.png" descr="Untitled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7284" y="9034977"/>
            <a:ext cx="10679454" cy="3289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ank you!"/>
          <p:cNvSpPr txBox="1"/>
          <p:nvPr>
            <p:ph type="title"/>
          </p:nvPr>
        </p:nvSpPr>
        <p:spPr>
          <a:xfrm>
            <a:off x="9312352" y="6141418"/>
            <a:ext cx="9430703" cy="1433164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rp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Corpus</a:t>
            </a:r>
          </a:p>
        </p:txBody>
      </p:sp>
      <p:sp>
        <p:nvSpPr>
          <p:cNvPr id="156" name="Corpus will mainly consist of books and journals especially scientific and general knowledge books (encyclopedi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Corpus will mainly consist of books and journals especially scientific and general knowledge books (encyclopedia)</a:t>
            </a:r>
          </a:p>
          <a:p>
            <a:pPr/>
            <a:r>
              <a:t>It will be beneficial for language modeling</a:t>
            </a:r>
          </a:p>
          <a:p>
            <a:pPr/>
            <a:r>
              <a:t>Potential usage in master thesis experiments</a:t>
            </a:r>
          </a:p>
          <a:p>
            <a:pPr/>
            <a:r>
              <a:t>Number of scraped and processed books: 7</a:t>
            </a:r>
          </a:p>
          <a:p>
            <a:pPr/>
            <a:r>
              <a:t>I will add more books continuously</a:t>
            </a:r>
          </a:p>
          <a:p>
            <a:pPr lvl="1"/>
            <a:r>
              <a:t>Challenge is that each book need custom cleanings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anguage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Modeling</a:t>
            </a:r>
          </a:p>
        </p:txBody>
      </p:sp>
      <p:sp>
        <p:nvSpPr>
          <p:cNvPr id="159" name="Unigram, Bigram, Trigram…"/>
          <p:cNvSpPr txBox="1"/>
          <p:nvPr>
            <p:ph type="body" sz="half" idx="1"/>
          </p:nvPr>
        </p:nvSpPr>
        <p:spPr>
          <a:xfrm>
            <a:off x="1206500" y="3274030"/>
            <a:ext cx="11473664" cy="8256012"/>
          </a:xfrm>
          <a:prstGeom prst="rect">
            <a:avLst/>
          </a:prstGeom>
        </p:spPr>
        <p:txBody>
          <a:bodyPr/>
          <a:lstStyle/>
          <a:p>
            <a:pPr/>
            <a:r>
              <a:t>Unigram, Bigram, Trigram</a:t>
            </a:r>
          </a:p>
          <a:p>
            <a:pPr/>
            <a:r>
              <a:t>Evaluation is based on the perplexity score of the test set.</a:t>
            </a:r>
          </a:p>
          <a:p>
            <a:pPr/>
            <a:r>
              <a:t>Baseline models use Laplace smoothing to avoid numerical instabilities</a:t>
            </a:r>
          </a:p>
          <a:p>
            <a:pPr/>
            <a:r>
              <a:t>I am also using &lt;EOS&gt; as a end of sentence token</a:t>
            </a:r>
          </a:p>
        </p:txBody>
      </p:sp>
      <p:pic>
        <p:nvPicPr>
          <p:cNvPr id="160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1271" y="3145511"/>
            <a:ext cx="11473665" cy="3684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828" y="2776091"/>
            <a:ext cx="11589274" cy="4756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9828" y="7796312"/>
            <a:ext cx="11589274" cy="5131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05665" y="2776091"/>
            <a:ext cx="10996302" cy="5881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anguage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Modeling</a:t>
            </a:r>
          </a:p>
        </p:txBody>
      </p:sp>
      <p:sp>
        <p:nvSpPr>
          <p:cNvPr id="168" name="Example image is for perplexity for the unigram model…"/>
          <p:cNvSpPr txBox="1"/>
          <p:nvPr>
            <p:ph type="body" idx="1"/>
          </p:nvPr>
        </p:nvSpPr>
        <p:spPr>
          <a:xfrm>
            <a:off x="1206500" y="3274030"/>
            <a:ext cx="19996851" cy="8256012"/>
          </a:xfrm>
          <a:prstGeom prst="rect">
            <a:avLst/>
          </a:prstGeom>
        </p:spPr>
        <p:txBody>
          <a:bodyPr/>
          <a:lstStyle/>
          <a:p>
            <a:pPr/>
            <a:r>
              <a:t>Example image is for perplexity for the unigram model</a:t>
            </a:r>
          </a:p>
          <a:p>
            <a:pPr/>
            <a:r>
              <a:t>Perplexities:</a:t>
            </a:r>
          </a:p>
          <a:p>
            <a:pPr lvl="1"/>
            <a:r>
              <a:t>Unigram =&gt; 2576</a:t>
            </a:r>
          </a:p>
          <a:p>
            <a:pPr lvl="1"/>
            <a:r>
              <a:t>Bigram =&gt; 48</a:t>
            </a:r>
          </a:p>
          <a:p>
            <a:pPr lvl="1"/>
            <a:r>
              <a:t>Trigram =&gt; 1.5</a:t>
            </a:r>
          </a:p>
        </p:txBody>
      </p:sp>
      <p:pic>
        <p:nvPicPr>
          <p:cNvPr id="169" name="Untitled1.png" descr="Untitled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565" y="5238537"/>
            <a:ext cx="14625359" cy="6275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anguage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Modeling</a:t>
            </a:r>
          </a:p>
        </p:txBody>
      </p:sp>
      <p:sp>
        <p:nvSpPr>
          <p:cNvPr id="172" name="Using unigram, bigram and trigram probabilities based on lambda weights…"/>
          <p:cNvSpPr txBox="1"/>
          <p:nvPr>
            <p:ph type="body" idx="1"/>
          </p:nvPr>
        </p:nvSpPr>
        <p:spPr>
          <a:xfrm>
            <a:off x="1206500" y="3274030"/>
            <a:ext cx="21751925" cy="8256012"/>
          </a:xfrm>
          <a:prstGeom prst="rect">
            <a:avLst/>
          </a:prstGeom>
        </p:spPr>
        <p:txBody>
          <a:bodyPr/>
          <a:lstStyle/>
          <a:p>
            <a:pPr/>
            <a:r>
              <a:t>Using unigram, bigram and trigram probabilities based on lambda weights</a:t>
            </a:r>
          </a:p>
          <a:p>
            <a:pPr/>
            <a:r>
              <a:t>Tuned weights and the example best combination is as: 0.1, 0,3 and 0.6 respectively for unigram, bigram and trigram</a:t>
            </a:r>
          </a:p>
          <a:p>
            <a:pPr/>
            <a:r>
              <a:t>Perplexity: 0.036</a:t>
            </a:r>
          </a:p>
        </p:txBody>
      </p:sp>
      <p:pic>
        <p:nvPicPr>
          <p:cNvPr id="173" name="Untitled2.png" descr="Untitled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7183" y="7470991"/>
            <a:ext cx="12856686" cy="5428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anguage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Modeling</a:t>
            </a:r>
          </a:p>
        </p:txBody>
      </p:sp>
      <p:sp>
        <p:nvSpPr>
          <p:cNvPr id="176" name="It uses higher-order n-grams when available and backs off to lower-order n-grams when necessary.…"/>
          <p:cNvSpPr txBox="1"/>
          <p:nvPr>
            <p:ph type="body" idx="1"/>
          </p:nvPr>
        </p:nvSpPr>
        <p:spPr>
          <a:xfrm>
            <a:off x="1206500" y="3274030"/>
            <a:ext cx="21751925" cy="8256012"/>
          </a:xfrm>
          <a:prstGeom prst="rect">
            <a:avLst/>
          </a:prstGeom>
        </p:spPr>
        <p:txBody>
          <a:bodyPr/>
          <a:lstStyle/>
          <a:p>
            <a:pPr/>
            <a:r>
              <a:t>It uses higher-order n-grams when available and backs off to lower-order n-grams when necessary. </a:t>
            </a:r>
          </a:p>
          <a:p>
            <a:pPr/>
            <a:r>
              <a:t>Perplexity score is very high which could be either implementation mistake or it is because of the data. Will resolve…</a:t>
            </a:r>
          </a:p>
        </p:txBody>
      </p:sp>
      <p:pic>
        <p:nvPicPr>
          <p:cNvPr id="177" name="Untitled4.png" descr="Untitled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7165" y="6763061"/>
            <a:ext cx="14754182" cy="6394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anguage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Modeling</a:t>
            </a:r>
          </a:p>
        </p:txBody>
      </p:sp>
      <p:sp>
        <p:nvSpPr>
          <p:cNvPr id="180" name="This is Kneser-Ney Smoothing…"/>
          <p:cNvSpPr txBox="1"/>
          <p:nvPr>
            <p:ph type="body" sz="half" idx="1"/>
          </p:nvPr>
        </p:nvSpPr>
        <p:spPr>
          <a:xfrm>
            <a:off x="1206500" y="3274030"/>
            <a:ext cx="9358179" cy="8256012"/>
          </a:xfrm>
          <a:prstGeom prst="rect">
            <a:avLst/>
          </a:prstGeom>
        </p:spPr>
        <p:txBody>
          <a:bodyPr/>
          <a:lstStyle/>
          <a:p>
            <a:pPr/>
            <a:r>
              <a:t>This is Kneser-Ney Smoothing</a:t>
            </a:r>
          </a:p>
          <a:p>
            <a:pPr/>
            <a:r>
              <a:t>It is advanced but complex but it did not work for me as well.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8042" y="1141327"/>
            <a:ext cx="12751703" cy="11433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anguage Mode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Modeling</a:t>
            </a:r>
          </a:p>
        </p:txBody>
      </p:sp>
      <p:sp>
        <p:nvSpPr>
          <p:cNvPr id="184" name="Text generation example:…"/>
          <p:cNvSpPr txBox="1"/>
          <p:nvPr>
            <p:ph type="body" sz="quarter" idx="1"/>
          </p:nvPr>
        </p:nvSpPr>
        <p:spPr>
          <a:xfrm>
            <a:off x="1206500" y="3274030"/>
            <a:ext cx="7414508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generation example:</a:t>
            </a:r>
          </a:p>
          <a:p>
            <a:pPr/>
            <a:r>
              <a:t>Starting with the &lt;EOS&gt; token and sampling based on the probability distribution</a:t>
            </a:r>
          </a:p>
          <a:p>
            <a:pPr/>
            <a:r>
              <a:t>Generation code is available for all unigram, bigram and trigram models.</a:t>
            </a:r>
          </a:p>
        </p:txBody>
      </p:sp>
      <p:pic>
        <p:nvPicPr>
          <p:cNvPr id="185" name="Untitled6.png" descr="Untitled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44102" y="2865960"/>
            <a:ext cx="14362993" cy="9707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