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ljan Mahammadli 08/02/2023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Eljan Mahammadli - 28/03/2024</a:t>
            </a:r>
          </a:p>
        </p:txBody>
      </p:sp>
      <p:sp>
        <p:nvSpPr>
          <p:cNvPr id="152" name="Project 2 - Language Modeling &amp; Text Classification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/>
          <a:p>
            <a:pPr defTabSz="2096970">
              <a:defRPr spc="-255" sz="9890"/>
            </a:pPr>
            <a:r>
              <a:t>Project 3</a:t>
            </a:r>
          </a:p>
          <a:p>
            <a:pPr defTabSz="2096970">
              <a:defRPr spc="-258" sz="9976"/>
            </a:pPr>
          </a:p>
          <a:p>
            <a:pPr defTabSz="2096970">
              <a:defRPr spc="-189" sz="7310"/>
            </a:pPr>
            <a:r>
              <a:t>Logistic Regression </a:t>
            </a:r>
          </a:p>
          <a:p>
            <a:pPr defTabSz="2096970">
              <a:defRPr spc="-189" sz="7310"/>
            </a:pPr>
            <a:r>
              <a:t>and Vector Semantics</a:t>
            </a:r>
          </a:p>
        </p:txBody>
      </p:sp>
      <p:sp>
        <p:nvSpPr>
          <p:cNvPr id="153" name="Natural Language Processing…"/>
          <p:cNvSpPr txBox="1"/>
          <p:nvPr/>
        </p:nvSpPr>
        <p:spPr>
          <a:xfrm>
            <a:off x="1206500" y="7555397"/>
            <a:ext cx="21971000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defRPr b="1" sz="5500">
                <a:solidFill>
                  <a:srgbClr val="000000"/>
                </a:solidFill>
              </a:defRPr>
            </a:pPr>
            <a:r>
              <a:t>Natural Language Processing</a:t>
            </a:r>
          </a:p>
          <a:p>
            <a:pPr algn="l" defTabSz="825500">
              <a:defRPr b="1" sz="4500">
                <a:solidFill>
                  <a:srgbClr val="000000"/>
                </a:solidFill>
              </a:defRPr>
            </a:pPr>
            <a:r>
              <a:t>Prof. Rustamov Samir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rp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Comparison with Naive Bayes</a:t>
            </a:r>
          </a:p>
        </p:txBody>
      </p:sp>
      <p:sp>
        <p:nvSpPr>
          <p:cNvPr id="194" name="Corpus will mainly consist of books and journals especially scientific and general knowledge books (encyclopedia)…"/>
          <p:cNvSpPr txBox="1"/>
          <p:nvPr>
            <p:ph type="body" sz="quarter" idx="1"/>
          </p:nvPr>
        </p:nvSpPr>
        <p:spPr>
          <a:xfrm>
            <a:off x="1914327" y="4757919"/>
            <a:ext cx="8755556" cy="7369537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Accuracy: 0.78</a:t>
            </a: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F1 Score: 0.7582417582417582</a:t>
            </a: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Classification Report:</a:t>
            </a: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precision    recall  f1-score   support</a:t>
            </a: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0       0.73      0.87      0.80       199</a:t>
            </a: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1       0.85      0.69      0.76       201</a:t>
            </a: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accuracy                           0.78       400</a:t>
            </a: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macro avg       0.79      0.78      0.78       400</a:t>
            </a: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weighted avg       0.79      0.78      0.78       400</a:t>
            </a: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Confusion Matrix:</a:t>
            </a: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[[174  25]</a:t>
            </a:r>
          </a:p>
          <a:p>
            <a:pPr defTabSz="388620">
              <a:defRPr b="0" sz="2125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[ 63 138]]</a:t>
            </a:r>
          </a:p>
        </p:txBody>
      </p:sp>
      <p:sp>
        <p:nvSpPr>
          <p:cNvPr id="195" name="Corpus"/>
          <p:cNvSpPr txBox="1"/>
          <p:nvPr/>
        </p:nvSpPr>
        <p:spPr>
          <a:xfrm>
            <a:off x="1914327" y="3789912"/>
            <a:ext cx="3240747" cy="822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89571">
              <a:lnSpc>
                <a:spcPct val="80000"/>
              </a:lnSpc>
              <a:defRPr b="1" spc="-103" sz="4410">
                <a:solidFill>
                  <a:srgbClr val="000000"/>
                </a:solidFill>
              </a:defRPr>
            </a:lvl1pPr>
          </a:lstStyle>
          <a:p>
            <a:pPr/>
            <a:r>
              <a:t>Naive Bayes</a:t>
            </a:r>
          </a:p>
        </p:txBody>
      </p:sp>
      <p:sp>
        <p:nvSpPr>
          <p:cNvPr id="196" name="Corpus will mainly consist of books and journals especially scientific and general knowledge books (encyclopedia)…"/>
          <p:cNvSpPr txBox="1"/>
          <p:nvPr/>
        </p:nvSpPr>
        <p:spPr>
          <a:xfrm>
            <a:off x="12354367" y="4845120"/>
            <a:ext cx="13686294" cy="9916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Accuracy: 0.82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F1 Score: 0.8260869565217391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Classification Report: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precision    recall  f1-score   support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0       0.84      0.79      0.81       199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1       0.80      0.85      0.83       201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accuracy                           0.82       400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macro avg       0.82      0.82      0.82       400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weighted avg       0.82      0.82      0.82       400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Confusion Matrix: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[[157  42]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[ 30 171]]</a:t>
            </a:r>
          </a:p>
        </p:txBody>
      </p:sp>
      <p:sp>
        <p:nvSpPr>
          <p:cNvPr id="197" name="Corpus"/>
          <p:cNvSpPr txBox="1"/>
          <p:nvPr/>
        </p:nvSpPr>
        <p:spPr>
          <a:xfrm>
            <a:off x="12257337" y="3783629"/>
            <a:ext cx="6040628" cy="1020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05" sz="4500">
                <a:solidFill>
                  <a:srgbClr val="000000"/>
                </a:solidFill>
              </a:defRPr>
            </a:lvl1pPr>
          </a:lstStyle>
          <a:p>
            <a:pPr/>
            <a: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sine simila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Cosine similarity</a:t>
            </a:r>
          </a:p>
        </p:txBody>
      </p:sp>
      <p:sp>
        <p:nvSpPr>
          <p:cNvPr id="200" name="Body Level One…"/>
          <p:cNvSpPr txBox="1"/>
          <p:nvPr>
            <p:ph type="body" idx="21"/>
          </p:nvPr>
        </p:nvSpPr>
        <p:spPr>
          <a:xfrm>
            <a:off x="1063831" y="2729993"/>
            <a:ext cx="8195125" cy="28558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sz="3200"/>
            </a:pPr>
            <a:r>
              <a:t>Finding most similar words for the given word by using Cosine similarity</a:t>
            </a:r>
          </a:p>
          <a:p>
            <a:pPr>
              <a:defRPr sz="3200"/>
            </a:pPr>
            <a:r>
              <a:t>Using TF-IDF features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9223" y="4236619"/>
            <a:ext cx="11213826" cy="7728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204" y="5276887"/>
            <a:ext cx="9518917" cy="148489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10 most similar words to 'bəyəndim':…"/>
          <p:cNvSpPr txBox="1"/>
          <p:nvPr/>
        </p:nvSpPr>
        <p:spPr>
          <a:xfrm>
            <a:off x="1135686" y="8088972"/>
            <a:ext cx="6720484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 most similar words to '</a:t>
            </a:r>
            <a:r>
              <a:rPr b="1"/>
              <a:t>bəyəndim</a:t>
            </a:r>
            <a:r>
              <a:t>':</a:t>
            </a:r>
          </a:p>
          <a:p>
            <a:pPr algn="l" defTabSz="457200">
              <a:def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samantha: 0.7869332032190166</a:t>
            </a:r>
          </a:p>
          <a:p>
            <a:pPr algn="l" defTabSz="457200">
              <a:def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bravo 0.7869332032190166</a:t>
            </a:r>
          </a:p>
          <a:p>
            <a:pPr algn="l" defTabSz="457200">
              <a:def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olanda.: 0.7869332032190166</a:t>
            </a:r>
          </a:p>
          <a:p>
            <a:pPr algn="l" defTabSz="457200">
              <a:def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stansiya: 0.7845372906768673</a:t>
            </a:r>
          </a:p>
          <a:p>
            <a:pPr algn="l" defTabSz="457200">
              <a:def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ləqəb: 0.7603623560825417</a:t>
            </a:r>
          </a:p>
          <a:p>
            <a:pPr algn="l" defTabSz="457200">
              <a:def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bilməz: 0.7464255628829782</a:t>
            </a:r>
          </a:p>
          <a:p>
            <a:pPr algn="l" defTabSz="457200">
              <a:def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oxumağı: 0.7174692276295543</a:t>
            </a:r>
          </a:p>
          <a:p>
            <a:pPr algn="l" defTabSz="457200">
              <a:def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səhnəyə: 0.6280834834525226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hank you!"/>
          <p:cNvSpPr txBox="1"/>
          <p:nvPr>
            <p:ph type="title"/>
          </p:nvPr>
        </p:nvSpPr>
        <p:spPr>
          <a:xfrm>
            <a:off x="9287267" y="6114582"/>
            <a:ext cx="9430704" cy="4915975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Thank you!</a:t>
            </a:r>
          </a:p>
          <a:p>
            <a:pPr>
              <a:defRPr spc="-20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rp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Term-document &amp; word-word matrix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749" y="3951863"/>
            <a:ext cx="10410547" cy="4997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89970" y="3953716"/>
            <a:ext cx="10472239" cy="6189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ost frequents items and pai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frequents items and pairs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896" y="4641706"/>
            <a:ext cx="2785555" cy="5654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5276" y="4613776"/>
            <a:ext cx="3405062" cy="8128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43766" y="4516636"/>
            <a:ext cx="4437063" cy="8322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573642" y="4481178"/>
            <a:ext cx="5281567" cy="8393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rm Document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 Document Matrix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4860" y="4247131"/>
            <a:ext cx="17994280" cy="8080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rp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TF-IDF features</a:t>
            </a:r>
          </a:p>
        </p:txBody>
      </p:sp>
      <p:sp>
        <p:nvSpPr>
          <p:cNvPr id="169" name="Corpus will mainly consist of books and journals especially scientific and general knowledge books (encyclopedia)…"/>
          <p:cNvSpPr txBox="1"/>
          <p:nvPr>
            <p:ph type="body" idx="1"/>
          </p:nvPr>
        </p:nvSpPr>
        <p:spPr>
          <a:xfrm>
            <a:off x="1206500" y="2557658"/>
            <a:ext cx="21971000" cy="9946859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TF-IDF calculates a word's importance by multiplying its frequency in a document (TF) with the inverse log proportion of documents containing the word (IDF)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Using `</a:t>
            </a:r>
            <a:r>
              <a:rPr b="1"/>
              <a:t>term_doc_matrix</a:t>
            </a:r>
            <a:r>
              <a:t>`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9435" y="10367329"/>
            <a:ext cx="11796972" cy="1821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9096" y="6308507"/>
            <a:ext cx="10492248" cy="2957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rp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PMI features</a:t>
            </a:r>
          </a:p>
        </p:txBody>
      </p:sp>
      <p:sp>
        <p:nvSpPr>
          <p:cNvPr id="174" name="Corpus will mainly consist of books and journals especially scientific and general knowledge books (encyclopedia)…"/>
          <p:cNvSpPr txBox="1"/>
          <p:nvPr>
            <p:ph type="body" sz="quarter" idx="1"/>
          </p:nvPr>
        </p:nvSpPr>
        <p:spPr>
          <a:xfrm>
            <a:off x="1167733" y="2891683"/>
            <a:ext cx="20471079" cy="2870375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lvl1pPr>
          </a:lstStyle>
          <a:p>
            <a:pPr/>
            <a:r>
              <a:t>PMI measures the association between two words by comparing their joint probability to the product of their individual probabilities, using logarithms.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8240" y="8664237"/>
            <a:ext cx="16079345" cy="3934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8660" y="4813058"/>
            <a:ext cx="7449225" cy="3252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rpus"/>
          <p:cNvSpPr txBox="1"/>
          <p:nvPr>
            <p:ph type="title"/>
          </p:nvPr>
        </p:nvSpPr>
        <p:spPr>
          <a:xfrm>
            <a:off x="1206500" y="1079500"/>
            <a:ext cx="19133944" cy="1165358"/>
          </a:xfrm>
          <a:prstGeom prst="rect">
            <a:avLst/>
          </a:prstGeom>
        </p:spPr>
        <p:txBody>
          <a:bodyPr/>
          <a:lstStyle>
            <a:lvl1pPr defTabSz="2023820">
              <a:defRPr spc="-166" sz="7054"/>
            </a:lvl1pPr>
          </a:lstStyle>
          <a:p>
            <a:pPr/>
            <a:r>
              <a:t>Logistic Regression</a:t>
            </a:r>
          </a:p>
        </p:txBody>
      </p:sp>
      <p:sp>
        <p:nvSpPr>
          <p:cNvPr id="179" name="Corpus will mainly consist of books and journals especially scientific and general knowledge books (encyclopedia)…"/>
          <p:cNvSpPr txBox="1"/>
          <p:nvPr>
            <p:ph type="body" sz="half" idx="1"/>
          </p:nvPr>
        </p:nvSpPr>
        <p:spPr>
          <a:xfrm>
            <a:off x="1206500" y="2445189"/>
            <a:ext cx="8226153" cy="10059328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Params:</a:t>
            </a:r>
          </a:p>
          <a:p>
            <a:pPr lvl="1" marL="1219200" indent="-609600"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Learning Rate</a:t>
            </a:r>
          </a:p>
          <a:p>
            <a:pPr lvl="1" marL="1219200" indent="-609600"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Number of iterations</a:t>
            </a:r>
          </a:p>
          <a:p>
            <a:pPr lvl="1" marL="1219200" indent="-609600"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L2 Regularization</a:t>
            </a:r>
          </a:p>
          <a:p>
            <a:pPr lvl="1" marL="1219200" indent="-609600"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Intercept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2377" y="799403"/>
            <a:ext cx="13419005" cy="11921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rp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Logistic Regression Evaluation</a:t>
            </a:r>
          </a:p>
        </p:txBody>
      </p:sp>
      <p:sp>
        <p:nvSpPr>
          <p:cNvPr id="183" name="Corpus will mainly consist of books and journals especially scientific and general knowledge books (encyclopedia)…"/>
          <p:cNvSpPr txBox="1"/>
          <p:nvPr>
            <p:ph type="body" sz="half" idx="1"/>
          </p:nvPr>
        </p:nvSpPr>
        <p:spPr>
          <a:xfrm>
            <a:off x="1380948" y="3938373"/>
            <a:ext cx="10919427" cy="10635068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Train Accuracy: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0.950625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 Accuracy: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0.7525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Train F1 Score: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0.9501577287066246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 F1 Score: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0.7681498829039812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 Classification Report: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precision    recall  f1-score   support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0       0.79      0.69      0.73       199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1       0.73      0.82      0.77       201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accuracy                           0.75       400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macro avg       0.76      0.75      0.75       400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weighted avg       0.76      0.75      0.75       400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 Confusion Matrix: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[[137  62]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[ 37 164]]</a:t>
            </a:r>
          </a:p>
        </p:txBody>
      </p:sp>
      <p:sp>
        <p:nvSpPr>
          <p:cNvPr id="184" name="Corpus will mainly consist of books and journals especially scientific and general knowledge books (encyclopedia)…"/>
          <p:cNvSpPr txBox="1"/>
          <p:nvPr/>
        </p:nvSpPr>
        <p:spPr>
          <a:xfrm>
            <a:off x="12304361" y="3638944"/>
            <a:ext cx="10919427" cy="1063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Train Accuracy: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0.936875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 Accuracy: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0.7525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Train F1 Score: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0.9344581440622972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 F1 Score: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0.7480916030534351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 Classification Report: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precision    recall  f1-score   support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0       0.74      0.77      0.76       199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1       0.77      0.73      0.75       201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accuracy                           0.75       400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macro avg       0.75      0.75      0.75       400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weighted avg       0.75      0.75      0.75       400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 Confusion Matrix: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[[154  45]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[ 54 147]]</a:t>
            </a:r>
          </a:p>
        </p:txBody>
      </p:sp>
      <p:sp>
        <p:nvSpPr>
          <p:cNvPr id="185" name="Corpus"/>
          <p:cNvSpPr txBox="1"/>
          <p:nvPr/>
        </p:nvSpPr>
        <p:spPr>
          <a:xfrm>
            <a:off x="1284032" y="2814334"/>
            <a:ext cx="3240747" cy="82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05" sz="4500">
                <a:solidFill>
                  <a:srgbClr val="000000"/>
                </a:solidFill>
              </a:defRPr>
            </a:lvl1pPr>
          </a:lstStyle>
          <a:p>
            <a:pPr/>
            <a:r>
              <a:t>TF-IDF</a:t>
            </a:r>
          </a:p>
        </p:txBody>
      </p:sp>
      <p:sp>
        <p:nvSpPr>
          <p:cNvPr id="186" name="Corpus"/>
          <p:cNvSpPr txBox="1"/>
          <p:nvPr/>
        </p:nvSpPr>
        <p:spPr>
          <a:xfrm>
            <a:off x="12274277" y="2548321"/>
            <a:ext cx="3240747" cy="82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05" sz="4500">
                <a:solidFill>
                  <a:srgbClr val="000000"/>
                </a:solidFill>
              </a:defRPr>
            </a:lvl1pPr>
          </a:lstStyle>
          <a:p>
            <a:pPr/>
            <a:r>
              <a:t>PMI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rp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00"/>
            </a:pPr>
            <a:r>
              <a:t>Random Search Tuning</a:t>
            </a:r>
          </a:p>
        </p:txBody>
      </p:sp>
      <p:sp>
        <p:nvSpPr>
          <p:cNvPr id="189" name="Corpus will mainly consist of books and journals especially scientific and general knowledge books (encyclopedia)…"/>
          <p:cNvSpPr txBox="1"/>
          <p:nvPr>
            <p:ph type="body" sz="half" idx="1"/>
          </p:nvPr>
        </p:nvSpPr>
        <p:spPr>
          <a:xfrm>
            <a:off x="618750" y="6337580"/>
            <a:ext cx="10801386" cy="8664347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Accuracy: 0.82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F1 Score: 0.8260869565217391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Confusion Matrix: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[[157  42]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[ 30 171]]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Classification Report: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precision    recall  f1-score   support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0       0.84      0.79      0.81       199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1       0.80      0.85      0.83       201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accuracy                           0.82       400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macro avg       0.82      0.82      0.82       400</a:t>
            </a:r>
          </a:p>
          <a:p>
            <a:pPr defTabSz="457200">
              <a:defRPr b="0"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weighted avg       0.82      0.82      0.82       400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09545" y="4963987"/>
            <a:ext cx="13325425" cy="6565683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Corpus will mainly consist of books and journals especially scientific and general knowledge books (encyclopedia)…"/>
          <p:cNvSpPr txBox="1"/>
          <p:nvPr/>
        </p:nvSpPr>
        <p:spPr>
          <a:xfrm>
            <a:off x="799453" y="2754302"/>
            <a:ext cx="8226154" cy="2725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marL="1133855" indent="-566927" algn="l" defTabSz="2267654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sz="3720">
                <a:solidFill>
                  <a:srgbClr val="000000"/>
                </a:solidFill>
              </a:defRPr>
            </a:pPr>
            <a:r>
              <a:t>Learning Rate</a:t>
            </a:r>
          </a:p>
          <a:p>
            <a:pPr lvl="1" marL="1133855" indent="-566927" algn="l" defTabSz="2267654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sz="3720">
                <a:solidFill>
                  <a:srgbClr val="000000"/>
                </a:solidFill>
              </a:defRPr>
            </a:pPr>
            <a:r>
              <a:t>Number of iterations</a:t>
            </a:r>
          </a:p>
          <a:p>
            <a:pPr lvl="1" marL="1133855" indent="-566927" algn="l" defTabSz="2267654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sz="3720">
                <a:solidFill>
                  <a:srgbClr val="000000"/>
                </a:solidFill>
              </a:defRPr>
            </a:pPr>
            <a:r>
              <a:t>Regularization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