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hild looking through binoculars at a snowy mountain landscape"/>
          <p:cNvSpPr>
            <a:spLocks noGrp="1"/>
          </p:cNvSpPr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Small rocky island covered with grass and surrounded by ocean with blue sky in the background"/>
          <p:cNvSpPr>
            <a:spLocks noGrp="1"/>
          </p:cNvSpPr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Red boat moored by a dock in a river with trees along the shoreline and a cloudy blue sky in the background"/>
          <p:cNvSpPr>
            <a:spLocks noGrp="1"/>
          </p:cNvSpPr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r>
              <a:t>“Type a quote here.”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anoramic photo of two canoeists on a wide river with snowy mountains in the background"/>
          <p:cNvSpPr>
            <a:spLocks noGrp="1"/>
          </p:cNvSpPr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>
            <a:spLocks noGrp="1"/>
          </p:cNvSpPr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>
            <a:spLocks noGrp="1"/>
          </p:cNvSpPr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>
            <a:spLocks noGrp="1"/>
          </p:cNvSpPr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spcBef>
                <a:spcPts val="0"/>
              </a:spcBef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Network Flow Analysis and DDoS Detection Using CTU-13 Datase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59459">
              <a:defRPr sz="10304"/>
            </a:lvl1pPr>
          </a:lstStyle>
          <a:p>
            <a:r>
              <a:t>Network Flow Analysis and DDoS Detection Using CTU-13 Dataset</a:t>
            </a:r>
          </a:p>
        </p:txBody>
      </p:sp>
      <p:sp>
        <p:nvSpPr>
          <p:cNvPr id="138" name="A Data-Driven Approach to Security Threat Identification"/>
          <p:cNvSpPr txBox="1">
            <a:spLocks noGrp="1"/>
          </p:cNvSpPr>
          <p:nvPr>
            <p:ph type="subTitle" sz="quarter" idx="1"/>
          </p:nvPr>
        </p:nvSpPr>
        <p:spPr>
          <a:xfrm>
            <a:off x="2387600" y="7523893"/>
            <a:ext cx="19621501" cy="1587501"/>
          </a:xfrm>
          <a:prstGeom prst="rect">
            <a:avLst/>
          </a:prstGeom>
        </p:spPr>
        <p:txBody>
          <a:bodyPr/>
          <a:lstStyle/>
          <a:p>
            <a:r>
              <a:t>A Data-Driven Approach to Security Threat Identification</a:t>
            </a:r>
          </a:p>
        </p:txBody>
      </p:sp>
      <p:sp>
        <p:nvSpPr>
          <p:cNvPr id="139" name="Akash Deepak Sancheti Pengwen Zhu"/>
          <p:cNvSpPr txBox="1"/>
          <p:nvPr/>
        </p:nvSpPr>
        <p:spPr>
          <a:xfrm>
            <a:off x="18353569" y="10894402"/>
            <a:ext cx="5794159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/>
            </a:pPr>
            <a:r>
              <a:t>Akash Deepak Sancheti</a:t>
            </a:r>
            <a:br/>
            <a:r>
              <a:t>Pengwen Zhu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odeling: Approa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Modeling: Approach</a:t>
            </a:r>
          </a:p>
        </p:txBody>
      </p:sp>
      <p:sp>
        <p:nvSpPr>
          <p:cNvPr id="170" name="Unsupervised Learn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8160" indent="-518160" defTabSz="701675">
              <a:spcBef>
                <a:spcPts val="5000"/>
              </a:spcBef>
              <a:defRPr sz="3485"/>
            </a:pPr>
            <a:r>
              <a:t>Unsupervised Learning</a:t>
            </a:r>
          </a:p>
          <a:p>
            <a:pPr marL="1554480" lvl="2" indent="-518160" defTabSz="701675">
              <a:spcBef>
                <a:spcPts val="5000"/>
              </a:spcBef>
              <a:defRPr sz="3485"/>
            </a:pPr>
            <a:r>
              <a:t>K-means Clustering: Grouping similar network flows</a:t>
            </a:r>
          </a:p>
          <a:p>
            <a:pPr marL="1554480" lvl="2" indent="-518160" defTabSz="701675">
              <a:spcBef>
                <a:spcPts val="5000"/>
              </a:spcBef>
              <a:defRPr sz="3485"/>
            </a:pPr>
            <a:r>
              <a:t>DBSCAN: Identifying outliers and anomalies</a:t>
            </a:r>
          </a:p>
          <a:p>
            <a:pPr marL="408549" indent="-408549" defTabSz="701675">
              <a:spcBef>
                <a:spcPts val="5000"/>
              </a:spcBef>
              <a:defRPr sz="3485"/>
            </a:pPr>
            <a:r>
              <a:t>DDoS Attack Signatures</a:t>
            </a:r>
          </a:p>
          <a:p>
            <a:pPr marL="1444869" lvl="2" indent="-408549" defTabSz="701675">
              <a:spcBef>
                <a:spcPts val="5000"/>
              </a:spcBef>
              <a:defRPr sz="3485"/>
            </a:pPr>
            <a:r>
              <a:t>TCP-based: SYN Flood, ACK Flood, RST Attack</a:t>
            </a:r>
          </a:p>
          <a:p>
            <a:pPr marL="1444869" lvl="2" indent="-408549" defTabSz="701675">
              <a:spcBef>
                <a:spcPts val="5000"/>
              </a:spcBef>
              <a:defRPr sz="3485"/>
            </a:pPr>
            <a:r>
              <a:t>UDP-based: UDP Flood</a:t>
            </a:r>
          </a:p>
          <a:p>
            <a:pPr marL="1444869" lvl="2" indent="-408549" defTabSz="701675">
              <a:spcBef>
                <a:spcPts val="5000"/>
              </a:spcBef>
              <a:defRPr sz="3485"/>
            </a:pPr>
            <a:r>
              <a:t>ICMP-based: ICMP Flood, Ping of Death, Smurf Attack</a:t>
            </a:r>
          </a:p>
          <a:p>
            <a:pPr marL="1444869" lvl="2" indent="-408549" defTabSz="701675">
              <a:spcBef>
                <a:spcPts val="5000"/>
              </a:spcBef>
              <a:defRPr sz="3485"/>
            </a:pPr>
            <a:r>
              <a:t>HTTP-based: Slowloris, RUDY Attack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Modeling: Implemen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Modeling: Implementation</a:t>
            </a:r>
          </a:p>
        </p:txBody>
      </p:sp>
      <p:sp>
        <p:nvSpPr>
          <p:cNvPr id="173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</p:txBody>
      </p:sp>
      <p:pic>
        <p:nvPicPr>
          <p:cNvPr id="174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644900"/>
            <a:ext cx="9728200" cy="7239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valuation &amp; Interpret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Evaluation &amp; Interpretation</a:t>
            </a:r>
          </a:p>
        </p:txBody>
      </p:sp>
      <p:sp>
        <p:nvSpPr>
          <p:cNvPr id="177" name="Clustering Qualit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2607" indent="-292607" defTabSz="396239">
              <a:spcBef>
                <a:spcPts val="2800"/>
              </a:spcBef>
              <a:defRPr sz="2496"/>
            </a:pPr>
            <a:r>
              <a:rPr dirty="0"/>
              <a:t>Clustering Quality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rPr dirty="0"/>
              <a:t>Silhouette score: 0.9925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rPr dirty="0"/>
              <a:t>Adjusted Rand Index: 0.0786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rPr dirty="0"/>
              <a:t>Attack Detection Results</a:t>
            </a:r>
          </a:p>
          <a:p>
            <a:pPr marL="292607" indent="-292607" defTabSz="396239">
              <a:spcBef>
                <a:spcPts val="2800"/>
              </a:spcBef>
              <a:defRPr sz="2496"/>
            </a:pPr>
            <a:r>
              <a:rPr dirty="0"/>
              <a:t>Successfully identified multiple attack types: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rPr dirty="0"/>
              <a:t>TCP SYN</a:t>
            </a:r>
            <a:r>
              <a:rPr lang="en-US" dirty="0"/>
              <a:t>/</a:t>
            </a:r>
            <a:r>
              <a:rPr lang="en-US" altLang="zh-CN" dirty="0"/>
              <a:t>ACK/RST</a:t>
            </a:r>
            <a:r>
              <a:rPr dirty="0"/>
              <a:t> Flood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rPr dirty="0"/>
              <a:t>UDP Flood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rPr dirty="0"/>
              <a:t>ICMP Flood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rPr lang="en-US" dirty="0"/>
              <a:t>Media flow</a:t>
            </a:r>
            <a:r>
              <a:rPr dirty="0"/>
              <a:t> </a:t>
            </a:r>
            <a:r>
              <a:rPr lang="en-US" dirty="0"/>
              <a:t>Flood</a:t>
            </a:r>
            <a:endParaRPr dirty="0"/>
          </a:p>
          <a:p>
            <a:pPr marL="292607" indent="-292607" defTabSz="396239">
              <a:spcBef>
                <a:spcPts val="2800"/>
              </a:spcBef>
              <a:defRPr sz="2496"/>
            </a:pPr>
            <a:r>
              <a:rPr dirty="0"/>
              <a:t>Visualizing Results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rPr dirty="0"/>
              <a:t>PCA for visualizing cluster separation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rPr dirty="0"/>
              <a:t>SHAP values for understanding feature importance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Red boat moored by a dock in a river with trees along the shoreline and a cloudy blue sky in the background" descr="Red boat moored by a dock in a river with trees along the shoreline and a cloudy blue sky in the background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996" t="33535" r="830" b="8574"/>
          <a:stretch>
            <a:fillRect/>
          </a:stretch>
        </p:blipFill>
        <p:spPr>
          <a:xfrm>
            <a:off x="12598400" y="3641951"/>
            <a:ext cx="10007600" cy="8851901"/>
          </a:xfrm>
          <a:prstGeom prst="rect">
            <a:avLst/>
          </a:prstGeom>
        </p:spPr>
      </p:pic>
      <p:sp>
        <p:nvSpPr>
          <p:cNvPr id="180" name="Visualization: Cluster Separ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Visualization: Cluster Separation</a:t>
            </a:r>
          </a:p>
        </p:txBody>
      </p:sp>
      <p:sp>
        <p:nvSpPr>
          <p:cNvPr id="181" name="Visualization of clustering results showing: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Visualization of clustering results showing:</a:t>
            </a:r>
          </a:p>
          <a:p>
            <a:pPr lvl="2"/>
            <a:r>
              <a:t>Clear separation between normal and attack traffic</a:t>
            </a:r>
          </a:p>
          <a:p>
            <a:pPr lvl="2"/>
            <a:r>
              <a:t>PCA reduction shows distinct clusters in 2D space</a:t>
            </a:r>
          </a:p>
          <a:p>
            <a:pPr lvl="2"/>
            <a:r>
              <a:t>Some overlap in boundary areas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eature Importance with SH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Importance with SHAP</a:t>
            </a:r>
          </a:p>
        </p:txBody>
      </p:sp>
      <p:sp>
        <p:nvSpPr>
          <p:cNvPr id="184" name="SHAP Values Visualization showing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SHAP Values Visualization showing:</a:t>
            </a:r>
          </a:p>
          <a:p>
            <a:pPr lvl="2"/>
            <a:r>
              <a:rPr dirty="0"/>
              <a:t>Duration (dur) is highly indicative of attacks</a:t>
            </a:r>
          </a:p>
          <a:p>
            <a:pPr lvl="2"/>
            <a:r>
              <a:rPr dirty="0"/>
              <a:t>Packet counts and connection states are strong signals</a:t>
            </a:r>
          </a:p>
          <a:p>
            <a:pPr lvl="2"/>
            <a:r>
              <a:rPr dirty="0"/>
              <a:t>Protocol type has moderate importance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ttack Detection Patter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Attack Detection Patterns</a:t>
            </a:r>
          </a:p>
        </p:txBody>
      </p:sp>
      <p:sp>
        <p:nvSpPr>
          <p:cNvPr id="187" name="SYN Flood Dete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619125">
              <a:spcBef>
                <a:spcPts val="4400"/>
              </a:spcBef>
              <a:defRPr sz="3900"/>
            </a:pPr>
            <a:r>
              <a:t>SYN Flood Detection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Very short duration (&lt; 0.1 sec)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State matches pattern: ^(S|S_[ASR]|S_RA|S_SA)$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High packet rate compared to baseline</a:t>
            </a:r>
          </a:p>
          <a:p>
            <a:pPr marL="457200" indent="-457200" defTabSz="619125">
              <a:spcBef>
                <a:spcPts val="4400"/>
              </a:spcBef>
              <a:defRPr sz="3900"/>
            </a:pPr>
            <a:r>
              <a:t>UDP Flood Detection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Massive UDP small packets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Duration &lt; 0.1 sec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Low ratio of source bytes to total bytes (&lt; 0.1)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Key Find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Key Findings</a:t>
            </a:r>
          </a:p>
        </p:txBody>
      </p:sp>
      <p:sp>
        <p:nvSpPr>
          <p:cNvPr id="190" name="Abnormal Network Flow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2607" indent="-292607" defTabSz="396239">
              <a:spcBef>
                <a:spcPts val="2800"/>
              </a:spcBef>
              <a:defRPr sz="2496"/>
            </a:pPr>
            <a:r>
              <a:t>Abnormal Network Flows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t>Successfully identified multiple DDoS attack types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t>Created precise detection rules for each attack pattern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t>Achieved high detection accuracy with low false positives</a:t>
            </a:r>
          </a:p>
          <a:p>
            <a:pPr marL="292607" indent="-292607" defTabSz="396239">
              <a:spcBef>
                <a:spcPts val="2800"/>
              </a:spcBef>
              <a:defRPr sz="2496"/>
            </a:pPr>
            <a:r>
              <a:t>User Behavior Analysis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t>Identified distinct patterns in normal traffic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t>Clustered usage patterns by protocol and time characteristics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t>Established baselines for normal protocol usage</a:t>
            </a:r>
          </a:p>
          <a:p>
            <a:pPr marL="292607" indent="-292607" defTabSz="396239">
              <a:spcBef>
                <a:spcPts val="2800"/>
              </a:spcBef>
              <a:defRPr sz="2496"/>
            </a:pPr>
            <a:r>
              <a:t>QoS Evaluation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t>Detected performance degradation during attacks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t>Identified key metrics for monitoring network health</a:t>
            </a:r>
          </a:p>
          <a:p>
            <a:pPr marL="877823" lvl="2" indent="-292607" defTabSz="396239">
              <a:spcBef>
                <a:spcPts val="2800"/>
              </a:spcBef>
              <a:defRPr sz="2496"/>
            </a:pPr>
            <a:r>
              <a:t>Created statistical baselines for performance monitoring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onclusions &amp; Recommend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10752"/>
            </a:lvl1pPr>
          </a:lstStyle>
          <a:p>
            <a:r>
              <a:t>Conclusions &amp; Recommendations</a:t>
            </a:r>
          </a:p>
        </p:txBody>
      </p:sp>
      <p:sp>
        <p:nvSpPr>
          <p:cNvPr id="193" name="Conclus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2336" indent="-402336" defTabSz="544830">
              <a:spcBef>
                <a:spcPts val="3800"/>
              </a:spcBef>
              <a:defRPr sz="3432"/>
            </a:pPr>
            <a:r>
              <a:t>Conclusions</a:t>
            </a:r>
          </a:p>
          <a:p>
            <a:pPr marL="1207008" lvl="2" indent="-402336" defTabSz="544830">
              <a:spcBef>
                <a:spcPts val="3800"/>
              </a:spcBef>
              <a:defRPr sz="3432"/>
            </a:pPr>
            <a:r>
              <a:t>Unsupervised learning effectively detects network anomalies</a:t>
            </a:r>
          </a:p>
          <a:p>
            <a:pPr marL="1207008" lvl="2" indent="-402336" defTabSz="544830">
              <a:spcBef>
                <a:spcPts val="3800"/>
              </a:spcBef>
              <a:defRPr sz="3432"/>
            </a:pPr>
            <a:r>
              <a:t>Statistical baselines provide reliable detection thresholds</a:t>
            </a:r>
          </a:p>
          <a:p>
            <a:pPr marL="1207008" lvl="2" indent="-402336" defTabSz="544830">
              <a:spcBef>
                <a:spcPts val="3800"/>
              </a:spcBef>
              <a:defRPr sz="3432"/>
            </a:pPr>
            <a:r>
              <a:t>Different attacks show distinct traffic patterns</a:t>
            </a:r>
          </a:p>
          <a:p>
            <a:pPr marL="402336" indent="-402336" defTabSz="544830">
              <a:spcBef>
                <a:spcPts val="3800"/>
              </a:spcBef>
              <a:defRPr sz="3432"/>
            </a:pPr>
            <a:r>
              <a:t>Recommendations</a:t>
            </a:r>
          </a:p>
          <a:p>
            <a:pPr marL="1207008" lvl="2" indent="-402336" defTabSz="544830">
              <a:spcBef>
                <a:spcPts val="3800"/>
              </a:spcBef>
              <a:defRPr sz="3432"/>
            </a:pPr>
            <a:r>
              <a:t>Implement real-time monitoring based on established baselines</a:t>
            </a:r>
          </a:p>
          <a:p>
            <a:pPr marL="1207008" lvl="2" indent="-402336" defTabSz="544830">
              <a:spcBef>
                <a:spcPts val="3800"/>
              </a:spcBef>
              <a:defRPr sz="3432"/>
            </a:pPr>
            <a:r>
              <a:t>Deploy clustering models for anomaly detection</a:t>
            </a:r>
          </a:p>
          <a:p>
            <a:pPr marL="1207008" lvl="2" indent="-402336" defTabSz="544830">
              <a:spcBef>
                <a:spcPts val="3800"/>
              </a:spcBef>
              <a:defRPr sz="3432"/>
            </a:pPr>
            <a:r>
              <a:t>Set up alerts for deviations from normal traffic patterns</a:t>
            </a:r>
          </a:p>
          <a:p>
            <a:pPr marL="1207008" lvl="2" indent="-402336" defTabSz="544830">
              <a:spcBef>
                <a:spcPts val="3800"/>
              </a:spcBef>
              <a:defRPr sz="3432"/>
            </a:pPr>
            <a:r>
              <a:t>Regularly update baselines as network patterns evolve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uture 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Future Work</a:t>
            </a:r>
          </a:p>
        </p:txBody>
      </p:sp>
      <p:sp>
        <p:nvSpPr>
          <p:cNvPr id="196" name="Incorporate time-series analysis for temporal patter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Incorporate time-series analysis for temporal patterns</a:t>
            </a:r>
          </a:p>
          <a:p>
            <a:r>
              <a:t>Develop more sophisticated sequence analysis for attack progression</a:t>
            </a:r>
          </a:p>
          <a:p>
            <a:r>
              <a:t>Extend to encrypted traffic analysis</a:t>
            </a:r>
          </a:p>
          <a:p>
            <a:r>
              <a:t>Integrate with log and endpoint data for comprehensive monitoring</a:t>
            </a:r>
          </a:p>
          <a:p>
            <a:r>
              <a:t>Explore deep learning approaches for more complex attack patterns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“Thank you.”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“Thank you.”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ntroduction"/>
          <p:cNvSpPr txBox="1">
            <a:spLocks noGrp="1"/>
          </p:cNvSpPr>
          <p:nvPr>
            <p:ph type="title"/>
          </p:nvPr>
        </p:nvSpPr>
        <p:spPr>
          <a:xfrm>
            <a:off x="1784349" y="577850"/>
            <a:ext cx="20815301" cy="2984501"/>
          </a:xfrm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42" name="Text"/>
          <p:cNvSpPr txBox="1"/>
          <p:nvPr/>
        </p:nvSpPr>
        <p:spPr>
          <a:xfrm>
            <a:off x="11547424" y="6553199"/>
            <a:ext cx="127001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sp>
        <p:nvSpPr>
          <p:cNvPr id="143" name="Importance of network security and performance.…"/>
          <p:cNvSpPr txBox="1"/>
          <p:nvPr/>
        </p:nvSpPr>
        <p:spPr>
          <a:xfrm>
            <a:off x="4666386" y="5302249"/>
            <a:ext cx="14476731" cy="311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  <a:defRPr sz="5000"/>
            </a:pPr>
            <a:r>
              <a:t>Importance of network security and performance.</a:t>
            </a:r>
          </a:p>
          <a:p>
            <a:pPr marL="228600" indent="-228600">
              <a:buSzPct val="100000"/>
              <a:buChar char="•"/>
              <a:defRPr sz="5000"/>
            </a:pPr>
            <a:r>
              <a:t>Growing Need for intelligent monitoring.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roject 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Overview</a:t>
            </a:r>
          </a:p>
        </p:txBody>
      </p:sp>
      <p:sp>
        <p:nvSpPr>
          <p:cNvPr id="146" name="Dataset: CTU (Czech Technical University) network traffic dat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352" indent="-530352" defTabSz="718184">
              <a:spcBef>
                <a:spcPts val="5100"/>
              </a:spcBef>
              <a:defRPr sz="4524"/>
            </a:pPr>
            <a:r>
              <a:t>Dataset: CTU (Czech Technical University) network traffic data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Focus: Detection of abnormal network flows and DDoS attacks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Approach: Data-driven analysis of network traffic patterns </a:t>
            </a:r>
          </a:p>
          <a:p>
            <a:pPr marL="530352" indent="-530352" defTabSz="718184">
              <a:spcBef>
                <a:spcPts val="5100"/>
              </a:spcBef>
              <a:defRPr sz="4524"/>
            </a:pPr>
            <a:r>
              <a:t>Goals: </a:t>
            </a:r>
          </a:p>
          <a:p>
            <a:pPr marL="1060704" lvl="1" indent="-530352" defTabSz="718184">
              <a:spcBef>
                <a:spcPts val="5100"/>
              </a:spcBef>
              <a:defRPr sz="4524"/>
            </a:pPr>
            <a:r>
              <a:t>Detect and classify abnormal network flows </a:t>
            </a:r>
          </a:p>
          <a:p>
            <a:pPr marL="1060704" lvl="1" indent="-530352" defTabSz="718184">
              <a:spcBef>
                <a:spcPts val="5100"/>
              </a:spcBef>
              <a:defRPr sz="4524"/>
            </a:pPr>
            <a:r>
              <a:t>Analyze potential user behaviors </a:t>
            </a:r>
          </a:p>
          <a:p>
            <a:pPr marL="1060704" lvl="1" indent="-530352" defTabSz="718184">
              <a:spcBef>
                <a:spcPts val="5100"/>
              </a:spcBef>
              <a:defRPr sz="4524"/>
            </a:pPr>
            <a:r>
              <a:t>Evaluate Quality of Service (QoS) content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Red boat moored by a dock in a river with trees along the shoreline and a cloudy blue sky in the background" descr="Red boat moored by a dock in a river with trees along the shoreline and a cloudy blue sky in the background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11716976" y="3599172"/>
            <a:ext cx="11673719" cy="8937459"/>
          </a:xfrm>
          <a:prstGeom prst="rect">
            <a:avLst/>
          </a:prstGeom>
        </p:spPr>
      </p:pic>
      <p:sp>
        <p:nvSpPr>
          <p:cNvPr id="149" name="The Data Analysis Lifecyc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Data Analysis Lifecycle</a:t>
            </a:r>
          </a:p>
        </p:txBody>
      </p:sp>
      <p:sp>
        <p:nvSpPr>
          <p:cNvPr id="150" name="Problem Definition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01574" indent="-401574" defTabSz="767715">
              <a:spcBef>
                <a:spcPts val="4900"/>
              </a:spcBef>
              <a:defRPr sz="3534"/>
            </a:pPr>
            <a:r>
              <a:t>Problem Definition</a:t>
            </a:r>
          </a:p>
          <a:p>
            <a:pPr marL="401574" indent="-401574" defTabSz="767715">
              <a:spcBef>
                <a:spcPts val="4900"/>
              </a:spcBef>
              <a:defRPr sz="3534"/>
            </a:pPr>
            <a:r>
              <a:t>Data Collection</a:t>
            </a:r>
          </a:p>
          <a:p>
            <a:pPr marL="401574" indent="-401574" defTabSz="767715">
              <a:spcBef>
                <a:spcPts val="4900"/>
              </a:spcBef>
              <a:defRPr sz="3534"/>
            </a:pPr>
            <a:r>
              <a:t>Data Preparation &amp; Cleaning</a:t>
            </a:r>
          </a:p>
          <a:p>
            <a:pPr marL="401574" indent="-401574" defTabSz="767715">
              <a:spcBef>
                <a:spcPts val="4900"/>
              </a:spcBef>
              <a:defRPr sz="3534"/>
            </a:pPr>
            <a:r>
              <a:t>Exploratory Analysis</a:t>
            </a:r>
          </a:p>
          <a:p>
            <a:pPr marL="401574" indent="-401574" defTabSz="767715">
              <a:spcBef>
                <a:spcPts val="4900"/>
              </a:spcBef>
              <a:defRPr sz="3534"/>
            </a:pPr>
            <a:r>
              <a:t>Feature Engineering</a:t>
            </a:r>
          </a:p>
          <a:p>
            <a:pPr marL="401574" indent="-401574" defTabSz="767715">
              <a:spcBef>
                <a:spcPts val="4900"/>
              </a:spcBef>
              <a:defRPr sz="3534"/>
            </a:pPr>
            <a:r>
              <a:t>Modeling</a:t>
            </a:r>
          </a:p>
          <a:p>
            <a:pPr marL="401574" indent="-401574" defTabSz="767715">
              <a:spcBef>
                <a:spcPts val="4900"/>
              </a:spcBef>
              <a:defRPr sz="3534"/>
            </a:pPr>
            <a:r>
              <a:t>Evaluation &amp; Interpretation</a:t>
            </a:r>
          </a:p>
          <a:p>
            <a:pPr marL="401574" indent="-401574" defTabSz="767715">
              <a:spcBef>
                <a:spcPts val="4900"/>
              </a:spcBef>
              <a:defRPr sz="3534"/>
            </a:pPr>
            <a:r>
              <a:t>Deployment &amp; Monitoring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roblem Defin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Definition</a:t>
            </a:r>
          </a:p>
        </p:txBody>
      </p:sp>
      <p:sp>
        <p:nvSpPr>
          <p:cNvPr id="153" name="Business Understand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619125">
              <a:spcBef>
                <a:spcPts val="4400"/>
              </a:spcBef>
              <a:defRPr sz="3900"/>
            </a:pPr>
            <a:r>
              <a:t>Business Understanding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Network security is critical for organizational infrastructure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Need to detect threats like DDoS attacks in real-time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Understanding normal vs. abnormal traffic patterns</a:t>
            </a:r>
          </a:p>
          <a:p>
            <a:pPr marL="457200" indent="-457200" defTabSz="619125">
              <a:spcBef>
                <a:spcPts val="4400"/>
              </a:spcBef>
              <a:defRPr sz="3900"/>
            </a:pPr>
            <a:r>
              <a:t>Clear Objectives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Identify abnormal network flows with specific attack patterns (SYN/UDP/ICMP floods)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Classify attack types based on traffic characteristics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Create a reliable detection system for security professionals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ata Col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Collection</a:t>
            </a:r>
          </a:p>
        </p:txBody>
      </p:sp>
      <p:sp>
        <p:nvSpPr>
          <p:cNvPr id="156" name="CTU Datase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 defTabSz="619125">
              <a:spcBef>
                <a:spcPts val="4400"/>
              </a:spcBef>
              <a:defRPr sz="3900"/>
            </a:pPr>
            <a:r>
              <a:t>CTU Dataset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Real-world network traffic data from Czech Technical University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Contains labeled normal and attack traffic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Rich in features: packet counts, bytes, protocols, durations, etc.</a:t>
            </a:r>
          </a:p>
          <a:p>
            <a:pPr marL="457200" indent="-457200" defTabSz="619125">
              <a:spcBef>
                <a:spcPts val="4400"/>
              </a:spcBef>
              <a:defRPr sz="3900"/>
            </a:pPr>
            <a:r>
              <a:t>Dataset Characteristics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15,000+ network flow records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Multiple protocols (TCP, UDP, ICMP, etc.)</a:t>
            </a:r>
          </a:p>
          <a:p>
            <a:pPr marL="1371600" lvl="2" indent="-457200" defTabSz="619125">
              <a:spcBef>
                <a:spcPts val="4400"/>
              </a:spcBef>
              <a:defRPr sz="3900"/>
            </a:pPr>
            <a:r>
              <a:t>Features like duration, packet counts, bytes transferred, ports, connection states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a Preparation &amp; Clea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Preparation &amp; Cleaning</a:t>
            </a:r>
          </a:p>
        </p:txBody>
      </p:sp>
      <p:sp>
        <p:nvSpPr>
          <p:cNvPr id="159" name="Initial Inspection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Initial Inspection: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Handling Missing Values</a:t>
            </a:r>
          </a:p>
          <a:p>
            <a:r>
              <a:rPr dirty="0"/>
              <a:t>Data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9F368-D50A-FFDA-A19B-A82B48FD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91" y="4965926"/>
            <a:ext cx="19826518" cy="37841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ploratory Data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Exploratory Data Analysis</a:t>
            </a:r>
          </a:p>
        </p:txBody>
      </p:sp>
      <p:sp>
        <p:nvSpPr>
          <p:cNvPr id="162" name="Understanding Network Traffic Patterns…"/>
          <p:cNvSpPr txBox="1">
            <a:spLocks noGrp="1"/>
          </p:cNvSpPr>
          <p:nvPr>
            <p:ph type="body" sz="half" idx="1"/>
          </p:nvPr>
        </p:nvSpPr>
        <p:spPr>
          <a:xfrm>
            <a:off x="1790699" y="3644900"/>
            <a:ext cx="10653764" cy="8839200"/>
          </a:xfrm>
          <a:prstGeom prst="rect">
            <a:avLst/>
          </a:prstGeom>
        </p:spPr>
        <p:txBody>
          <a:bodyPr/>
          <a:lstStyle/>
          <a:p>
            <a:pPr marL="609599" indent="-609599">
              <a:defRPr sz="4900"/>
            </a:pPr>
            <a:r>
              <a:t>Understanding Network Traffic Patterns</a:t>
            </a:r>
          </a:p>
          <a:p>
            <a:pPr lvl="2">
              <a:defRPr sz="4900"/>
            </a:pPr>
            <a:r>
              <a:t>Analyzed traffic by protocol</a:t>
            </a:r>
          </a:p>
          <a:p>
            <a:pPr lvl="2">
              <a:defRPr sz="4900"/>
            </a:pPr>
            <a:r>
              <a:t>Examined flow durations, packet counts, and data sizes</a:t>
            </a:r>
          </a:p>
          <a:p>
            <a:pPr lvl="2">
              <a:defRPr sz="4900"/>
            </a:pPr>
            <a:r>
              <a:t>Identified baselines for normal traffic</a:t>
            </a:r>
          </a:p>
        </p:txBody>
      </p:sp>
      <p:pic>
        <p:nvPicPr>
          <p:cNvPr id="163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926" y="5022246"/>
            <a:ext cx="9654818" cy="5160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Red boat moored by a dock in a river with trees along the shoreline and a cloudy blue sky in the background" descr="Red boat moored by a dock in a river with trees along the shoreline and a cloudy blue sky in the background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/>
          <a:stretch>
            <a:fillRect/>
          </a:stretch>
        </p:blipFill>
        <p:spPr>
          <a:xfrm>
            <a:off x="12598400" y="4750464"/>
            <a:ext cx="10007600" cy="6634874"/>
          </a:xfrm>
          <a:prstGeom prst="rect">
            <a:avLst/>
          </a:prstGeom>
        </p:spPr>
      </p:pic>
      <p:sp>
        <p:nvSpPr>
          <p:cNvPr id="166" name="Feature Enginee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Feature Engineering</a:t>
            </a:r>
          </a:p>
        </p:txBody>
      </p:sp>
      <p:sp>
        <p:nvSpPr>
          <p:cNvPr id="167" name="Created derived features: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spcBef>
                <a:spcPts val="5900"/>
              </a:spcBef>
              <a:defRPr sz="5200"/>
            </a:pPr>
            <a:r>
              <a:t>Created derived features:</a:t>
            </a:r>
          </a:p>
          <a:p>
            <a:pPr marL="1828800" lvl="2" indent="-609600">
              <a:spcBef>
                <a:spcPts val="5900"/>
              </a:spcBef>
              <a:defRPr sz="5200"/>
            </a:pPr>
            <a:r>
              <a:t>Packets per second</a:t>
            </a:r>
          </a:p>
          <a:p>
            <a:pPr marL="1828800" lvl="2" indent="-609600">
              <a:spcBef>
                <a:spcPts val="5900"/>
              </a:spcBef>
              <a:defRPr sz="5200"/>
            </a:pPr>
            <a:r>
              <a:t>Bytes per second</a:t>
            </a:r>
          </a:p>
          <a:p>
            <a:pPr marL="1828800" lvl="2" indent="-609600">
              <a:spcBef>
                <a:spcPts val="5900"/>
              </a:spcBef>
              <a:defRPr sz="5200"/>
            </a:pPr>
            <a:r>
              <a:t>Source/destination ratios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680</Words>
  <Application>Microsoft Office PowerPoint</Application>
  <PresentationFormat>Custom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Helvetica Light</vt:lpstr>
      <vt:lpstr>Helvetica Neue</vt:lpstr>
      <vt:lpstr>Helvetica</vt:lpstr>
      <vt:lpstr>Gradient</vt:lpstr>
      <vt:lpstr>Network Flow Analysis and DDoS Detection Using CTU-13 Dataset</vt:lpstr>
      <vt:lpstr>Introduction</vt:lpstr>
      <vt:lpstr>Project Overview</vt:lpstr>
      <vt:lpstr>The Data Analysis Lifecycle</vt:lpstr>
      <vt:lpstr>Problem Definition</vt:lpstr>
      <vt:lpstr>Data Collection</vt:lpstr>
      <vt:lpstr>Data Preparation &amp; Cleaning</vt:lpstr>
      <vt:lpstr>Exploratory Data Analysis</vt:lpstr>
      <vt:lpstr>Feature Engineering</vt:lpstr>
      <vt:lpstr>Modeling: Approach</vt:lpstr>
      <vt:lpstr>Modeling: Implementation</vt:lpstr>
      <vt:lpstr>Evaluation &amp; Interpretation</vt:lpstr>
      <vt:lpstr>Visualization: Cluster Separation</vt:lpstr>
      <vt:lpstr>Feature Importance with SHAP</vt:lpstr>
      <vt:lpstr>Attack Detection Patterns</vt:lpstr>
      <vt:lpstr>Key Findings</vt:lpstr>
      <vt:lpstr>Conclusions &amp; Recommendations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PENGWEN ZHU</cp:lastModifiedBy>
  <cp:revision>2</cp:revision>
  <dcterms:modified xsi:type="dcterms:W3CDTF">2025-04-22T17:43:22Z</dcterms:modified>
</cp:coreProperties>
</file>