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322" r:id="rId2"/>
    <p:sldId id="321" r:id="rId3"/>
    <p:sldId id="256" r:id="rId4"/>
    <p:sldId id="324" r:id="rId5"/>
    <p:sldId id="325" r:id="rId6"/>
    <p:sldId id="326" r:id="rId7"/>
    <p:sldId id="327" r:id="rId8"/>
    <p:sldId id="257" r:id="rId9"/>
    <p:sldId id="258" r:id="rId10"/>
    <p:sldId id="259" r:id="rId11"/>
    <p:sldId id="323" r:id="rId12"/>
    <p:sldId id="328" r:id="rId13"/>
    <p:sldId id="329" r:id="rId14"/>
    <p:sldId id="330" r:id="rId15"/>
    <p:sldId id="331" r:id="rId16"/>
    <p:sldId id="333" r:id="rId17"/>
    <p:sldId id="334" r:id="rId18"/>
    <p:sldId id="336" r:id="rId19"/>
    <p:sldId id="337" r:id="rId20"/>
    <p:sldId id="335" r:id="rId21"/>
    <p:sldId id="338" r:id="rId22"/>
    <p:sldId id="260" r:id="rId23"/>
    <p:sldId id="263" r:id="rId24"/>
    <p:sldId id="264" r:id="rId25"/>
    <p:sldId id="267" r:id="rId26"/>
    <p:sldId id="268" r:id="rId27"/>
    <p:sldId id="269" r:id="rId28"/>
    <p:sldId id="272" r:id="rId29"/>
    <p:sldId id="339" r:id="rId30"/>
    <p:sldId id="282" r:id="rId31"/>
    <p:sldId id="283" r:id="rId32"/>
    <p:sldId id="284" r:id="rId33"/>
    <p:sldId id="286" r:id="rId34"/>
    <p:sldId id="289" r:id="rId35"/>
    <p:sldId id="287" r:id="rId36"/>
    <p:sldId id="288"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12" r:id="rId57"/>
    <p:sldId id="313" r:id="rId58"/>
    <p:sldId id="314" r:id="rId59"/>
    <p:sldId id="315" r:id="rId60"/>
    <p:sldId id="317" r:id="rId61"/>
    <p:sldId id="318" r:id="rId62"/>
    <p:sldId id="319" r:id="rId63"/>
    <p:sldId id="320" r:id="rId64"/>
    <p:sldId id="344" r:id="rId65"/>
    <p:sldId id="345" r:id="rId66"/>
    <p:sldId id="309" r:id="rId67"/>
    <p:sldId id="311" r:id="rId68"/>
    <p:sldId id="340" r:id="rId69"/>
    <p:sldId id="341" r:id="rId70"/>
    <p:sldId id="342" r:id="rId71"/>
    <p:sldId id="343"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0634"/>
    <a:srgbClr val="C64C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44555-9DC3-412C-BC16-0CA99EEC14A4}"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942DC-3EE0-4657-AC9B-142DE1D4D2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44555-9DC3-412C-BC16-0CA99EEC14A4}" type="datetimeFigureOut">
              <a:rPr lang="en-US" smtClean="0"/>
              <a:pPr/>
              <a:t>11/18/2014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942DC-3EE0-4657-AC9B-142DE1D4D2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Title 1"/>
          <p:cNvSpPr txBox="1">
            <a:spLocks/>
          </p:cNvSpPr>
          <p:nvPr/>
        </p:nvSpPr>
        <p:spPr>
          <a:xfrm>
            <a:off x="990600" y="685800"/>
            <a:ext cx="7117180" cy="18817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j-lt"/>
                <a:ea typeface="+mj-ea"/>
                <a:cs typeface="+mj-cs"/>
              </a:rPr>
              <a:t> </a:t>
            </a:r>
            <a:endParaRPr kumimoji="0" lang="en-US" sz="3600" b="0"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j-lt"/>
              <a:ea typeface="+mj-ea"/>
              <a:cs typeface="+mj-cs"/>
            </a:endParaRPr>
          </a:p>
        </p:txBody>
      </p:sp>
      <p:sp>
        <p:nvSpPr>
          <p:cNvPr id="5" name="Subtitle 2"/>
          <p:cNvSpPr txBox="1">
            <a:spLocks/>
          </p:cNvSpPr>
          <p:nvPr/>
        </p:nvSpPr>
        <p:spPr>
          <a:xfrm>
            <a:off x="838200" y="533400"/>
            <a:ext cx="7117180" cy="99060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600" b="1" i="0"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rPr>
              <a:t>HE</a:t>
            </a:r>
            <a:r>
              <a:rPr kumimoji="0" lang="en-US" sz="36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rPr>
              <a:t>ALTH COMMUNICATION </a:t>
            </a:r>
            <a:r>
              <a:rPr kumimoji="0" lang="en-US" sz="3600" b="1" i="0" u="none" strike="noStrike" kern="1200" cap="none" spc="0" normalizeH="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rPr>
              <a:t> </a:t>
            </a:r>
            <a:r>
              <a:rPr kumimoji="0" lang="en-US" sz="36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rPr>
              <a:t>SYSTEM </a:t>
            </a:r>
            <a:endParaRPr kumimoji="0" lang="en-US" sz="36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endParaRPr>
          </a:p>
        </p:txBody>
      </p:sp>
      <p:pic>
        <p:nvPicPr>
          <p:cNvPr id="6" name="Picture 2" descr="C:\Users\M&amp;E Intern\Documents\NetBeansProjects\MHC\web\images\aphi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45189"/>
            <a:ext cx="5791200" cy="1760411"/>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Alternate Process 6"/>
          <p:cNvSpPr/>
          <p:nvPr/>
        </p:nvSpPr>
        <p:spPr>
          <a:xfrm>
            <a:off x="1371600" y="4800600"/>
            <a:ext cx="6400800" cy="1905000"/>
          </a:xfrm>
          <a:prstGeom prst="flowChartAlternateProcess">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600200" y="2667000"/>
            <a:ext cx="55626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SYSTEM USER GUIDE</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sz="5400" dirty="0" smtClean="0">
                <a:solidFill>
                  <a:schemeClr val="bg2">
                    <a:lumMod val="75000"/>
                  </a:schemeClr>
                </a:solidFill>
                <a:latin typeface="Algerian" pitchFamily="82" charset="0"/>
              </a:rPr>
              <a:t>SYSTEM USER menu.</a:t>
            </a:r>
            <a:endParaRPr lang="en-US" dirty="0">
              <a:solidFill>
                <a:schemeClr val="bg2">
                  <a:lumMod val="75000"/>
                </a:schemeClr>
              </a:solidFill>
              <a:latin typeface="Algerian" pitchFamily="82" charset="0"/>
            </a:endParaRPr>
          </a:p>
        </p:txBody>
      </p:sp>
      <p:sp>
        <p:nvSpPr>
          <p:cNvPr id="3" name="Subtitle 2"/>
          <p:cNvSpPr>
            <a:spLocks noGrp="1"/>
          </p:cNvSpPr>
          <p:nvPr>
            <p:ph type="subTitle" idx="1"/>
          </p:nvPr>
        </p:nvSpPr>
        <p:spPr>
          <a:xfrm>
            <a:off x="381000" y="1676400"/>
            <a:ext cx="8305800" cy="4572000"/>
          </a:xfrm>
        </p:spPr>
        <p:txBody>
          <a:bodyPr>
            <a:normAutofit/>
          </a:bodyPr>
          <a:lstStyle/>
          <a:p>
            <a:r>
              <a:rPr lang="en-US" dirty="0" smtClean="0">
                <a:solidFill>
                  <a:srgbClr val="460634"/>
                </a:solidFill>
                <a:latin typeface="Andalus" pitchFamily="18" charset="-78"/>
                <a:cs typeface="Andalus" pitchFamily="18" charset="-78"/>
              </a:rPr>
              <a:t> </a:t>
            </a:r>
            <a:endParaRPr lang="en-US" dirty="0">
              <a:solidFill>
                <a:srgbClr val="460634"/>
              </a:solidFill>
              <a:latin typeface="Andalus" pitchFamily="18" charset="-78"/>
              <a:cs typeface="Andalus" pitchFamily="18" charset="-78"/>
            </a:endParaRPr>
          </a:p>
        </p:txBody>
      </p:sp>
      <p:sp>
        <p:nvSpPr>
          <p:cNvPr id="4" name="Rounded Rectangular Callout 3"/>
          <p:cNvSpPr/>
          <p:nvPr/>
        </p:nvSpPr>
        <p:spPr>
          <a:xfrm>
            <a:off x="684458" y="1483963"/>
            <a:ext cx="2992192" cy="2005011"/>
          </a:xfrm>
          <a:prstGeom prst="wedgeRoundRectCallout">
            <a:avLst>
              <a:gd name="adj1" fmla="val -20833"/>
              <a:gd name="adj2" fmla="val 79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add groups, facilitators, participants and mark the attendance</a:t>
            </a:r>
            <a:endParaRPr lang="en-US" dirty="0"/>
          </a:p>
        </p:txBody>
      </p:sp>
      <p:sp>
        <p:nvSpPr>
          <p:cNvPr id="6" name="Rounded Rectangular Callout 5"/>
          <p:cNvSpPr/>
          <p:nvPr/>
        </p:nvSpPr>
        <p:spPr>
          <a:xfrm>
            <a:off x="3276600" y="5511868"/>
            <a:ext cx="2019300" cy="1304437"/>
          </a:xfrm>
          <a:prstGeom prst="wedgeRoundRectCallout">
            <a:avLst>
              <a:gd name="adj1" fmla="val -22215"/>
              <a:gd name="adj2" fmla="val -119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attendance for each group.</a:t>
            </a:r>
            <a:endParaRPr lang="en-US" dirty="0"/>
          </a:p>
        </p:txBody>
      </p:sp>
      <p:sp>
        <p:nvSpPr>
          <p:cNvPr id="7" name="Rounded Rectangular Callout 6"/>
          <p:cNvSpPr/>
          <p:nvPr/>
        </p:nvSpPr>
        <p:spPr>
          <a:xfrm>
            <a:off x="4038600" y="2001138"/>
            <a:ext cx="2057400" cy="1199262"/>
          </a:xfrm>
          <a:prstGeom prst="wedgeRoundRectCallout">
            <a:avLst>
              <a:gd name="adj1" fmla="val -29068"/>
              <a:gd name="adj2" fmla="val 1252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view reports available in the system</a:t>
            </a:r>
            <a:endParaRPr lang="en-US" dirty="0"/>
          </a:p>
        </p:txBody>
      </p:sp>
      <p:sp>
        <p:nvSpPr>
          <p:cNvPr id="9" name="Rounded Rectangular Callout 8"/>
          <p:cNvSpPr/>
          <p:nvPr/>
        </p:nvSpPr>
        <p:spPr>
          <a:xfrm>
            <a:off x="5316682" y="5273895"/>
            <a:ext cx="2227118" cy="1507774"/>
          </a:xfrm>
          <a:prstGeom prst="wedgeRoundRectCallout">
            <a:avLst>
              <a:gd name="adj1" fmla="val -44657"/>
              <a:gd name="adj2" fmla="val -994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do data backup, merging and editing data receiver email address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98" y="4038600"/>
            <a:ext cx="74961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ular Callout 9"/>
          <p:cNvSpPr/>
          <p:nvPr/>
        </p:nvSpPr>
        <p:spPr>
          <a:xfrm>
            <a:off x="228600" y="5273895"/>
            <a:ext cx="2839792" cy="1507774"/>
          </a:xfrm>
          <a:prstGeom prst="wedgeRoundRectCallout">
            <a:avLst>
              <a:gd name="adj1" fmla="val 36248"/>
              <a:gd name="adj2" fmla="val -974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groups, facilitators and  participants </a:t>
            </a:r>
            <a:r>
              <a:rPr lang="en-US" dirty="0"/>
              <a:t>.</a:t>
            </a:r>
          </a:p>
        </p:txBody>
      </p:sp>
      <p:sp>
        <p:nvSpPr>
          <p:cNvPr id="11" name="Rounded Rectangular Callout 10"/>
          <p:cNvSpPr/>
          <p:nvPr/>
        </p:nvSpPr>
        <p:spPr>
          <a:xfrm>
            <a:off x="6130636" y="1886837"/>
            <a:ext cx="2057400" cy="1199262"/>
          </a:xfrm>
          <a:prstGeom prst="wedgeRoundRectCallout">
            <a:avLst>
              <a:gd name="adj1" fmla="val -32435"/>
              <a:gd name="adj2" fmla="val 1460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personal details as registered in the system</a:t>
            </a:r>
            <a:endParaRPr lang="en-US" dirty="0"/>
          </a:p>
        </p:txBody>
      </p:sp>
    </p:spTree>
    <p:extLst>
      <p:ext uri="{BB962C8B-B14F-4D97-AF65-F5344CB8AC3E}">
        <p14:creationId xmlns:p14="http://schemas.microsoft.com/office/powerpoint/2010/main" val="127062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HC FORM ENTRY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r>
              <a:rPr lang="en-US" dirty="0" smtClean="0"/>
              <a:t>Has got 7 steps.</a:t>
            </a:r>
          </a:p>
          <a:p>
            <a:r>
              <a:rPr lang="en-US" dirty="0" smtClean="0"/>
              <a:t>Enables a user to Add/select a group</a:t>
            </a:r>
          </a:p>
          <a:p>
            <a:r>
              <a:rPr lang="en-US" dirty="0" smtClean="0"/>
              <a:t>Add facilitators</a:t>
            </a:r>
          </a:p>
          <a:p>
            <a:r>
              <a:rPr lang="en-US" dirty="0" smtClean="0"/>
              <a:t>Add Participants</a:t>
            </a:r>
          </a:p>
          <a:p>
            <a:r>
              <a:rPr lang="en-US" dirty="0" smtClean="0"/>
              <a:t>Mark attendance</a:t>
            </a:r>
          </a:p>
          <a:p>
            <a:r>
              <a:rPr lang="en-US" dirty="0" smtClean="0"/>
              <a:t>Preview the marked details.</a:t>
            </a:r>
            <a:endParaRPr lang="en-US" dirty="0"/>
          </a:p>
        </p:txBody>
      </p:sp>
    </p:spTree>
    <p:extLst>
      <p:ext uri="{BB962C8B-B14F-4D97-AF65-F5344CB8AC3E}">
        <p14:creationId xmlns:p14="http://schemas.microsoft.com/office/powerpoint/2010/main" val="63570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1/7</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7354"/>
            <a:ext cx="7924800" cy="5433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77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1/7 (Group Category)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a:bodyPr>
          <a:lstStyle/>
          <a:p>
            <a:r>
              <a:rPr lang="en-US" dirty="0" smtClean="0"/>
              <a:t>one can choose a group category as either new or existing.</a:t>
            </a:r>
          </a:p>
          <a:p>
            <a:r>
              <a:rPr lang="en-US" b="1" dirty="0" smtClean="0"/>
              <a:t>New Group </a:t>
            </a:r>
            <a:r>
              <a:rPr lang="en-US" dirty="0" smtClean="0"/>
              <a:t>- Means that the group name has not been entered into the system and thus one is adding it the first time.</a:t>
            </a:r>
          </a:p>
          <a:p>
            <a:endParaRPr lang="en-US" dirty="0"/>
          </a:p>
          <a:p>
            <a:r>
              <a:rPr lang="en-US" b="1" dirty="0" smtClean="0"/>
              <a:t>Existing group </a:t>
            </a:r>
            <a:r>
              <a:rPr lang="en-US" dirty="0" smtClean="0"/>
              <a:t>– The group name is already added into the system. One should select the group name from the select box that is displayed.</a:t>
            </a:r>
            <a:endParaRPr lang="en-US" dirty="0"/>
          </a:p>
        </p:txBody>
      </p:sp>
    </p:spTree>
    <p:extLst>
      <p:ext uri="{BB962C8B-B14F-4D97-AF65-F5344CB8AC3E}">
        <p14:creationId xmlns:p14="http://schemas.microsoft.com/office/powerpoint/2010/main" val="296389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2/7 (No. Of Facilitators)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r>
              <a:rPr lang="en-US" dirty="0" smtClean="0"/>
              <a:t>Specify the number of facilitators To add in the input field shown below.</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0675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68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3/7 (Facilitator details)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88" y="1447800"/>
            <a:ext cx="890022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1143000" y="5756565"/>
            <a:ext cx="7162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the Group Name (pre-selected), </a:t>
            </a:r>
            <a:r>
              <a:rPr lang="en-US" dirty="0" err="1" smtClean="0"/>
              <a:t>Firstname</a:t>
            </a:r>
            <a:r>
              <a:rPr lang="en-US" dirty="0" smtClean="0"/>
              <a:t> , </a:t>
            </a:r>
            <a:r>
              <a:rPr lang="en-US" dirty="0" err="1" smtClean="0"/>
              <a:t>Middlename</a:t>
            </a:r>
            <a:r>
              <a:rPr lang="en-US" dirty="0" smtClean="0"/>
              <a:t>  (</a:t>
            </a:r>
            <a:r>
              <a:rPr lang="en-US" dirty="0" smtClean="0">
                <a:solidFill>
                  <a:srgbClr val="FFFF00"/>
                </a:solidFill>
              </a:rPr>
              <a:t>Optional</a:t>
            </a:r>
            <a:r>
              <a:rPr lang="en-US" dirty="0" smtClean="0"/>
              <a:t>), Last name and phone number (</a:t>
            </a:r>
            <a:r>
              <a:rPr lang="en-US" dirty="0" smtClean="0">
                <a:solidFill>
                  <a:srgbClr val="FFFF00"/>
                </a:solidFill>
              </a:rPr>
              <a:t>optional</a:t>
            </a:r>
            <a:r>
              <a:rPr lang="en-US" dirty="0" smtClean="0"/>
              <a:t>) of each participants.</a:t>
            </a:r>
            <a:endParaRPr lang="en-US" dirty="0"/>
          </a:p>
        </p:txBody>
      </p:sp>
    </p:spTree>
    <p:extLst>
      <p:ext uri="{BB962C8B-B14F-4D97-AF65-F5344CB8AC3E}">
        <p14:creationId xmlns:p14="http://schemas.microsoft.com/office/powerpoint/2010/main" val="4062183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4</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/7 (Adding Participants)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ounded Rectangle 3"/>
          <p:cNvSpPr/>
          <p:nvPr/>
        </p:nvSpPr>
        <p:spPr>
          <a:xfrm>
            <a:off x="838200" y="5756565"/>
            <a:ext cx="7162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PEPFAR Year which the Data you are belongs to,  the period, Month  and the Number of months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27" y="1795463"/>
            <a:ext cx="7461323"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08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5/7 (Adding Participants)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ounded Rectangle 3"/>
          <p:cNvSpPr/>
          <p:nvPr/>
        </p:nvSpPr>
        <p:spPr>
          <a:xfrm>
            <a:off x="838200" y="5756565"/>
            <a:ext cx="7162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all the fields whose table header is marked with a red </a:t>
            </a:r>
            <a:r>
              <a:rPr lang="en-US" dirty="0" err="1" smtClean="0"/>
              <a:t>asterik</a:t>
            </a:r>
            <a:r>
              <a:rPr lang="en-US" dirty="0" smtClean="0"/>
              <a:t> (</a:t>
            </a:r>
            <a:r>
              <a:rPr lang="en-US" dirty="0" smtClean="0">
                <a:solidFill>
                  <a:srgbClr val="FF0000"/>
                </a:solidFill>
              </a:rPr>
              <a:t>*</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67" y="1857374"/>
            <a:ext cx="8814233"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92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6</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/7 (Registering Topics)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ounded Rectangle 3"/>
          <p:cNvSpPr/>
          <p:nvPr/>
        </p:nvSpPr>
        <p:spPr>
          <a:xfrm>
            <a:off x="838200" y="5756565"/>
            <a:ext cx="7162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all the fields whose table header is marked with a red </a:t>
            </a:r>
            <a:r>
              <a:rPr lang="en-US" dirty="0" err="1" smtClean="0"/>
              <a:t>asterik</a:t>
            </a:r>
            <a:r>
              <a:rPr lang="en-US" dirty="0" smtClean="0"/>
              <a:t> (</a:t>
            </a:r>
            <a:r>
              <a:rPr lang="en-US" dirty="0" smtClean="0">
                <a:solidFill>
                  <a:srgbClr val="FF0000"/>
                </a:solidFill>
              </a:rPr>
              <a:t>*</a:t>
            </a:r>
            <a:r>
              <a:rPr lang="en-US" dirty="0" smtClean="0"/>
              <a:t>)</a:t>
            </a:r>
          </a:p>
          <a:p>
            <a:pPr algn="ctr"/>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035"/>
          <a:stretch/>
        </p:blipFill>
        <p:spPr bwMode="auto">
          <a:xfrm>
            <a:off x="381000" y="1143000"/>
            <a:ext cx="78009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939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7"/>
            <a:ext cx="8229600" cy="71596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7/7 (Marking Attendance)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963025"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159758" y="5829869"/>
            <a:ext cx="7010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all the fields whose table header is marked with a red </a:t>
            </a:r>
            <a:r>
              <a:rPr lang="en-US" dirty="0" err="1" smtClean="0"/>
              <a:t>asterik</a:t>
            </a:r>
            <a:r>
              <a:rPr lang="en-US" dirty="0" smtClean="0"/>
              <a:t> (</a:t>
            </a:r>
            <a:r>
              <a:rPr lang="en-US" dirty="0" smtClean="0">
                <a:solidFill>
                  <a:srgbClr val="FF0000"/>
                </a:solidFill>
              </a:rPr>
              <a:t>*</a:t>
            </a:r>
            <a:r>
              <a:rPr lang="en-US" dirty="0" smtClean="0"/>
              <a:t>)</a:t>
            </a:r>
          </a:p>
          <a:p>
            <a:pPr algn="ctr"/>
            <a:r>
              <a:rPr lang="en-US" dirty="0" smtClean="0"/>
              <a:t>Note: adding more than one forms serial number has now been disabled for accuracy in data analysis reasons and validations </a:t>
            </a:r>
          </a:p>
          <a:p>
            <a:pPr algn="ctr"/>
            <a:endParaRPr lang="en-US" dirty="0"/>
          </a:p>
        </p:txBody>
      </p:sp>
    </p:spTree>
    <p:extLst>
      <p:ext uri="{BB962C8B-B14F-4D97-AF65-F5344CB8AC3E}">
        <p14:creationId xmlns:p14="http://schemas.microsoft.com/office/powerpoint/2010/main" val="29879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HC1 HOME PAGE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pic>
        <p:nvPicPr>
          <p:cNvPr id="1026" name="Picture 2"/>
          <p:cNvPicPr>
            <a:picLocks noGrp="1" noChangeAspect="1" noChangeArrowheads="1"/>
          </p:cNvPicPr>
          <p:nvPr>
            <p:ph idx="1"/>
          </p:nvPr>
        </p:nvPicPr>
        <p:blipFill>
          <a:blip r:embed="rId2"/>
          <a:srcRect l="14030" t="13469" r="14030" b="12452"/>
          <a:stretch>
            <a:fillRect/>
          </a:stretch>
        </p:blipFill>
        <p:spPr bwMode="auto">
          <a:xfrm>
            <a:off x="228600" y="1447800"/>
            <a:ext cx="8534400" cy="494096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Editing Attendance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54752"/>
            <a:ext cx="6257925" cy="499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16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Editing Attendance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r>
              <a:rPr lang="en-US" dirty="0" smtClean="0"/>
              <a:t>After Marking Attendance of one form , a page showing the last marked details will be shown.</a:t>
            </a:r>
          </a:p>
          <a:p>
            <a:r>
              <a:rPr lang="en-US" dirty="0" smtClean="0"/>
              <a:t>This helps one to make decision on whether to preview last marked page or to begin marking a new form.</a:t>
            </a:r>
          </a:p>
          <a:p>
            <a:endParaRPr lang="en-US" dirty="0"/>
          </a:p>
        </p:txBody>
      </p:sp>
    </p:spTree>
    <p:extLst>
      <p:ext uri="{BB962C8B-B14F-4D97-AF65-F5344CB8AC3E}">
        <p14:creationId xmlns:p14="http://schemas.microsoft.com/office/powerpoint/2010/main" val="2390688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style>
          <a:lnRef idx="2">
            <a:schemeClr val="accent6"/>
          </a:lnRef>
          <a:fillRef idx="1">
            <a:schemeClr val="lt1"/>
          </a:fillRef>
          <a:effectRef idx="0">
            <a:schemeClr val="accent6"/>
          </a:effectRef>
          <a:fontRef idx="minor">
            <a:schemeClr val="dk1"/>
          </a:fontRef>
        </p:style>
        <p:txBody>
          <a:bodyPr>
            <a:normAutofit/>
          </a:bodyPr>
          <a:lstStyle/>
          <a:p>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ENTRIES.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76400"/>
            <a:ext cx="8305800" cy="4572000"/>
          </a:xfrm>
        </p:spPr>
        <p:txBody>
          <a:bodyPr>
            <a:normAutofit/>
          </a:bodyPr>
          <a:lstStyle/>
          <a:p>
            <a:r>
              <a:rPr lang="en-US" dirty="0" smtClean="0">
                <a:solidFill>
                  <a:srgbClr val="460634"/>
                </a:solidFill>
                <a:latin typeface="Andalus" pitchFamily="18" charset="-78"/>
                <a:cs typeface="Andalus" pitchFamily="18" charset="-78"/>
              </a:rPr>
              <a:t>When a mouse is moved over the group entries button the following sub menu appears. </a:t>
            </a:r>
            <a:endParaRPr lang="en-US" dirty="0">
              <a:solidFill>
                <a:srgbClr val="460634"/>
              </a:solidFill>
              <a:latin typeface="Andalus" pitchFamily="18" charset="-78"/>
              <a:cs typeface="Andalus" pitchFamily="18" charset="-78"/>
            </a:endParaRPr>
          </a:p>
        </p:txBody>
      </p:sp>
      <p:sp>
        <p:nvSpPr>
          <p:cNvPr id="13" name="Rounded Rectangular Callout 12"/>
          <p:cNvSpPr/>
          <p:nvPr/>
        </p:nvSpPr>
        <p:spPr>
          <a:xfrm>
            <a:off x="5829300" y="3426714"/>
            <a:ext cx="2057400" cy="915924"/>
          </a:xfrm>
          <a:prstGeom prst="wedgeRoundRectCallout">
            <a:avLst>
              <a:gd name="adj1" fmla="val -115982"/>
              <a:gd name="adj2" fmla="val 765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group’s details.</a:t>
            </a:r>
            <a:endParaRPr lang="en-US" dirty="0"/>
          </a:p>
        </p:txBody>
      </p:sp>
      <p:sp>
        <p:nvSpPr>
          <p:cNvPr id="14" name="Rounded Rectangular Callout 13"/>
          <p:cNvSpPr/>
          <p:nvPr/>
        </p:nvSpPr>
        <p:spPr>
          <a:xfrm>
            <a:off x="6099756" y="4400596"/>
            <a:ext cx="2029496" cy="996696"/>
          </a:xfrm>
          <a:prstGeom prst="wedgeRoundRectCallout">
            <a:avLst>
              <a:gd name="adj1" fmla="val -104598"/>
              <a:gd name="adj2" fmla="val 32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facilitators details.</a:t>
            </a:r>
            <a:endParaRPr lang="en-US" dirty="0"/>
          </a:p>
        </p:txBody>
      </p:sp>
      <p:sp>
        <p:nvSpPr>
          <p:cNvPr id="15" name="Rounded Rectangular Callout 14"/>
          <p:cNvSpPr/>
          <p:nvPr/>
        </p:nvSpPr>
        <p:spPr>
          <a:xfrm>
            <a:off x="6324600" y="5397292"/>
            <a:ext cx="2057400" cy="914400"/>
          </a:xfrm>
          <a:prstGeom prst="wedgeRoundRectCallout">
            <a:avLst>
              <a:gd name="adj1" fmla="val -114796"/>
              <a:gd name="adj2" fmla="val 17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participant’s details.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203" t="18849" r="66980" b="59437"/>
          <a:stretch/>
        </p:blipFill>
        <p:spPr bwMode="auto">
          <a:xfrm>
            <a:off x="2971800" y="3426714"/>
            <a:ext cx="2198540" cy="273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30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400"/>
          </a:xfrm>
        </p:spPr>
        <p:style>
          <a:lnRef idx="2">
            <a:schemeClr val="accent6"/>
          </a:lnRef>
          <a:fillRef idx="1">
            <a:schemeClr val="lt1"/>
          </a:fillRef>
          <a:effectRef idx="0">
            <a:schemeClr val="accent6"/>
          </a:effectRef>
          <a:fontRef idx="minor">
            <a:schemeClr val="dk1"/>
          </a:fontRef>
        </p:style>
        <p:txBody>
          <a:bodyPr>
            <a:normAutofit/>
          </a:body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GROUPS.</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76400"/>
            <a:ext cx="8305800" cy="4572000"/>
          </a:xfrm>
        </p:spPr>
        <p:txBody>
          <a:bodyPr>
            <a:normAutofit/>
          </a:bodyPr>
          <a:lstStyle/>
          <a:p>
            <a:r>
              <a:rPr lang="en-US" dirty="0" smtClean="0">
                <a:solidFill>
                  <a:srgbClr val="460634"/>
                </a:solidFill>
                <a:latin typeface="Andalus" pitchFamily="18" charset="-78"/>
                <a:cs typeface="Andalus" pitchFamily="18" charset="-78"/>
              </a:rPr>
              <a:t>Select the details as entered during registration for the group which you want to edit its details.</a:t>
            </a:r>
            <a:endParaRPr lang="en-US" dirty="0">
              <a:solidFill>
                <a:srgbClr val="460634"/>
              </a:solidFill>
              <a:latin typeface="Andalus" pitchFamily="18" charset="-78"/>
              <a:cs typeface="Andalus" pitchFamily="18" charset="-78"/>
            </a:endParaRPr>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322"/>
          <a:stretch/>
        </p:blipFill>
        <p:spPr bwMode="auto">
          <a:xfrm>
            <a:off x="444351" y="2743199"/>
            <a:ext cx="7632849" cy="389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7162800" y="3200400"/>
            <a:ext cx="1905000" cy="3433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one doesn’t know the district </a:t>
            </a:r>
            <a:r>
              <a:rPr lang="en-US" dirty="0"/>
              <a:t> </a:t>
            </a:r>
            <a:r>
              <a:rPr lang="en-US" dirty="0" smtClean="0"/>
              <a:t>or partner in which a group belongs, they can search those details by typing its name in the search field .  </a:t>
            </a:r>
            <a:endParaRPr lang="en-US" dirty="0"/>
          </a:p>
        </p:txBody>
      </p:sp>
    </p:spTree>
    <p:extLst>
      <p:ext uri="{BB962C8B-B14F-4D97-AF65-F5344CB8AC3E}">
        <p14:creationId xmlns:p14="http://schemas.microsoft.com/office/powerpoint/2010/main" val="536200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sz="5400" dirty="0" smtClean="0">
                <a:solidFill>
                  <a:schemeClr val="bg2">
                    <a:lumMod val="75000"/>
                  </a:schemeClr>
                </a:solidFill>
                <a:latin typeface="Algerian" pitchFamily="82" charset="0"/>
              </a:rPr>
              <a:t>EDIT GROUPS.</a:t>
            </a:r>
            <a:endParaRPr lang="en-US" dirty="0">
              <a:solidFill>
                <a:schemeClr val="bg2">
                  <a:lumMod val="75000"/>
                </a:schemeClr>
              </a:solidFill>
              <a:latin typeface="Algerian" pitchFamily="82" charset="0"/>
            </a:endParaRPr>
          </a:p>
        </p:txBody>
      </p:sp>
      <p:sp>
        <p:nvSpPr>
          <p:cNvPr id="3" name="Subtitle 2"/>
          <p:cNvSpPr>
            <a:spLocks noGrp="1"/>
          </p:cNvSpPr>
          <p:nvPr>
            <p:ph type="subTitle" idx="1"/>
          </p:nvPr>
        </p:nvSpPr>
        <p:spPr>
          <a:xfrm>
            <a:off x="381000" y="1676400"/>
            <a:ext cx="8305800" cy="4572000"/>
          </a:xfrm>
        </p:spPr>
        <p:txBody>
          <a:bodyPr>
            <a:normAutofit/>
          </a:bodyPr>
          <a:lstStyle/>
          <a:p>
            <a:r>
              <a:rPr lang="en-US" sz="2400" dirty="0" smtClean="0">
                <a:solidFill>
                  <a:srgbClr val="460634"/>
                </a:solidFill>
                <a:latin typeface="Andalus" pitchFamily="18" charset="-78"/>
                <a:cs typeface="Andalus" pitchFamily="18" charset="-78"/>
              </a:rPr>
              <a:t>On this page, Enter the right new data (County, District, Partner, Target Population and Group Name) then click on save button.</a:t>
            </a:r>
          </a:p>
          <a:p>
            <a:endParaRPr lang="en-US" dirty="0">
              <a:solidFill>
                <a:srgbClr val="460634"/>
              </a:solidFill>
              <a:latin typeface="Andalus" pitchFamily="18" charset="-78"/>
              <a:cs typeface="Andalus" pitchFamily="18" charset="-78"/>
            </a:endParaRPr>
          </a:p>
          <a:p>
            <a:endParaRPr lang="en-US" dirty="0" smtClean="0">
              <a:solidFill>
                <a:srgbClr val="460634"/>
              </a:solidFill>
              <a:latin typeface="Andalus" pitchFamily="18" charset="-78"/>
              <a:cs typeface="Andalus" pitchFamily="18" charset="-78"/>
            </a:endParaRPr>
          </a:p>
          <a:p>
            <a:endParaRPr lang="en-US" dirty="0">
              <a:solidFill>
                <a:srgbClr val="460634"/>
              </a:solidFill>
              <a:latin typeface="Andalus" pitchFamily="18" charset="-78"/>
              <a:cs typeface="Andalus" pitchFamily="18" charset="-78"/>
            </a:endParaRPr>
          </a:p>
          <a:p>
            <a:endParaRPr lang="en-US" dirty="0" smtClean="0">
              <a:solidFill>
                <a:srgbClr val="460634"/>
              </a:solidFill>
              <a:latin typeface="Andalus" pitchFamily="18" charset="-78"/>
              <a:cs typeface="Andalus" pitchFamily="18" charset="-78"/>
            </a:endParaRPr>
          </a:p>
          <a:p>
            <a:r>
              <a:rPr lang="en-US" dirty="0" smtClean="0">
                <a:solidFill>
                  <a:srgbClr val="460634"/>
                </a:solidFill>
                <a:latin typeface="Andalus" pitchFamily="18" charset="-78"/>
                <a:cs typeface="Andalus" pitchFamily="18" charset="-78"/>
              </a:rPr>
              <a:t>Enter all the right group name and then save the details.</a:t>
            </a:r>
            <a:endParaRPr lang="en-US" dirty="0">
              <a:solidFill>
                <a:srgbClr val="460634"/>
              </a:solidFill>
              <a:latin typeface="Andalus" pitchFamily="18" charset="-78"/>
              <a:cs typeface="Andalus" pitchFamily="18" charset="-78"/>
            </a:endParaRPr>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445"/>
          <a:stretch/>
        </p:blipFill>
        <p:spPr bwMode="auto">
          <a:xfrm>
            <a:off x="2093784" y="2497540"/>
            <a:ext cx="4287966" cy="2293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685800" y="304801"/>
            <a:ext cx="7772400" cy="129540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groups.</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Tree>
    <p:extLst>
      <p:ext uri="{BB962C8B-B14F-4D97-AF65-F5344CB8AC3E}">
        <p14:creationId xmlns:p14="http://schemas.microsoft.com/office/powerpoint/2010/main" val="3948710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style>
          <a:lnRef idx="2">
            <a:schemeClr val="accent6"/>
          </a:lnRef>
          <a:fillRef idx="1">
            <a:schemeClr val="lt1"/>
          </a:fillRef>
          <a:effectRef idx="0">
            <a:schemeClr val="accent6"/>
          </a:effectRef>
          <a:fontRef idx="minor">
            <a:schemeClr val="dk1"/>
          </a:fontRef>
        </p:style>
        <p:txBody>
          <a:bodyPr/>
          <a:lstStyle/>
          <a:p>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facilitators.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76400"/>
            <a:ext cx="8305800" cy="4572000"/>
          </a:xfrm>
        </p:spPr>
        <p:txBody>
          <a:bodyPr>
            <a:normAutofit/>
          </a:bodyPr>
          <a:lstStyle/>
          <a:p>
            <a:r>
              <a:rPr lang="en-US" dirty="0" smtClean="0">
                <a:solidFill>
                  <a:srgbClr val="460634"/>
                </a:solidFill>
                <a:latin typeface="Andalus" pitchFamily="18" charset="-78"/>
                <a:cs typeface="Andalus" pitchFamily="18" charset="-78"/>
              </a:rPr>
              <a:t> </a:t>
            </a:r>
            <a:endParaRPr lang="en-US" dirty="0">
              <a:solidFill>
                <a:srgbClr val="460634"/>
              </a:solidFill>
              <a:latin typeface="Andalus" pitchFamily="18" charset="-78"/>
              <a:cs typeface="Andalus" pitchFamily="18" charset="-7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48" y="3276600"/>
            <a:ext cx="8686799"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752600" y="2133600"/>
            <a:ext cx="5638800" cy="838200"/>
          </a:xfrm>
          <a:prstGeom prst="wedgeRoundRectCallout">
            <a:avLst>
              <a:gd name="adj1" fmla="val 19769"/>
              <a:gd name="adj2" fmla="val 1376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Within this the user can be able to search the facilitator. Enter the details shown and then click Here</a:t>
            </a:r>
            <a:endParaRPr lang="en-US" dirty="0"/>
          </a:p>
        </p:txBody>
      </p:sp>
      <p:sp>
        <p:nvSpPr>
          <p:cNvPr id="12" name="Rounded Rectangular Callout 11"/>
          <p:cNvSpPr/>
          <p:nvPr/>
        </p:nvSpPr>
        <p:spPr>
          <a:xfrm>
            <a:off x="5181600" y="5317730"/>
            <a:ext cx="2667000" cy="1235470"/>
          </a:xfrm>
          <a:prstGeom prst="wedgeRoundRectCallout">
            <a:avLst>
              <a:gd name="adj1" fmla="val 83008"/>
              <a:gd name="adj2" fmla="val -834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transfer a facilitator from one groups to  </a:t>
            </a:r>
            <a:r>
              <a:rPr lang="en-US" dirty="0" err="1" smtClean="0"/>
              <a:t>to</a:t>
            </a:r>
            <a:r>
              <a:rPr lang="en-US" dirty="0" smtClean="0"/>
              <a:t> others.</a:t>
            </a:r>
            <a:endParaRPr lang="en-US" dirty="0"/>
          </a:p>
        </p:txBody>
      </p:sp>
      <p:sp>
        <p:nvSpPr>
          <p:cNvPr id="13" name="Rounded Rectangular Callout 12"/>
          <p:cNvSpPr/>
          <p:nvPr/>
        </p:nvSpPr>
        <p:spPr>
          <a:xfrm>
            <a:off x="1371599" y="5753100"/>
            <a:ext cx="3262647" cy="647700"/>
          </a:xfrm>
          <a:prstGeom prst="wedgeRoundRectCallout">
            <a:avLst>
              <a:gd name="adj1" fmla="val 125615"/>
              <a:gd name="adj2" fmla="val -1900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facilitators details.</a:t>
            </a:r>
            <a:endParaRPr lang="en-US" dirty="0"/>
          </a:p>
        </p:txBody>
      </p:sp>
    </p:spTree>
    <p:extLst>
      <p:ext uri="{BB962C8B-B14F-4D97-AF65-F5344CB8AC3E}">
        <p14:creationId xmlns:p14="http://schemas.microsoft.com/office/powerpoint/2010/main" val="749261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378" y="304801"/>
            <a:ext cx="8657822" cy="1219200"/>
          </a:xfrm>
        </p:spPr>
        <p:style>
          <a:lnRef idx="2">
            <a:schemeClr val="accent6"/>
          </a:lnRef>
          <a:fillRef idx="1">
            <a:schemeClr val="lt1"/>
          </a:fillRef>
          <a:effectRef idx="0">
            <a:schemeClr val="accent6"/>
          </a:effectRef>
          <a:fontRef idx="minor">
            <a:schemeClr val="dk1"/>
          </a:fontRef>
        </p:style>
        <p:txBody>
          <a:bodyPr>
            <a:normAutofit/>
          </a:body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FACILITATOR DETAILS.</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76400"/>
            <a:ext cx="8305800" cy="4572000"/>
          </a:xfrm>
        </p:spPr>
        <p:txBody>
          <a:bodyPr>
            <a:normAutofit/>
          </a:bodyPr>
          <a:lstStyle/>
          <a:p>
            <a:r>
              <a:rPr lang="en-US" dirty="0" smtClean="0">
                <a:solidFill>
                  <a:srgbClr val="460634"/>
                </a:solidFill>
                <a:latin typeface="Andalus" pitchFamily="18" charset="-78"/>
                <a:cs typeface="Andalus" pitchFamily="18" charset="-78"/>
              </a:rPr>
              <a:t>Here the user can be able to edit the facilitators basic details entered during registration. </a:t>
            </a:r>
            <a:endParaRPr lang="en-US" dirty="0">
              <a:solidFill>
                <a:srgbClr val="460634"/>
              </a:solidFill>
              <a:latin typeface="Andalus" pitchFamily="18" charset="-78"/>
              <a:cs typeface="Andalus" pitchFamily="18" charset="-7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124200"/>
            <a:ext cx="2286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324600" y="2657341"/>
            <a:ext cx="1828800" cy="1457459"/>
          </a:xfrm>
          <a:prstGeom prst="wedgeRoundRectCallout">
            <a:avLst>
              <a:gd name="adj1" fmla="val -59565"/>
              <a:gd name="adj2" fmla="val 501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any of these details as preferred.</a:t>
            </a:r>
            <a:endParaRPr lang="en-US" dirty="0"/>
          </a:p>
        </p:txBody>
      </p:sp>
      <p:sp>
        <p:nvSpPr>
          <p:cNvPr id="10" name="Rounded Rectangular Callout 9"/>
          <p:cNvSpPr/>
          <p:nvPr/>
        </p:nvSpPr>
        <p:spPr>
          <a:xfrm>
            <a:off x="181378" y="4562341"/>
            <a:ext cx="2667000" cy="1905000"/>
          </a:xfrm>
          <a:prstGeom prst="wedgeRoundRectCallout">
            <a:avLst>
              <a:gd name="adj1" fmla="val 55948"/>
              <a:gd name="adj2" fmla="val 104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details can not be edited. If you need to change them then select </a:t>
            </a:r>
            <a:r>
              <a:rPr lang="en-US" b="1" dirty="0" smtClean="0">
                <a:solidFill>
                  <a:srgbClr val="FF0000"/>
                </a:solidFill>
              </a:rPr>
              <a:t>transfer</a:t>
            </a:r>
            <a:r>
              <a:rPr lang="en-US" dirty="0" smtClean="0"/>
              <a:t> in the previous page</a:t>
            </a:r>
            <a:endParaRPr lang="en-US" dirty="0"/>
          </a:p>
        </p:txBody>
      </p:sp>
      <p:sp>
        <p:nvSpPr>
          <p:cNvPr id="11" name="Rounded Rectangular Callout 10"/>
          <p:cNvSpPr/>
          <p:nvPr/>
        </p:nvSpPr>
        <p:spPr>
          <a:xfrm>
            <a:off x="6281670" y="5839495"/>
            <a:ext cx="1828800" cy="752341"/>
          </a:xfrm>
          <a:prstGeom prst="wedgeRoundRectCallout">
            <a:avLst>
              <a:gd name="adj1" fmla="val -125058"/>
              <a:gd name="adj2" fmla="val 265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save the details</a:t>
            </a:r>
            <a:endParaRPr lang="en-US" dirty="0"/>
          </a:p>
        </p:txBody>
      </p:sp>
      <p:sp>
        <p:nvSpPr>
          <p:cNvPr id="6" name="Left Brace 5"/>
          <p:cNvSpPr/>
          <p:nvPr/>
        </p:nvSpPr>
        <p:spPr>
          <a:xfrm>
            <a:off x="2936920" y="5311459"/>
            <a:ext cx="685800" cy="838200"/>
          </a:xfrm>
          <a:prstGeom prst="leftBrace">
            <a:avLst/>
          </a:prstGeom>
          <a:no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5562600" y="3429000"/>
            <a:ext cx="6096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79041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style>
          <a:lnRef idx="2">
            <a:schemeClr val="accent6"/>
          </a:lnRef>
          <a:fillRef idx="1">
            <a:schemeClr val="lt1"/>
          </a:fillRef>
          <a:effectRef idx="0">
            <a:schemeClr val="accent6"/>
          </a:effectRef>
          <a:fontRef idx="minor">
            <a:schemeClr val="dk1"/>
          </a:fontRef>
        </p:style>
        <p:txBody>
          <a:bodyPr>
            <a:normAutofit/>
          </a:body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TRANSFER FACILITATOR.</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76400"/>
            <a:ext cx="8305800" cy="4572000"/>
          </a:xfrm>
        </p:spPr>
        <p:txBody>
          <a:bodyPr>
            <a:normAutofit/>
          </a:bodyPr>
          <a:lstStyle/>
          <a:p>
            <a:r>
              <a:rPr lang="en-US" dirty="0" smtClean="0">
                <a:solidFill>
                  <a:srgbClr val="460634"/>
                </a:solidFill>
                <a:latin typeface="Andalus" pitchFamily="18" charset="-78"/>
                <a:cs typeface="Andalus" pitchFamily="18" charset="-78"/>
              </a:rPr>
              <a:t>Within this page the system user can be able to associate the facilitator with one or more the groups.</a:t>
            </a:r>
            <a:endParaRPr lang="en-US" dirty="0">
              <a:solidFill>
                <a:srgbClr val="460634"/>
              </a:solidFill>
              <a:latin typeface="Andalus" pitchFamily="18" charset="-78"/>
              <a:cs typeface="Andalus" pitchFamily="18" charset="-7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3265869"/>
            <a:ext cx="5381625" cy="337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28600" y="3886200"/>
            <a:ext cx="1828800" cy="1601375"/>
          </a:xfrm>
          <a:prstGeom prst="wedgeRoundRectCallout">
            <a:avLst>
              <a:gd name="adj1" fmla="val 86131"/>
              <a:gd name="adj2" fmla="val 583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Previously selected groups.</a:t>
            </a:r>
            <a:endParaRPr lang="en-US" dirty="0"/>
          </a:p>
        </p:txBody>
      </p:sp>
      <p:sp>
        <p:nvSpPr>
          <p:cNvPr id="12" name="Rounded Rectangular Callout 11"/>
          <p:cNvSpPr/>
          <p:nvPr/>
        </p:nvSpPr>
        <p:spPr>
          <a:xfrm>
            <a:off x="6248400" y="3265868"/>
            <a:ext cx="2743200" cy="1094703"/>
          </a:xfrm>
          <a:prstGeom prst="wedgeRoundRectCallout">
            <a:avLst>
              <a:gd name="adj1" fmla="val -24221"/>
              <a:gd name="adj2" fmla="val 974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Associate facilitator to more groups here</a:t>
            </a:r>
            <a:endParaRPr lang="en-US" dirty="0"/>
          </a:p>
        </p:txBody>
      </p:sp>
      <p:sp>
        <p:nvSpPr>
          <p:cNvPr id="8" name="Right Brace 7"/>
          <p:cNvSpPr/>
          <p:nvPr/>
        </p:nvSpPr>
        <p:spPr>
          <a:xfrm>
            <a:off x="6248400" y="5257800"/>
            <a:ext cx="838200" cy="2297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18334848">
            <a:off x="6282834" y="4672372"/>
            <a:ext cx="914400" cy="1104313"/>
          </a:xfrm>
          <a:prstGeom prst="rightBrace">
            <a:avLst/>
          </a:prstGeom>
          <a:ln w="31750">
            <a:solidFill>
              <a:srgbClr val="4606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9509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143000"/>
          </a:xfrm>
        </p:spPr>
        <p:style>
          <a:lnRef idx="2">
            <a:schemeClr val="accent6"/>
          </a:lnRef>
          <a:fillRef idx="1">
            <a:schemeClr val="lt1"/>
          </a:fillRef>
          <a:effectRef idx="0">
            <a:schemeClr val="accent6"/>
          </a:effectRef>
          <a:fontRef idx="minor">
            <a:schemeClr val="dk1"/>
          </a:fontRef>
        </p:style>
        <p:txBody>
          <a:bodyPr>
            <a:normAutofit/>
          </a:bodyPr>
          <a:lstStyle/>
          <a:p>
            <a:r>
              <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dit Participants.</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00200"/>
            <a:ext cx="8305800" cy="4648200"/>
          </a:xfrm>
        </p:spPr>
        <p:txBody>
          <a:bodyPr>
            <a:normAutofit/>
          </a:bodyPr>
          <a:lstStyle/>
          <a:p>
            <a:r>
              <a:rPr lang="en-US" dirty="0" smtClean="0">
                <a:solidFill>
                  <a:srgbClr val="460634"/>
                </a:solidFill>
                <a:latin typeface="Andalus" pitchFamily="18" charset="-78"/>
                <a:cs typeface="Andalus" pitchFamily="18" charset="-78"/>
              </a:rPr>
              <a:t> </a:t>
            </a:r>
            <a:endParaRPr lang="en-US" dirty="0">
              <a:solidFill>
                <a:srgbClr val="460634"/>
              </a:solidFill>
              <a:latin typeface="Andalus" pitchFamily="18" charset="-78"/>
              <a:cs typeface="Andalus" pitchFamily="18" charset="-78"/>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 y="1905000"/>
            <a:ext cx="91916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609600" y="5715000"/>
            <a:ext cx="1447800" cy="838200"/>
          </a:xfrm>
          <a:prstGeom prst="wedgeRoundRectCallout">
            <a:avLst>
              <a:gd name="adj1" fmla="val -52440"/>
              <a:gd name="adj2" fmla="val -1404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Double click on any field to edit the details</a:t>
            </a:r>
            <a:endParaRPr lang="en-US" sz="1400" dirty="0"/>
          </a:p>
        </p:txBody>
      </p:sp>
      <p:sp>
        <p:nvSpPr>
          <p:cNvPr id="7" name="Rectangular Callout 6"/>
          <p:cNvSpPr/>
          <p:nvPr/>
        </p:nvSpPr>
        <p:spPr>
          <a:xfrm>
            <a:off x="4800600" y="3581400"/>
            <a:ext cx="1828800" cy="609600"/>
          </a:xfrm>
          <a:prstGeom prst="wedgeRectCallout">
            <a:avLst>
              <a:gd name="adj1" fmla="val 118719"/>
              <a:gd name="adj2" fmla="val 33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dynamic search field</a:t>
            </a:r>
            <a:endParaRPr lang="en-US" dirty="0"/>
          </a:p>
        </p:txBody>
      </p:sp>
      <p:sp>
        <p:nvSpPr>
          <p:cNvPr id="9" name="Rounded Rectangle 8"/>
          <p:cNvSpPr/>
          <p:nvPr/>
        </p:nvSpPr>
        <p:spPr>
          <a:xfrm>
            <a:off x="2895600" y="5715000"/>
            <a:ext cx="5943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obe Arabic" pitchFamily="18" charset="-78"/>
                <a:cs typeface="Adobe Arabic" pitchFamily="18" charset="-78"/>
              </a:rPr>
              <a:t>Use the group select box above to load data for a specific group.</a:t>
            </a:r>
          </a:p>
          <a:p>
            <a:pPr algn="ctr"/>
            <a:r>
              <a:rPr lang="en-US" sz="2000" dirty="0" smtClean="0">
                <a:latin typeface="Adobe Arabic" pitchFamily="18" charset="-78"/>
                <a:cs typeface="Adobe Arabic" pitchFamily="18" charset="-78"/>
              </a:rPr>
              <a:t>NB: opening  this page will by default open the last entered 1000 </a:t>
            </a:r>
            <a:r>
              <a:rPr lang="en-US" sz="2000" dirty="0" err="1" smtClean="0">
                <a:latin typeface="Adobe Arabic" pitchFamily="18" charset="-78"/>
                <a:cs typeface="Adobe Arabic" pitchFamily="18" charset="-78"/>
              </a:rPr>
              <a:t>particiapnts</a:t>
            </a:r>
            <a:r>
              <a:rPr lang="en-US" sz="2000" dirty="0" smtClean="0">
                <a:latin typeface="Adobe Arabic" pitchFamily="18" charset="-78"/>
                <a:cs typeface="Adobe Arabic" pitchFamily="18" charset="-78"/>
              </a:rPr>
              <a:t>. </a:t>
            </a:r>
            <a:endParaRPr lang="en-US" sz="2000" dirty="0">
              <a:latin typeface="Adobe Arabic" pitchFamily="18" charset="-78"/>
              <a:cs typeface="Adobe Arabic" pitchFamily="18" charset="-78"/>
            </a:endParaRPr>
          </a:p>
        </p:txBody>
      </p:sp>
    </p:spTree>
    <p:extLst>
      <p:ext uri="{BB962C8B-B14F-4D97-AF65-F5344CB8AC3E}">
        <p14:creationId xmlns:p14="http://schemas.microsoft.com/office/powerpoint/2010/main" val="858617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143000"/>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dit Participants (exporting </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Participants</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00200"/>
            <a:ext cx="8305800" cy="4648200"/>
          </a:xfrm>
        </p:spPr>
        <p:txBody>
          <a:bodyPr>
            <a:normAutofit/>
          </a:bodyPr>
          <a:lstStyle/>
          <a:p>
            <a:r>
              <a:rPr lang="en-US" dirty="0" smtClean="0">
                <a:solidFill>
                  <a:srgbClr val="460634"/>
                </a:solidFill>
                <a:latin typeface="Andalus" pitchFamily="18" charset="-78"/>
                <a:cs typeface="Andalus" pitchFamily="18" charset="-78"/>
              </a:rPr>
              <a:t> </a:t>
            </a:r>
            <a:endParaRPr lang="en-US" dirty="0">
              <a:solidFill>
                <a:srgbClr val="460634"/>
              </a:solidFill>
              <a:latin typeface="Andalus" pitchFamily="18" charset="-78"/>
              <a:cs typeface="Andalus" pitchFamily="18" charset="-78"/>
            </a:endParaRPr>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334" t="39247"/>
          <a:stretch/>
        </p:blipFill>
        <p:spPr bwMode="auto">
          <a:xfrm>
            <a:off x="2067492" y="2146856"/>
            <a:ext cx="5933508" cy="40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304800" y="1842056"/>
            <a:ext cx="2933700" cy="609600"/>
          </a:xfrm>
          <a:prstGeom prst="wedgeRectCallout">
            <a:avLst>
              <a:gd name="adj1" fmla="val 84217"/>
              <a:gd name="adj2" fmla="val 129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Export the selected data into any of the formats shown.</a:t>
            </a:r>
            <a:endParaRPr lang="en-US" dirty="0"/>
          </a:p>
        </p:txBody>
      </p:sp>
      <p:sp>
        <p:nvSpPr>
          <p:cNvPr id="5" name="Left Brace 4"/>
          <p:cNvSpPr/>
          <p:nvPr/>
        </p:nvSpPr>
        <p:spPr>
          <a:xfrm>
            <a:off x="4191000" y="2626057"/>
            <a:ext cx="152400"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69277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style>
          <a:lnRef idx="2">
            <a:schemeClr val="accent6"/>
          </a:lnRef>
          <a:fillRef idx="1">
            <a:schemeClr val="lt1"/>
          </a:fillRef>
          <a:effectRef idx="0">
            <a:schemeClr val="accent6"/>
          </a:effectRef>
          <a:fontRef idx="minor">
            <a:schemeClr val="dk1"/>
          </a:fontRef>
        </p:style>
        <p:txBody>
          <a:bodyPr>
            <a:normAutofit/>
          </a:bodyPr>
          <a:lstStyle/>
          <a:p>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SYSTEM USERS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76400"/>
            <a:ext cx="8305800" cy="4572000"/>
          </a:xfrm>
        </p:spPr>
        <p:txBody>
          <a:bodyPr/>
          <a:lstStyle/>
          <a:p>
            <a:r>
              <a:rPr lang="en-US" sz="4000" b="1" dirty="0" smtClean="0">
                <a:solidFill>
                  <a:schemeClr val="tx2">
                    <a:lumMod val="60000"/>
                    <a:lumOff val="40000"/>
                  </a:schemeClr>
                </a:solidFill>
                <a:latin typeface="+mj-lt"/>
              </a:rPr>
              <a:t>HC1 system Has three Types of users:</a:t>
            </a:r>
          </a:p>
          <a:p>
            <a:endParaRPr lang="en-US" sz="4000" b="1" dirty="0" smtClean="0">
              <a:solidFill>
                <a:schemeClr val="tx2">
                  <a:lumMod val="60000"/>
                  <a:lumOff val="40000"/>
                </a:schemeClr>
              </a:solidFill>
              <a:latin typeface="+mj-lt"/>
            </a:endParaRPr>
          </a:p>
          <a:p>
            <a:pPr algn="just">
              <a:buFont typeface="Wingdings" pitchFamily="2" charset="2"/>
              <a:buChar char="v"/>
            </a:pPr>
            <a:r>
              <a:rPr lang="en-US" sz="4000" b="1" dirty="0" smtClean="0">
                <a:solidFill>
                  <a:schemeClr val="tx2">
                    <a:lumMod val="60000"/>
                    <a:lumOff val="40000"/>
                  </a:schemeClr>
                </a:solidFill>
                <a:latin typeface="+mj-lt"/>
              </a:rPr>
              <a:t> Clerks/System User.</a:t>
            </a:r>
          </a:p>
          <a:p>
            <a:pPr algn="just">
              <a:buFont typeface="Wingdings" pitchFamily="2" charset="2"/>
              <a:buChar char="v"/>
            </a:pPr>
            <a:r>
              <a:rPr lang="en-US" sz="4000" b="1" dirty="0" smtClean="0">
                <a:solidFill>
                  <a:schemeClr val="tx2">
                    <a:lumMod val="60000"/>
                    <a:lumOff val="40000"/>
                  </a:schemeClr>
                </a:solidFill>
                <a:latin typeface="+mj-lt"/>
              </a:rPr>
              <a:t> Administrators.</a:t>
            </a:r>
          </a:p>
          <a:p>
            <a:pPr algn="just">
              <a:buFont typeface="Wingdings" pitchFamily="2" charset="2"/>
              <a:buChar char="v"/>
            </a:pPr>
            <a:r>
              <a:rPr lang="en-US" sz="4000" b="1" dirty="0" smtClean="0">
                <a:solidFill>
                  <a:schemeClr val="tx2">
                    <a:lumMod val="60000"/>
                    <a:lumOff val="40000"/>
                  </a:schemeClr>
                </a:solidFill>
                <a:latin typeface="+mj-lt"/>
              </a:rPr>
              <a:t> Guests.</a:t>
            </a:r>
          </a:p>
          <a:p>
            <a:endParaRPr lang="en-US" dirty="0"/>
          </a:p>
        </p:txBody>
      </p:sp>
    </p:spTree>
    <p:extLst>
      <p:ext uri="{BB962C8B-B14F-4D97-AF65-F5344CB8AC3E}">
        <p14:creationId xmlns:p14="http://schemas.microsoft.com/office/powerpoint/2010/main" val="3028913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Attendance.</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00200"/>
            <a:ext cx="8305800" cy="4648200"/>
          </a:xfrm>
        </p:spPr>
        <p:txBody>
          <a:bodyPr>
            <a:normAutofit/>
          </a:bodyPr>
          <a:lstStyle/>
          <a:p>
            <a:r>
              <a:rPr lang="en-US" dirty="0" smtClean="0">
                <a:solidFill>
                  <a:srgbClr val="460634"/>
                </a:solidFill>
                <a:latin typeface="+mj-lt"/>
                <a:cs typeface="Andalus" pitchFamily="18" charset="-78"/>
              </a:rPr>
              <a:t>This page will be divided into two sections for explanation purposes. </a:t>
            </a:r>
          </a:p>
          <a:p>
            <a:r>
              <a:rPr lang="en-US" dirty="0" smtClean="0">
                <a:solidFill>
                  <a:srgbClr val="460634"/>
                </a:solidFill>
                <a:latin typeface="+mj-lt"/>
                <a:cs typeface="Andalus" pitchFamily="18" charset="-78"/>
              </a:rPr>
              <a:t>The upper part is for editing the sessions details and the lower part is for editing individual attendance.</a:t>
            </a:r>
            <a:endParaRPr lang="en-US" dirty="0">
              <a:solidFill>
                <a:srgbClr val="460634"/>
              </a:solidFill>
              <a:latin typeface="+mj-lt"/>
              <a:cs typeface="Andalus" pitchFamily="18" charset="-78"/>
            </a:endParaRPr>
          </a:p>
        </p:txBody>
      </p:sp>
    </p:spTree>
    <p:extLst>
      <p:ext uri="{BB962C8B-B14F-4D97-AF65-F5344CB8AC3E}">
        <p14:creationId xmlns:p14="http://schemas.microsoft.com/office/powerpoint/2010/main" val="2687033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normAutofit/>
          </a:body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sessions details.</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990600"/>
            <a:ext cx="8305800" cy="5257800"/>
          </a:xfrm>
        </p:spPr>
        <p:txBody>
          <a:bodyPr>
            <a:normAutofit/>
          </a:bodyPr>
          <a:lstStyle/>
          <a:p>
            <a:r>
              <a:rPr lang="en-US" dirty="0" smtClean="0">
                <a:solidFill>
                  <a:srgbClr val="460634"/>
                </a:solidFill>
                <a:latin typeface="Andalus" pitchFamily="18" charset="-78"/>
                <a:cs typeface="Andalus" pitchFamily="18" charset="-78"/>
              </a:rPr>
              <a:t> </a:t>
            </a:r>
            <a:endParaRPr lang="en-US" dirty="0">
              <a:solidFill>
                <a:srgbClr val="460634"/>
              </a:solidFill>
              <a:latin typeface="Andalus" pitchFamily="18" charset="-78"/>
              <a:cs typeface="Andalus" pitchFamily="18" charset="-78"/>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19300"/>
            <a:ext cx="7010400" cy="416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667000" y="833370"/>
            <a:ext cx="5334000" cy="685800"/>
          </a:xfrm>
          <a:prstGeom prst="wedgeRoundRectCallout">
            <a:avLst>
              <a:gd name="adj1" fmla="val -38459"/>
              <a:gd name="adj2" fmla="val 128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Within this the user can be able to search for a participant using the first, middle or last name.</a:t>
            </a:r>
            <a:endParaRPr lang="en-US" dirty="0"/>
          </a:p>
        </p:txBody>
      </p:sp>
      <p:sp>
        <p:nvSpPr>
          <p:cNvPr id="5" name="Rounded Rectangular Callout 4"/>
          <p:cNvSpPr/>
          <p:nvPr/>
        </p:nvSpPr>
        <p:spPr>
          <a:xfrm>
            <a:off x="7543800" y="2209800"/>
            <a:ext cx="1371600" cy="1893094"/>
          </a:xfrm>
          <a:prstGeom prst="wedgeRoundRectCallout">
            <a:avLst>
              <a:gd name="adj1" fmla="val -32100"/>
              <a:gd name="adj2" fmla="val 79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all the session details as preferred.</a:t>
            </a:r>
            <a:endParaRPr lang="en-US" dirty="0"/>
          </a:p>
        </p:txBody>
      </p:sp>
      <p:sp>
        <p:nvSpPr>
          <p:cNvPr id="6" name="Right Brace 5"/>
          <p:cNvSpPr/>
          <p:nvPr/>
        </p:nvSpPr>
        <p:spPr>
          <a:xfrm>
            <a:off x="7010400" y="3156347"/>
            <a:ext cx="762000" cy="30301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0994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sessions details.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990600"/>
            <a:ext cx="8305800" cy="5257800"/>
          </a:xfrm>
        </p:spPr>
        <p:txBody>
          <a:bodyPr>
            <a:normAutofit/>
          </a:bodyPr>
          <a:lstStyle/>
          <a:p>
            <a:r>
              <a:rPr lang="en-US" dirty="0" smtClean="0">
                <a:solidFill>
                  <a:srgbClr val="460634"/>
                </a:solidFill>
                <a:latin typeface="Andalus" pitchFamily="18" charset="-78"/>
                <a:cs typeface="Andalus" pitchFamily="18" charset="-78"/>
              </a:rPr>
              <a:t>This page enables the user to edit participant’s attendance as needed. What appears on  each select box is the current attendance status.</a:t>
            </a:r>
            <a:endParaRPr lang="en-US" dirty="0">
              <a:solidFill>
                <a:srgbClr val="460634"/>
              </a:solidFill>
              <a:latin typeface="Andalus" pitchFamily="18" charset="-78"/>
              <a:cs typeface="Andalus" pitchFamily="18" charset="-78"/>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43200"/>
            <a:ext cx="78486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457200" y="5739148"/>
            <a:ext cx="4038599" cy="990600"/>
          </a:xfrm>
          <a:prstGeom prst="wedgeRoundRectCallout">
            <a:avLst>
              <a:gd name="adj1" fmla="val 37613"/>
              <a:gd name="adj2" fmla="val -105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choose the right selection if the participant was not present. Present is the current selection .</a:t>
            </a:r>
            <a:endParaRPr lang="en-US" dirty="0"/>
          </a:p>
        </p:txBody>
      </p:sp>
      <p:sp>
        <p:nvSpPr>
          <p:cNvPr id="6" name="Rounded Rectangular Callout 5"/>
          <p:cNvSpPr/>
          <p:nvPr/>
        </p:nvSpPr>
        <p:spPr>
          <a:xfrm>
            <a:off x="5486400" y="5693535"/>
            <a:ext cx="3428999" cy="859665"/>
          </a:xfrm>
          <a:prstGeom prst="wedgeRoundRectCallout">
            <a:avLst>
              <a:gd name="adj1" fmla="val -58055"/>
              <a:gd name="adj2" fmla="val -623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choose all the right details, click here  to save the details.</a:t>
            </a:r>
            <a:endParaRPr lang="en-US" dirty="0"/>
          </a:p>
        </p:txBody>
      </p:sp>
    </p:spTree>
    <p:extLst>
      <p:ext uri="{BB962C8B-B14F-4D97-AF65-F5344CB8AC3E}">
        <p14:creationId xmlns:p14="http://schemas.microsoft.com/office/powerpoint/2010/main" val="2476381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ADDING USERS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Within this the administrator can be able to add clerks and also edit their details.</a:t>
            </a:r>
            <a:endParaRPr lang="en-US" dirty="0">
              <a:solidFill>
                <a:srgbClr val="460634"/>
              </a:solidFill>
              <a:latin typeface="Andalus" pitchFamily="18" charset="-78"/>
              <a:cs typeface="Andalus" pitchFamily="18" charset="-78"/>
            </a:endParaRPr>
          </a:p>
        </p:txBody>
      </p:sp>
      <p:sp>
        <p:nvSpPr>
          <p:cNvPr id="4" name="Rounded Rectangular Callout 3"/>
          <p:cNvSpPr/>
          <p:nvPr/>
        </p:nvSpPr>
        <p:spPr>
          <a:xfrm>
            <a:off x="304800" y="3048000"/>
            <a:ext cx="2209800" cy="838200"/>
          </a:xfrm>
          <a:prstGeom prst="wedgeRoundRectCallout">
            <a:avLst>
              <a:gd name="adj1" fmla="val 116127"/>
              <a:gd name="adj2" fmla="val 425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add a new user</a:t>
            </a:r>
            <a:endParaRPr lang="en-US" dirty="0"/>
          </a:p>
        </p:txBody>
      </p:sp>
      <p:sp>
        <p:nvSpPr>
          <p:cNvPr id="17" name="Rounded Rectangular Callout 16"/>
          <p:cNvSpPr/>
          <p:nvPr/>
        </p:nvSpPr>
        <p:spPr>
          <a:xfrm>
            <a:off x="6553200" y="3810000"/>
            <a:ext cx="2209800" cy="838200"/>
          </a:xfrm>
          <a:prstGeom prst="wedgeRoundRectCallout">
            <a:avLst>
              <a:gd name="adj1" fmla="val -101260"/>
              <a:gd name="adj2" fmla="val 5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existing user details.</a:t>
            </a:r>
            <a:endParaRPr lang="en-US"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846" t="17537" r="78287" b="60924"/>
          <a:stretch/>
        </p:blipFill>
        <p:spPr bwMode="auto">
          <a:xfrm>
            <a:off x="3777017" y="2895600"/>
            <a:ext cx="1556983" cy="2396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965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ADDING USERS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 This is the clerk registration page. Enter all the required details appropriately. Click Add to save.</a:t>
            </a:r>
            <a:endParaRPr lang="en-US" dirty="0">
              <a:solidFill>
                <a:srgbClr val="460634"/>
              </a:solidFill>
              <a:latin typeface="Andalus" pitchFamily="18" charset="-78"/>
              <a:cs typeface="Andalus" pitchFamily="18" charset="-78"/>
            </a:endParaRPr>
          </a:p>
        </p:txBody>
      </p:sp>
      <p:sp>
        <p:nvSpPr>
          <p:cNvPr id="13" name="Right Brace 12"/>
          <p:cNvSpPr/>
          <p:nvPr/>
        </p:nvSpPr>
        <p:spPr>
          <a:xfrm rot="20240433">
            <a:off x="6747346" y="4197903"/>
            <a:ext cx="914400" cy="81173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ounded Rectangular Callout 13"/>
          <p:cNvSpPr/>
          <p:nvPr/>
        </p:nvSpPr>
        <p:spPr>
          <a:xfrm>
            <a:off x="7620000" y="3200400"/>
            <a:ext cx="1371600" cy="1676400"/>
          </a:xfrm>
          <a:prstGeom prst="wedgeRoundRectCallout">
            <a:avLst>
              <a:gd name="adj1" fmla="val -53697"/>
              <a:gd name="adj2" fmla="val 248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passwords must match</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10" y="2514805"/>
            <a:ext cx="6088790" cy="365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a:off x="4419600" y="4876800"/>
            <a:ext cx="2743200" cy="304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419600" y="4495800"/>
            <a:ext cx="25146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201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EDIT USERS.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This page lists all the details for all the clerks. Click on the edit button to edit the clerk’s details.</a:t>
            </a:r>
            <a:endParaRPr lang="en-US" dirty="0">
              <a:solidFill>
                <a:srgbClr val="460634"/>
              </a:solidFill>
              <a:latin typeface="Andalus" pitchFamily="18" charset="-78"/>
              <a:cs typeface="Andalus" pitchFamily="18" charset="-78"/>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463344"/>
            <a:ext cx="7848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4114800" y="2481329"/>
            <a:ext cx="3200400" cy="643944"/>
          </a:xfrm>
          <a:prstGeom prst="wedgeRoundRectCallout">
            <a:avLst>
              <a:gd name="adj1" fmla="val 53211"/>
              <a:gd name="adj2" fmla="val 226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the user details.</a:t>
            </a:r>
            <a:endParaRPr lang="en-US" dirty="0"/>
          </a:p>
        </p:txBody>
      </p:sp>
    </p:spTree>
    <p:extLst>
      <p:ext uri="{BB962C8B-B14F-4D97-AF65-F5344CB8AC3E}">
        <p14:creationId xmlns:p14="http://schemas.microsoft.com/office/powerpoint/2010/main" val="39492320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EDIT CLERKS.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Within tis page the user is required to enter all the correct details and then press the save button.</a:t>
            </a:r>
            <a:endParaRPr lang="en-US" dirty="0">
              <a:solidFill>
                <a:srgbClr val="460634"/>
              </a:solidFill>
              <a:latin typeface="Andalus" pitchFamily="18" charset="-78"/>
              <a:cs typeface="Andalus" pitchFamily="18" charset="-78"/>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657600"/>
            <a:ext cx="8239125"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143000" y="5334000"/>
            <a:ext cx="3276600" cy="1143000"/>
          </a:xfrm>
          <a:prstGeom prst="wedgeRoundRectCallout">
            <a:avLst>
              <a:gd name="adj1" fmla="val 160759"/>
              <a:gd name="adj2" fmla="val -1189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entering all the right details, press here</a:t>
            </a:r>
            <a:endParaRPr lang="en-US" dirty="0"/>
          </a:p>
        </p:txBody>
      </p:sp>
    </p:spTree>
    <p:extLst>
      <p:ext uri="{BB962C8B-B14F-4D97-AF65-F5344CB8AC3E}">
        <p14:creationId xmlns:p14="http://schemas.microsoft.com/office/powerpoint/2010/main" val="622824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ENTRIES.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Within tis page the user is required to enter all the correct details and then press the save button.</a:t>
            </a:r>
            <a:endParaRPr lang="en-US" dirty="0">
              <a:solidFill>
                <a:srgbClr val="460634"/>
              </a:solidFill>
              <a:latin typeface="Andalus" pitchFamily="18" charset="-78"/>
              <a:cs typeface="Andalus" pitchFamily="18" charset="-78"/>
            </a:endParaRPr>
          </a:p>
        </p:txBody>
      </p:sp>
      <p:pic>
        <p:nvPicPr>
          <p:cNvPr id="204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709" t="13336" r="28061" b="45467"/>
          <a:stretch/>
        </p:blipFill>
        <p:spPr bwMode="auto">
          <a:xfrm>
            <a:off x="3733800" y="2971800"/>
            <a:ext cx="3048000" cy="301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60986" y="2516746"/>
            <a:ext cx="1828800" cy="838200"/>
          </a:xfrm>
          <a:prstGeom prst="wedgeRoundRectCallout">
            <a:avLst>
              <a:gd name="adj1" fmla="val 165787"/>
              <a:gd name="adj2" fmla="val 855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new districts</a:t>
            </a:r>
            <a:endParaRPr lang="en-US" dirty="0"/>
          </a:p>
        </p:txBody>
      </p:sp>
      <p:sp>
        <p:nvSpPr>
          <p:cNvPr id="8" name="Rounded Rectangular Callout 7"/>
          <p:cNvSpPr/>
          <p:nvPr/>
        </p:nvSpPr>
        <p:spPr>
          <a:xfrm>
            <a:off x="304800" y="4059528"/>
            <a:ext cx="1828800" cy="838200"/>
          </a:xfrm>
          <a:prstGeom prst="wedgeRoundRectCallout">
            <a:avLst>
              <a:gd name="adj1" fmla="val 155928"/>
              <a:gd name="adj2" fmla="val -66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new partners</a:t>
            </a:r>
            <a:endParaRPr lang="en-US" dirty="0"/>
          </a:p>
        </p:txBody>
      </p:sp>
      <p:sp>
        <p:nvSpPr>
          <p:cNvPr id="9" name="Rounded Rectangular Callout 8"/>
          <p:cNvSpPr/>
          <p:nvPr/>
        </p:nvSpPr>
        <p:spPr>
          <a:xfrm>
            <a:off x="160986" y="5294827"/>
            <a:ext cx="1828800" cy="838200"/>
          </a:xfrm>
          <a:prstGeom prst="wedgeRoundRectCallout">
            <a:avLst>
              <a:gd name="adj1" fmla="val 165083"/>
              <a:gd name="adj2" fmla="val -527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new target population</a:t>
            </a:r>
            <a:endParaRPr lang="en-US" dirty="0"/>
          </a:p>
        </p:txBody>
      </p:sp>
      <p:sp>
        <p:nvSpPr>
          <p:cNvPr id="10" name="Rounded Rectangular Callout 9"/>
          <p:cNvSpPr/>
          <p:nvPr/>
        </p:nvSpPr>
        <p:spPr>
          <a:xfrm>
            <a:off x="6934200" y="2924040"/>
            <a:ext cx="1828800" cy="838200"/>
          </a:xfrm>
          <a:prstGeom prst="wedgeRoundRectCallout">
            <a:avLst>
              <a:gd name="adj1" fmla="val -148298"/>
              <a:gd name="adj2" fmla="val 840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the existing district details</a:t>
            </a:r>
            <a:endParaRPr lang="en-US" dirty="0"/>
          </a:p>
        </p:txBody>
      </p:sp>
      <p:sp>
        <p:nvSpPr>
          <p:cNvPr id="11" name="Rounded Rectangular Callout 10"/>
          <p:cNvSpPr/>
          <p:nvPr/>
        </p:nvSpPr>
        <p:spPr>
          <a:xfrm>
            <a:off x="7086600" y="4267200"/>
            <a:ext cx="1828800" cy="838200"/>
          </a:xfrm>
          <a:prstGeom prst="wedgeRoundRectCallout">
            <a:avLst>
              <a:gd name="adj1" fmla="val -138439"/>
              <a:gd name="adj2" fmla="val 240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the existing partner details</a:t>
            </a:r>
            <a:endParaRPr lang="en-US" dirty="0"/>
          </a:p>
        </p:txBody>
      </p:sp>
      <p:sp>
        <p:nvSpPr>
          <p:cNvPr id="12" name="Rounded Rectangular Callout 11"/>
          <p:cNvSpPr/>
          <p:nvPr/>
        </p:nvSpPr>
        <p:spPr>
          <a:xfrm>
            <a:off x="7086600" y="5696755"/>
            <a:ext cx="1828800" cy="838200"/>
          </a:xfrm>
          <a:prstGeom prst="wedgeRoundRectCallout">
            <a:avLst>
              <a:gd name="adj1" fmla="val -87734"/>
              <a:gd name="adj2" fmla="val -404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the existing target population</a:t>
            </a:r>
            <a:endParaRPr lang="en-US" dirty="0"/>
          </a:p>
        </p:txBody>
      </p:sp>
    </p:spTree>
    <p:extLst>
      <p:ext uri="{BB962C8B-B14F-4D97-AF65-F5344CB8AC3E}">
        <p14:creationId xmlns:p14="http://schemas.microsoft.com/office/powerpoint/2010/main" val="333156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Districts.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Choose a county where you want to add district(s) to and then click on </a:t>
            </a:r>
            <a:r>
              <a:rPr lang="en-US" dirty="0" smtClean="0">
                <a:solidFill>
                  <a:schemeClr val="bg2">
                    <a:lumMod val="50000"/>
                  </a:schemeClr>
                </a:solidFill>
                <a:latin typeface="Andalus" pitchFamily="18" charset="-78"/>
                <a:cs typeface="Andalus" pitchFamily="18" charset="-78"/>
              </a:rPr>
              <a:t>Add District </a:t>
            </a:r>
            <a:r>
              <a:rPr lang="en-US" dirty="0" smtClean="0">
                <a:solidFill>
                  <a:srgbClr val="460634"/>
                </a:solidFill>
                <a:latin typeface="Andalus" pitchFamily="18" charset="-78"/>
                <a:cs typeface="Andalus" pitchFamily="18" charset="-78"/>
              </a:rPr>
              <a:t>button.</a:t>
            </a:r>
            <a:endParaRPr lang="en-US" dirty="0">
              <a:solidFill>
                <a:srgbClr val="460634"/>
              </a:solidFill>
              <a:latin typeface="Andalus" pitchFamily="18" charset="-78"/>
              <a:cs typeface="Andalus" pitchFamily="18" charset="-78"/>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962400"/>
            <a:ext cx="27813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0763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Districts.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Within this page the user can register at least 1 district and at most 15 districts per page.</a:t>
            </a:r>
            <a:endParaRPr lang="en-US" dirty="0">
              <a:solidFill>
                <a:srgbClr val="460634"/>
              </a:solidFill>
              <a:latin typeface="Andalus" pitchFamily="18" charset="-78"/>
              <a:cs typeface="Andalus" pitchFamily="18" charset="-78"/>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59436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7086600" y="4724400"/>
            <a:ext cx="2057400" cy="762000"/>
          </a:xfrm>
          <a:prstGeom prst="wedgeRoundRectCallout">
            <a:avLst>
              <a:gd name="adj1" fmla="val -182335"/>
              <a:gd name="adj2" fmla="val 185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save the details</a:t>
            </a:r>
            <a:endParaRPr lang="en-US" dirty="0"/>
          </a:p>
        </p:txBody>
      </p:sp>
    </p:spTree>
    <p:extLst>
      <p:ext uri="{BB962C8B-B14F-4D97-AF65-F5344CB8AC3E}">
        <p14:creationId xmlns:p14="http://schemas.microsoft.com/office/powerpoint/2010/main" val="6487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USERS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2">
                    <a:lumMod val="60000"/>
                    <a:lumOff val="40000"/>
                  </a:schemeClr>
                </a:solidFill>
              </a:rPr>
              <a:t>A clerk has the following capabilities in the System.</a:t>
            </a:r>
          </a:p>
          <a:p>
            <a:r>
              <a:rPr lang="en-US" dirty="0" smtClean="0">
                <a:solidFill>
                  <a:schemeClr val="tx2">
                    <a:lumMod val="60000"/>
                    <a:lumOff val="40000"/>
                  </a:schemeClr>
                </a:solidFill>
              </a:rPr>
              <a:t>1)Perform Data Entry</a:t>
            </a:r>
          </a:p>
          <a:p>
            <a:r>
              <a:rPr lang="en-US" dirty="0" smtClean="0">
                <a:solidFill>
                  <a:schemeClr val="tx2">
                    <a:lumMod val="60000"/>
                    <a:lumOff val="40000"/>
                  </a:schemeClr>
                </a:solidFill>
              </a:rPr>
              <a:t>2)Perform data backup</a:t>
            </a:r>
          </a:p>
          <a:p>
            <a:r>
              <a:rPr lang="en-US" dirty="0" smtClean="0">
                <a:solidFill>
                  <a:schemeClr val="tx2">
                    <a:lumMod val="60000"/>
                    <a:lumOff val="40000"/>
                  </a:schemeClr>
                </a:solidFill>
              </a:rPr>
              <a:t>3)Edit personal details</a:t>
            </a:r>
          </a:p>
          <a:p>
            <a:r>
              <a:rPr lang="en-US" dirty="0" smtClean="0">
                <a:solidFill>
                  <a:schemeClr val="tx2">
                    <a:lumMod val="60000"/>
                    <a:lumOff val="40000"/>
                  </a:schemeClr>
                </a:solidFill>
              </a:rPr>
              <a:t>4)Edit data receiver details(M&amp;E Officer)</a:t>
            </a:r>
          </a:p>
          <a:p>
            <a:r>
              <a:rPr lang="en-US" dirty="0" smtClean="0">
                <a:solidFill>
                  <a:schemeClr val="tx2">
                    <a:lumMod val="60000"/>
                    <a:lumOff val="40000"/>
                  </a:schemeClr>
                </a:solidFill>
              </a:rPr>
              <a:t>5)Edit groups, participants and attendance</a:t>
            </a:r>
          </a:p>
          <a:p>
            <a:r>
              <a:rPr lang="en-US" dirty="0" smtClean="0">
                <a:solidFill>
                  <a:schemeClr val="tx2">
                    <a:lumMod val="60000"/>
                    <a:lumOff val="40000"/>
                  </a:schemeClr>
                </a:solidFill>
              </a:rPr>
              <a:t>6)View Reports</a:t>
            </a:r>
            <a:endParaRPr lang="en-US" dirty="0">
              <a:solidFill>
                <a:schemeClr val="tx2">
                  <a:lumMod val="60000"/>
                  <a:lumOff val="40000"/>
                </a:schemeClr>
              </a:solidFill>
            </a:endParaRPr>
          </a:p>
        </p:txBody>
      </p:sp>
    </p:spTree>
    <p:extLst>
      <p:ext uri="{BB962C8B-B14F-4D97-AF65-F5344CB8AC3E}">
        <p14:creationId xmlns:p14="http://schemas.microsoft.com/office/powerpoint/2010/main" val="132868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Edit Districts.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Choose the district that you want to edit its  details. Click on the edit district button.</a:t>
            </a:r>
          </a:p>
          <a:p>
            <a:endParaRPr lang="en-US" dirty="0">
              <a:solidFill>
                <a:srgbClr val="460634"/>
              </a:solidFill>
              <a:latin typeface="Andalus" pitchFamily="18" charset="-78"/>
              <a:cs typeface="Andalus" pitchFamily="18" charset="-78"/>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866" y="3124200"/>
            <a:ext cx="35718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889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Edit Districts.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Enter the right district name and then save the details. If this district belongs to a different county than the one shown then choose the right county and then save details.</a:t>
            </a:r>
          </a:p>
          <a:p>
            <a:endParaRPr lang="en-US" dirty="0">
              <a:solidFill>
                <a:srgbClr val="460634"/>
              </a:solidFill>
              <a:latin typeface="Andalus" pitchFamily="18" charset="-78"/>
              <a:cs typeface="Andalus" pitchFamily="18" charset="-78"/>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505200"/>
            <a:ext cx="28765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638800" y="3366752"/>
            <a:ext cx="1752600" cy="685800"/>
          </a:xfrm>
          <a:prstGeom prst="wedgeRoundRectCallout">
            <a:avLst>
              <a:gd name="adj1" fmla="val -88439"/>
              <a:gd name="adj2" fmla="val 643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right county.</a:t>
            </a:r>
            <a:endParaRPr lang="en-US" dirty="0"/>
          </a:p>
        </p:txBody>
      </p:sp>
      <p:sp>
        <p:nvSpPr>
          <p:cNvPr id="7" name="Rounded Rectangular Callout 6"/>
          <p:cNvSpPr/>
          <p:nvPr/>
        </p:nvSpPr>
        <p:spPr>
          <a:xfrm>
            <a:off x="685800" y="4495800"/>
            <a:ext cx="1752600" cy="685800"/>
          </a:xfrm>
          <a:prstGeom prst="wedgeRoundRectCallout">
            <a:avLst>
              <a:gd name="adj1" fmla="val 127606"/>
              <a:gd name="adj2" fmla="val 230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right district name.</a:t>
            </a:r>
            <a:endParaRPr lang="en-US" dirty="0"/>
          </a:p>
        </p:txBody>
      </p:sp>
    </p:spTree>
    <p:extLst>
      <p:ext uri="{BB962C8B-B14F-4D97-AF65-F5344CB8AC3E}">
        <p14:creationId xmlns:p14="http://schemas.microsoft.com/office/powerpoint/2010/main" val="3254767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Partner.</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Within this page the user is able to add at least 1 and at most 15 partners.</a:t>
            </a:r>
            <a:endParaRPr lang="en-US" dirty="0">
              <a:solidFill>
                <a:srgbClr val="460634"/>
              </a:solidFill>
              <a:latin typeface="Andalus" pitchFamily="18" charset="-78"/>
              <a:cs typeface="Andalus" pitchFamily="18" charset="-7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085" y="2286000"/>
            <a:ext cx="751911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763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edit Partner.</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The clerk is also able to edit the partner name as shown below.</a:t>
            </a:r>
            <a:endParaRPr lang="en-US" dirty="0">
              <a:solidFill>
                <a:srgbClr val="460634"/>
              </a:solidFill>
              <a:latin typeface="Andalus" pitchFamily="18" charset="-78"/>
              <a:cs typeface="Andalus" pitchFamily="18" charset="-7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2895600"/>
            <a:ext cx="296227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28600" y="2590800"/>
            <a:ext cx="2057400" cy="762000"/>
          </a:xfrm>
          <a:prstGeom prst="wedgeRoundRectCallout">
            <a:avLst>
              <a:gd name="adj1" fmla="val 116882"/>
              <a:gd name="adj2" fmla="val 97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partner to edit its details</a:t>
            </a:r>
            <a:endParaRPr lang="en-US" dirty="0"/>
          </a:p>
        </p:txBody>
      </p:sp>
      <p:sp>
        <p:nvSpPr>
          <p:cNvPr id="7" name="Rounded Rectangular Callout 6"/>
          <p:cNvSpPr/>
          <p:nvPr/>
        </p:nvSpPr>
        <p:spPr>
          <a:xfrm>
            <a:off x="6324600" y="3581400"/>
            <a:ext cx="2057400" cy="687946"/>
          </a:xfrm>
          <a:prstGeom prst="wedgeRoundRectCallout">
            <a:avLst>
              <a:gd name="adj1" fmla="val -117234"/>
              <a:gd name="adj2" fmla="val 924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new partner name.</a:t>
            </a:r>
            <a:endParaRPr lang="en-US" dirty="0"/>
          </a:p>
        </p:txBody>
      </p:sp>
      <p:sp>
        <p:nvSpPr>
          <p:cNvPr id="8" name="Rounded Rectangular Callout 7"/>
          <p:cNvSpPr/>
          <p:nvPr/>
        </p:nvSpPr>
        <p:spPr>
          <a:xfrm>
            <a:off x="3352800" y="5867400"/>
            <a:ext cx="2057400" cy="762000"/>
          </a:xfrm>
          <a:prstGeom prst="wedgeRoundRectCallout">
            <a:avLst>
              <a:gd name="adj1" fmla="val -13947"/>
              <a:gd name="adj2" fmla="val -1622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save the details.</a:t>
            </a:r>
            <a:endParaRPr lang="en-US" dirty="0"/>
          </a:p>
        </p:txBody>
      </p:sp>
    </p:spTree>
    <p:extLst>
      <p:ext uri="{BB962C8B-B14F-4D97-AF65-F5344CB8AC3E}">
        <p14:creationId xmlns:p14="http://schemas.microsoft.com/office/powerpoint/2010/main" val="13133044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TARGET POPULATIONS</a:t>
            </a:r>
            <a:r>
              <a:rPr lang="en-US" sz="3200" dirty="0" smtClean="0">
                <a:solidFill>
                  <a:schemeClr val="bg2">
                    <a:lumMod val="75000"/>
                  </a:schemeClr>
                </a:solidFill>
                <a:latin typeface="Algerian" pitchFamily="82" charset="0"/>
              </a:rPr>
              <a:t>.</a:t>
            </a:r>
            <a:endParaRPr lang="en-US" sz="3200" dirty="0">
              <a:solidFill>
                <a:schemeClr val="bg2">
                  <a:lumMod val="75000"/>
                </a:schemeClr>
              </a:solidFill>
              <a:latin typeface="Algerian" pitchFamily="82" charset="0"/>
            </a:endParaRPr>
          </a:p>
        </p:txBody>
      </p:sp>
      <p:sp>
        <p:nvSpPr>
          <p:cNvPr id="3" name="Subtitle 2"/>
          <p:cNvSpPr>
            <a:spLocks noGrp="1"/>
          </p:cNvSpPr>
          <p:nvPr>
            <p:ph type="subTitle" idx="1"/>
          </p:nvPr>
        </p:nvSpPr>
        <p:spPr>
          <a:xfrm>
            <a:off x="381000" y="1295400"/>
            <a:ext cx="8305800" cy="4953000"/>
          </a:xfrm>
        </p:spPr>
        <p:txBody>
          <a:bodyPr>
            <a:normAutofit/>
          </a:bodyPr>
          <a:lstStyle/>
          <a:p>
            <a:r>
              <a:rPr lang="en-US" dirty="0" smtClean="0">
                <a:solidFill>
                  <a:srgbClr val="460634"/>
                </a:solidFill>
                <a:latin typeface="Andalus" pitchFamily="18" charset="-78"/>
                <a:cs typeface="Andalus" pitchFamily="18" charset="-78"/>
              </a:rPr>
              <a:t>Choose a partner under whom you want to add the target populations. The target populations to be added will belong to this partner. After selecting the target population click on the Next button.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419600"/>
            <a:ext cx="20383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a:off x="5105400" y="3124200"/>
            <a:ext cx="3048000" cy="2514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6475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TARGET POPULATIONS.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Within this page the user can register at least 1 and at most 5 target populations.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438" y="2988569"/>
            <a:ext cx="59150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934200" y="2689538"/>
            <a:ext cx="1905000" cy="838200"/>
          </a:xfrm>
          <a:prstGeom prst="wedgeRoundRectCallout">
            <a:avLst>
              <a:gd name="adj1" fmla="val -100608"/>
              <a:gd name="adj2" fmla="val 162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partner you selected from the previous page.</a:t>
            </a:r>
            <a:endParaRPr lang="en-US" dirty="0"/>
          </a:p>
        </p:txBody>
      </p:sp>
      <p:sp>
        <p:nvSpPr>
          <p:cNvPr id="9" name="Rounded Rectangular Callout 8"/>
          <p:cNvSpPr/>
          <p:nvPr/>
        </p:nvSpPr>
        <p:spPr>
          <a:xfrm>
            <a:off x="0" y="3200400"/>
            <a:ext cx="1905000" cy="762000"/>
          </a:xfrm>
          <a:prstGeom prst="wedgeRoundRectCallout">
            <a:avLst>
              <a:gd name="adj1" fmla="val 121139"/>
              <a:gd name="adj2" fmla="val 675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age group here.</a:t>
            </a:r>
            <a:endParaRPr lang="en-US" dirty="0"/>
          </a:p>
        </p:txBody>
      </p:sp>
      <p:sp>
        <p:nvSpPr>
          <p:cNvPr id="10" name="Rounded Rectangular Callout 9"/>
          <p:cNvSpPr/>
          <p:nvPr/>
        </p:nvSpPr>
        <p:spPr>
          <a:xfrm>
            <a:off x="7230414" y="3657599"/>
            <a:ext cx="1456386" cy="990601"/>
          </a:xfrm>
          <a:prstGeom prst="wedgeRoundRectCallout">
            <a:avLst>
              <a:gd name="adj1" fmla="val -82405"/>
              <a:gd name="adj2" fmla="val -14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target population name</a:t>
            </a:r>
            <a:endParaRPr lang="en-US" dirty="0"/>
          </a:p>
        </p:txBody>
      </p:sp>
      <p:sp>
        <p:nvSpPr>
          <p:cNvPr id="11" name="Rounded Rectangular Callout 10"/>
          <p:cNvSpPr/>
          <p:nvPr/>
        </p:nvSpPr>
        <p:spPr>
          <a:xfrm>
            <a:off x="7300174" y="5791200"/>
            <a:ext cx="1752600" cy="762000"/>
          </a:xfrm>
          <a:prstGeom prst="wedgeRoundRectCallout">
            <a:avLst>
              <a:gd name="adj1" fmla="val -177678"/>
              <a:gd name="adj2" fmla="val 303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add all the entered details</a:t>
            </a:r>
            <a:endParaRPr lang="en-US" dirty="0"/>
          </a:p>
        </p:txBody>
      </p:sp>
    </p:spTree>
    <p:extLst>
      <p:ext uri="{BB962C8B-B14F-4D97-AF65-F5344CB8AC3E}">
        <p14:creationId xmlns:p14="http://schemas.microsoft.com/office/powerpoint/2010/main" val="176162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edit TARGET POPULATIONS.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Choose the partner and the target population that you want to edit its details. Click the Edit Target Population button to move to the edit page.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352800"/>
            <a:ext cx="23717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5301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edit TARGET POPULATIONS.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Edit all the details as needed and then save them.</a:t>
            </a:r>
          </a:p>
          <a:p>
            <a:r>
              <a:rPr lang="en-US" b="1" dirty="0" smtClean="0">
                <a:solidFill>
                  <a:srgbClr val="460634"/>
                </a:solidFill>
                <a:latin typeface="Andalus" pitchFamily="18" charset="-78"/>
                <a:cs typeface="Andalus" pitchFamily="18" charset="-78"/>
              </a:rPr>
              <a:t>NOTE </a:t>
            </a:r>
            <a:r>
              <a:rPr lang="en-US" dirty="0" smtClean="0">
                <a:solidFill>
                  <a:srgbClr val="460634"/>
                </a:solidFill>
                <a:latin typeface="Andalus" pitchFamily="18" charset="-78"/>
                <a:cs typeface="Andalus" pitchFamily="18" charset="-78"/>
              </a:rPr>
              <a:t>:  If the age group is not set, then your details wont be saved.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294" y="3048000"/>
            <a:ext cx="275272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248400" y="3352801"/>
            <a:ext cx="2133600" cy="614362"/>
          </a:xfrm>
          <a:prstGeom prst="wedgeRoundRectCallout">
            <a:avLst>
              <a:gd name="adj1" fmla="val -118620"/>
              <a:gd name="adj2" fmla="val 1232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age group here.</a:t>
            </a:r>
            <a:endParaRPr lang="en-US" dirty="0"/>
          </a:p>
        </p:txBody>
      </p:sp>
      <p:sp>
        <p:nvSpPr>
          <p:cNvPr id="7" name="Rounded Rectangular Callout 6"/>
          <p:cNvSpPr/>
          <p:nvPr/>
        </p:nvSpPr>
        <p:spPr>
          <a:xfrm>
            <a:off x="6805109" y="4886325"/>
            <a:ext cx="1782181" cy="1228725"/>
          </a:xfrm>
          <a:prstGeom prst="wedgeRoundRectCallout">
            <a:avLst>
              <a:gd name="adj1" fmla="val -161026"/>
              <a:gd name="adj2" fmla="val -171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correct target population name here.</a:t>
            </a:r>
            <a:endParaRPr lang="en-US" dirty="0"/>
          </a:p>
        </p:txBody>
      </p:sp>
      <p:sp>
        <p:nvSpPr>
          <p:cNvPr id="8" name="Rounded Rectangular Callout 7"/>
          <p:cNvSpPr/>
          <p:nvPr/>
        </p:nvSpPr>
        <p:spPr>
          <a:xfrm>
            <a:off x="304800" y="2674512"/>
            <a:ext cx="1905000" cy="1228725"/>
          </a:xfrm>
          <a:prstGeom prst="wedgeRoundRectCallout">
            <a:avLst>
              <a:gd name="adj1" fmla="val 129928"/>
              <a:gd name="adj2" fmla="val 331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correct partner here.</a:t>
            </a:r>
            <a:endParaRPr lang="en-US" dirty="0"/>
          </a:p>
        </p:txBody>
      </p:sp>
    </p:spTree>
    <p:extLst>
      <p:ext uri="{BB962C8B-B14F-4D97-AF65-F5344CB8AC3E}">
        <p14:creationId xmlns:p14="http://schemas.microsoft.com/office/powerpoint/2010/main" val="3818954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CURRICULUM.</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Within this the administrator can be able to add and edit curriculum. She/he can also be able to add or edit topics within a given curriculum.</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306" t="11594" r="23916" b="58979"/>
          <a:stretch/>
        </p:blipFill>
        <p:spPr bwMode="auto">
          <a:xfrm>
            <a:off x="3872995" y="3581400"/>
            <a:ext cx="1272210" cy="215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762000" y="3124200"/>
            <a:ext cx="2057400" cy="1066800"/>
          </a:xfrm>
          <a:prstGeom prst="wedgeRoundRectCallout">
            <a:avLst>
              <a:gd name="adj1" fmla="val 110622"/>
              <a:gd name="adj2" fmla="val 685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Add Curriculum to the system</a:t>
            </a:r>
            <a:endParaRPr lang="en-US" dirty="0"/>
          </a:p>
        </p:txBody>
      </p:sp>
      <p:sp>
        <p:nvSpPr>
          <p:cNvPr id="11" name="Rounded Rectangular Callout 10"/>
          <p:cNvSpPr/>
          <p:nvPr/>
        </p:nvSpPr>
        <p:spPr>
          <a:xfrm>
            <a:off x="6934200" y="5029200"/>
            <a:ext cx="2057400" cy="1066800"/>
          </a:xfrm>
          <a:prstGeom prst="wedgeRoundRectCallout">
            <a:avLst>
              <a:gd name="adj1" fmla="val -160426"/>
              <a:gd name="adj2" fmla="val -14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the topic details per curriculum.</a:t>
            </a:r>
            <a:endParaRPr lang="en-US" dirty="0"/>
          </a:p>
        </p:txBody>
      </p:sp>
      <p:sp>
        <p:nvSpPr>
          <p:cNvPr id="12" name="Rounded Rectangular Callout 11"/>
          <p:cNvSpPr/>
          <p:nvPr/>
        </p:nvSpPr>
        <p:spPr>
          <a:xfrm>
            <a:off x="762000" y="4657719"/>
            <a:ext cx="2057400" cy="1066800"/>
          </a:xfrm>
          <a:prstGeom prst="wedgeRoundRectCallout">
            <a:avLst>
              <a:gd name="adj1" fmla="val 109370"/>
              <a:gd name="adj2" fmla="val -2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add topics to a given curriculum.</a:t>
            </a:r>
            <a:endParaRPr lang="en-US" dirty="0"/>
          </a:p>
        </p:txBody>
      </p:sp>
      <p:sp>
        <p:nvSpPr>
          <p:cNvPr id="13" name="Rounded Rectangular Callout 12"/>
          <p:cNvSpPr/>
          <p:nvPr/>
        </p:nvSpPr>
        <p:spPr>
          <a:xfrm>
            <a:off x="6629400" y="3429000"/>
            <a:ext cx="2057400" cy="1066800"/>
          </a:xfrm>
          <a:prstGeom prst="wedgeRoundRectCallout">
            <a:avLst>
              <a:gd name="adj1" fmla="val -131631"/>
              <a:gd name="adj2" fmla="val 794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the curriculum</a:t>
            </a:r>
            <a:endParaRPr lang="en-US" dirty="0"/>
          </a:p>
        </p:txBody>
      </p:sp>
    </p:spTree>
    <p:extLst>
      <p:ext uri="{BB962C8B-B14F-4D97-AF65-F5344CB8AC3E}">
        <p14:creationId xmlns:p14="http://schemas.microsoft.com/office/powerpoint/2010/main" val="1018494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CURRICULUM.</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Choose the right target population to which you want to add curriculum.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448" y="3886200"/>
            <a:ext cx="35909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135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USERS- ADMINISTRATORS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chemeClr val="tx2">
                    <a:lumMod val="60000"/>
                    <a:lumOff val="40000"/>
                  </a:schemeClr>
                </a:solidFill>
              </a:rPr>
              <a:t>An Administrator has the following capabilities in the System.</a:t>
            </a:r>
          </a:p>
          <a:p>
            <a:r>
              <a:rPr lang="en-US" dirty="0" smtClean="0">
                <a:solidFill>
                  <a:schemeClr val="tx2">
                    <a:lumMod val="60000"/>
                    <a:lumOff val="40000"/>
                  </a:schemeClr>
                </a:solidFill>
              </a:rPr>
              <a:t>1)Perform Data Entry</a:t>
            </a:r>
          </a:p>
          <a:p>
            <a:r>
              <a:rPr lang="en-US" dirty="0" smtClean="0">
                <a:solidFill>
                  <a:schemeClr val="tx2">
                    <a:lumMod val="60000"/>
                    <a:lumOff val="40000"/>
                  </a:schemeClr>
                </a:solidFill>
              </a:rPr>
              <a:t>2)Perform data backup</a:t>
            </a:r>
          </a:p>
          <a:p>
            <a:r>
              <a:rPr lang="en-US" dirty="0" smtClean="0">
                <a:solidFill>
                  <a:schemeClr val="tx2">
                    <a:lumMod val="60000"/>
                    <a:lumOff val="40000"/>
                  </a:schemeClr>
                </a:solidFill>
              </a:rPr>
              <a:t>3) Merge Data into the system</a:t>
            </a:r>
          </a:p>
          <a:p>
            <a:r>
              <a:rPr lang="en-US" dirty="0">
                <a:solidFill>
                  <a:schemeClr val="tx2">
                    <a:lumMod val="60000"/>
                    <a:lumOff val="40000"/>
                  </a:schemeClr>
                </a:solidFill>
              </a:rPr>
              <a:t>4</a:t>
            </a:r>
            <a:r>
              <a:rPr lang="en-US" dirty="0" smtClean="0">
                <a:solidFill>
                  <a:schemeClr val="tx2">
                    <a:lumMod val="60000"/>
                    <a:lumOff val="40000"/>
                  </a:schemeClr>
                </a:solidFill>
              </a:rPr>
              <a:t>)Edit personal details</a:t>
            </a:r>
          </a:p>
          <a:p>
            <a:r>
              <a:rPr lang="en-US" dirty="0">
                <a:solidFill>
                  <a:schemeClr val="tx2">
                    <a:lumMod val="60000"/>
                    <a:lumOff val="40000"/>
                  </a:schemeClr>
                </a:solidFill>
              </a:rPr>
              <a:t>5</a:t>
            </a:r>
            <a:r>
              <a:rPr lang="en-US" dirty="0" smtClean="0">
                <a:solidFill>
                  <a:schemeClr val="tx2">
                    <a:lumMod val="60000"/>
                    <a:lumOff val="40000"/>
                  </a:schemeClr>
                </a:solidFill>
              </a:rPr>
              <a:t>)Edit data receiver details(senior Data Manager)</a:t>
            </a:r>
          </a:p>
          <a:p>
            <a:r>
              <a:rPr lang="en-US" dirty="0">
                <a:solidFill>
                  <a:schemeClr val="tx2">
                    <a:lumMod val="60000"/>
                    <a:lumOff val="40000"/>
                  </a:schemeClr>
                </a:solidFill>
              </a:rPr>
              <a:t>6</a:t>
            </a:r>
            <a:r>
              <a:rPr lang="en-US" dirty="0" smtClean="0">
                <a:solidFill>
                  <a:schemeClr val="tx2">
                    <a:lumMod val="60000"/>
                    <a:lumOff val="40000"/>
                  </a:schemeClr>
                </a:solidFill>
              </a:rPr>
              <a:t>)Edit groups, participants and attendance including ability to delete a participant.</a:t>
            </a:r>
          </a:p>
          <a:p>
            <a:r>
              <a:rPr lang="en-US" dirty="0">
                <a:solidFill>
                  <a:schemeClr val="tx2">
                    <a:lumMod val="60000"/>
                    <a:lumOff val="40000"/>
                  </a:schemeClr>
                </a:solidFill>
              </a:rPr>
              <a:t>7</a:t>
            </a:r>
            <a:r>
              <a:rPr lang="en-US" dirty="0" smtClean="0">
                <a:solidFill>
                  <a:schemeClr val="tx2">
                    <a:lumMod val="60000"/>
                    <a:lumOff val="40000"/>
                  </a:schemeClr>
                </a:solidFill>
              </a:rPr>
              <a:t>)View Reports</a:t>
            </a:r>
          </a:p>
          <a:p>
            <a:r>
              <a:rPr lang="en-US" dirty="0" smtClean="0">
                <a:solidFill>
                  <a:schemeClr val="tx2">
                    <a:lumMod val="60000"/>
                    <a:lumOff val="40000"/>
                  </a:schemeClr>
                </a:solidFill>
              </a:rPr>
              <a:t>8) Add users to the syste</a:t>
            </a:r>
            <a:r>
              <a:rPr lang="en-US" dirty="0">
                <a:solidFill>
                  <a:schemeClr val="tx2">
                    <a:lumMod val="60000"/>
                    <a:lumOff val="40000"/>
                  </a:schemeClr>
                </a:solidFill>
              </a:rPr>
              <a:t>m</a:t>
            </a:r>
          </a:p>
        </p:txBody>
      </p:sp>
    </p:spTree>
    <p:extLst>
      <p:ext uri="{BB962C8B-B14F-4D97-AF65-F5344CB8AC3E}">
        <p14:creationId xmlns:p14="http://schemas.microsoft.com/office/powerpoint/2010/main" val="4105055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CURRICULUM.</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Within this page, a user can register a maximum of 4 and a minimum of 1 curriculum. Each curriculum has the associated number of sessions which also must be entered.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3276600"/>
            <a:ext cx="73342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0903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Edit CURRICULUM.</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This is the curriculum edit page. Within this the user can be able to change the curriculum  name.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105" y="3200400"/>
            <a:ext cx="23145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838200" y="2793206"/>
            <a:ext cx="2286000" cy="814387"/>
          </a:xfrm>
          <a:prstGeom prst="wedgeRoundRectCallout">
            <a:avLst>
              <a:gd name="adj1" fmla="val 85646"/>
              <a:gd name="adj2" fmla="val 1099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curriculum you need to edit here.</a:t>
            </a:r>
            <a:endParaRPr lang="en-US" dirty="0"/>
          </a:p>
        </p:txBody>
      </p:sp>
      <p:sp>
        <p:nvSpPr>
          <p:cNvPr id="5" name="Rounded Rectangular Callout 4"/>
          <p:cNvSpPr/>
          <p:nvPr/>
        </p:nvSpPr>
        <p:spPr>
          <a:xfrm>
            <a:off x="6019800" y="4114800"/>
            <a:ext cx="1752600" cy="990600"/>
          </a:xfrm>
          <a:prstGeom prst="wedgeRoundRectCallout">
            <a:avLst>
              <a:gd name="adj1" fmla="val -93583"/>
              <a:gd name="adj2" fmla="val -75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new curriculum name.</a:t>
            </a:r>
            <a:endParaRPr lang="en-US" dirty="0"/>
          </a:p>
        </p:txBody>
      </p:sp>
    </p:spTree>
    <p:extLst>
      <p:ext uri="{BB962C8B-B14F-4D97-AF65-F5344CB8AC3E}">
        <p14:creationId xmlns:p14="http://schemas.microsoft.com/office/powerpoint/2010/main" val="12984754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Topics.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Here the user needs to choose the curriculum where she/he needs to add topics. After choosing the curriculum the user can click on the next button.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76600"/>
            <a:ext cx="3505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879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Add Topics.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Here the user can be able to register at most 12 and at least 1 topic per this page. Enter all the topic names you need to register under the selected curriculum and then save the details.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3200400"/>
            <a:ext cx="743902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710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edit Topics.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Edit and then save the details.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862" y="1981198"/>
            <a:ext cx="33909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85800" y="2147552"/>
            <a:ext cx="2362200" cy="1143000"/>
          </a:xfrm>
          <a:prstGeom prst="wedgeRoundRectCallout">
            <a:avLst>
              <a:gd name="adj1" fmla="val 53860"/>
              <a:gd name="adj2" fmla="val 523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curriculum and the topic you need to edit its details</a:t>
            </a:r>
            <a:endParaRPr lang="en-US" dirty="0"/>
          </a:p>
        </p:txBody>
      </p:sp>
      <p:sp>
        <p:nvSpPr>
          <p:cNvPr id="5" name="Left Brace 4"/>
          <p:cNvSpPr/>
          <p:nvPr/>
        </p:nvSpPr>
        <p:spPr>
          <a:xfrm>
            <a:off x="3021169" y="2713451"/>
            <a:ext cx="1066800" cy="1172750"/>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ular Callout 7"/>
          <p:cNvSpPr/>
          <p:nvPr/>
        </p:nvSpPr>
        <p:spPr>
          <a:xfrm>
            <a:off x="6106255" y="3200400"/>
            <a:ext cx="2362200" cy="1143000"/>
          </a:xfrm>
          <a:prstGeom prst="wedgeRoundRectCallout">
            <a:avLst>
              <a:gd name="adj1" fmla="val -33918"/>
              <a:gd name="adj2" fmla="val 884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new curriculum and enter the correct topic name.</a:t>
            </a:r>
            <a:endParaRPr lang="en-US" dirty="0"/>
          </a:p>
        </p:txBody>
      </p:sp>
      <p:sp>
        <p:nvSpPr>
          <p:cNvPr id="9" name="Left Brace 8"/>
          <p:cNvSpPr/>
          <p:nvPr/>
        </p:nvSpPr>
        <p:spPr>
          <a:xfrm rot="9949613">
            <a:off x="5460005" y="4291103"/>
            <a:ext cx="1066800" cy="1172750"/>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13322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As the administrator , you can generate all the reports shown with more additional reports to come.</a:t>
            </a:r>
          </a:p>
          <a:p>
            <a:r>
              <a:rPr lang="en-US" dirty="0" smtClean="0">
                <a:solidFill>
                  <a:srgbClr val="460634"/>
                </a:solidFill>
                <a:latin typeface="Andalus" pitchFamily="18" charset="-78"/>
                <a:cs typeface="Andalus" pitchFamily="18" charset="-78"/>
              </a:rPr>
              <a:t>HC System is able to generate the following reports : </a:t>
            </a:r>
          </a:p>
          <a:p>
            <a:pPr marL="457200" indent="-457200" algn="l">
              <a:buFont typeface="Wingdings" pitchFamily="2" charset="2"/>
              <a:buChar char="Ø"/>
            </a:pPr>
            <a:r>
              <a:rPr lang="en-US" sz="2400" dirty="0" smtClean="0">
                <a:solidFill>
                  <a:srgbClr val="460634"/>
                </a:solidFill>
                <a:latin typeface="Andalus" pitchFamily="18" charset="-78"/>
                <a:cs typeface="Andalus" pitchFamily="18" charset="-78"/>
              </a:rPr>
              <a:t>County completion rate(pie chart)</a:t>
            </a:r>
          </a:p>
          <a:p>
            <a:pPr marL="457200" indent="-457200" algn="l">
              <a:buFont typeface="Wingdings" pitchFamily="2" charset="2"/>
              <a:buChar char="Ø"/>
            </a:pPr>
            <a:r>
              <a:rPr lang="en-US" sz="2400" dirty="0" smtClean="0">
                <a:solidFill>
                  <a:srgbClr val="460634"/>
                </a:solidFill>
                <a:latin typeface="Andalus" pitchFamily="18" charset="-78"/>
                <a:cs typeface="Andalus" pitchFamily="18" charset="-78"/>
              </a:rPr>
              <a:t>Partner completion rate(pie chart)</a:t>
            </a:r>
          </a:p>
          <a:p>
            <a:pPr marL="457200" indent="-457200" algn="l">
              <a:buFont typeface="Wingdings" pitchFamily="2" charset="2"/>
              <a:buChar char="Ø"/>
            </a:pPr>
            <a:r>
              <a:rPr lang="en-US" sz="2400" dirty="0" smtClean="0">
                <a:solidFill>
                  <a:srgbClr val="460634"/>
                </a:solidFill>
                <a:latin typeface="Andalus" pitchFamily="18" charset="-78"/>
                <a:cs typeface="Andalus" pitchFamily="18" charset="-78"/>
              </a:rPr>
              <a:t>Groups completion rate (excel)</a:t>
            </a:r>
          </a:p>
          <a:p>
            <a:pPr marL="457200" indent="-457200" algn="l">
              <a:buFont typeface="Wingdings" pitchFamily="2" charset="2"/>
              <a:buChar char="Ø"/>
            </a:pPr>
            <a:r>
              <a:rPr lang="en-US" sz="2400" dirty="0" smtClean="0">
                <a:solidFill>
                  <a:srgbClr val="460634"/>
                </a:solidFill>
                <a:latin typeface="Andalus" pitchFamily="18" charset="-78"/>
                <a:cs typeface="Andalus" pitchFamily="18" charset="-78"/>
              </a:rPr>
              <a:t>Target population attendance (bar chart)</a:t>
            </a:r>
          </a:p>
          <a:p>
            <a:pPr marL="457200" indent="-457200" algn="l">
              <a:buFont typeface="Wingdings" pitchFamily="2" charset="2"/>
              <a:buChar char="Ø"/>
            </a:pPr>
            <a:r>
              <a:rPr lang="en-US" sz="2400" dirty="0" err="1">
                <a:solidFill>
                  <a:srgbClr val="460634"/>
                </a:solidFill>
                <a:latin typeface="Andalus" pitchFamily="18" charset="-78"/>
                <a:cs typeface="Andalus" pitchFamily="18" charset="-78"/>
              </a:rPr>
              <a:t>K</a:t>
            </a:r>
            <a:r>
              <a:rPr lang="en-US" sz="2400" dirty="0" err="1" smtClean="0">
                <a:solidFill>
                  <a:srgbClr val="460634"/>
                </a:solidFill>
                <a:latin typeface="Andalus" pitchFamily="18" charset="-78"/>
                <a:cs typeface="Andalus" pitchFamily="18" charset="-78"/>
              </a:rPr>
              <a:t>epms</a:t>
            </a:r>
            <a:r>
              <a:rPr lang="en-US" sz="2400" dirty="0" smtClean="0">
                <a:solidFill>
                  <a:srgbClr val="460634"/>
                </a:solidFill>
                <a:latin typeface="Andalus" pitchFamily="18" charset="-78"/>
                <a:cs typeface="Andalus" pitchFamily="18" charset="-78"/>
              </a:rPr>
              <a:t> </a:t>
            </a:r>
            <a:r>
              <a:rPr lang="en-US" sz="2400" dirty="0" smtClean="0">
                <a:solidFill>
                  <a:srgbClr val="460634"/>
                </a:solidFill>
                <a:latin typeface="Andalus" pitchFamily="18" charset="-78"/>
                <a:cs typeface="Andalus" pitchFamily="18" charset="-78"/>
              </a:rPr>
              <a:t>Report </a:t>
            </a:r>
            <a:r>
              <a:rPr lang="en-US" sz="2400" dirty="0" smtClean="0">
                <a:solidFill>
                  <a:srgbClr val="460634"/>
                </a:solidFill>
                <a:latin typeface="Andalus" pitchFamily="18" charset="-78"/>
                <a:cs typeface="Andalus" pitchFamily="18" charset="-78"/>
              </a:rPr>
              <a:t>(</a:t>
            </a:r>
            <a:r>
              <a:rPr lang="en-US" sz="2400" dirty="0">
                <a:solidFill>
                  <a:srgbClr val="460634"/>
                </a:solidFill>
                <a:latin typeface="Andalus" pitchFamily="18" charset="-78"/>
                <a:cs typeface="Andalus" pitchFamily="18" charset="-78"/>
              </a:rPr>
              <a:t> </a:t>
            </a:r>
            <a:r>
              <a:rPr lang="en-US" sz="2400" dirty="0" smtClean="0">
                <a:solidFill>
                  <a:srgbClr val="460634"/>
                </a:solidFill>
                <a:latin typeface="Andalus" pitchFamily="18" charset="-78"/>
                <a:cs typeface="Andalus" pitchFamily="18" charset="-78"/>
              </a:rPr>
              <a:t>Age based report and Partner based report per month </a:t>
            </a:r>
            <a:r>
              <a:rPr lang="en-US" sz="2400" dirty="0" smtClean="0">
                <a:solidFill>
                  <a:srgbClr val="460634"/>
                </a:solidFill>
                <a:latin typeface="Andalus" pitchFamily="18" charset="-78"/>
                <a:cs typeface="Andalus" pitchFamily="18" charset="-78"/>
              </a:rPr>
              <a:t>).</a:t>
            </a:r>
          </a:p>
          <a:p>
            <a:pPr marL="457200" indent="-457200" algn="l">
              <a:buFont typeface="Wingdings" pitchFamily="2" charset="2"/>
              <a:buChar char="Ø"/>
            </a:pPr>
            <a:endParaRPr lang="en-US" sz="2400" dirty="0" smtClean="0">
              <a:solidFill>
                <a:srgbClr val="460634"/>
              </a:solidFill>
              <a:latin typeface="Andalus" pitchFamily="18" charset="-78"/>
              <a:cs typeface="Andalus" pitchFamily="18" charset="-78"/>
            </a:endParaRPr>
          </a:p>
        </p:txBody>
      </p:sp>
    </p:spTree>
    <p:extLst>
      <p:ext uri="{BB962C8B-B14F-4D97-AF65-F5344CB8AC3E}">
        <p14:creationId xmlns:p14="http://schemas.microsoft.com/office/powerpoint/2010/main" val="10713150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r>
              <a:rPr lang="en-US"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Target completion rate per county</a:t>
            </a:r>
            <a:endPar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sz="2400" dirty="0" smtClean="0">
                <a:solidFill>
                  <a:srgbClr val="460634"/>
                </a:solidFill>
                <a:latin typeface="Andalus" pitchFamily="18" charset="-78"/>
                <a:cs typeface="Andalus" pitchFamily="18" charset="-78"/>
              </a:rPr>
              <a:t> </a:t>
            </a:r>
          </a:p>
        </p:txBody>
      </p:sp>
      <p:pic>
        <p:nvPicPr>
          <p:cNvPr id="1027" name="Picture 3" descr="C:\Users\Geofrey Nyabuto\Desktop\reports\county_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924800"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928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Target population completion rate</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sz="2400" dirty="0" smtClean="0">
                <a:solidFill>
                  <a:srgbClr val="460634"/>
                </a:solidFill>
                <a:latin typeface="Andalus" pitchFamily="18" charset="-78"/>
                <a:cs typeface="Andalus" pitchFamily="18" charset="-78"/>
              </a:rPr>
              <a:t> </a:t>
            </a:r>
          </a:p>
        </p:txBody>
      </p:sp>
      <p:pic>
        <p:nvPicPr>
          <p:cNvPr id="2051" name="Picture 3" descr="C:\Users\Geofrey Nyabuto\Desktop\reports\target_p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599"/>
            <a:ext cx="8342313" cy="5503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528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target population attendance</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endParaRPr lang="en-US" sz="2400" dirty="0" smtClean="0">
              <a:solidFill>
                <a:srgbClr val="460634"/>
              </a:solidFill>
              <a:latin typeface="Andalus" pitchFamily="18" charset="-78"/>
              <a:cs typeface="Andalus" pitchFamily="18" charset="-78"/>
            </a:endParaRPr>
          </a:p>
        </p:txBody>
      </p:sp>
      <p:pic>
        <p:nvPicPr>
          <p:cNvPr id="4" name="Picture 2" descr="C:\Users\Geofrey Nyabuto\Desktop\reports\target_pop_bar_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799"/>
            <a:ext cx="8686800" cy="557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902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PEPFAR Attendance.</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endParaRPr lang="en-US" sz="2400" dirty="0" smtClean="0">
              <a:solidFill>
                <a:srgbClr val="460634"/>
              </a:solidFill>
              <a:latin typeface="Andalus" pitchFamily="18" charset="-78"/>
              <a:cs typeface="Andalus" pitchFamily="18" charset="-78"/>
            </a:endParaRPr>
          </a:p>
        </p:txBody>
      </p:sp>
      <p:pic>
        <p:nvPicPr>
          <p:cNvPr id="4099" name="Picture 3" descr="C:\Users\Geofrey Nyabuto\Desktop\reports\kePMS_barchart_re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04" y="990600"/>
            <a:ext cx="8724901" cy="549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546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USERS - GUESTS</a:t>
            </a:r>
            <a:endParaRPr lang="en-US" dirty="0"/>
          </a:p>
        </p:txBody>
      </p:sp>
      <p:sp>
        <p:nvSpPr>
          <p:cNvPr id="3" name="Content Placeholder 2"/>
          <p:cNvSpPr>
            <a:spLocks noGrp="1"/>
          </p:cNvSpPr>
          <p:nvPr>
            <p:ph idx="1"/>
          </p:nvPr>
        </p:nvSpPr>
        <p:spPr/>
        <p:txBody>
          <a:bodyPr>
            <a:normAutofit/>
          </a:bodyPr>
          <a:lstStyle/>
          <a:p>
            <a:r>
              <a:rPr lang="en-US" dirty="0" smtClean="0">
                <a:solidFill>
                  <a:schemeClr val="tx2">
                    <a:lumMod val="60000"/>
                    <a:lumOff val="40000"/>
                  </a:schemeClr>
                </a:solidFill>
              </a:rPr>
              <a:t>An guest has the following capabilities in the System.</a:t>
            </a:r>
          </a:p>
          <a:p>
            <a:r>
              <a:rPr lang="en-US" dirty="0">
                <a:solidFill>
                  <a:schemeClr val="tx2">
                    <a:lumMod val="60000"/>
                    <a:lumOff val="40000"/>
                  </a:schemeClr>
                </a:solidFill>
              </a:rPr>
              <a:t>1</a:t>
            </a:r>
            <a:r>
              <a:rPr lang="en-US" dirty="0" smtClean="0">
                <a:solidFill>
                  <a:schemeClr val="tx2">
                    <a:lumMod val="60000"/>
                    <a:lumOff val="40000"/>
                  </a:schemeClr>
                </a:solidFill>
              </a:rPr>
              <a:t>)View Reports</a:t>
            </a:r>
            <a:endParaRPr lang="en-US" dirty="0">
              <a:solidFill>
                <a:schemeClr val="tx2">
                  <a:lumMod val="60000"/>
                  <a:lumOff val="40000"/>
                </a:schemeClr>
              </a:solidFill>
            </a:endParaRPr>
          </a:p>
        </p:txBody>
      </p:sp>
    </p:spTree>
    <p:extLst>
      <p:ext uri="{BB962C8B-B14F-4D97-AF65-F5344CB8AC3E}">
        <p14:creationId xmlns:p14="http://schemas.microsoft.com/office/powerpoint/2010/main" val="3511916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groups attendance</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sz="2400" dirty="0" smtClean="0">
                <a:solidFill>
                  <a:srgbClr val="460634"/>
                </a:solidFill>
                <a:latin typeface="Andalus" pitchFamily="18" charset="-78"/>
                <a:cs typeface="Andalus" pitchFamily="18" charset="-78"/>
              </a:rPr>
              <a:t>This reports shows attendance of various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80010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037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PEPFAR  report</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sz="2400" dirty="0" smtClean="0">
                <a:solidFill>
                  <a:srgbClr val="460634"/>
                </a:solidFill>
                <a:latin typeface="Andalus" pitchFamily="18" charset="-78"/>
                <a:cs typeface="Andalus" pitchFamily="18" charset="-78"/>
              </a:rPr>
              <a:t>This report shows the completion rate for all the counties with the given PEPFAR. It shows only those who have completed.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79533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7974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PEPFAR report</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sz="2400" dirty="0" smtClean="0">
                <a:solidFill>
                  <a:srgbClr val="460634"/>
                </a:solidFill>
                <a:latin typeface="Andalus" pitchFamily="18" charset="-78"/>
                <a:cs typeface="Andalus" pitchFamily="18" charset="-78"/>
              </a:rPr>
              <a:t>This report shows the completion rate for all the counties with the given target populations . It shows only those who have completed.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 y="2852738"/>
            <a:ext cx="9148763"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762000" y="4648200"/>
            <a:ext cx="67056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a:t>
            </a:r>
            <a:r>
              <a:rPr lang="en-US" b="1" dirty="0">
                <a:solidFill>
                  <a:srgbClr val="FF0000"/>
                </a:solidFill>
              </a:rPr>
              <a:t>T</a:t>
            </a:r>
            <a:r>
              <a:rPr lang="en-US" b="1" dirty="0" smtClean="0">
                <a:solidFill>
                  <a:srgbClr val="FF0000"/>
                </a:solidFill>
              </a:rPr>
              <a:t>argets </a:t>
            </a:r>
            <a:r>
              <a:rPr lang="en-US" dirty="0" smtClean="0">
                <a:solidFill>
                  <a:schemeClr val="bg1"/>
                </a:solidFill>
              </a:rPr>
              <a:t>and</a:t>
            </a:r>
            <a:r>
              <a:rPr lang="en-US" b="1" dirty="0" smtClean="0">
                <a:solidFill>
                  <a:srgbClr val="FF0000"/>
                </a:solidFill>
              </a:rPr>
              <a:t> </a:t>
            </a:r>
            <a:r>
              <a:rPr lang="en-US" b="1" dirty="0">
                <a:solidFill>
                  <a:srgbClr val="FF0000"/>
                </a:solidFill>
              </a:rPr>
              <a:t>Achieved</a:t>
            </a:r>
            <a:r>
              <a:rPr lang="en-US" dirty="0" smtClean="0"/>
              <a:t> column has been added .</a:t>
            </a:r>
          </a:p>
          <a:p>
            <a:pPr algn="ctr"/>
            <a:endParaRPr lang="en-US" dirty="0"/>
          </a:p>
        </p:txBody>
      </p:sp>
    </p:spTree>
    <p:extLst>
      <p:ext uri="{BB962C8B-B14F-4D97-AF65-F5344CB8AC3E}">
        <p14:creationId xmlns:p14="http://schemas.microsoft.com/office/powerpoint/2010/main" val="21299632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PEPFAR report</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sz="2400" dirty="0" smtClean="0">
                <a:solidFill>
                  <a:srgbClr val="460634"/>
                </a:solidFill>
                <a:latin typeface="Andalus" pitchFamily="18" charset="-78"/>
                <a:cs typeface="Andalus" pitchFamily="18" charset="-78"/>
              </a:rPr>
              <a:t>This report shows the completion rate for all the Partners with the given target populations . It shows only those who have completed.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07" y="2971800"/>
            <a:ext cx="79533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9315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 –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KEPMS  BY AGE GROUP </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sz="2400" dirty="0" smtClean="0">
                <a:solidFill>
                  <a:srgbClr val="460634"/>
                </a:solidFill>
                <a:latin typeface="Andalus" pitchFamily="18" charset="-78"/>
                <a:cs typeface="Andalus" pitchFamily="18" charset="-78"/>
              </a:rPr>
              <a:t>This report </a:t>
            </a:r>
            <a:r>
              <a:rPr lang="en-US" sz="2400" dirty="0" smtClean="0">
                <a:solidFill>
                  <a:srgbClr val="460634"/>
                </a:solidFill>
                <a:latin typeface="Andalus" pitchFamily="18" charset="-78"/>
                <a:cs typeface="Andalus" pitchFamily="18" charset="-78"/>
              </a:rPr>
              <a:t>shows the number of people who completed all sessions report by month, Year and age bracket. </a:t>
            </a:r>
            <a:endParaRPr lang="en-US" sz="2400" dirty="0" smtClean="0">
              <a:solidFill>
                <a:srgbClr val="460634"/>
              </a:solidFill>
              <a:latin typeface="Andalus" pitchFamily="18" charset="-78"/>
              <a:cs typeface="Andalus" pitchFamily="18" charset="-78"/>
            </a:endParaRPr>
          </a:p>
        </p:txBody>
      </p:sp>
      <p:sp>
        <p:nvSpPr>
          <p:cNvPr id="4" name="Rounded Rectangle 3"/>
          <p:cNvSpPr/>
          <p:nvPr/>
        </p:nvSpPr>
        <p:spPr>
          <a:xfrm>
            <a:off x="990600" y="2514600"/>
            <a:ext cx="6858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NB: Always enable macros when viewing this report.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886200"/>
            <a:ext cx="8153400" cy="170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073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REPORTS –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KEPMS  BY PARTNER </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sz="2400" dirty="0" smtClean="0">
                <a:solidFill>
                  <a:srgbClr val="460634"/>
                </a:solidFill>
                <a:latin typeface="Andalus" pitchFamily="18" charset="-78"/>
                <a:cs typeface="Andalus" pitchFamily="18" charset="-78"/>
              </a:rPr>
              <a:t>This report </a:t>
            </a:r>
            <a:r>
              <a:rPr lang="en-US" sz="2400" dirty="0" smtClean="0">
                <a:solidFill>
                  <a:srgbClr val="460634"/>
                </a:solidFill>
                <a:latin typeface="Andalus" pitchFamily="18" charset="-78"/>
                <a:cs typeface="Andalus" pitchFamily="18" charset="-78"/>
              </a:rPr>
              <a:t>shows the number of people who completed all sessions report by month, Year , population and gender. </a:t>
            </a:r>
            <a:endParaRPr lang="en-US" sz="2400" dirty="0" smtClean="0">
              <a:solidFill>
                <a:srgbClr val="460634"/>
              </a:solidFill>
              <a:latin typeface="Andalus" pitchFamily="18" charset="-78"/>
              <a:cs typeface="Andalus" pitchFamily="18" charset="-78"/>
            </a:endParaRPr>
          </a:p>
        </p:txBody>
      </p:sp>
      <p:sp>
        <p:nvSpPr>
          <p:cNvPr id="4" name="Rounded Rectangle 3"/>
          <p:cNvSpPr/>
          <p:nvPr/>
        </p:nvSpPr>
        <p:spPr>
          <a:xfrm>
            <a:off x="990600" y="2514600"/>
            <a:ext cx="6858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NB: Always enable macros when viewing this report.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53" y="3124200"/>
            <a:ext cx="7796493"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8623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GUEST</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a:t>
            </a: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The system support  a guest user whose main role will be to generating and viewing the system reports.</a:t>
            </a:r>
          </a:p>
          <a:p>
            <a:r>
              <a:rPr lang="en-US" dirty="0" smtClean="0">
                <a:solidFill>
                  <a:srgbClr val="460634"/>
                </a:solidFill>
                <a:latin typeface="Andalus" pitchFamily="18" charset="-78"/>
                <a:cs typeface="Andalus" pitchFamily="18" charset="-78"/>
              </a:rPr>
              <a:t>This is only through the APHIAplus Systems Kiosk Reports module. </a:t>
            </a:r>
          </a:p>
          <a:p>
            <a:endParaRPr lang="en-US" dirty="0" smtClean="0">
              <a:solidFill>
                <a:srgbClr val="460634"/>
              </a:solidFill>
              <a:latin typeface="Andalus" pitchFamily="18" charset="-78"/>
              <a:cs typeface="Andalus" pitchFamily="18" charset="-78"/>
            </a:endParaRPr>
          </a:p>
        </p:txBody>
      </p:sp>
    </p:spTree>
    <p:extLst>
      <p:ext uri="{BB962C8B-B14F-4D97-AF65-F5344CB8AC3E}">
        <p14:creationId xmlns:p14="http://schemas.microsoft.com/office/powerpoint/2010/main" val="26606782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style>
          <a:lnRef idx="2">
            <a:schemeClr val="accent6"/>
          </a:lnRef>
          <a:fillRef idx="1">
            <a:schemeClr val="lt1"/>
          </a:fillRef>
          <a:effectRef idx="0">
            <a:schemeClr val="accent6"/>
          </a:effectRef>
          <a:fontRef idx="minor">
            <a:schemeClr val="dk1"/>
          </a:fontRef>
        </p:style>
        <p:txBody>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GUEST MENU.</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3" name="Subtitle 2"/>
          <p:cNvSpPr>
            <a:spLocks noGrp="1"/>
          </p:cNvSpPr>
          <p:nvPr>
            <p:ph type="subTitle" idx="1"/>
          </p:nvPr>
        </p:nvSpPr>
        <p:spPr>
          <a:xfrm>
            <a:off x="381000" y="1295400"/>
            <a:ext cx="8305800" cy="5257800"/>
          </a:xfrm>
        </p:spPr>
        <p:txBody>
          <a:bodyPr>
            <a:normAutofit/>
          </a:bodyPr>
          <a:lstStyle/>
          <a:p>
            <a:r>
              <a:rPr lang="en-US" dirty="0" smtClean="0">
                <a:solidFill>
                  <a:srgbClr val="460634"/>
                </a:solidFill>
                <a:latin typeface="Andalus" pitchFamily="18" charset="-78"/>
                <a:cs typeface="Andalus" pitchFamily="18" charset="-78"/>
              </a:rPr>
              <a:t>This is the menu that will be shown to a guest user.</a:t>
            </a:r>
          </a:p>
          <a:p>
            <a:endParaRPr lang="en-US" dirty="0">
              <a:solidFill>
                <a:srgbClr val="460634"/>
              </a:solidFill>
              <a:latin typeface="Andalus" pitchFamily="18" charset="-78"/>
              <a:cs typeface="Andalus" pitchFamily="18" charset="-78"/>
            </a:endParaRPr>
          </a:p>
          <a:p>
            <a:endParaRPr lang="en-US" dirty="0" smtClean="0">
              <a:solidFill>
                <a:srgbClr val="460634"/>
              </a:solidFill>
              <a:latin typeface="Andalus" pitchFamily="18" charset="-78"/>
              <a:cs typeface="Andalus" pitchFamily="18" charset="-78"/>
            </a:endParaRPr>
          </a:p>
          <a:p>
            <a:r>
              <a:rPr lang="en-US" dirty="0" smtClean="0">
                <a:solidFill>
                  <a:srgbClr val="460634"/>
                </a:solidFill>
                <a:latin typeface="Andalus" pitchFamily="18" charset="-78"/>
                <a:cs typeface="Andalus" pitchFamily="18" charset="-78"/>
              </a:rPr>
              <a:t>Hovering your</a:t>
            </a:r>
          </a:p>
          <a:p>
            <a:endParaRPr lang="en-US" dirty="0">
              <a:solidFill>
                <a:srgbClr val="460634"/>
              </a:solidFill>
              <a:latin typeface="Andalus" pitchFamily="18" charset="-78"/>
              <a:cs typeface="Andalus" pitchFamily="18" charset="-78"/>
            </a:endParaRPr>
          </a:p>
          <a:p>
            <a:endParaRPr lang="en-US" dirty="0">
              <a:solidFill>
                <a:srgbClr val="460634"/>
              </a:solidFill>
              <a:latin typeface="Andalus" pitchFamily="18" charset="-78"/>
              <a:cs typeface="Andalus" pitchFamily="18" charset="-78"/>
            </a:endParaRPr>
          </a:p>
          <a:p>
            <a:endParaRPr lang="en-US" dirty="0" smtClean="0">
              <a:solidFill>
                <a:srgbClr val="460634"/>
              </a:solidFill>
              <a:latin typeface="Andalus" pitchFamily="18" charset="-78"/>
              <a:cs typeface="Andalus" pitchFamily="18" charset="-78"/>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6" y="2514600"/>
            <a:ext cx="3757613" cy="75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8466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DQA</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ubtitle 2"/>
          <p:cNvSpPr txBox="1">
            <a:spLocks/>
          </p:cNvSpPr>
          <p:nvPr/>
        </p:nvSpPr>
        <p:spPr>
          <a:xfrm>
            <a:off x="381000" y="1295400"/>
            <a:ext cx="8305800" cy="5257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60634"/>
                </a:solidFill>
                <a:latin typeface="Andalus" pitchFamily="18" charset="-78"/>
                <a:cs typeface="Andalus" pitchFamily="18" charset="-78"/>
              </a:rPr>
              <a:t>You can now use a Data Quality Analysis  Module to know on data that is not meeting the expected standards/format.</a:t>
            </a:r>
          </a:p>
          <a:p>
            <a:r>
              <a:rPr lang="en-US" dirty="0" smtClean="0">
                <a:solidFill>
                  <a:srgbClr val="460634"/>
                </a:solidFill>
                <a:latin typeface="Andalus" pitchFamily="18" charset="-78"/>
                <a:cs typeface="Andalus" pitchFamily="18" charset="-78"/>
              </a:rPr>
              <a:t>As of HC1_VERSION_01 (2014_11_07), there are three sections of the DQA.</a:t>
            </a:r>
          </a:p>
          <a:p>
            <a:r>
              <a:rPr lang="en-US" dirty="0" smtClean="0">
                <a:solidFill>
                  <a:srgbClr val="460634"/>
                </a:solidFill>
                <a:latin typeface="Andalus" pitchFamily="18" charset="-78"/>
                <a:cs typeface="Andalus" pitchFamily="18" charset="-78"/>
              </a:rPr>
              <a:t>(1) Invalid date DQA</a:t>
            </a:r>
          </a:p>
          <a:p>
            <a:r>
              <a:rPr lang="en-US" dirty="0" smtClean="0">
                <a:solidFill>
                  <a:srgbClr val="460634"/>
                </a:solidFill>
                <a:latin typeface="Andalus" pitchFamily="18" charset="-78"/>
                <a:cs typeface="Andalus" pitchFamily="18" charset="-78"/>
              </a:rPr>
              <a:t>(2)Duplicates DQA</a:t>
            </a:r>
          </a:p>
          <a:p>
            <a:r>
              <a:rPr lang="en-US" dirty="0" smtClean="0">
                <a:solidFill>
                  <a:srgbClr val="460634"/>
                </a:solidFill>
                <a:latin typeface="Andalus" pitchFamily="18" charset="-78"/>
                <a:cs typeface="Andalus" pitchFamily="18" charset="-78"/>
              </a:rPr>
              <a:t>(3)Incomplete records</a:t>
            </a:r>
          </a:p>
          <a:p>
            <a:endParaRPr lang="en-US" dirty="0" smtClean="0">
              <a:solidFill>
                <a:srgbClr val="460634"/>
              </a:solidFill>
              <a:latin typeface="Andalus" pitchFamily="18" charset="-78"/>
              <a:cs typeface="Andalus" pitchFamily="18" charset="-78"/>
            </a:endParaRPr>
          </a:p>
          <a:p>
            <a:endParaRPr lang="en-US" dirty="0" smtClean="0">
              <a:solidFill>
                <a:srgbClr val="460634"/>
              </a:solidFill>
              <a:latin typeface="Andalus" pitchFamily="18" charset="-78"/>
              <a:cs typeface="Andalus" pitchFamily="18" charset="-78"/>
            </a:endParaRPr>
          </a:p>
        </p:txBody>
      </p:sp>
    </p:spTree>
    <p:extLst>
      <p:ext uri="{BB962C8B-B14F-4D97-AF65-F5344CB8AC3E}">
        <p14:creationId xmlns:p14="http://schemas.microsoft.com/office/powerpoint/2010/main" val="1216047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Invalid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date-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DQA</a:t>
            </a:r>
          </a:p>
        </p:txBody>
      </p:sp>
      <p:sp>
        <p:nvSpPr>
          <p:cNvPr id="3" name="Subtitle 2"/>
          <p:cNvSpPr txBox="1">
            <a:spLocks/>
          </p:cNvSpPr>
          <p:nvPr/>
        </p:nvSpPr>
        <p:spPr>
          <a:xfrm>
            <a:off x="381000" y="1295400"/>
            <a:ext cx="8305800" cy="5257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solidFill>
                <a:srgbClr val="460634"/>
              </a:solidFill>
              <a:latin typeface="Andalus" pitchFamily="18" charset="-78"/>
              <a:cs typeface="Andalus" pitchFamily="18" charset="-78"/>
            </a:endParaRPr>
          </a:p>
          <a:p>
            <a:endParaRPr lang="en-US" dirty="0" smtClean="0">
              <a:solidFill>
                <a:srgbClr val="460634"/>
              </a:solidFill>
              <a:latin typeface="Andalus" pitchFamily="18" charset="-78"/>
              <a:cs typeface="Andalus" pitchFamily="18" charset="-78"/>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89" r="56868"/>
          <a:stretch/>
        </p:blipFill>
        <p:spPr bwMode="auto">
          <a:xfrm>
            <a:off x="415119" y="1488495"/>
            <a:ext cx="5827616"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304800" y="4343400"/>
            <a:ext cx="2556681" cy="762000"/>
          </a:xfrm>
          <a:prstGeom prst="wedgeRoundRectCallout">
            <a:avLst>
              <a:gd name="adj1" fmla="val -28775"/>
              <a:gd name="adj2" fmla="val -1564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Start-date should be of format </a:t>
            </a:r>
            <a:r>
              <a:rPr lang="en-US" dirty="0" err="1" smtClean="0"/>
              <a:t>dd</a:t>
            </a:r>
            <a:r>
              <a:rPr lang="en-US" dirty="0" smtClean="0"/>
              <a:t>-mm-</a:t>
            </a:r>
            <a:r>
              <a:rPr lang="en-US" dirty="0" err="1" smtClean="0"/>
              <a:t>yyyy</a:t>
            </a:r>
            <a:endParaRPr lang="en-US" dirty="0"/>
          </a:p>
        </p:txBody>
      </p:sp>
      <p:sp>
        <p:nvSpPr>
          <p:cNvPr id="6" name="Rounded Rectangular Callout 5"/>
          <p:cNvSpPr/>
          <p:nvPr/>
        </p:nvSpPr>
        <p:spPr>
          <a:xfrm>
            <a:off x="3013881" y="4343400"/>
            <a:ext cx="2556681" cy="762000"/>
          </a:xfrm>
          <a:prstGeom prst="wedgeRoundRectCallout">
            <a:avLst>
              <a:gd name="adj1" fmla="val -90697"/>
              <a:gd name="adj2" fmla="val -161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date should be of format </a:t>
            </a:r>
            <a:r>
              <a:rPr lang="en-US" dirty="0" err="1" smtClean="0"/>
              <a:t>dd</a:t>
            </a:r>
            <a:r>
              <a:rPr lang="en-US" dirty="0" smtClean="0"/>
              <a:t>-mm-</a:t>
            </a:r>
            <a:r>
              <a:rPr lang="en-US" dirty="0" err="1" smtClean="0"/>
              <a:t>yyyy</a:t>
            </a:r>
            <a:endParaRPr lang="en-US" dirty="0"/>
          </a:p>
        </p:txBody>
      </p:sp>
      <p:sp>
        <p:nvSpPr>
          <p:cNvPr id="5" name="Flowchart: Process 4"/>
          <p:cNvSpPr/>
          <p:nvPr/>
        </p:nvSpPr>
        <p:spPr>
          <a:xfrm>
            <a:off x="304800" y="5181600"/>
            <a:ext cx="8610600" cy="1524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section shows you date that is in wrong format. You can edit each of this fields by double clicking on the field and selecting the correct date from a calendar.</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874" t="37453" r="68251" b="23927"/>
          <a:stretch/>
        </p:blipFill>
        <p:spPr bwMode="auto">
          <a:xfrm>
            <a:off x="6324600" y="1600200"/>
            <a:ext cx="2590800" cy="3543681"/>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303383" y="2865936"/>
            <a:ext cx="4953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itchFamily="18" charset="0"/>
              </a:rPr>
              <a:t>After double clicking on the date cell </a:t>
            </a:r>
            <a:endParaRPr lang="en-US" dirty="0">
              <a:latin typeface="Cambria" pitchFamily="18" charset="0"/>
            </a:endParaRPr>
          </a:p>
        </p:txBody>
      </p:sp>
    </p:spTree>
    <p:extLst>
      <p:ext uri="{BB962C8B-B14F-4D97-AF65-F5344CB8AC3E}">
        <p14:creationId xmlns:p14="http://schemas.microsoft.com/office/powerpoint/2010/main" val="181161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VERSION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08" t="71038" r="33361" b="9280"/>
          <a:stretch/>
        </p:blipFill>
        <p:spPr bwMode="auto">
          <a:xfrm>
            <a:off x="2192048" y="4028612"/>
            <a:ext cx="4513552" cy="1679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1828800" y="2057400"/>
            <a:ext cx="6248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know the system version, over your mouse on the word HC1 at the home page of the system and get to know whether the system is updated.</a:t>
            </a:r>
            <a:endParaRPr lang="en-US" dirty="0"/>
          </a:p>
        </p:txBody>
      </p:sp>
    </p:spTree>
    <p:extLst>
      <p:ext uri="{BB962C8B-B14F-4D97-AF65-F5344CB8AC3E}">
        <p14:creationId xmlns:p14="http://schemas.microsoft.com/office/powerpoint/2010/main" val="7731101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Duplicates-DQA</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p:txBody>
      </p:sp>
      <p:sp>
        <p:nvSpPr>
          <p:cNvPr id="3" name="Subtitle 2"/>
          <p:cNvSpPr txBox="1">
            <a:spLocks/>
          </p:cNvSpPr>
          <p:nvPr/>
        </p:nvSpPr>
        <p:spPr>
          <a:xfrm>
            <a:off x="381000" y="1295400"/>
            <a:ext cx="8305800" cy="5257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solidFill>
                <a:srgbClr val="460634"/>
              </a:solidFill>
              <a:latin typeface="Andalus" pitchFamily="18" charset="-78"/>
              <a:cs typeface="Andalus" pitchFamily="18" charset="-78"/>
            </a:endParaRPr>
          </a:p>
          <a:p>
            <a:endParaRPr lang="en-US" dirty="0" smtClean="0">
              <a:solidFill>
                <a:srgbClr val="460634"/>
              </a:solidFill>
              <a:latin typeface="Andalus" pitchFamily="18" charset="-78"/>
              <a:cs typeface="Andalus" pitchFamily="18" charset="-78"/>
            </a:endParaRPr>
          </a:p>
        </p:txBody>
      </p:sp>
      <p:sp>
        <p:nvSpPr>
          <p:cNvPr id="4" name="Rounded Rectangular Callout 3"/>
          <p:cNvSpPr/>
          <p:nvPr/>
        </p:nvSpPr>
        <p:spPr>
          <a:xfrm>
            <a:off x="228600" y="3962400"/>
            <a:ext cx="3810000" cy="762000"/>
          </a:xfrm>
          <a:prstGeom prst="wedgeRoundRectCallout">
            <a:avLst>
              <a:gd name="adj1" fmla="val -28775"/>
              <a:gd name="adj2" fmla="val -1564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of the simultaneous columns shown are duplicates mode </a:t>
            </a:r>
            <a:endParaRPr lang="en-US" dirty="0"/>
          </a:p>
        </p:txBody>
      </p:sp>
      <p:sp>
        <p:nvSpPr>
          <p:cNvPr id="5" name="Flowchart: Process 4"/>
          <p:cNvSpPr/>
          <p:nvPr/>
        </p:nvSpPr>
        <p:spPr>
          <a:xfrm>
            <a:off x="304800" y="5181600"/>
            <a:ext cx="8610600" cy="1524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delete one of each instance of a duplicate, You should be a system administrator or an M&amp;E officer. </a:t>
            </a:r>
          </a:p>
          <a:p>
            <a:pPr algn="ctr"/>
            <a:r>
              <a:rPr lang="en-US" dirty="0" smtClean="0"/>
              <a:t>NB: You can always export the shown duplicates into either </a:t>
            </a:r>
            <a:r>
              <a:rPr lang="en-US" dirty="0" err="1" smtClean="0"/>
              <a:t>csv</a:t>
            </a:r>
            <a:r>
              <a:rPr lang="en-US" dirty="0" smtClean="0"/>
              <a:t>, </a:t>
            </a:r>
            <a:r>
              <a:rPr lang="en-US" dirty="0" err="1" smtClean="0"/>
              <a:t>xls</a:t>
            </a:r>
            <a:r>
              <a:rPr lang="en-US" dirty="0" smtClean="0"/>
              <a:t> or </a:t>
            </a:r>
            <a:r>
              <a:rPr lang="en-US" dirty="0" err="1" smtClean="0"/>
              <a:t>pdf</a:t>
            </a:r>
            <a:r>
              <a:rPr lang="en-US" dirty="0" smtClean="0"/>
              <a:t> format using the buttons shown in each page.</a:t>
            </a:r>
          </a:p>
          <a:p>
            <a:pPr algn="ctr"/>
            <a:r>
              <a:rPr lang="en-US" dirty="0" smtClean="0"/>
              <a:t>Read the Help tips in each DQA to understand more  about how to use the module.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95" y="1999778"/>
            <a:ext cx="681037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118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Incomplete Records DQA</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p:txBody>
      </p:sp>
      <p:sp>
        <p:nvSpPr>
          <p:cNvPr id="3" name="Subtitle 2"/>
          <p:cNvSpPr txBox="1">
            <a:spLocks/>
          </p:cNvSpPr>
          <p:nvPr/>
        </p:nvSpPr>
        <p:spPr>
          <a:xfrm>
            <a:off x="381000" y="1295400"/>
            <a:ext cx="8305800" cy="5257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solidFill>
                <a:srgbClr val="460634"/>
              </a:solidFill>
              <a:latin typeface="Andalus" pitchFamily="18" charset="-78"/>
              <a:cs typeface="Andalus" pitchFamily="18" charset="-78"/>
            </a:endParaRPr>
          </a:p>
          <a:p>
            <a:endParaRPr lang="en-US" dirty="0" smtClean="0">
              <a:solidFill>
                <a:srgbClr val="460634"/>
              </a:solidFill>
              <a:latin typeface="Andalus" pitchFamily="18" charset="-78"/>
              <a:cs typeface="Andalus" pitchFamily="18" charset="-78"/>
            </a:endParaRPr>
          </a:p>
        </p:txBody>
      </p:sp>
      <p:sp>
        <p:nvSpPr>
          <p:cNvPr id="5" name="Flowchart: Process 4"/>
          <p:cNvSpPr/>
          <p:nvPr/>
        </p:nvSpPr>
        <p:spPr>
          <a:xfrm>
            <a:off x="304800" y="5181600"/>
            <a:ext cx="8610600" cy="1524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the records that appear to have 0 sessions attended means that data for that individual was not completely marked.</a:t>
            </a:r>
          </a:p>
          <a:p>
            <a:pPr algn="ctr"/>
            <a:r>
              <a:rPr lang="en-US" dirty="0" smtClean="0"/>
              <a:t>To Clean up this records, master the county , partner , target population , group name , year , month ,  quarter and form number if applicable.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34886"/>
            <a:ext cx="2438400" cy="204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3581400" y="3352800"/>
            <a:ext cx="3810000" cy="762000"/>
          </a:xfrm>
          <a:prstGeom prst="wedgeRoundRectCallout">
            <a:avLst>
              <a:gd name="adj1" fmla="val -75342"/>
              <a:gd name="adj2" fmla="val -811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section shows data that was not completely marked up to  the last step (7/7) of the HC form entry.</a:t>
            </a:r>
            <a:endParaRPr lang="en-US" dirty="0"/>
          </a:p>
        </p:txBody>
      </p:sp>
    </p:spTree>
    <p:extLst>
      <p:ext uri="{BB962C8B-B14F-4D97-AF65-F5344CB8AC3E}">
        <p14:creationId xmlns:p14="http://schemas.microsoft.com/office/powerpoint/2010/main" val="82837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style>
          <a:lnRef idx="2">
            <a:schemeClr val="accent6"/>
          </a:lnRef>
          <a:fillRef idx="1">
            <a:schemeClr val="lt1"/>
          </a:fillRef>
          <a:effectRef idx="0">
            <a:schemeClr val="accent6"/>
          </a:effectRef>
          <a:fontRef idx="minor">
            <a:schemeClr val="dk1"/>
          </a:fontRef>
        </p:style>
        <p:txBody>
          <a:body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LOGIN PAGE</a:t>
            </a:r>
            <a:endParaRPr lang="en-US" sz="3600" dirty="0">
              <a:solidFill>
                <a:schemeClr val="bg2">
                  <a:lumMod val="75000"/>
                </a:schemeClr>
              </a:solidFill>
            </a:endParaRPr>
          </a:p>
        </p:txBody>
      </p:sp>
      <p:sp>
        <p:nvSpPr>
          <p:cNvPr id="3" name="Subtitle 2"/>
          <p:cNvSpPr>
            <a:spLocks noGrp="1"/>
          </p:cNvSpPr>
          <p:nvPr>
            <p:ph type="subTitle" idx="1"/>
          </p:nvPr>
        </p:nvSpPr>
        <p:spPr>
          <a:xfrm>
            <a:off x="381000" y="1676400"/>
            <a:ext cx="8305800" cy="4572000"/>
          </a:xfrm>
        </p:spPr>
        <p:txBody>
          <a:bodyPr>
            <a:normAutofit/>
          </a:bodyPr>
          <a:lstStyle/>
          <a:p>
            <a:r>
              <a:rPr lang="en-US" dirty="0" smtClean="0">
                <a:solidFill>
                  <a:srgbClr val="460634"/>
                </a:solidFill>
                <a:latin typeface="+mj-lt"/>
                <a:cs typeface="Andalus" pitchFamily="18" charset="-78"/>
              </a:rPr>
              <a:t>This is the first page of the system. Provide your username and password to access the System</a:t>
            </a:r>
            <a:r>
              <a:rPr lang="en-US" dirty="0" smtClean="0">
                <a:solidFill>
                  <a:srgbClr val="460634"/>
                </a:solidFill>
                <a:latin typeface="Andalus" pitchFamily="18" charset="-78"/>
                <a:cs typeface="Andalus" pitchFamily="18" charset="-78"/>
              </a:rPr>
              <a:t>.</a:t>
            </a:r>
            <a:endParaRPr lang="en-US" dirty="0">
              <a:solidFill>
                <a:srgbClr val="460634"/>
              </a:solidFill>
              <a:latin typeface="Andalus" pitchFamily="18" charset="-78"/>
              <a:cs typeface="Andalus" pitchFamily="18" charset="-7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18104"/>
            <a:ext cx="4343400" cy="313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6400800" y="4724400"/>
            <a:ext cx="1295400" cy="803084"/>
          </a:xfrm>
          <a:prstGeom prst="wedgeRoundRectCallout">
            <a:avLst>
              <a:gd name="adj1" fmla="val -141131"/>
              <a:gd name="adj2" fmla="val 288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log in.</a:t>
            </a:r>
            <a:endParaRPr lang="en-US" dirty="0"/>
          </a:p>
        </p:txBody>
      </p:sp>
    </p:spTree>
    <p:extLst>
      <p:ext uri="{BB962C8B-B14F-4D97-AF65-F5344CB8AC3E}">
        <p14:creationId xmlns:p14="http://schemas.microsoft.com/office/powerpoint/2010/main" val="37574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style>
          <a:lnRef idx="2">
            <a:schemeClr val="accent6"/>
          </a:lnRef>
          <a:fillRef idx="1">
            <a:schemeClr val="lt1"/>
          </a:fillRef>
          <a:effectRef idx="0">
            <a:schemeClr val="accent6"/>
          </a:effectRef>
          <a:fontRef idx="minor">
            <a:schemeClr val="dk1"/>
          </a:fontRef>
        </p:style>
        <p:txBody>
          <a:bodyPr/>
          <a:lstStyle/>
          <a:p>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HC1-SYSTEM GUIDE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3" name="Subtitle 2"/>
          <p:cNvSpPr>
            <a:spLocks noGrp="1"/>
          </p:cNvSpPr>
          <p:nvPr>
            <p:ph type="subTitle" idx="1"/>
          </p:nvPr>
        </p:nvSpPr>
        <p:spPr>
          <a:xfrm>
            <a:off x="381000" y="1676400"/>
            <a:ext cx="8305800" cy="4572000"/>
          </a:xfrm>
        </p:spPr>
        <p:txBody>
          <a:bodyPr>
            <a:normAutofit fontScale="92500" lnSpcReduction="10000"/>
          </a:bodyPr>
          <a:lstStyle/>
          <a:p>
            <a:r>
              <a:rPr lang="en-US" dirty="0" smtClean="0">
                <a:solidFill>
                  <a:srgbClr val="460634"/>
                </a:solidFill>
                <a:latin typeface="Andalus" pitchFamily="18" charset="-78"/>
                <a:cs typeface="Andalus" pitchFamily="18" charset="-78"/>
              </a:rPr>
              <a:t>The System users will be directed to the page with the menu shown in the next page. Data clerk will be required to do activities in this order:</a:t>
            </a:r>
          </a:p>
          <a:p>
            <a:r>
              <a:rPr lang="en-US" dirty="0" smtClean="0">
                <a:solidFill>
                  <a:srgbClr val="460634"/>
                </a:solidFill>
                <a:latin typeface="Andalus" pitchFamily="18" charset="-78"/>
                <a:cs typeface="Andalus" pitchFamily="18" charset="-78"/>
              </a:rPr>
              <a:t>     i. Add Groups</a:t>
            </a:r>
          </a:p>
          <a:p>
            <a:r>
              <a:rPr lang="en-US" dirty="0" smtClean="0">
                <a:solidFill>
                  <a:srgbClr val="460634"/>
                </a:solidFill>
                <a:latin typeface="Andalus" pitchFamily="18" charset="-78"/>
                <a:cs typeface="Andalus" pitchFamily="18" charset="-78"/>
              </a:rPr>
              <a:t>            ii. Add facilitators</a:t>
            </a:r>
          </a:p>
          <a:p>
            <a:r>
              <a:rPr lang="en-US" dirty="0" smtClean="0">
                <a:solidFill>
                  <a:srgbClr val="460634"/>
                </a:solidFill>
                <a:latin typeface="Andalus" pitchFamily="18" charset="-78"/>
                <a:cs typeface="Andalus" pitchFamily="18" charset="-78"/>
              </a:rPr>
              <a:t>               iii. Add participants</a:t>
            </a:r>
          </a:p>
          <a:p>
            <a:r>
              <a:rPr lang="en-US" dirty="0" smtClean="0">
                <a:solidFill>
                  <a:srgbClr val="460634"/>
                </a:solidFill>
                <a:latin typeface="Andalus" pitchFamily="18" charset="-78"/>
                <a:cs typeface="Andalus" pitchFamily="18" charset="-78"/>
              </a:rPr>
              <a:t>                 iv. Mark Attendance.</a:t>
            </a:r>
          </a:p>
          <a:p>
            <a:r>
              <a:rPr lang="en-US" dirty="0" smtClean="0">
                <a:solidFill>
                  <a:srgbClr val="460634"/>
                </a:solidFill>
                <a:latin typeface="Andalus" pitchFamily="18" charset="-78"/>
                <a:cs typeface="Andalus" pitchFamily="18" charset="-78"/>
              </a:rPr>
              <a:t>This is simplified by the HC Form Entry navigation  Module.</a:t>
            </a:r>
            <a:endParaRPr lang="en-US" dirty="0">
              <a:solidFill>
                <a:srgbClr val="460634"/>
              </a:solidFill>
              <a:latin typeface="Andalus" pitchFamily="18" charset="-78"/>
              <a:cs typeface="Andalus" pitchFamily="18" charset="-78"/>
            </a:endParaRPr>
          </a:p>
        </p:txBody>
      </p:sp>
      <p:sp>
        <p:nvSpPr>
          <p:cNvPr id="5" name="Down Arrow 4"/>
          <p:cNvSpPr/>
          <p:nvPr/>
        </p:nvSpPr>
        <p:spPr>
          <a:xfrm>
            <a:off x="2603679" y="-14478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90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56 -0.07123 L -0.00278 0.91675 L 0.00556 0.90403 " pathEditMode="relative" rAng="0" ptsTypes="AAA">
                                      <p:cBhvr>
                                        <p:cTn id="6" dur="2000" fill="hold"/>
                                        <p:tgtEl>
                                          <p:spTgt spid="5"/>
                                        </p:tgtEl>
                                        <p:attrNameLst>
                                          <p:attrName>ppt_x</p:attrName>
                                          <p:attrName>ppt_y</p:attrName>
                                        </p:attrNameLst>
                                      </p:cBhvr>
                                      <p:rCtr x="-417" y="493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2711</TotalTime>
  <Words>2437</Words>
  <Application>Microsoft Office PowerPoint</Application>
  <PresentationFormat>On-screen Show (4:3)</PresentationFormat>
  <Paragraphs>274</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 </vt:lpstr>
      <vt:lpstr>HC1 HOME PAGE</vt:lpstr>
      <vt:lpstr>SYSTEM USERS</vt:lpstr>
      <vt:lpstr> SYSTEM USERS</vt:lpstr>
      <vt:lpstr> SYSTEM USERS- ADMINISTRATORS</vt:lpstr>
      <vt:lpstr> SYSTEM USERS - GUESTS</vt:lpstr>
      <vt:lpstr>SYSTEM VERSION</vt:lpstr>
      <vt:lpstr>LOGIN PAGE</vt:lpstr>
      <vt:lpstr>HC1-SYSTEM GUIDE</vt:lpstr>
      <vt:lpstr>SYSTEM USER menu.</vt:lpstr>
      <vt:lpstr>HC FORM ENTRY</vt:lpstr>
      <vt:lpstr>PAGE 1/7</vt:lpstr>
      <vt:lpstr>PAGE 1/7 (Group Category)</vt:lpstr>
      <vt:lpstr>PAGE 2/7 (No. Of Facilitators)</vt:lpstr>
      <vt:lpstr>PAGE 3/7 (Facilitator details)</vt:lpstr>
      <vt:lpstr>PAGE 4/7 (Adding Participants)</vt:lpstr>
      <vt:lpstr>PAGE 5/7 (Adding Participants)</vt:lpstr>
      <vt:lpstr>PAGE 6/7 (Registering Topics)</vt:lpstr>
      <vt:lpstr>PAGE 7/7 (Marking Attendance)</vt:lpstr>
      <vt:lpstr>Editing Attendance</vt:lpstr>
      <vt:lpstr>Editing Attendance</vt:lpstr>
      <vt:lpstr>EDIT ENTRIES.</vt:lpstr>
      <vt:lpstr>EDIT GROUPS.</vt:lpstr>
      <vt:lpstr>EDIT GROUPS.</vt:lpstr>
      <vt:lpstr>Edit facilitators.</vt:lpstr>
      <vt:lpstr>EDIT FACILITATOR DETAILS.</vt:lpstr>
      <vt:lpstr>TRANSFER FACILITATOR.</vt:lpstr>
      <vt:lpstr>Edit Participants.</vt:lpstr>
      <vt:lpstr>Edit Participants (exporting Participants)</vt:lpstr>
      <vt:lpstr>Edit Attendance.</vt:lpstr>
      <vt:lpstr>Edit sessions details.</vt:lpstr>
      <vt:lpstr>Edit sessions details.</vt:lpstr>
      <vt:lpstr>ADDING USERS</vt:lpstr>
      <vt:lpstr>ADDING USERS</vt:lpstr>
      <vt:lpstr>EDIT USERS.</vt:lpstr>
      <vt:lpstr>EDIT CLERKS.</vt:lpstr>
      <vt:lpstr>ENTRIES.</vt:lpstr>
      <vt:lpstr>Add Districts.</vt:lpstr>
      <vt:lpstr>Add Districts.</vt:lpstr>
      <vt:lpstr>Edit Districts.</vt:lpstr>
      <vt:lpstr>Edit Districts.</vt:lpstr>
      <vt:lpstr>Add Partner.</vt:lpstr>
      <vt:lpstr>edit Partner.</vt:lpstr>
      <vt:lpstr>ADD TARGET POPULATIONS.</vt:lpstr>
      <vt:lpstr>ADD TARGET POPULATIONS.</vt:lpstr>
      <vt:lpstr>edit TARGET POPULATIONS.</vt:lpstr>
      <vt:lpstr>edit TARGET POPULATIONS.</vt:lpstr>
      <vt:lpstr>CURRICULUM.</vt:lpstr>
      <vt:lpstr>ADD CURRICULUM.</vt:lpstr>
      <vt:lpstr>ADD CURRICULUM.</vt:lpstr>
      <vt:lpstr>Edit CURRICULUM.</vt:lpstr>
      <vt:lpstr>Add Topics.</vt:lpstr>
      <vt:lpstr>Add Topics.</vt:lpstr>
      <vt:lpstr>edit Topics.</vt:lpstr>
      <vt:lpstr>REPORTS</vt:lpstr>
      <vt:lpstr>REPORTS-Target completion rate per county</vt:lpstr>
      <vt:lpstr>REPORTS-Target population completion rate</vt:lpstr>
      <vt:lpstr>REPORTS-target population attendance</vt:lpstr>
      <vt:lpstr>REPORTS-PEPFAR Attendance.</vt:lpstr>
      <vt:lpstr>REPORTS-groups attendance</vt:lpstr>
      <vt:lpstr>REPORTS-PEPFAR  report</vt:lpstr>
      <vt:lpstr>REPORTS-PEPFAR report</vt:lpstr>
      <vt:lpstr>REPORTS-PEPFAR report</vt:lpstr>
      <vt:lpstr>REPORTS – KEPMS  BY AGE GROUP </vt:lpstr>
      <vt:lpstr>REPORTS – KEPMS  BY PARTNER </vt:lpstr>
      <vt:lpstr>GUEST.</vt:lpstr>
      <vt:lpstr>GUEST MENU.</vt:lpstr>
      <vt:lpstr>DQA</vt:lpstr>
      <vt:lpstr>Invalid date- DQA</vt:lpstr>
      <vt:lpstr>Duplicates-DQA</vt:lpstr>
      <vt:lpstr>Incomplete Records DQA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HC1-SYSTEM</dc:title>
  <dc:creator>Geofrey Nyabuto;Emmanuel Kaunda</dc:creator>
  <cp:lastModifiedBy>Manuel</cp:lastModifiedBy>
  <cp:revision>345</cp:revision>
  <dcterms:created xsi:type="dcterms:W3CDTF">2014-01-11T16:34:35Z</dcterms:created>
  <dcterms:modified xsi:type="dcterms:W3CDTF">2014-11-18T11:52:22Z</dcterms:modified>
</cp:coreProperties>
</file>