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70" r:id="rId9"/>
    <p:sldId id="278" r:id="rId10"/>
    <p:sldId id="271" r:id="rId11"/>
    <p:sldId id="272" r:id="rId12"/>
    <p:sldId id="273" r:id="rId13"/>
    <p:sldId id="275" r:id="rId14"/>
    <p:sldId id="276" r:id="rId15"/>
    <p:sldId id="277" r:id="rId16"/>
    <p:sldId id="260" r:id="rId17"/>
    <p:sldId id="261" r:id="rId18"/>
    <p:sldId id="262" r:id="rId19"/>
    <p:sldId id="263" r:id="rId20"/>
    <p:sldId id="264" r:id="rId21"/>
    <p:sldId id="265" r:id="rId22"/>
    <p:sldId id="266"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4056B6-F646-47D0-9F5F-80103E53E516}" type="datetimeFigureOut">
              <a:rPr lang="en-US" smtClean="0"/>
              <a:t>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408140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4056B6-F646-47D0-9F5F-80103E53E516}" type="datetimeFigureOut">
              <a:rPr lang="en-US" smtClean="0"/>
              <a:t>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236488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4056B6-F646-47D0-9F5F-80103E53E516}" type="datetimeFigureOut">
              <a:rPr lang="en-US" smtClean="0"/>
              <a:t>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278776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4056B6-F646-47D0-9F5F-80103E53E516}" type="datetimeFigureOut">
              <a:rPr lang="en-US" smtClean="0"/>
              <a:t>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277147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056B6-F646-47D0-9F5F-80103E53E516}" type="datetimeFigureOut">
              <a:rPr lang="en-US" smtClean="0"/>
              <a:t>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106353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4056B6-F646-47D0-9F5F-80103E53E516}" type="datetimeFigureOut">
              <a:rPr lang="en-US" smtClean="0"/>
              <a:t>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351405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4056B6-F646-47D0-9F5F-80103E53E516}" type="datetimeFigureOut">
              <a:rPr lang="en-US" smtClean="0"/>
              <a:t>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13257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4056B6-F646-47D0-9F5F-80103E53E516}" type="datetimeFigureOut">
              <a:rPr lang="en-US" smtClean="0"/>
              <a:t>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120969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056B6-F646-47D0-9F5F-80103E53E516}" type="datetimeFigureOut">
              <a:rPr lang="en-US" smtClean="0"/>
              <a:t>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284026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056B6-F646-47D0-9F5F-80103E53E516}" type="datetimeFigureOut">
              <a:rPr lang="en-US" smtClean="0"/>
              <a:t>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425259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056B6-F646-47D0-9F5F-80103E53E516}" type="datetimeFigureOut">
              <a:rPr lang="en-US" smtClean="0"/>
              <a:t>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97E16-2D45-42DF-9C5F-949285707942}" type="slidenum">
              <a:rPr lang="en-US" smtClean="0"/>
              <a:t>‹#›</a:t>
            </a:fld>
            <a:endParaRPr lang="en-US"/>
          </a:p>
        </p:txBody>
      </p:sp>
    </p:spTree>
    <p:extLst>
      <p:ext uri="{BB962C8B-B14F-4D97-AF65-F5344CB8AC3E}">
        <p14:creationId xmlns:p14="http://schemas.microsoft.com/office/powerpoint/2010/main" val="412462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056B6-F646-47D0-9F5F-80103E53E516}" type="datetimeFigureOut">
              <a:rPr lang="en-US" smtClean="0"/>
              <a:t>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97E16-2D45-42DF-9C5F-949285707942}" type="slidenum">
              <a:rPr lang="en-US" smtClean="0"/>
              <a:t>‹#›</a:t>
            </a:fld>
            <a:endParaRPr lang="en-US"/>
          </a:p>
        </p:txBody>
      </p:sp>
    </p:spTree>
    <p:extLst>
      <p:ext uri="{BB962C8B-B14F-4D97-AF65-F5344CB8AC3E}">
        <p14:creationId xmlns:p14="http://schemas.microsoft.com/office/powerpoint/2010/main" val="3584072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a:solidFill>
            <a:schemeClr val="accent1">
              <a:lumMod val="20000"/>
              <a:lumOff val="80000"/>
            </a:schemeClr>
          </a:solidFill>
        </p:spPr>
        <p:txBody>
          <a:bodyPr/>
          <a:lstStyle/>
          <a:p>
            <a:r>
              <a:rPr lang="en-US" dirty="0" smtClean="0">
                <a:solidFill>
                  <a:schemeClr val="accent6">
                    <a:lumMod val="75000"/>
                  </a:schemeClr>
                </a:solidFill>
                <a:effectLst>
                  <a:glow rad="101600">
                    <a:schemeClr val="accent6">
                      <a:satMod val="175000"/>
                      <a:alpha val="40000"/>
                    </a:schemeClr>
                  </a:glow>
                  <a:innerShdw blurRad="63500" dist="50800">
                    <a:prstClr val="black">
                      <a:alpha val="50000"/>
                    </a:prstClr>
                  </a:innerShdw>
                </a:effectLst>
              </a:rPr>
              <a:t>CHWs-BIOMETRIC SYSTEM </a:t>
            </a:r>
            <a:br>
              <a:rPr lang="en-US" dirty="0" smtClean="0">
                <a:solidFill>
                  <a:schemeClr val="accent6">
                    <a:lumMod val="75000"/>
                  </a:schemeClr>
                </a:solidFill>
                <a:effectLst>
                  <a:glow rad="101600">
                    <a:schemeClr val="accent6">
                      <a:satMod val="175000"/>
                      <a:alpha val="40000"/>
                    </a:schemeClr>
                  </a:glow>
                  <a:innerShdw blurRad="63500" dist="50800">
                    <a:prstClr val="black">
                      <a:alpha val="50000"/>
                    </a:prstClr>
                  </a:innerShdw>
                </a:effectLst>
              </a:rPr>
            </a:br>
            <a:r>
              <a:rPr lang="en-US" dirty="0" smtClean="0">
                <a:solidFill>
                  <a:schemeClr val="accent6">
                    <a:lumMod val="75000"/>
                  </a:schemeClr>
                </a:solidFill>
                <a:effectLst>
                  <a:glow rad="101600">
                    <a:schemeClr val="accent6">
                      <a:satMod val="175000"/>
                      <a:alpha val="40000"/>
                    </a:schemeClr>
                  </a:glow>
                  <a:innerShdw blurRad="63500" dist="50800">
                    <a:prstClr val="black">
                      <a:alpha val="50000"/>
                    </a:prstClr>
                  </a:innerShdw>
                </a:effectLst>
              </a:rPr>
              <a:t>USER GUIDE</a:t>
            </a:r>
            <a:r>
              <a:rPr lang="en-US" dirty="0" smtClean="0">
                <a:solidFill>
                  <a:schemeClr val="accent6">
                    <a:lumMod val="75000"/>
                  </a:schemeClr>
                </a:solidFill>
                <a:effectLst>
                  <a:innerShdw blurRad="63500" dist="50800">
                    <a:prstClr val="black">
                      <a:alpha val="50000"/>
                    </a:prstClr>
                  </a:innerShdw>
                </a:effectLst>
              </a:rPr>
              <a:t>.</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2362200"/>
            <a:ext cx="6315075"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12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711" y="237186"/>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Add New CHWs.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7030A0"/>
                </a:solidFill>
              </a:rPr>
              <a:t> Do this for all the members whom you want to register who belong to the earlier selected community group. After registering all, press.</a:t>
            </a:r>
          </a:p>
          <a:p>
            <a:endParaRPr lang="en-US" sz="2400" dirty="0" smtClean="0">
              <a:solidFill>
                <a:srgbClr val="7030A0"/>
              </a:solidFill>
            </a:endParaRP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627"/>
          <a:stretch/>
        </p:blipFill>
        <p:spPr bwMode="auto">
          <a:xfrm>
            <a:off x="2971800" y="3581400"/>
            <a:ext cx="558084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838200" y="3886200"/>
            <a:ext cx="2133600" cy="1524000"/>
          </a:xfrm>
          <a:prstGeom prst="wedgeRoundRectCallout">
            <a:avLst>
              <a:gd name="adj1" fmla="val 63674"/>
              <a:gd name="adj2" fmla="val -177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start registering for another community unit.</a:t>
            </a:r>
            <a:endParaRPr lang="en-US" dirty="0"/>
          </a:p>
        </p:txBody>
      </p:sp>
    </p:spTree>
    <p:extLst>
      <p:ext uri="{BB962C8B-B14F-4D97-AF65-F5344CB8AC3E}">
        <p14:creationId xmlns:p14="http://schemas.microsoft.com/office/powerpoint/2010/main" val="328190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711" y="237186"/>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Edit CHWs Details.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7030A0"/>
                </a:solidFill>
              </a:rPr>
              <a:t>Incase the details for a CHW exist but some more details need to be added e.g. finger print, click on the button shown.</a:t>
            </a:r>
          </a:p>
          <a:p>
            <a:endParaRPr lang="en-US" sz="2400" dirty="0">
              <a:solidFill>
                <a:srgbClr val="7030A0"/>
              </a:solidFill>
            </a:endParaRPr>
          </a:p>
          <a:p>
            <a:endParaRPr lang="en-US" sz="2400" dirty="0" smtClean="0">
              <a:solidFill>
                <a:srgbClr val="7030A0"/>
              </a:solidFill>
            </a:endParaRP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249" t="14537" r="56233" b="69973"/>
          <a:stretch/>
        </p:blipFill>
        <p:spPr bwMode="auto">
          <a:xfrm>
            <a:off x="3405389" y="3581400"/>
            <a:ext cx="3352800" cy="219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rot="1836451">
            <a:off x="1215980" y="3971350"/>
            <a:ext cx="26670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a:t>
            </a:r>
            <a:endParaRPr lang="en-US" dirty="0"/>
          </a:p>
        </p:txBody>
      </p:sp>
    </p:spTree>
    <p:extLst>
      <p:ext uri="{BB962C8B-B14F-4D97-AF65-F5344CB8AC3E}">
        <p14:creationId xmlns:p14="http://schemas.microsoft.com/office/powerpoint/2010/main" val="378757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711" y="237186"/>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Edit CHWs Details.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endParaRPr lang="en-US" sz="2400" dirty="0">
              <a:solidFill>
                <a:srgbClr val="7030A0"/>
              </a:solidFill>
            </a:endParaRPr>
          </a:p>
          <a:p>
            <a:r>
              <a:rPr lang="en-US" sz="2400" dirty="0" smtClean="0">
                <a:solidFill>
                  <a:srgbClr val="7030A0"/>
                </a:solidFill>
              </a:rPr>
              <a:t>Select the county and the Community unit where you want to edit CHWs details. Click on next button.</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3705225"/>
            <a:ext cx="54197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99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711" y="237186"/>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Edit CHWs Details.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7030A0"/>
                </a:solidFill>
              </a:rPr>
              <a:t>Within the page , the user can edit CHWs Details</a:t>
            </a:r>
            <a:endParaRPr lang="en-US" sz="2400" dirty="0">
              <a:solidFill>
                <a:srgbClr val="7030A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92" t="25181" r="8537" b="21739"/>
          <a:stretch/>
        </p:blipFill>
        <p:spPr bwMode="auto">
          <a:xfrm>
            <a:off x="1053548" y="2971800"/>
            <a:ext cx="7315200" cy="350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819400" y="2948609"/>
            <a:ext cx="1066800" cy="839857"/>
          </a:xfrm>
          <a:prstGeom prst="wedgeRoundRectCallout">
            <a:avLst>
              <a:gd name="adj1" fmla="val -70522"/>
              <a:gd name="adj2" fmla="val 1603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ounded Rectangular Callout 5"/>
          <p:cNvSpPr/>
          <p:nvPr/>
        </p:nvSpPr>
        <p:spPr>
          <a:xfrm>
            <a:off x="6096000" y="2667000"/>
            <a:ext cx="1066800" cy="839857"/>
          </a:xfrm>
          <a:prstGeom prst="wedgeRoundRectCallout">
            <a:avLst>
              <a:gd name="adj1" fmla="val 16434"/>
              <a:gd name="adj2" fmla="val 2045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Rounded Rectangular Callout 6"/>
          <p:cNvSpPr/>
          <p:nvPr/>
        </p:nvSpPr>
        <p:spPr>
          <a:xfrm>
            <a:off x="8153400" y="3461300"/>
            <a:ext cx="762000" cy="839857"/>
          </a:xfrm>
          <a:prstGeom prst="wedgeRoundRectCallout">
            <a:avLst>
              <a:gd name="adj1" fmla="val -76237"/>
              <a:gd name="adj2" fmla="val 1271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 name="Rounded Rectangular Callout 7"/>
          <p:cNvSpPr/>
          <p:nvPr/>
        </p:nvSpPr>
        <p:spPr>
          <a:xfrm>
            <a:off x="7543800" y="2667000"/>
            <a:ext cx="1066800" cy="517662"/>
          </a:xfrm>
          <a:prstGeom prst="wedgeRoundRectCallout">
            <a:avLst>
              <a:gd name="adj1" fmla="val -34498"/>
              <a:gd name="adj2" fmla="val 1555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ounded Rectangular Callout 8"/>
          <p:cNvSpPr/>
          <p:nvPr/>
        </p:nvSpPr>
        <p:spPr>
          <a:xfrm>
            <a:off x="-13252" y="4722743"/>
            <a:ext cx="1066800" cy="839857"/>
          </a:xfrm>
          <a:prstGeom prst="wedgeRoundRectCallout">
            <a:avLst>
              <a:gd name="adj1" fmla="val 108359"/>
              <a:gd name="adj2" fmla="val -1505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Rounded Rectangular Callout 9"/>
          <p:cNvSpPr/>
          <p:nvPr/>
        </p:nvSpPr>
        <p:spPr>
          <a:xfrm>
            <a:off x="-76200" y="2673625"/>
            <a:ext cx="762000" cy="839857"/>
          </a:xfrm>
          <a:prstGeom prst="wedgeRoundRectCallout">
            <a:avLst>
              <a:gd name="adj1" fmla="val 115068"/>
              <a:gd name="adj2" fmla="val 388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125228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Edit CHWs Details.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676400"/>
            <a:ext cx="8077200" cy="4495800"/>
          </a:xfrm>
        </p:spPr>
        <p:txBody>
          <a:bodyPr>
            <a:normAutofit/>
          </a:bodyPr>
          <a:lstStyle/>
          <a:p>
            <a:r>
              <a:rPr lang="en-US" sz="2400" dirty="0" smtClean="0">
                <a:solidFill>
                  <a:srgbClr val="7030A0"/>
                </a:solidFill>
              </a:rPr>
              <a:t>This is the key of the outlined field in the previous slide:</a:t>
            </a:r>
          </a:p>
          <a:p>
            <a:pPr marL="457200" indent="-457200" algn="l">
              <a:buFont typeface="+mj-lt"/>
              <a:buAutoNum type="arabicPeriod"/>
            </a:pPr>
            <a:r>
              <a:rPr lang="en-US" sz="2000" dirty="0" smtClean="0">
                <a:solidFill>
                  <a:srgbClr val="7030A0"/>
                </a:solidFill>
              </a:rPr>
              <a:t>Deactivate the selected CHW-First you select a CHW by clicking on a given row and then click on this button.</a:t>
            </a:r>
          </a:p>
          <a:p>
            <a:pPr marL="457200" indent="-457200" algn="l">
              <a:buFont typeface="+mj-lt"/>
              <a:buAutoNum type="arabicPeriod"/>
            </a:pPr>
            <a:r>
              <a:rPr lang="en-US" sz="2000" dirty="0" smtClean="0">
                <a:solidFill>
                  <a:srgbClr val="7030A0"/>
                </a:solidFill>
              </a:rPr>
              <a:t>By default the page displays  a maximum of 10 CHWs, by clicking here you can select to view 10,25,50 or 100 CHWs.</a:t>
            </a:r>
          </a:p>
          <a:p>
            <a:pPr marL="457200" indent="-457200" algn="l">
              <a:buFont typeface="+mj-lt"/>
              <a:buAutoNum type="arabicPeriod"/>
            </a:pPr>
            <a:r>
              <a:rPr lang="en-US" sz="2000" dirty="0" smtClean="0">
                <a:solidFill>
                  <a:srgbClr val="7030A0"/>
                </a:solidFill>
              </a:rPr>
              <a:t>The user can click on any of the field and edit CHWs details, e.g. name, id no, phone no. you click on the field you want to edit and a box will appear as the one shown.</a:t>
            </a:r>
          </a:p>
          <a:p>
            <a:pPr marL="457200" indent="-457200" algn="l">
              <a:buFont typeface="+mj-lt"/>
              <a:buAutoNum type="arabicPeriod"/>
            </a:pPr>
            <a:r>
              <a:rPr lang="en-US" sz="2000" dirty="0" smtClean="0">
                <a:solidFill>
                  <a:srgbClr val="7030A0"/>
                </a:solidFill>
              </a:rPr>
              <a:t>This shows that the finger print has not been captured.</a:t>
            </a:r>
          </a:p>
          <a:p>
            <a:pPr marL="457200" indent="-457200" algn="l">
              <a:buFont typeface="+mj-lt"/>
              <a:buAutoNum type="arabicPeriod"/>
            </a:pPr>
            <a:r>
              <a:rPr lang="en-US" sz="2000" dirty="0" smtClean="0">
                <a:solidFill>
                  <a:srgbClr val="7030A0"/>
                </a:solidFill>
              </a:rPr>
              <a:t>This is a search box, enter any details to search for a CHW.</a:t>
            </a:r>
          </a:p>
          <a:p>
            <a:pPr marL="457200" indent="-457200" algn="l">
              <a:buFont typeface="+mj-lt"/>
              <a:buAutoNum type="arabicPeriod"/>
            </a:pPr>
            <a:r>
              <a:rPr lang="en-US" sz="2000" dirty="0" smtClean="0">
                <a:solidFill>
                  <a:srgbClr val="7030A0"/>
                </a:solidFill>
              </a:rPr>
              <a:t>Click This to capture a new fingerprint  or to update the existing fingerprint.</a:t>
            </a:r>
          </a:p>
          <a:p>
            <a:pPr marL="457200" indent="-457200">
              <a:buFont typeface="+mj-lt"/>
              <a:buAutoNum type="arabicPeriod"/>
            </a:pPr>
            <a:endParaRPr lang="en-US" sz="2400" dirty="0" smtClean="0">
              <a:solidFill>
                <a:srgbClr val="7030A0"/>
              </a:solidFill>
            </a:endParaRPr>
          </a:p>
          <a:p>
            <a:pPr marL="457200" indent="-457200">
              <a:buFont typeface="+mj-lt"/>
              <a:buAutoNum type="arabicPeriod"/>
            </a:pPr>
            <a:endParaRPr lang="en-US" sz="2400" dirty="0" smtClean="0">
              <a:solidFill>
                <a:srgbClr val="7030A0"/>
              </a:solidFill>
            </a:endParaRPr>
          </a:p>
          <a:p>
            <a:pPr marL="457200" indent="-457200">
              <a:buFont typeface="+mj-lt"/>
              <a:buAutoNum type="arabicPeriod"/>
            </a:pPr>
            <a:endParaRPr lang="en-US" sz="2400" dirty="0">
              <a:solidFill>
                <a:srgbClr val="7030A0"/>
              </a:solidFill>
            </a:endParaRPr>
          </a:p>
        </p:txBody>
      </p:sp>
    </p:spTree>
    <p:extLst>
      <p:ext uri="{BB962C8B-B14F-4D97-AF65-F5344CB8AC3E}">
        <p14:creationId xmlns:p14="http://schemas.microsoft.com/office/powerpoint/2010/main" val="143193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Edit CHWs Finger Print.</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676400"/>
            <a:ext cx="8077200" cy="4419600"/>
          </a:xfrm>
        </p:spPr>
        <p:txBody>
          <a:bodyPr/>
          <a:lstStyle/>
          <a:p>
            <a:r>
              <a:rPr lang="en-US" sz="2400" dirty="0" smtClean="0">
                <a:solidFill>
                  <a:srgbClr val="7030A0"/>
                </a:solidFill>
              </a:rPr>
              <a:t> </a:t>
            </a:r>
            <a:endParaRPr lang="en-US" sz="2400" dirty="0">
              <a:solidFill>
                <a:srgbClr val="7030A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37909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181600" y="1981200"/>
            <a:ext cx="3200400" cy="3505200"/>
          </a:xfrm>
          <a:prstGeom prst="wedgeRoundRectCallout">
            <a:avLst>
              <a:gd name="adj1" fmla="val -49404"/>
              <a:gd name="adj2" fmla="val 180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Clicking on the edit fingerprint button, a pop up comes out. The user is required to click on the pop up and then ask the CHWs to put their fingers on the scanner and then gently press until a fingerprint image appears as shown above. Click OK to save the fingerprint. </a:t>
            </a:r>
            <a:endParaRPr lang="en-US" dirty="0"/>
          </a:p>
        </p:txBody>
      </p:sp>
    </p:spTree>
    <p:extLst>
      <p:ext uri="{BB962C8B-B14F-4D97-AF65-F5344CB8AC3E}">
        <p14:creationId xmlns:p14="http://schemas.microsoft.com/office/powerpoint/2010/main" val="28626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Mark CHWs Attendance.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676400"/>
            <a:ext cx="8077200" cy="4724400"/>
          </a:xfrm>
        </p:spPr>
        <p:txBody>
          <a:bodyPr>
            <a:normAutofit/>
          </a:bodyPr>
          <a:lstStyle/>
          <a:p>
            <a:r>
              <a:rPr lang="en-US" dirty="0" smtClean="0">
                <a:solidFill>
                  <a:srgbClr val="7030A0"/>
                </a:solidFill>
              </a:rPr>
              <a:t>Click in any of the two items and you will be directed to a page where you can register new CHWs. Ensure that there is internet connection before clicking on this button.</a:t>
            </a:r>
            <a:endParaRPr lang="en-US" dirty="0">
              <a:solidFill>
                <a:srgbClr val="7030A0"/>
              </a:solidFill>
            </a:endParaRP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4666" t="14674" r="70667" b="74648"/>
          <a:stretch/>
        </p:blipFill>
        <p:spPr bwMode="auto">
          <a:xfrm>
            <a:off x="2459865" y="3810000"/>
            <a:ext cx="3581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2209800" y="2895600"/>
            <a:ext cx="1295400" cy="1524000"/>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05000" y="3810000"/>
            <a:ext cx="1295400" cy="1524000"/>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5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Mark CHWs Attendance.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676400"/>
            <a:ext cx="8077200" cy="4724400"/>
          </a:xfrm>
        </p:spPr>
        <p:txBody>
          <a:bodyPr/>
          <a:lstStyle/>
          <a:p>
            <a:endParaRPr lang="en-US" sz="2400" dirty="0">
              <a:solidFill>
                <a:srgbClr val="7030A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825" y="1752600"/>
            <a:ext cx="66484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248400" y="2015544"/>
            <a:ext cx="1524000" cy="838200"/>
          </a:xfrm>
          <a:prstGeom prst="wedgeRoundRectCallout">
            <a:avLst>
              <a:gd name="adj1" fmla="val -83368"/>
              <a:gd name="adj2" fmla="val 59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Venue Name for the meeting </a:t>
            </a:r>
            <a:endParaRPr lang="en-US" dirty="0"/>
          </a:p>
        </p:txBody>
      </p:sp>
      <p:sp>
        <p:nvSpPr>
          <p:cNvPr id="6" name="Rounded Rectangular Callout 5"/>
          <p:cNvSpPr/>
          <p:nvPr/>
        </p:nvSpPr>
        <p:spPr>
          <a:xfrm>
            <a:off x="6629400" y="3505200"/>
            <a:ext cx="1600200" cy="838200"/>
          </a:xfrm>
          <a:prstGeom prst="wedgeRoundRectCallout">
            <a:avLst>
              <a:gd name="adj1" fmla="val -62282"/>
              <a:gd name="adj2" fmla="val -527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select meeting date</a:t>
            </a:r>
            <a:endParaRPr lang="en-US" dirty="0"/>
          </a:p>
        </p:txBody>
      </p:sp>
      <p:sp>
        <p:nvSpPr>
          <p:cNvPr id="7" name="Rounded Rectangular Callout 6"/>
          <p:cNvSpPr/>
          <p:nvPr/>
        </p:nvSpPr>
        <p:spPr>
          <a:xfrm>
            <a:off x="5715000" y="5181600"/>
            <a:ext cx="1676400" cy="838200"/>
          </a:xfrm>
          <a:prstGeom prst="wedgeRoundRectCallout">
            <a:avLst>
              <a:gd name="adj1" fmla="val -108413"/>
              <a:gd name="adj2" fmla="val 671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move to the marking page</a:t>
            </a:r>
            <a:endParaRPr lang="en-US" dirty="0"/>
          </a:p>
        </p:txBody>
      </p:sp>
      <p:sp>
        <p:nvSpPr>
          <p:cNvPr id="8" name="Rounded Rectangular Callout 7"/>
          <p:cNvSpPr/>
          <p:nvPr/>
        </p:nvSpPr>
        <p:spPr>
          <a:xfrm>
            <a:off x="1981200" y="4357352"/>
            <a:ext cx="1676400" cy="838200"/>
          </a:xfrm>
          <a:prstGeom prst="wedgeRoundRectCallout">
            <a:avLst>
              <a:gd name="adj1" fmla="val 85185"/>
              <a:gd name="adj2" fmla="val -957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generated by the system</a:t>
            </a:r>
            <a:endParaRPr lang="en-US" dirty="0"/>
          </a:p>
        </p:txBody>
      </p:sp>
      <p:sp>
        <p:nvSpPr>
          <p:cNvPr id="5" name="Left Brace 4"/>
          <p:cNvSpPr/>
          <p:nvPr/>
        </p:nvSpPr>
        <p:spPr>
          <a:xfrm>
            <a:off x="4267200" y="3733800"/>
            <a:ext cx="6096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p:cNvSpPr/>
          <p:nvPr/>
        </p:nvSpPr>
        <p:spPr>
          <a:xfrm>
            <a:off x="457200" y="1752600"/>
            <a:ext cx="1524000" cy="1752600"/>
          </a:xfrm>
          <a:prstGeom prst="wedgeRoundRectCallout">
            <a:avLst>
              <a:gd name="adj1" fmla="val 187055"/>
              <a:gd name="adj2" fmla="val -212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if the longitudes and latitudes are empty.</a:t>
            </a:r>
            <a:endParaRPr lang="en-US" dirty="0"/>
          </a:p>
        </p:txBody>
      </p:sp>
    </p:spTree>
    <p:extLst>
      <p:ext uri="{BB962C8B-B14F-4D97-AF65-F5344CB8AC3E}">
        <p14:creationId xmlns:p14="http://schemas.microsoft.com/office/powerpoint/2010/main" val="49039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Mark CHWs Attendance.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676400"/>
            <a:ext cx="8077200" cy="4724400"/>
          </a:xfrm>
        </p:spPr>
        <p:txBody>
          <a:bodyPr/>
          <a:lstStyle/>
          <a:p>
            <a:r>
              <a:rPr lang="en-US" sz="2400" dirty="0" smtClean="0">
                <a:solidFill>
                  <a:srgbClr val="7030A0"/>
                </a:solidFill>
              </a:rPr>
              <a:t>To Start marking the attendance of CHWs, Connect the Scanner wait until it is detected full and then  Click on Detect New User Button. On clicking , a  window shown in the next page will appear.</a:t>
            </a:r>
          </a:p>
          <a:p>
            <a:endParaRPr lang="en-US" sz="2400" dirty="0">
              <a:solidFill>
                <a:srgbClr val="7030A0"/>
              </a:solidFill>
            </a:endParaRPr>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endParaRPr lang="en-US" sz="2400" dirty="0">
              <a:solidFill>
                <a:srgbClr val="7030A0"/>
              </a:solidFill>
            </a:endParaRPr>
          </a:p>
          <a:p>
            <a:r>
              <a:rPr lang="en-US" sz="2400" dirty="0" smtClean="0">
                <a:solidFill>
                  <a:srgbClr val="7030A0"/>
                </a:solidFill>
              </a:rPr>
              <a:t>After clicking on where the arrow points, a screen will appear which is described in the next slide.</a:t>
            </a:r>
            <a:endParaRPr lang="en-US" sz="2400" dirty="0">
              <a:solidFill>
                <a:srgbClr val="7030A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32" y="3124200"/>
            <a:ext cx="716179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own Arrow 8"/>
          <p:cNvSpPr/>
          <p:nvPr/>
        </p:nvSpPr>
        <p:spPr>
          <a:xfrm rot="16646531">
            <a:off x="2298347" y="1935756"/>
            <a:ext cx="990600" cy="3116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93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Mark CHWs Attendance.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676400"/>
            <a:ext cx="8077200" cy="4724400"/>
          </a:xfrm>
        </p:spPr>
        <p:txBody>
          <a:bodyPr/>
          <a:lstStyle/>
          <a:p>
            <a:r>
              <a:rPr lang="en-US" sz="2400" dirty="0" smtClean="0">
                <a:solidFill>
                  <a:srgbClr val="7030A0"/>
                </a:solidFill>
              </a:rPr>
              <a:t>Click On this screen and wait as the users put their finger in the correctly.</a:t>
            </a:r>
            <a:endParaRPr lang="en-US" sz="2400" dirty="0">
              <a:solidFill>
                <a:srgbClr val="7030A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213" y="2438400"/>
            <a:ext cx="4114799"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5525036" y="2241997"/>
            <a:ext cx="2475963" cy="914400"/>
          </a:xfrm>
          <a:prstGeom prst="wedgeRoundRectCallout">
            <a:avLst>
              <a:gd name="adj1" fmla="val -99515"/>
              <a:gd name="adj2" fmla="val 709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Shows that the user has successfully checked in.</a:t>
            </a:r>
            <a:endParaRPr lang="en-US" dirty="0"/>
          </a:p>
        </p:txBody>
      </p:sp>
      <p:sp>
        <p:nvSpPr>
          <p:cNvPr id="10" name="Rounded Rectangular Callout 9"/>
          <p:cNvSpPr/>
          <p:nvPr/>
        </p:nvSpPr>
        <p:spPr>
          <a:xfrm>
            <a:off x="6054146" y="3412566"/>
            <a:ext cx="3089854" cy="1073239"/>
          </a:xfrm>
          <a:prstGeom prst="wedgeRoundRectCallout">
            <a:avLst>
              <a:gd name="adj1" fmla="val -90563"/>
              <a:gd name="adj2" fmla="val 67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shows that the user has already checked . He/she is attempting to check in more than once.</a:t>
            </a:r>
            <a:endParaRPr lang="en-US" dirty="0"/>
          </a:p>
        </p:txBody>
      </p:sp>
      <p:sp>
        <p:nvSpPr>
          <p:cNvPr id="11" name="Rounded Rectangular Callout 10"/>
          <p:cNvSpPr/>
          <p:nvPr/>
        </p:nvSpPr>
        <p:spPr>
          <a:xfrm>
            <a:off x="0" y="2241997"/>
            <a:ext cx="2133600" cy="2863403"/>
          </a:xfrm>
          <a:prstGeom prst="wedgeRoundRectCallout">
            <a:avLst>
              <a:gd name="adj1" fmla="val 77557"/>
              <a:gd name="adj2" fmla="val 271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shows that the finger the CHW is using is not recognized. He /she should use the  correct finger or put his/her finger properly or he/she is not registered.</a:t>
            </a:r>
            <a:endParaRPr lang="en-US" dirty="0"/>
          </a:p>
        </p:txBody>
      </p:sp>
      <p:sp>
        <p:nvSpPr>
          <p:cNvPr id="12" name="Rounded Rectangular Callout 11"/>
          <p:cNvSpPr/>
          <p:nvPr/>
        </p:nvSpPr>
        <p:spPr>
          <a:xfrm>
            <a:off x="4267200" y="5486400"/>
            <a:ext cx="2133600" cy="914400"/>
          </a:xfrm>
          <a:prstGeom prst="wedgeRoundRectCallout">
            <a:avLst>
              <a:gd name="adj1" fmla="val -73952"/>
              <a:gd name="adj2" fmla="val 399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Checking in all the users, click here to view them.</a:t>
            </a:r>
            <a:endParaRPr lang="en-US" dirty="0"/>
          </a:p>
        </p:txBody>
      </p:sp>
    </p:spTree>
    <p:extLst>
      <p:ext uri="{BB962C8B-B14F-4D97-AF65-F5344CB8AC3E}">
        <p14:creationId xmlns:p14="http://schemas.microsoft.com/office/powerpoint/2010/main" val="291165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69" y="5334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FIRST PAGE/INDEX PAGE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dirty="0" smtClean="0">
                <a:solidFill>
                  <a:srgbClr val="00B050"/>
                </a:solidFill>
              </a:rPr>
              <a:t>Enter Username and Password to access system resources.</a:t>
            </a:r>
            <a:endParaRPr lang="en-US" dirty="0">
              <a:solidFill>
                <a:srgbClr val="00B05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882" y="3124200"/>
            <a:ext cx="49815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33400" y="2667000"/>
            <a:ext cx="1981200" cy="914400"/>
          </a:xfrm>
          <a:prstGeom prst="wedgeRoundRectCallout">
            <a:avLst>
              <a:gd name="adj1" fmla="val 113728"/>
              <a:gd name="adj2" fmla="val 919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Your User Name Here</a:t>
            </a:r>
            <a:endParaRPr lang="en-US" dirty="0"/>
          </a:p>
        </p:txBody>
      </p:sp>
      <p:sp>
        <p:nvSpPr>
          <p:cNvPr id="6" name="Rounded Rectangular Callout 5"/>
          <p:cNvSpPr/>
          <p:nvPr/>
        </p:nvSpPr>
        <p:spPr>
          <a:xfrm>
            <a:off x="6413679" y="4424430"/>
            <a:ext cx="1981200" cy="914400"/>
          </a:xfrm>
          <a:prstGeom prst="wedgeRoundRectCallout">
            <a:avLst>
              <a:gd name="adj1" fmla="val -121591"/>
              <a:gd name="adj2" fmla="val -34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Your Password Here.</a:t>
            </a:r>
            <a:endParaRPr lang="en-US" dirty="0"/>
          </a:p>
        </p:txBody>
      </p:sp>
      <p:sp>
        <p:nvSpPr>
          <p:cNvPr id="7" name="Rounded Rectangular Callout 6"/>
          <p:cNvSpPr/>
          <p:nvPr/>
        </p:nvSpPr>
        <p:spPr>
          <a:xfrm>
            <a:off x="4114800" y="5410200"/>
            <a:ext cx="1981200" cy="609600"/>
          </a:xfrm>
          <a:prstGeom prst="wedgeRoundRectCallout">
            <a:avLst>
              <a:gd name="adj1" fmla="val -34484"/>
              <a:gd name="adj2" fmla="val -84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Log In.</a:t>
            </a:r>
            <a:endParaRPr lang="en-US" dirty="0"/>
          </a:p>
        </p:txBody>
      </p:sp>
    </p:spTree>
    <p:extLst>
      <p:ext uri="{BB962C8B-B14F-4D97-AF65-F5344CB8AC3E}">
        <p14:creationId xmlns:p14="http://schemas.microsoft.com/office/powerpoint/2010/main" val="172293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Make Payment File.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676400"/>
            <a:ext cx="8077200" cy="4724400"/>
          </a:xfrm>
        </p:spPr>
        <p:txBody>
          <a:bodyPr/>
          <a:lstStyle/>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endParaRPr lang="en-US" sz="2400" dirty="0">
              <a:solidFill>
                <a:srgbClr val="7030A0"/>
              </a:solidFill>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204" t="13768" r="51315" b="75528"/>
          <a:stretch/>
        </p:blipFill>
        <p:spPr bwMode="auto">
          <a:xfrm>
            <a:off x="2286000" y="2590800"/>
            <a:ext cx="361453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172200" y="1866900"/>
            <a:ext cx="2286000" cy="3162300"/>
          </a:xfrm>
          <a:prstGeom prst="wedgeRoundRectCallout">
            <a:avLst>
              <a:gd name="adj1" fmla="val -128500"/>
              <a:gd name="adj2" fmla="val 196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select date for which the meeting was Held. The payment file generated will only contain all the names of CHWs who attended a meeting on the selected date.</a:t>
            </a:r>
            <a:endParaRPr lang="en-US" dirty="0"/>
          </a:p>
        </p:txBody>
      </p:sp>
    </p:spTree>
    <p:extLst>
      <p:ext uri="{BB962C8B-B14F-4D97-AF65-F5344CB8AC3E}">
        <p14:creationId xmlns:p14="http://schemas.microsoft.com/office/powerpoint/2010/main" val="79384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Make Payment File.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752600"/>
            <a:ext cx="8077200" cy="4648200"/>
          </a:xfrm>
        </p:spPr>
        <p:txBody>
          <a:bodyPr/>
          <a:lstStyle/>
          <a:p>
            <a:r>
              <a:rPr lang="en-US" sz="2400" dirty="0" smtClean="0">
                <a:solidFill>
                  <a:srgbClr val="FF0000"/>
                </a:solidFill>
              </a:rPr>
              <a:t>NOTE:</a:t>
            </a:r>
          </a:p>
          <a:p>
            <a:pPr marL="342900" indent="-342900" algn="l">
              <a:buFont typeface="Wingdings" pitchFamily="2" charset="2"/>
              <a:buChar char="v"/>
            </a:pPr>
            <a:r>
              <a:rPr lang="en-US" sz="2400" dirty="0" smtClean="0">
                <a:solidFill>
                  <a:srgbClr val="00B050"/>
                </a:solidFill>
              </a:rPr>
              <a:t>The payment file is created if the attendance of all the expected CHWs has been marked. The file is generated only once per session date.</a:t>
            </a:r>
          </a:p>
          <a:p>
            <a:pPr marL="342900" indent="-342900" algn="l">
              <a:buFont typeface="Wingdings" pitchFamily="2" charset="2"/>
              <a:buChar char="v"/>
            </a:pPr>
            <a:r>
              <a:rPr lang="en-US" sz="2400" dirty="0" smtClean="0">
                <a:solidFill>
                  <a:srgbClr val="00B050"/>
                </a:solidFill>
              </a:rPr>
              <a:t>You must confirm that there is Internet Connection before you generate the payment file. </a:t>
            </a:r>
          </a:p>
          <a:p>
            <a:pPr marL="342900" indent="-342900" algn="l">
              <a:buFont typeface="Wingdings" pitchFamily="2" charset="2"/>
              <a:buChar char="v"/>
            </a:pPr>
            <a:r>
              <a:rPr lang="en-US" sz="2400" dirty="0" smtClean="0">
                <a:solidFill>
                  <a:srgbClr val="00B050"/>
                </a:solidFill>
              </a:rPr>
              <a:t>The payment file generated is for you to view don’t sent it to anybody.</a:t>
            </a:r>
          </a:p>
          <a:p>
            <a:pPr marL="342900" indent="-342900" algn="l">
              <a:buFont typeface="Wingdings" pitchFamily="2" charset="2"/>
              <a:buChar char="v"/>
            </a:pPr>
            <a:endParaRPr lang="en-US" sz="2400" dirty="0" smtClean="0">
              <a:solidFill>
                <a:srgbClr val="00B050"/>
              </a:solidFill>
            </a:endParaRPr>
          </a:p>
        </p:txBody>
      </p:sp>
    </p:spTree>
    <p:extLst>
      <p:ext uri="{BB962C8B-B14F-4D97-AF65-F5344CB8AC3E}">
        <p14:creationId xmlns:p14="http://schemas.microsoft.com/office/powerpoint/2010/main" val="203695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Make Payment File.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752600"/>
            <a:ext cx="8077200" cy="4648200"/>
          </a:xfrm>
        </p:spPr>
        <p:txBody>
          <a:bodyPr/>
          <a:lstStyle/>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a:p>
            <a:endParaRPr lang="en-US" sz="2400" dirty="0">
              <a:solidFill>
                <a:srgbClr val="00B050"/>
              </a:solidFill>
            </a:endParaRPr>
          </a:p>
          <a:p>
            <a:r>
              <a:rPr lang="en-US" sz="2400" dirty="0" smtClean="0">
                <a:solidFill>
                  <a:srgbClr val="00B050"/>
                </a:solidFill>
              </a:rPr>
              <a:t>Choose the Meeting Date and then Click  on the generate </a:t>
            </a:r>
            <a:r>
              <a:rPr lang="en-US" sz="2400" dirty="0" smtClean="0">
                <a:solidFill>
                  <a:schemeClr val="accent2"/>
                </a:solidFill>
              </a:rPr>
              <a:t>button.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62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790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Edit Your Profile.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752600"/>
            <a:ext cx="8077200" cy="4648200"/>
          </a:xfrm>
        </p:spPr>
        <p:txBody>
          <a:bodyPr/>
          <a:lstStyle/>
          <a:p>
            <a:endParaRPr lang="en-US" sz="2400" dirty="0" smtClean="0">
              <a:solidFill>
                <a:srgbClr val="00B050"/>
              </a:solidFill>
            </a:endParaRPr>
          </a:p>
          <a:p>
            <a:r>
              <a:rPr lang="en-US" sz="2400" dirty="0" smtClean="0">
                <a:solidFill>
                  <a:srgbClr val="00B050"/>
                </a:solidFill>
              </a:rPr>
              <a:t>The User is able to edit his/her details.</a:t>
            </a:r>
          </a:p>
          <a:p>
            <a:r>
              <a:rPr lang="en-US" sz="2400" dirty="0" smtClean="0">
                <a:solidFill>
                  <a:srgbClr val="00B050"/>
                </a:solidFill>
              </a:rPr>
              <a:t>Click on the link shown below.</a:t>
            </a:r>
            <a:endParaRPr lang="en-US" sz="2400" dirty="0">
              <a:solidFill>
                <a:srgbClr val="00B050"/>
              </a:solidFill>
            </a:endParaRPr>
          </a:p>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241" t="10870" r="31963" b="72711"/>
          <a:stretch/>
        </p:blipFill>
        <p:spPr bwMode="auto">
          <a:xfrm>
            <a:off x="3352800" y="3886200"/>
            <a:ext cx="2819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752600" y="4305300"/>
            <a:ext cx="1981200" cy="1143000"/>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9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Edit Your Profile.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752600"/>
            <a:ext cx="8077200" cy="4648200"/>
          </a:xfrm>
        </p:spPr>
        <p:txBody>
          <a:bodyPr/>
          <a:lstStyle/>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a:p>
            <a:endParaRPr lang="en-US" sz="2400" dirty="0">
              <a:solidFill>
                <a:srgbClr val="00B050"/>
              </a:solidFill>
            </a:endParaRPr>
          </a:p>
          <a:p>
            <a:r>
              <a:rPr lang="en-US" sz="2400" dirty="0" smtClean="0">
                <a:solidFill>
                  <a:srgbClr val="00B050"/>
                </a:solidFill>
              </a:rPr>
              <a:t>Edit any of the above details and then click on the save button.</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732" t="25543" r="31046" b="36973"/>
          <a:stretch/>
        </p:blipFill>
        <p:spPr bwMode="auto">
          <a:xfrm>
            <a:off x="969135" y="2057400"/>
            <a:ext cx="6858000" cy="319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764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CHWs Biometric System.</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752600"/>
            <a:ext cx="8077200" cy="4648200"/>
          </a:xfrm>
        </p:spPr>
        <p:txBody>
          <a:bodyPr/>
          <a:lstStyle/>
          <a:p>
            <a:endParaRPr lang="en-US" sz="2400" dirty="0" smtClean="0">
              <a:solidFill>
                <a:srgbClr val="00B050"/>
              </a:solidFill>
            </a:endParaRPr>
          </a:p>
          <a:p>
            <a:r>
              <a:rPr lang="en-US" sz="9600" dirty="0" smtClean="0">
                <a:solidFill>
                  <a:srgbClr val="00B050"/>
                </a:solidFill>
              </a:rPr>
              <a:t>END</a:t>
            </a:r>
          </a:p>
          <a:p>
            <a:endParaRPr lang="en-US" sz="2400" dirty="0">
              <a:solidFill>
                <a:srgbClr val="00B050"/>
              </a:solidFill>
            </a:endParaRPr>
          </a:p>
        </p:txBody>
      </p:sp>
    </p:spTree>
    <p:extLst>
      <p:ext uri="{BB962C8B-B14F-4D97-AF65-F5344CB8AC3E}">
        <p14:creationId xmlns:p14="http://schemas.microsoft.com/office/powerpoint/2010/main" val="27255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69" y="5334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User Menu.</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00B050"/>
                </a:solidFill>
              </a:rPr>
              <a:t> Whenever you put a mouse on any item in the menu, a sub-menu appears from which you can select an item.</a:t>
            </a:r>
            <a:endParaRPr lang="en-US" sz="2400" dirty="0">
              <a:solidFill>
                <a:srgbClr val="00B05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57700"/>
            <a:ext cx="7391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09600" y="5337048"/>
            <a:ext cx="2065986" cy="1219200"/>
          </a:xfrm>
          <a:prstGeom prst="wedgeRoundRectCallout">
            <a:avLst>
              <a:gd name="adj1" fmla="val -12729"/>
              <a:gd name="adj2" fmla="val -864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Put Your Mouse Here to mark the attendance of CHWs.</a:t>
            </a:r>
            <a:endParaRPr lang="en-US" dirty="0"/>
          </a:p>
        </p:txBody>
      </p:sp>
      <p:sp>
        <p:nvSpPr>
          <p:cNvPr id="11" name="Rounded Rectangular Callout 10"/>
          <p:cNvSpPr/>
          <p:nvPr/>
        </p:nvSpPr>
        <p:spPr>
          <a:xfrm>
            <a:off x="1981200" y="3292248"/>
            <a:ext cx="2133600" cy="119604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Put Mouse Here to add New CHWs Or Edit Exist CHWs Details</a:t>
            </a:r>
            <a:endParaRPr lang="en-US" dirty="0"/>
          </a:p>
        </p:txBody>
      </p:sp>
      <p:sp>
        <p:nvSpPr>
          <p:cNvPr id="12" name="Rounded Rectangular Callout 11"/>
          <p:cNvSpPr/>
          <p:nvPr/>
        </p:nvSpPr>
        <p:spPr>
          <a:xfrm>
            <a:off x="3181350" y="4997003"/>
            <a:ext cx="2247900" cy="917448"/>
          </a:xfrm>
          <a:prstGeom prst="wedgeRoundRectCallout">
            <a:avLst>
              <a:gd name="adj1" fmla="val 4490"/>
              <a:gd name="adj2" fmla="val -70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generate and send a payment file</a:t>
            </a:r>
            <a:endParaRPr lang="en-US" dirty="0"/>
          </a:p>
        </p:txBody>
      </p:sp>
      <p:sp>
        <p:nvSpPr>
          <p:cNvPr id="13" name="Rounded Rectangular Callout 12"/>
          <p:cNvSpPr/>
          <p:nvPr/>
        </p:nvSpPr>
        <p:spPr>
          <a:xfrm>
            <a:off x="4724400" y="3277759"/>
            <a:ext cx="1905000" cy="917448"/>
          </a:xfrm>
          <a:prstGeom prst="wedgeRoundRectCallout">
            <a:avLst>
              <a:gd name="adj1" fmla="val 17026"/>
              <a:gd name="adj2" fmla="val 113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your profile</a:t>
            </a:r>
            <a:endParaRPr lang="en-US" dirty="0"/>
          </a:p>
        </p:txBody>
      </p:sp>
      <p:sp>
        <p:nvSpPr>
          <p:cNvPr id="14" name="Rounded Rectangular Callout 13"/>
          <p:cNvSpPr/>
          <p:nvPr/>
        </p:nvSpPr>
        <p:spPr>
          <a:xfrm>
            <a:off x="6606862" y="5303606"/>
            <a:ext cx="1905000" cy="917448"/>
          </a:xfrm>
          <a:prstGeom prst="wedgeRoundRectCallout">
            <a:avLst>
              <a:gd name="adj1" fmla="val -41114"/>
              <a:gd name="adj2" fmla="val -100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Log Out</a:t>
            </a:r>
            <a:endParaRPr lang="en-US" dirty="0"/>
          </a:p>
        </p:txBody>
      </p:sp>
    </p:spTree>
    <p:extLst>
      <p:ext uri="{BB962C8B-B14F-4D97-AF65-F5344CB8AC3E}">
        <p14:creationId xmlns:p14="http://schemas.microsoft.com/office/powerpoint/2010/main" val="371841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69" y="5334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Order Of Use.</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3600" dirty="0" smtClean="0">
                <a:solidFill>
                  <a:srgbClr val="00B050"/>
                </a:solidFill>
              </a:rPr>
              <a:t>Following is the order of using the system:</a:t>
            </a:r>
          </a:p>
          <a:p>
            <a:pPr marL="342900" indent="-342900" algn="l">
              <a:buFont typeface="Wingdings" pitchFamily="2" charset="2"/>
              <a:buChar char="v"/>
            </a:pPr>
            <a:r>
              <a:rPr lang="en-US" sz="2400" dirty="0" smtClean="0">
                <a:solidFill>
                  <a:srgbClr val="7030A0"/>
                </a:solidFill>
              </a:rPr>
              <a:t>Add a </a:t>
            </a:r>
            <a:r>
              <a:rPr lang="en-US" sz="2400" dirty="0" smtClean="0">
                <a:solidFill>
                  <a:schemeClr val="accent3">
                    <a:lumMod val="50000"/>
                  </a:schemeClr>
                </a:solidFill>
              </a:rPr>
              <a:t>CHW if he/she does not exist</a:t>
            </a:r>
            <a:r>
              <a:rPr lang="en-US" sz="2400" dirty="0" smtClean="0">
                <a:solidFill>
                  <a:srgbClr val="7030A0"/>
                </a:solidFill>
              </a:rPr>
              <a:t>.</a:t>
            </a:r>
          </a:p>
          <a:p>
            <a:pPr marL="342900" indent="-342900" algn="l">
              <a:buFont typeface="Wingdings" pitchFamily="2" charset="2"/>
              <a:buChar char="v"/>
            </a:pPr>
            <a:r>
              <a:rPr lang="en-US" sz="2400" dirty="0" smtClean="0">
                <a:solidFill>
                  <a:srgbClr val="7030A0"/>
                </a:solidFill>
              </a:rPr>
              <a:t>If the </a:t>
            </a:r>
            <a:r>
              <a:rPr lang="en-US" sz="2400" dirty="0" smtClean="0">
                <a:solidFill>
                  <a:schemeClr val="accent3">
                    <a:lumMod val="50000"/>
                  </a:schemeClr>
                </a:solidFill>
              </a:rPr>
              <a:t>CHW exist edit any of his/her </a:t>
            </a:r>
            <a:r>
              <a:rPr lang="en-US" sz="2400" dirty="0" smtClean="0">
                <a:solidFill>
                  <a:srgbClr val="7030A0"/>
                </a:solidFill>
              </a:rPr>
              <a:t>details.</a:t>
            </a:r>
          </a:p>
          <a:p>
            <a:pPr marL="342900" indent="-342900" algn="l">
              <a:buFont typeface="Wingdings" pitchFamily="2" charset="2"/>
              <a:buChar char="v"/>
            </a:pPr>
            <a:r>
              <a:rPr lang="en-US" sz="2400" dirty="0" smtClean="0">
                <a:solidFill>
                  <a:srgbClr val="7030A0"/>
                </a:solidFill>
              </a:rPr>
              <a:t>If the CHW exist and all his/her details are captured well including the finger print, </a:t>
            </a:r>
            <a:r>
              <a:rPr lang="en-US" sz="2400" dirty="0" smtClean="0">
                <a:solidFill>
                  <a:schemeClr val="accent3">
                    <a:lumMod val="50000"/>
                  </a:schemeClr>
                </a:solidFill>
              </a:rPr>
              <a:t>mark the attendance </a:t>
            </a:r>
            <a:r>
              <a:rPr lang="en-US" sz="2400" dirty="0" smtClean="0">
                <a:solidFill>
                  <a:srgbClr val="7030A0"/>
                </a:solidFill>
              </a:rPr>
              <a:t>of the CHW.</a:t>
            </a:r>
          </a:p>
          <a:p>
            <a:pPr marL="342900" indent="-342900" algn="l">
              <a:buFont typeface="Wingdings" pitchFamily="2" charset="2"/>
              <a:buChar char="v"/>
            </a:pPr>
            <a:r>
              <a:rPr lang="en-US" sz="2400" dirty="0" smtClean="0">
                <a:solidFill>
                  <a:srgbClr val="7030A0"/>
                </a:solidFill>
              </a:rPr>
              <a:t>After marking the attendance of all CHWs for that days meetings, </a:t>
            </a:r>
            <a:r>
              <a:rPr lang="en-US" sz="2400" dirty="0" smtClean="0">
                <a:solidFill>
                  <a:schemeClr val="accent3">
                    <a:lumMod val="50000"/>
                  </a:schemeClr>
                </a:solidFill>
              </a:rPr>
              <a:t>Generate the payment file</a:t>
            </a:r>
            <a:r>
              <a:rPr lang="en-US" sz="2400" dirty="0" smtClean="0">
                <a:solidFill>
                  <a:srgbClr val="7030A0"/>
                </a:solidFill>
              </a:rPr>
              <a:t>.</a:t>
            </a:r>
            <a:endParaRPr lang="en-US" sz="2400" dirty="0">
              <a:solidFill>
                <a:srgbClr val="7030A0"/>
              </a:solidFill>
            </a:endParaRPr>
          </a:p>
        </p:txBody>
      </p:sp>
    </p:spTree>
    <p:extLst>
      <p:ext uri="{BB962C8B-B14F-4D97-AF65-F5344CB8AC3E}">
        <p14:creationId xmlns:p14="http://schemas.microsoft.com/office/powerpoint/2010/main" val="2739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69" y="5334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Add New CHWs.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7030A0"/>
                </a:solidFill>
              </a:rPr>
              <a:t>If the CHW Does not exist in the system, click on the button shown below to add him/her to the system.</a:t>
            </a:r>
          </a:p>
          <a:p>
            <a:endParaRPr lang="en-US" sz="2400" dirty="0">
              <a:solidFill>
                <a:srgbClr val="7030A0"/>
              </a:solidFill>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18" t="13768" r="56102" b="69366"/>
          <a:stretch/>
        </p:blipFill>
        <p:spPr bwMode="auto">
          <a:xfrm>
            <a:off x="3200400" y="3810000"/>
            <a:ext cx="3124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rot="1246820">
            <a:off x="1326652" y="3992773"/>
            <a:ext cx="25146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a:t>
            </a:r>
            <a:endParaRPr lang="en-US" dirty="0"/>
          </a:p>
        </p:txBody>
      </p:sp>
    </p:spTree>
    <p:extLst>
      <p:ext uri="{BB962C8B-B14F-4D97-AF65-F5344CB8AC3E}">
        <p14:creationId xmlns:p14="http://schemas.microsoft.com/office/powerpoint/2010/main" val="108721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69" y="5334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Add New CHWs.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7030A0"/>
                </a:solidFill>
              </a:rPr>
              <a:t>Select the county and the Community Unit to which you want to add the CHWs. Then Click Next.</a:t>
            </a:r>
            <a:endParaRPr lang="en-US" sz="2400" dirty="0">
              <a:solidFill>
                <a:srgbClr val="7030A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622" y="3429000"/>
            <a:ext cx="53530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56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891" y="30051"/>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Add New CHWs.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1447800"/>
            <a:ext cx="8077200" cy="4648200"/>
          </a:xfrm>
        </p:spPr>
        <p:txBody>
          <a:bodyPr>
            <a:normAutofit/>
          </a:bodyPr>
          <a:lstStyle/>
          <a:p>
            <a:r>
              <a:rPr lang="en-US" sz="2000" dirty="0" smtClean="0">
                <a:solidFill>
                  <a:srgbClr val="7030A0"/>
                </a:solidFill>
              </a:rPr>
              <a:t>Connect the Scanner to the laptop and then Enter all details as shown . Those marked with a red star must be filled whereas others are optional. Then Choose the hand  from which the finger will be captured. Click on capture finger Print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69151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7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69" y="5334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Add New CHWs.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7030A0"/>
                </a:solidFill>
              </a:rPr>
              <a:t> </a:t>
            </a:r>
          </a:p>
        </p:txBody>
      </p:sp>
      <p:pic>
        <p:nvPicPr>
          <p:cNvPr id="3074" name="Picture 2" descr="C:\Users\Geofrey Nyabuto\Desktop\images_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58" y="2362200"/>
            <a:ext cx="5335588"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934200" y="3124200"/>
            <a:ext cx="2057400" cy="2362200"/>
          </a:xfrm>
          <a:prstGeom prst="wedgeRoundRectCallout">
            <a:avLst>
              <a:gd name="adj1" fmla="val -102836"/>
              <a:gd name="adj2" fmla="val -56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through, this is the finger we will be using. If the CHW does not have this finger, the index finger will be an option</a:t>
            </a:r>
            <a:endParaRPr lang="en-US" dirty="0"/>
          </a:p>
        </p:txBody>
      </p:sp>
      <p:sp>
        <p:nvSpPr>
          <p:cNvPr id="6" name="Left Arrow 5"/>
          <p:cNvSpPr/>
          <p:nvPr/>
        </p:nvSpPr>
        <p:spPr>
          <a:xfrm rot="19116136">
            <a:off x="4993586" y="2227981"/>
            <a:ext cx="27051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 Finger</a:t>
            </a:r>
            <a:endParaRPr lang="en-US" dirty="0"/>
          </a:p>
        </p:txBody>
      </p:sp>
      <p:sp>
        <p:nvSpPr>
          <p:cNvPr id="7" name="Up Arrow 6"/>
          <p:cNvSpPr/>
          <p:nvPr/>
        </p:nvSpPr>
        <p:spPr>
          <a:xfrm rot="20652722">
            <a:off x="5292881" y="4309755"/>
            <a:ext cx="1684960" cy="2286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Middle Man</a:t>
            </a:r>
            <a:endParaRPr lang="en-US" dirty="0"/>
          </a:p>
        </p:txBody>
      </p:sp>
    </p:spTree>
    <p:extLst>
      <p:ext uri="{BB962C8B-B14F-4D97-AF65-F5344CB8AC3E}">
        <p14:creationId xmlns:p14="http://schemas.microsoft.com/office/powerpoint/2010/main" val="264442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69" y="533400"/>
            <a:ext cx="7772400" cy="1470025"/>
          </a:xfrm>
          <a:solidFill>
            <a:schemeClr val="accent1">
              <a:lumMod val="20000"/>
              <a:lumOff val="80000"/>
            </a:schemeClr>
          </a:solidFill>
        </p:spPr>
        <p:txBody>
          <a:bodyPr/>
          <a:lstStyle/>
          <a:p>
            <a:r>
              <a:rPr lang="en-US" dirty="0" smtClean="0">
                <a:solidFill>
                  <a:schemeClr val="accent6">
                    <a:lumMod val="75000"/>
                  </a:schemeClr>
                </a:solidFill>
                <a:effectLst>
                  <a:innerShdw blurRad="63500" dist="50800">
                    <a:prstClr val="black">
                      <a:alpha val="50000"/>
                    </a:prstClr>
                  </a:innerShdw>
                </a:effectLst>
              </a:rPr>
              <a:t>Add New CHWs.</a:t>
            </a:r>
            <a:endParaRPr lang="en-US" dirty="0">
              <a:solidFill>
                <a:schemeClr val="accent6">
                  <a:lumMod val="75000"/>
                </a:schemeClr>
              </a:solidFill>
              <a:effectLst>
                <a:innerShdw blurRad="63500" dist="50800">
                  <a:prstClr val="black">
                    <a:alpha val="50000"/>
                  </a:prstClr>
                </a:innerShdw>
              </a:effectLst>
            </a:endParaRPr>
          </a:p>
        </p:txBody>
      </p:sp>
      <p:sp>
        <p:nvSpPr>
          <p:cNvPr id="3" name="Subtitle 2"/>
          <p:cNvSpPr>
            <a:spLocks noGrp="1"/>
          </p:cNvSpPr>
          <p:nvPr>
            <p:ph type="subTitle" idx="1"/>
          </p:nvPr>
        </p:nvSpPr>
        <p:spPr>
          <a:xfrm>
            <a:off x="381000" y="2209800"/>
            <a:ext cx="8077200" cy="3886200"/>
          </a:xfrm>
        </p:spPr>
        <p:txBody>
          <a:bodyPr/>
          <a:lstStyle/>
          <a:p>
            <a:r>
              <a:rPr lang="en-US" sz="2400" dirty="0" smtClean="0">
                <a:solidFill>
                  <a:srgbClr val="7030A0"/>
                </a:solidFill>
              </a:rPr>
              <a:t>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37328"/>
            <a:ext cx="3733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486400" y="2780228"/>
            <a:ext cx="2438400" cy="2743200"/>
          </a:xfrm>
          <a:prstGeom prst="wedgeRoundRectCallout">
            <a:avLst>
              <a:gd name="adj1" fmla="val -50410"/>
              <a:gd name="adj2" fmla="val -238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Put the finger on the scanner and then press gently. If an image appears As shown here, it means the image has been captured. Press OK to save details.</a:t>
            </a:r>
            <a:endParaRPr lang="en-US" dirty="0"/>
          </a:p>
        </p:txBody>
      </p:sp>
    </p:spTree>
    <p:extLst>
      <p:ext uri="{BB962C8B-B14F-4D97-AF65-F5344CB8AC3E}">
        <p14:creationId xmlns:p14="http://schemas.microsoft.com/office/powerpoint/2010/main" val="82246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1067</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CHWs-BIOMETRIC SYSTEM  USER GUIDE.</vt:lpstr>
      <vt:lpstr>FIRST PAGE/INDEX PAGE</vt:lpstr>
      <vt:lpstr>User Menu.</vt:lpstr>
      <vt:lpstr>Order Of Use.</vt:lpstr>
      <vt:lpstr>Add New CHWs.</vt:lpstr>
      <vt:lpstr>Add New CHWs.</vt:lpstr>
      <vt:lpstr>Add New CHWs.</vt:lpstr>
      <vt:lpstr>Add New CHWs.</vt:lpstr>
      <vt:lpstr>Add New CHWs.</vt:lpstr>
      <vt:lpstr>Add New CHWs.</vt:lpstr>
      <vt:lpstr>Edit CHWs Details.</vt:lpstr>
      <vt:lpstr>Edit CHWs Details.</vt:lpstr>
      <vt:lpstr>Edit CHWs Details.</vt:lpstr>
      <vt:lpstr>Edit CHWs Details.</vt:lpstr>
      <vt:lpstr>Edit CHWs Finger Print.</vt:lpstr>
      <vt:lpstr>Mark CHWs Attendance.</vt:lpstr>
      <vt:lpstr>Mark CHWs Attendance.</vt:lpstr>
      <vt:lpstr>Mark CHWs Attendance.</vt:lpstr>
      <vt:lpstr>Mark CHWs Attendance.</vt:lpstr>
      <vt:lpstr>Make Payment File.</vt:lpstr>
      <vt:lpstr>Make Payment File.</vt:lpstr>
      <vt:lpstr>Make Payment File.</vt:lpstr>
      <vt:lpstr>Edit Your Profile.</vt:lpstr>
      <vt:lpstr>Edit Your Profile.</vt:lpstr>
      <vt:lpstr>CHWs Biometric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Geofrey Nyabuto</dc:creator>
  <cp:lastModifiedBy>SIXTYFOURBIT</cp:lastModifiedBy>
  <cp:revision>107</cp:revision>
  <dcterms:created xsi:type="dcterms:W3CDTF">2014-02-14T22:20:43Z</dcterms:created>
  <dcterms:modified xsi:type="dcterms:W3CDTF">2014-02-16T14:22:54Z</dcterms:modified>
</cp:coreProperties>
</file>