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C2E7-E401-4685-B4D0-BC657DC10A4D}" v="83" dt="2019-03-25T11:59:3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AB092F-F872-4D51-A7FF-C1F4A786AD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4B7B9-5D2B-4822-B53F-024879267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1DDFFCE2-4617-4243-A5AD-36B59F1C0982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A4C09-1576-4A8F-8408-9341637E07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38572-45AD-4548-B179-29F4363FA0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D20818B6-8127-4829-B102-63204450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15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2019-03-25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2019-03-25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sdsacluster2.fhi360.org:8080/InternalSystem/gettemplate.j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745" y="557550"/>
            <a:ext cx="8745416" cy="1646302"/>
          </a:xfrm>
        </p:spPr>
        <p:txBody>
          <a:bodyPr/>
          <a:lstStyle/>
          <a:p>
            <a:pPr algn="ctr"/>
            <a:r>
              <a:rPr lang="en-US" dirty="0"/>
              <a:t>Form 1A Data Upload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9C671-2C33-4339-A264-73DBD3AB8704}"/>
              </a:ext>
            </a:extLst>
          </p:cNvPr>
          <p:cNvSpPr txBox="1"/>
          <p:nvPr/>
        </p:nvSpPr>
        <p:spPr>
          <a:xfrm>
            <a:off x="3508310" y="5131837"/>
            <a:ext cx="34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229098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Successful Form 1a Template Upload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is successful without errors and warnings, you will see an output in the web saying that data upload was successful</a:t>
            </a:r>
          </a:p>
          <a:p>
            <a:pPr algn="l"/>
            <a:endParaRPr lang="en-US" b="1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FA50894-861C-49BF-9168-1512D58E9B96}"/>
              </a:ext>
            </a:extLst>
          </p:cNvPr>
          <p:cNvSpPr/>
          <p:nvPr/>
        </p:nvSpPr>
        <p:spPr>
          <a:xfrm>
            <a:off x="9821008" y="4870938"/>
            <a:ext cx="316523" cy="86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8E6ED-25AC-4C28-92BF-B0D1B755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6" y="3120849"/>
            <a:ext cx="9763125" cy="25431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D0C77F2-4C0E-427D-886C-39E009ECF95A}"/>
              </a:ext>
            </a:extLst>
          </p:cNvPr>
          <p:cNvSpPr/>
          <p:nvPr/>
        </p:nvSpPr>
        <p:spPr>
          <a:xfrm>
            <a:off x="3544631" y="5213817"/>
            <a:ext cx="1160699" cy="47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Upload feedback</a:t>
            </a:r>
          </a:p>
        </p:txBody>
      </p:sp>
    </p:spTree>
    <p:extLst>
      <p:ext uri="{BB962C8B-B14F-4D97-AF65-F5344CB8AC3E}">
        <p14:creationId xmlns:p14="http://schemas.microsoft.com/office/powerpoint/2010/main" val="93243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Successful Form 1a Template Upload with Warnings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is successful without errors </a:t>
            </a:r>
            <a:r>
              <a:rPr lang="en-US" b="1" dirty="0">
                <a:highlight>
                  <a:srgbClr val="FFFF00"/>
                </a:highlight>
              </a:rPr>
              <a:t>but</a:t>
            </a:r>
            <a:r>
              <a:rPr lang="en-US" b="1" dirty="0"/>
              <a:t> with </a:t>
            </a:r>
            <a:r>
              <a:rPr lang="en-US" b="1" dirty="0">
                <a:highlight>
                  <a:srgbClr val="FFFF00"/>
                </a:highlight>
              </a:rPr>
              <a:t>warnings</a:t>
            </a:r>
            <a:r>
              <a:rPr lang="en-US" b="1" dirty="0"/>
              <a:t>, you will see an output in the web saying that data upload was successful and a list of warnings to be worked on</a:t>
            </a:r>
          </a:p>
          <a:p>
            <a:pPr algn="l"/>
            <a:endParaRPr lang="en-US" b="1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79047-F62A-4485-A34E-72B529A1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4" y="2743200"/>
            <a:ext cx="11958424" cy="38380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767E2E-7F61-4745-A764-B1C32B04EE0B}"/>
              </a:ext>
            </a:extLst>
          </p:cNvPr>
          <p:cNvSpPr/>
          <p:nvPr/>
        </p:nvSpPr>
        <p:spPr>
          <a:xfrm rot="1260943">
            <a:off x="9139743" y="4047258"/>
            <a:ext cx="1847289" cy="588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Click here to download excel output</a:t>
            </a:r>
          </a:p>
        </p:txBody>
      </p:sp>
    </p:spTree>
    <p:extLst>
      <p:ext uri="{BB962C8B-B14F-4D97-AF65-F5344CB8AC3E}">
        <p14:creationId xmlns:p14="http://schemas.microsoft.com/office/powerpoint/2010/main" val="94379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377" y="283403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Unsuccessful Form 1a Template Upload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4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1" dirty="0"/>
              <a:t>If the upload has errors ,the excel </a:t>
            </a:r>
            <a:r>
              <a:rPr lang="en-US" sz="1200" b="1" dirty="0">
                <a:highlight>
                  <a:srgbClr val="FFFF00"/>
                </a:highlight>
              </a:rPr>
              <a:t>sheet</a:t>
            </a:r>
            <a:r>
              <a:rPr lang="en-US" sz="1200" b="1" dirty="0"/>
              <a:t> with error will not be uploaded, and instead,  you will see a feedback in excel file named </a:t>
            </a:r>
            <a:r>
              <a:rPr lang="en-US" sz="1200" b="1" dirty="0" err="1"/>
              <a:t>Data_quality</a:t>
            </a:r>
            <a:r>
              <a:rPr lang="en-US" sz="1200" b="1" dirty="0"/>
              <a:t> Errors.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1" dirty="0"/>
              <a:t>Open the excel file and check the summary sheet for upload status of each of the months per facility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1" dirty="0"/>
              <a:t>If in one excel file, some sheets have errors while others don’t have, The ones with errors will be skipped while the ones without errors will be uploaded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200" b="1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78177-372C-4F81-8E9C-0D62E1DDC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04"/>
          <a:stretch/>
        </p:blipFill>
        <p:spPr>
          <a:xfrm>
            <a:off x="184967" y="2644759"/>
            <a:ext cx="3785701" cy="2883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FA50894-861C-49BF-9168-1512D58E9B96}"/>
              </a:ext>
            </a:extLst>
          </p:cNvPr>
          <p:cNvSpPr/>
          <p:nvPr/>
        </p:nvSpPr>
        <p:spPr>
          <a:xfrm>
            <a:off x="10124207" y="1760180"/>
            <a:ext cx="316523" cy="86164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FE739-2E52-43DC-95B5-50A1ECD07F9E}"/>
              </a:ext>
            </a:extLst>
          </p:cNvPr>
          <p:cNvSpPr/>
          <p:nvPr/>
        </p:nvSpPr>
        <p:spPr>
          <a:xfrm>
            <a:off x="10560435" y="2288172"/>
            <a:ext cx="1483921" cy="16026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Pay attention to the upload status to know the months that failed validation check.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0FF72-C755-4DC2-AEA9-D909E891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46" y="4343493"/>
            <a:ext cx="6386083" cy="1180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E0330-0B8D-429E-AB1D-9B3DC69E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47" y="2706532"/>
            <a:ext cx="6447627" cy="1413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384C9-AE98-4F31-A983-07A5D54E2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669" y="5761488"/>
            <a:ext cx="7068619" cy="1304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BEDE20-165E-4E76-8D27-1CF55790D83A}"/>
              </a:ext>
            </a:extLst>
          </p:cNvPr>
          <p:cNvSpPr/>
          <p:nvPr/>
        </p:nvSpPr>
        <p:spPr>
          <a:xfrm>
            <a:off x="10592667" y="4343493"/>
            <a:ext cx="1483921" cy="1233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 the errors sheet, read the message column to understand the gap that has failed validation for correction on the F1a upload template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C647F7-DACF-4BAC-A14B-9E53F22B8D36}"/>
              </a:ext>
            </a:extLst>
          </p:cNvPr>
          <p:cNvSpPr/>
          <p:nvPr/>
        </p:nvSpPr>
        <p:spPr>
          <a:xfrm>
            <a:off x="9385971" y="3908624"/>
            <a:ext cx="1054759" cy="247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Summary sheet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18DE1B-2401-4327-8627-D30E10271313}"/>
              </a:ext>
            </a:extLst>
          </p:cNvPr>
          <p:cNvSpPr/>
          <p:nvPr/>
        </p:nvSpPr>
        <p:spPr>
          <a:xfrm>
            <a:off x="9465543" y="5461876"/>
            <a:ext cx="1051155" cy="2470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Errors sheet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CD5C55-0145-40FA-93D4-8219B1599BD1}"/>
              </a:ext>
            </a:extLst>
          </p:cNvPr>
          <p:cNvSpPr/>
          <p:nvPr/>
        </p:nvSpPr>
        <p:spPr>
          <a:xfrm>
            <a:off x="9623236" y="6891618"/>
            <a:ext cx="1318464" cy="2470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Early warning sheet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DCEE81-BB75-49BE-92D1-E6759CB8BCCE}"/>
              </a:ext>
            </a:extLst>
          </p:cNvPr>
          <p:cNvSpPr/>
          <p:nvPr/>
        </p:nvSpPr>
        <p:spPr>
          <a:xfrm>
            <a:off x="1343875" y="5585385"/>
            <a:ext cx="1175390" cy="247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Upload Feedback</a:t>
            </a:r>
          </a:p>
        </p:txBody>
      </p:sp>
    </p:spTree>
    <p:extLst>
      <p:ext uri="{BB962C8B-B14F-4D97-AF65-F5344CB8AC3E}">
        <p14:creationId xmlns:p14="http://schemas.microsoft.com/office/powerpoint/2010/main" val="199916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Correcting Failed Form 1a Template Upload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3"/>
            <a:ext cx="8755094" cy="383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/>
              <a:t>If the Form 1a template upload has failed, please go through the upload feedback output file and update all the errors flagged.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/>
              <a:t>Corrections should be done on the original excel file.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/>
              <a:t>After corrections, reupload the file(s) again then check the feedback to ensure you get the message Data uploaded successfully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40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Note Carefully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FFFF00"/>
                </a:highlight>
              </a:rPr>
              <a:t>Do not </a:t>
            </a:r>
            <a:r>
              <a:rPr lang="en-US" dirty="0"/>
              <a:t>Cut and paste data in the F1a excel template. This will interfere with the validation formulas.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Uploading data through the excel module </a:t>
            </a:r>
            <a:r>
              <a:rPr lang="en-US" dirty="0">
                <a:highlight>
                  <a:srgbClr val="FFFF00"/>
                </a:highlight>
              </a:rPr>
              <a:t>replaces</a:t>
            </a:r>
            <a:r>
              <a:rPr lang="en-US" dirty="0"/>
              <a:t>  all the earlier entered data for that facility, year and month . Therefore, by the time of upload, ensure that the data is accurate and complete.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4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63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415" y="2562507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Good Luck as you upload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47322" y="1018284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690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351" y="221250"/>
            <a:ext cx="7766936" cy="990135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1320801"/>
            <a:ext cx="7832252" cy="52519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module will help IMIS system users to download a blank Form 1a excel template with populated organizational unit and period details for monthly data filling, validation and submission. </a:t>
            </a:r>
          </a:p>
          <a:p>
            <a:pPr algn="l"/>
            <a:r>
              <a:rPr lang="en-US" dirty="0"/>
              <a:t> Below are the details that will be pre-populated.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Period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Month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Organizational unit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County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Subcounty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Facility Name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Mfl</a:t>
            </a:r>
            <a:r>
              <a:rPr lang="en-US" dirty="0">
                <a:solidFill>
                  <a:schemeClr val="tx1"/>
                </a:solidFill>
              </a:rPr>
              <a:t> 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6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3200" dirty="0"/>
              <a:t>Downloading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Click the link  </a:t>
            </a:r>
            <a:r>
              <a:rPr lang="en-US" dirty="0">
                <a:hlinkClick r:id="rId2"/>
              </a:rPr>
              <a:t>http://hsdsacluster2.fhi360.org:8080/InternalSystem/gettemplate.jsp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From the window that opens, select </a:t>
            </a:r>
            <a:r>
              <a:rPr lang="en-US" dirty="0">
                <a:solidFill>
                  <a:schemeClr val="tx1"/>
                </a:solidFill>
              </a:rPr>
              <a:t>Year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Month</a:t>
            </a:r>
            <a:r>
              <a:rPr lang="en-US" dirty="0"/>
              <a:t> , </a:t>
            </a:r>
            <a:r>
              <a:rPr lang="en-US" dirty="0">
                <a:solidFill>
                  <a:schemeClr val="tx1"/>
                </a:solidFill>
              </a:rPr>
              <a:t>County</a:t>
            </a:r>
            <a:r>
              <a:rPr lang="en-US" dirty="0"/>
              <a:t> ,Subcounty and facility then Click </a:t>
            </a:r>
            <a:r>
              <a:rPr lang="en-US" dirty="0">
                <a:solidFill>
                  <a:schemeClr val="tx1"/>
                </a:solidFill>
              </a:rPr>
              <a:t>Download</a:t>
            </a:r>
            <a:r>
              <a:rPr lang="en-US" dirty="0"/>
              <a:t> button.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Year, Month and county are </a:t>
            </a:r>
            <a:r>
              <a:rPr lang="en-US" dirty="0">
                <a:highlight>
                  <a:srgbClr val="FFFF00"/>
                </a:highlight>
              </a:rPr>
              <a:t>must</a:t>
            </a:r>
            <a:r>
              <a:rPr lang="en-US" dirty="0"/>
              <a:t> select.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Subcounty and facility name are </a:t>
            </a:r>
            <a:r>
              <a:rPr lang="en-US" dirty="0">
                <a:highlight>
                  <a:srgbClr val="FFFF00"/>
                </a:highlight>
              </a:rPr>
              <a:t>optional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To download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F1a</a:t>
            </a:r>
            <a:r>
              <a:rPr lang="en-US" dirty="0"/>
              <a:t> templates for all active facilities within an entire county, choose the </a:t>
            </a:r>
            <a:r>
              <a:rPr lang="en-US" dirty="0">
                <a:solidFill>
                  <a:schemeClr val="tx1"/>
                </a:solidFill>
              </a:rPr>
              <a:t>county</a:t>
            </a:r>
            <a:r>
              <a:rPr lang="en-US" dirty="0"/>
              <a:t> and leave blank the </a:t>
            </a:r>
            <a:r>
              <a:rPr lang="en-US" dirty="0">
                <a:solidFill>
                  <a:schemeClr val="tx1"/>
                </a:solidFill>
              </a:rPr>
              <a:t>subcounty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facility</a:t>
            </a:r>
            <a:r>
              <a:rPr lang="en-US" dirty="0"/>
              <a:t>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To download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F1a</a:t>
            </a:r>
            <a:r>
              <a:rPr lang="en-US" dirty="0"/>
              <a:t> templates for all active facilities within one or more </a:t>
            </a:r>
            <a:r>
              <a:rPr lang="en-US" dirty="0">
                <a:solidFill>
                  <a:schemeClr val="tx1"/>
                </a:solidFill>
              </a:rPr>
              <a:t>sub-counties</a:t>
            </a:r>
            <a:r>
              <a:rPr lang="en-US" dirty="0"/>
              <a:t>, choose the county, sub-counties and leave blank the facility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Downloading a F1a template for more than 1 facility generates a zipped folder with excel files.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Downloading a F1a template for one facility generates an non-zipped excel output.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4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Downloading Blank Form 1a Template for multiple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3086A-6436-4265-882E-219F8A62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3" y="1236915"/>
            <a:ext cx="7031489" cy="5174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2CB96-BCF0-4744-AC64-CFE774A5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27" y="5822766"/>
            <a:ext cx="4814596" cy="1013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2B85740-13A3-4768-A4E8-D3B77565CDA3}"/>
              </a:ext>
            </a:extLst>
          </p:cNvPr>
          <p:cNvSpPr/>
          <p:nvPr/>
        </p:nvSpPr>
        <p:spPr>
          <a:xfrm>
            <a:off x="2738733" y="6058812"/>
            <a:ext cx="1170793" cy="3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 zipped output</a:t>
            </a:r>
          </a:p>
        </p:txBody>
      </p:sp>
    </p:spTree>
    <p:extLst>
      <p:ext uri="{BB962C8B-B14F-4D97-AF65-F5344CB8AC3E}">
        <p14:creationId xmlns:p14="http://schemas.microsoft.com/office/powerpoint/2010/main" val="277534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60AD35-4E53-4CCB-9F08-13A3C537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187937"/>
            <a:ext cx="7523715" cy="531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Downloading Blank Form 1a Template for 1 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B85740-13A3-4768-A4E8-D3B77565CDA3}"/>
              </a:ext>
            </a:extLst>
          </p:cNvPr>
          <p:cNvSpPr/>
          <p:nvPr/>
        </p:nvSpPr>
        <p:spPr>
          <a:xfrm>
            <a:off x="3809441" y="6115921"/>
            <a:ext cx="1519230" cy="3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 single site excel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BFD72-8F89-4771-9F2C-D0EAB2E4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71" y="5791200"/>
            <a:ext cx="4564798" cy="947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170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Filling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If your download was zipped ,ensure you first extract it into a normal folder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From the extracted folder, open each of the excel sheets and fill data appropriately. Each sheet has data for a specific month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Ensure you have filled data on all the sections in the form based on facility’s program area support.eg HTC, PMTCT, ART , SGBV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Incases of corrections, always ensure data is filled in all the Form sections , even if the area of correction is only one.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After filling all the sections, check the Warning and Errors section for any flagged errors per age for your action.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As you correct the errors and warnings, the errors and warning notifications reduce/disappear.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Flagged Errors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be addressed before uploading the filled excel template. Otherwise, data will not be sent to the server.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Filling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525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24593-3384-41C4-A43D-BE5FA172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976"/>
            <a:ext cx="12192000" cy="3366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CE652-3D08-4912-B027-1E8F8133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4955"/>
            <a:ext cx="12192000" cy="2504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BA6DA-25A5-46EC-B488-41E42D445F3B}"/>
              </a:ext>
            </a:extLst>
          </p:cNvPr>
          <p:cNvSpPr/>
          <p:nvPr/>
        </p:nvSpPr>
        <p:spPr>
          <a:xfrm>
            <a:off x="7203233" y="6969967"/>
            <a:ext cx="4030824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After correcting the PITC-Emergency Testing vs positive data for age 45-45 F, errors disappear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1A3ACE-72AA-40A6-A82D-74A80DAF5154}"/>
              </a:ext>
            </a:extLst>
          </p:cNvPr>
          <p:cNvSpPr/>
          <p:nvPr/>
        </p:nvSpPr>
        <p:spPr>
          <a:xfrm>
            <a:off x="7097726" y="3429000"/>
            <a:ext cx="4030824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Before Correcting the PITC-Emergency Testing vs positive data for age 45-45 F</a:t>
            </a:r>
          </a:p>
        </p:txBody>
      </p:sp>
    </p:spTree>
    <p:extLst>
      <p:ext uri="{BB962C8B-B14F-4D97-AF65-F5344CB8AC3E}">
        <p14:creationId xmlns:p14="http://schemas.microsoft.com/office/powerpoint/2010/main" val="98370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Uploading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166771" cy="2024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To upload filled F1a data template, ensure you have logged into IMIS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After login , click the </a:t>
            </a:r>
            <a:r>
              <a:rPr lang="en-US" b="1" dirty="0"/>
              <a:t>Form 1A Excel </a:t>
            </a:r>
            <a:r>
              <a:rPr lang="en-US" dirty="0"/>
              <a:t>menu then </a:t>
            </a:r>
            <a:r>
              <a:rPr lang="en-US" b="1" dirty="0"/>
              <a:t>Upload F1a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9A183-86A1-4C0E-99C8-711A809A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" y="2660125"/>
            <a:ext cx="1082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35" y="510419"/>
            <a:ext cx="7766936" cy="677519"/>
          </a:xfrm>
        </p:spPr>
        <p:txBody>
          <a:bodyPr/>
          <a:lstStyle/>
          <a:p>
            <a:pPr algn="ctr"/>
            <a:r>
              <a:rPr lang="en-US" sz="2400" dirty="0"/>
              <a:t>Uploading Form 1a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719" y="2613035"/>
            <a:ext cx="7832252" cy="270558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E4084-74B0-46AC-8C10-C8E29F56DD91}"/>
              </a:ext>
            </a:extLst>
          </p:cNvPr>
          <p:cNvSpPr txBox="1">
            <a:spLocks/>
          </p:cNvSpPr>
          <p:nvPr/>
        </p:nvSpPr>
        <p:spPr>
          <a:xfrm>
            <a:off x="1219200" y="1320801"/>
            <a:ext cx="8366861" cy="222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You can upload data for one or more facilities for one or more months at once.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To do that, put all the excel files to be uploaded in the same folder.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Click the Choose files button to browse and select the files to upload.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Use the control button in the keyboard to select multiple excel files.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Click the Upload Button and wait for a upload feedback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is successful without errors and warnings, you will see an output in the web saying that data upload was successful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has errors , you will see an output in excel file named </a:t>
            </a:r>
            <a:r>
              <a:rPr lang="en-US" b="1" dirty="0" err="1"/>
              <a:t>Data_quality</a:t>
            </a:r>
            <a:r>
              <a:rPr lang="en-US" b="1" dirty="0"/>
              <a:t> Errors.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/>
              <a:t>If the upload has warnings only, you will see an output embedded in excel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32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945</TotalTime>
  <Words>911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Form 1A Data Upload Module</vt:lpstr>
      <vt:lpstr>Overview</vt:lpstr>
      <vt:lpstr>Downloading Form 1a Template</vt:lpstr>
      <vt:lpstr>Downloading Blank Form 1a Template for multiple sites</vt:lpstr>
      <vt:lpstr>Downloading Blank Form 1a Template for 1 site</vt:lpstr>
      <vt:lpstr>Filling Form 1a Template</vt:lpstr>
      <vt:lpstr>Filling Form 1a Template</vt:lpstr>
      <vt:lpstr>Uploading Form 1a Template</vt:lpstr>
      <vt:lpstr>Uploading Form 1a Template</vt:lpstr>
      <vt:lpstr>Successful Form 1a Template Upload</vt:lpstr>
      <vt:lpstr>Successful Form 1a Template Upload with Warnings</vt:lpstr>
      <vt:lpstr>Unsuccessful Form 1a Template Upload</vt:lpstr>
      <vt:lpstr>Correcting Failed Form 1a Template Upload</vt:lpstr>
      <vt:lpstr>Note Carefully</vt:lpstr>
      <vt:lpstr>Good Luck as you upload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HVAT</dc:title>
  <dc:creator>Emmanuel Kaunda</dc:creator>
  <cp:lastModifiedBy>Emmanuel Kaunda</cp:lastModifiedBy>
  <cp:revision>34</cp:revision>
  <cp:lastPrinted>2018-03-16T09:41:27Z</cp:lastPrinted>
  <dcterms:created xsi:type="dcterms:W3CDTF">2017-05-08T05:40:23Z</dcterms:created>
  <dcterms:modified xsi:type="dcterms:W3CDTF">2019-03-25T12:25:54Z</dcterms:modified>
</cp:coreProperties>
</file>