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257" r:id="rId3"/>
    <p:sldId id="258" r:id="rId4"/>
    <p:sldId id="260" r:id="rId5"/>
    <p:sldId id="259" r:id="rId6"/>
    <p:sldId id="276" r:id="rId7"/>
    <p:sldId id="262" r:id="rId8"/>
    <p:sldId id="261" r:id="rId9"/>
    <p:sldId id="264" r:id="rId10"/>
    <p:sldId id="263" r:id="rId11"/>
    <p:sldId id="266" r:id="rId12"/>
    <p:sldId id="265" r:id="rId13"/>
    <p:sldId id="267" r:id="rId14"/>
    <p:sldId id="268" r:id="rId15"/>
    <p:sldId id="270" r:id="rId16"/>
    <p:sldId id="269" r:id="rId17"/>
    <p:sldId id="272" r:id="rId18"/>
    <p:sldId id="271" r:id="rId19"/>
    <p:sldId id="274" r:id="rId20"/>
    <p:sldId id="273" r:id="rId21"/>
    <p:sldId id="277" r:id="rId22"/>
    <p:sldId id="275" r:id="rId23"/>
    <p:sldId id="279" r:id="rId24"/>
    <p:sldId id="278"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325" r:id="rId39"/>
    <p:sldId id="293" r:id="rId40"/>
    <p:sldId id="294" r:id="rId41"/>
    <p:sldId id="295" r:id="rId42"/>
    <p:sldId id="296" r:id="rId43"/>
    <p:sldId id="297" r:id="rId44"/>
    <p:sldId id="298" r:id="rId45"/>
    <p:sldId id="299" r:id="rId46"/>
    <p:sldId id="300" r:id="rId47"/>
    <p:sldId id="320" r:id="rId48"/>
    <p:sldId id="321" r:id="rId49"/>
    <p:sldId id="322" r:id="rId50"/>
    <p:sldId id="323" r:id="rId51"/>
    <p:sldId id="324" r:id="rId52"/>
    <p:sldId id="313" r:id="rId53"/>
    <p:sldId id="315" r:id="rId54"/>
    <p:sldId id="314" r:id="rId55"/>
    <p:sldId id="301" r:id="rId56"/>
    <p:sldId id="303" r:id="rId57"/>
    <p:sldId id="302" r:id="rId58"/>
    <p:sldId id="305" r:id="rId59"/>
    <p:sldId id="304" r:id="rId60"/>
    <p:sldId id="306" r:id="rId61"/>
    <p:sldId id="308" r:id="rId62"/>
    <p:sldId id="307" r:id="rId63"/>
    <p:sldId id="309" r:id="rId64"/>
    <p:sldId id="311" r:id="rId65"/>
    <p:sldId id="310" r:id="rId66"/>
    <p:sldId id="312" r:id="rId67"/>
    <p:sldId id="316" r:id="rId68"/>
    <p:sldId id="317" r:id="rId69"/>
    <p:sldId id="318" r:id="rId70"/>
    <p:sldId id="319"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574" autoAdjust="0"/>
  </p:normalViewPr>
  <p:slideViewPr>
    <p:cSldViewPr>
      <p:cViewPr>
        <p:scale>
          <a:sx n="60" d="100"/>
          <a:sy n="60" d="100"/>
        </p:scale>
        <p:origin x="-1656" y="-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C7B836-79D4-4CE5-99DA-79DD920E8BCE}" type="datetimeFigureOut">
              <a:rPr lang="en-US" smtClean="0"/>
              <a:t>4/26/2014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5E37D0-0E2C-443E-AA0C-E1E17F316FAF}" type="slidenum">
              <a:rPr lang="en-US" smtClean="0"/>
              <a:t>‹#›</a:t>
            </a:fld>
            <a:endParaRPr lang="en-US" dirty="0"/>
          </a:p>
        </p:txBody>
      </p:sp>
    </p:spTree>
    <p:extLst>
      <p:ext uri="{BB962C8B-B14F-4D97-AF65-F5344CB8AC3E}">
        <p14:creationId xmlns:p14="http://schemas.microsoft.com/office/powerpoint/2010/main" val="1741225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Elaborate</a:t>
            </a:r>
            <a:r>
              <a:rPr lang="en-US" baseline="0" dirty="0" smtClean="0"/>
              <a:t> More on Koibatek Study of Pregnant Mothers.</a:t>
            </a:r>
          </a:p>
          <a:p>
            <a:r>
              <a:rPr lang="en-US" baseline="0" dirty="0" smtClean="0"/>
              <a:t>The enrollment application uses formhub   to collect and store the data from the field and for aggregation and exporting  into the core System for more precise editing.</a:t>
            </a:r>
          </a:p>
          <a:p>
            <a:r>
              <a:rPr lang="en-US" baseline="0" dirty="0" smtClean="0"/>
              <a:t>ODK Collect  needs a formhub username and password, from where one can access the mothers enrollment form, fill all the details, save , edit and upload the details through the internet to a server.</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85E37D0-0E2C-443E-AA0C-E1E17F316FAF}" type="slidenum">
              <a:rPr lang="en-US" smtClean="0"/>
              <a:t>2</a:t>
            </a:fld>
            <a:endParaRPr lang="en-US" dirty="0"/>
          </a:p>
        </p:txBody>
      </p:sp>
    </p:spTree>
    <p:extLst>
      <p:ext uri="{BB962C8B-B14F-4D97-AF65-F5344CB8AC3E}">
        <p14:creationId xmlns:p14="http://schemas.microsoft.com/office/powerpoint/2010/main" val="2807624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5E37D0-0E2C-443E-AA0C-E1E17F316FAF}" type="slidenum">
              <a:rPr lang="en-US" smtClean="0"/>
              <a:t>14</a:t>
            </a:fld>
            <a:endParaRPr lang="en-US" dirty="0"/>
          </a:p>
        </p:txBody>
      </p:sp>
    </p:spTree>
    <p:extLst>
      <p:ext uri="{BB962C8B-B14F-4D97-AF65-F5344CB8AC3E}">
        <p14:creationId xmlns:p14="http://schemas.microsoft.com/office/powerpoint/2010/main" val="3792879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just the first page of the mobile application. Every question / note in the application is usually left in its page. </a:t>
            </a:r>
            <a:endParaRPr lang="en-US" dirty="0"/>
          </a:p>
        </p:txBody>
      </p:sp>
      <p:sp>
        <p:nvSpPr>
          <p:cNvPr id="4" name="Slide Number Placeholder 3"/>
          <p:cNvSpPr>
            <a:spLocks noGrp="1"/>
          </p:cNvSpPr>
          <p:nvPr>
            <p:ph type="sldNum" sz="quarter" idx="10"/>
          </p:nvPr>
        </p:nvSpPr>
        <p:spPr/>
        <p:txBody>
          <a:bodyPr/>
          <a:lstStyle/>
          <a:p>
            <a:fld id="{585E37D0-0E2C-443E-AA0C-E1E17F316FAF}" type="slidenum">
              <a:rPr lang="en-US" smtClean="0"/>
              <a:t>15</a:t>
            </a:fld>
            <a:endParaRPr lang="en-US" dirty="0"/>
          </a:p>
        </p:txBody>
      </p:sp>
    </p:spTree>
    <p:extLst>
      <p:ext uri="{BB962C8B-B14F-4D97-AF65-F5344CB8AC3E}">
        <p14:creationId xmlns:p14="http://schemas.microsoft.com/office/powerpoint/2010/main" val="4208109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part assumes that one has already completed</a:t>
            </a:r>
            <a:r>
              <a:rPr lang="en-US" baseline="0" dirty="0" smtClean="0"/>
              <a:t> step one of running the application the first time on ODK Collect.</a:t>
            </a:r>
            <a:endParaRPr lang="en-US" dirty="0"/>
          </a:p>
        </p:txBody>
      </p:sp>
      <p:sp>
        <p:nvSpPr>
          <p:cNvPr id="4" name="Slide Number Placeholder 3"/>
          <p:cNvSpPr>
            <a:spLocks noGrp="1"/>
          </p:cNvSpPr>
          <p:nvPr>
            <p:ph type="sldNum" sz="quarter" idx="10"/>
          </p:nvPr>
        </p:nvSpPr>
        <p:spPr/>
        <p:txBody>
          <a:bodyPr/>
          <a:lstStyle/>
          <a:p>
            <a:fld id="{585E37D0-0E2C-443E-AA0C-E1E17F316FAF}" type="slidenum">
              <a:rPr lang="en-US" smtClean="0"/>
              <a:t>16</a:t>
            </a:fld>
            <a:endParaRPr lang="en-US" dirty="0"/>
          </a:p>
        </p:txBody>
      </p:sp>
    </p:spTree>
    <p:extLst>
      <p:ext uri="{BB962C8B-B14F-4D97-AF65-F5344CB8AC3E}">
        <p14:creationId xmlns:p14="http://schemas.microsoft.com/office/powerpoint/2010/main" val="3253812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Enrolling</a:t>
            </a:r>
            <a:r>
              <a:rPr lang="en-US" baseline="0" dirty="0" smtClean="0"/>
              <a:t> mothers form.</a:t>
            </a:r>
            <a:endParaRPr lang="en-US" dirty="0"/>
          </a:p>
        </p:txBody>
      </p:sp>
      <p:sp>
        <p:nvSpPr>
          <p:cNvPr id="4" name="Slide Number Placeholder 3"/>
          <p:cNvSpPr>
            <a:spLocks noGrp="1"/>
          </p:cNvSpPr>
          <p:nvPr>
            <p:ph type="sldNum" sz="quarter" idx="10"/>
          </p:nvPr>
        </p:nvSpPr>
        <p:spPr/>
        <p:txBody>
          <a:bodyPr/>
          <a:lstStyle/>
          <a:p>
            <a:fld id="{585E37D0-0E2C-443E-AA0C-E1E17F316FAF}" type="slidenum">
              <a:rPr lang="en-US" smtClean="0"/>
              <a:t>17</a:t>
            </a:fld>
            <a:endParaRPr lang="en-US" dirty="0"/>
          </a:p>
        </p:txBody>
      </p:sp>
    </p:spTree>
    <p:extLst>
      <p:ext uri="{BB962C8B-B14F-4D97-AF65-F5344CB8AC3E}">
        <p14:creationId xmlns:p14="http://schemas.microsoft.com/office/powerpoint/2010/main" val="536405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enter the start and end date to specify the</a:t>
            </a:r>
            <a:r>
              <a:rPr lang="en-US" baseline="0" dirty="0" smtClean="0"/>
              <a:t> range of data to download.</a:t>
            </a:r>
            <a:endParaRPr lang="en-US" dirty="0"/>
          </a:p>
        </p:txBody>
      </p:sp>
      <p:sp>
        <p:nvSpPr>
          <p:cNvPr id="4" name="Slide Number Placeholder 3"/>
          <p:cNvSpPr>
            <a:spLocks noGrp="1"/>
          </p:cNvSpPr>
          <p:nvPr>
            <p:ph type="sldNum" sz="quarter" idx="10"/>
          </p:nvPr>
        </p:nvSpPr>
        <p:spPr/>
        <p:txBody>
          <a:bodyPr/>
          <a:lstStyle/>
          <a:p>
            <a:fld id="{585E37D0-0E2C-443E-AA0C-E1E17F316FAF}" type="slidenum">
              <a:rPr lang="en-US" smtClean="0"/>
              <a:t>19</a:t>
            </a:fld>
            <a:endParaRPr lang="en-US" dirty="0"/>
          </a:p>
        </p:txBody>
      </p:sp>
    </p:spTree>
    <p:extLst>
      <p:ext uri="{BB962C8B-B14F-4D97-AF65-F5344CB8AC3E}">
        <p14:creationId xmlns:p14="http://schemas.microsoft.com/office/powerpoint/2010/main" val="117940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585E37D0-0E2C-443E-AA0C-E1E17F316FAF}" type="slidenum">
              <a:rPr lang="en-US" smtClean="0"/>
              <a:t>21</a:t>
            </a:fld>
            <a:endParaRPr lang="en-US" dirty="0"/>
          </a:p>
        </p:txBody>
      </p:sp>
    </p:spTree>
    <p:extLst>
      <p:ext uri="{BB962C8B-B14F-4D97-AF65-F5344CB8AC3E}">
        <p14:creationId xmlns:p14="http://schemas.microsoft.com/office/powerpoint/2010/main" val="1375751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the next page which</a:t>
            </a:r>
            <a:r>
              <a:rPr lang="en-US" baseline="0" dirty="0" smtClean="0"/>
              <a:t> is the maternal profile page</a:t>
            </a:r>
            <a:endParaRPr lang="en-US" dirty="0"/>
          </a:p>
        </p:txBody>
      </p:sp>
      <p:sp>
        <p:nvSpPr>
          <p:cNvPr id="4" name="Slide Number Placeholder 3"/>
          <p:cNvSpPr>
            <a:spLocks noGrp="1"/>
          </p:cNvSpPr>
          <p:nvPr>
            <p:ph type="sldNum" sz="quarter" idx="10"/>
          </p:nvPr>
        </p:nvSpPr>
        <p:spPr/>
        <p:txBody>
          <a:bodyPr/>
          <a:lstStyle/>
          <a:p>
            <a:fld id="{585E37D0-0E2C-443E-AA0C-E1E17F316FAF}" type="slidenum">
              <a:rPr lang="en-US" smtClean="0"/>
              <a:t>24</a:t>
            </a:fld>
            <a:endParaRPr lang="en-US" dirty="0"/>
          </a:p>
        </p:txBody>
      </p:sp>
    </p:spTree>
    <p:extLst>
      <p:ext uri="{BB962C8B-B14F-4D97-AF65-F5344CB8AC3E}">
        <p14:creationId xmlns:p14="http://schemas.microsoft.com/office/powerpoint/2010/main" val="7693208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t>
            </a:r>
            <a:endParaRPr lang="en-US" dirty="0"/>
          </a:p>
        </p:txBody>
      </p:sp>
      <p:sp>
        <p:nvSpPr>
          <p:cNvPr id="4" name="Slide Number Placeholder 3"/>
          <p:cNvSpPr>
            <a:spLocks noGrp="1"/>
          </p:cNvSpPr>
          <p:nvPr>
            <p:ph type="sldNum" sz="quarter" idx="10"/>
          </p:nvPr>
        </p:nvSpPr>
        <p:spPr/>
        <p:txBody>
          <a:bodyPr/>
          <a:lstStyle/>
          <a:p>
            <a:fld id="{585E37D0-0E2C-443E-AA0C-E1E17F316FAF}" type="slidenum">
              <a:rPr lang="en-US" smtClean="0"/>
              <a:t>25</a:t>
            </a:fld>
            <a:endParaRPr lang="en-US" dirty="0"/>
          </a:p>
        </p:txBody>
      </p:sp>
    </p:spTree>
    <p:extLst>
      <p:ext uri="{BB962C8B-B14F-4D97-AF65-F5344CB8AC3E}">
        <p14:creationId xmlns:p14="http://schemas.microsoft.com/office/powerpoint/2010/main" val="4739417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can add a row </a:t>
            </a:r>
            <a:endParaRPr lang="en-US" dirty="0"/>
          </a:p>
        </p:txBody>
      </p:sp>
      <p:sp>
        <p:nvSpPr>
          <p:cNvPr id="4" name="Slide Number Placeholder 3"/>
          <p:cNvSpPr>
            <a:spLocks noGrp="1"/>
          </p:cNvSpPr>
          <p:nvPr>
            <p:ph type="sldNum" sz="quarter" idx="10"/>
          </p:nvPr>
        </p:nvSpPr>
        <p:spPr/>
        <p:txBody>
          <a:bodyPr/>
          <a:lstStyle/>
          <a:p>
            <a:fld id="{585E37D0-0E2C-443E-AA0C-E1E17F316FAF}" type="slidenum">
              <a:rPr lang="en-US" smtClean="0"/>
              <a:t>27</a:t>
            </a:fld>
            <a:endParaRPr lang="en-US" dirty="0"/>
          </a:p>
        </p:txBody>
      </p:sp>
    </p:spTree>
    <p:extLst>
      <p:ext uri="{BB962C8B-B14F-4D97-AF65-F5344CB8AC3E}">
        <p14:creationId xmlns:p14="http://schemas.microsoft.com/office/powerpoint/2010/main" val="1641044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5E37D0-0E2C-443E-AA0C-E1E17F316FAF}" type="slidenum">
              <a:rPr lang="en-US" smtClean="0"/>
              <a:t>31</a:t>
            </a:fld>
            <a:endParaRPr lang="en-US" dirty="0"/>
          </a:p>
        </p:txBody>
      </p:sp>
    </p:spTree>
    <p:extLst>
      <p:ext uri="{BB962C8B-B14F-4D97-AF65-F5344CB8AC3E}">
        <p14:creationId xmlns:p14="http://schemas.microsoft.com/office/powerpoint/2010/main" val="2365834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5E37D0-0E2C-443E-AA0C-E1E17F316FAF}" type="slidenum">
              <a:rPr lang="en-US" smtClean="0"/>
              <a:t>4</a:t>
            </a:fld>
            <a:endParaRPr lang="en-US" dirty="0"/>
          </a:p>
        </p:txBody>
      </p:sp>
    </p:spTree>
    <p:extLst>
      <p:ext uri="{BB962C8B-B14F-4D97-AF65-F5344CB8AC3E}">
        <p14:creationId xmlns:p14="http://schemas.microsoft.com/office/powerpoint/2010/main" val="40484864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on Finish to save the data entry form.</a:t>
            </a:r>
            <a:endParaRPr lang="en-US" dirty="0"/>
          </a:p>
        </p:txBody>
      </p:sp>
      <p:sp>
        <p:nvSpPr>
          <p:cNvPr id="4" name="Slide Number Placeholder 3"/>
          <p:cNvSpPr>
            <a:spLocks noGrp="1"/>
          </p:cNvSpPr>
          <p:nvPr>
            <p:ph type="sldNum" sz="quarter" idx="10"/>
          </p:nvPr>
        </p:nvSpPr>
        <p:spPr/>
        <p:txBody>
          <a:bodyPr/>
          <a:lstStyle/>
          <a:p>
            <a:fld id="{585E37D0-0E2C-443E-AA0C-E1E17F316FAF}" type="slidenum">
              <a:rPr lang="en-US" smtClean="0"/>
              <a:t>35</a:t>
            </a:fld>
            <a:endParaRPr lang="en-US" dirty="0"/>
          </a:p>
        </p:txBody>
      </p:sp>
    </p:spTree>
    <p:extLst>
      <p:ext uri="{BB962C8B-B14F-4D97-AF65-F5344CB8AC3E}">
        <p14:creationId xmlns:p14="http://schemas.microsoft.com/office/powerpoint/2010/main" val="3135307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section contains</a:t>
            </a:r>
            <a:r>
              <a:rPr lang="en-US" baseline="0" dirty="0" smtClean="0"/>
              <a:t> details from columns a to h of the ANC register.</a:t>
            </a:r>
          </a:p>
          <a:p>
            <a:r>
              <a:rPr lang="en-US" baseline="0" dirty="0" smtClean="0"/>
              <a:t>NB: as of this version of MNHC, one is not allowed to enter the ANC Number manually.</a:t>
            </a:r>
            <a:endParaRPr lang="en-US" dirty="0"/>
          </a:p>
        </p:txBody>
      </p:sp>
      <p:sp>
        <p:nvSpPr>
          <p:cNvPr id="4" name="Slide Number Placeholder 3"/>
          <p:cNvSpPr>
            <a:spLocks noGrp="1"/>
          </p:cNvSpPr>
          <p:nvPr>
            <p:ph type="sldNum" sz="quarter" idx="10"/>
          </p:nvPr>
        </p:nvSpPr>
        <p:spPr/>
        <p:txBody>
          <a:bodyPr/>
          <a:lstStyle/>
          <a:p>
            <a:fld id="{585E37D0-0E2C-443E-AA0C-E1E17F316FAF}" type="slidenum">
              <a:rPr lang="en-US" smtClean="0"/>
              <a:t>39</a:t>
            </a:fld>
            <a:endParaRPr lang="en-US" dirty="0"/>
          </a:p>
        </p:txBody>
      </p:sp>
    </p:spTree>
    <p:extLst>
      <p:ext uri="{BB962C8B-B14F-4D97-AF65-F5344CB8AC3E}">
        <p14:creationId xmlns:p14="http://schemas.microsoft.com/office/powerpoint/2010/main" val="13577018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5E37D0-0E2C-443E-AA0C-E1E17F316FAF}" type="slidenum">
              <a:rPr lang="en-US" smtClean="0"/>
              <a:t>40</a:t>
            </a:fld>
            <a:endParaRPr lang="en-US" dirty="0"/>
          </a:p>
        </p:txBody>
      </p:sp>
    </p:spTree>
    <p:extLst>
      <p:ext uri="{BB962C8B-B14F-4D97-AF65-F5344CB8AC3E}">
        <p14:creationId xmlns:p14="http://schemas.microsoft.com/office/powerpoint/2010/main" val="11179134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Section Q to W</a:t>
            </a:r>
            <a:endParaRPr lang="en-US" dirty="0"/>
          </a:p>
        </p:txBody>
      </p:sp>
      <p:sp>
        <p:nvSpPr>
          <p:cNvPr id="4" name="Slide Number Placeholder 3"/>
          <p:cNvSpPr>
            <a:spLocks noGrp="1"/>
          </p:cNvSpPr>
          <p:nvPr>
            <p:ph type="sldNum" sz="quarter" idx="10"/>
          </p:nvPr>
        </p:nvSpPr>
        <p:spPr/>
        <p:txBody>
          <a:bodyPr/>
          <a:lstStyle/>
          <a:p>
            <a:fld id="{585E37D0-0E2C-443E-AA0C-E1E17F316FAF}" type="slidenum">
              <a:rPr lang="en-US" smtClean="0"/>
              <a:t>41</a:t>
            </a:fld>
            <a:endParaRPr lang="en-US" dirty="0"/>
          </a:p>
        </p:txBody>
      </p:sp>
    </p:spTree>
    <p:extLst>
      <p:ext uri="{BB962C8B-B14F-4D97-AF65-F5344CB8AC3E}">
        <p14:creationId xmlns:p14="http://schemas.microsoft.com/office/powerpoint/2010/main" val="1853148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page here means</a:t>
            </a:r>
            <a:r>
              <a:rPr lang="en-US" baseline="0" dirty="0" smtClean="0"/>
              <a:t> the maximum number of characters allowed in a single SMS. If the sms is greater than 160, then the number will be greater than that.</a:t>
            </a:r>
            <a:endParaRPr lang="en-US" dirty="0"/>
          </a:p>
        </p:txBody>
      </p:sp>
      <p:sp>
        <p:nvSpPr>
          <p:cNvPr id="4" name="Slide Number Placeholder 3"/>
          <p:cNvSpPr>
            <a:spLocks noGrp="1"/>
          </p:cNvSpPr>
          <p:nvPr>
            <p:ph type="sldNum" sz="quarter" idx="10"/>
          </p:nvPr>
        </p:nvSpPr>
        <p:spPr/>
        <p:txBody>
          <a:bodyPr/>
          <a:lstStyle/>
          <a:p>
            <a:fld id="{585E37D0-0E2C-443E-AA0C-E1E17F316FAF}" type="slidenum">
              <a:rPr lang="en-US" smtClean="0"/>
              <a:t>55</a:t>
            </a:fld>
            <a:endParaRPr lang="en-US" dirty="0"/>
          </a:p>
        </p:txBody>
      </p:sp>
    </p:spTree>
    <p:extLst>
      <p:ext uri="{BB962C8B-B14F-4D97-AF65-F5344CB8AC3E}">
        <p14:creationId xmlns:p14="http://schemas.microsoft.com/office/powerpoint/2010/main" val="34279767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5E37D0-0E2C-443E-AA0C-E1E17F316FAF}" type="slidenum">
              <a:rPr lang="en-US" smtClean="0"/>
              <a:t>56</a:t>
            </a:fld>
            <a:endParaRPr lang="en-US" dirty="0"/>
          </a:p>
        </p:txBody>
      </p:sp>
    </p:spTree>
    <p:extLst>
      <p:ext uri="{BB962C8B-B14F-4D97-AF65-F5344CB8AC3E}">
        <p14:creationId xmlns:p14="http://schemas.microsoft.com/office/powerpoint/2010/main" val="6769123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To avoid sending duplicate SMS , a monitoring table exists that indicates whether ANC SMS/ EDD SMS for that day have been send and thus no SMSs can resend again to the intended receivers .</a:t>
            </a:r>
          </a:p>
          <a:p>
            <a:r>
              <a:rPr lang="en-US" sz="1200" kern="1200" dirty="0" smtClean="0">
                <a:solidFill>
                  <a:schemeClr val="tx1"/>
                </a:solidFill>
                <a:effectLst/>
                <a:latin typeface="+mn-lt"/>
                <a:ea typeface="+mn-ea"/>
                <a:cs typeface="+mn-cs"/>
              </a:rPr>
              <a:t>If the ANC and EDD execution time comes when  there is a problem in  internet connection ( important when sending SMSS) on the host machine of the system, then a </a:t>
            </a:r>
            <a:r>
              <a:rPr lang="en-US" sz="1200" b="1" kern="1200" dirty="0" smtClean="0">
                <a:solidFill>
                  <a:schemeClr val="tx1"/>
                </a:solidFill>
                <a:effectLst/>
                <a:latin typeface="+mn-lt"/>
                <a:ea typeface="+mn-ea"/>
                <a:cs typeface="+mn-cs"/>
              </a:rPr>
              <a:t>postponement</a:t>
            </a:r>
            <a:r>
              <a:rPr lang="en-US" sz="1200" kern="1200" dirty="0" smtClean="0">
                <a:solidFill>
                  <a:schemeClr val="tx1"/>
                </a:solidFill>
                <a:effectLst/>
                <a:latin typeface="+mn-lt"/>
                <a:ea typeface="+mn-ea"/>
                <a:cs typeface="+mn-cs"/>
              </a:rPr>
              <a:t> of the scheduler is done to a later time in a recurring manner until internet connection is back during that day,  where the execution is done and SMS send</a:t>
            </a:r>
            <a:endParaRPr lang="en-US" dirty="0"/>
          </a:p>
        </p:txBody>
      </p:sp>
      <p:sp>
        <p:nvSpPr>
          <p:cNvPr id="4" name="Slide Number Placeholder 3"/>
          <p:cNvSpPr>
            <a:spLocks noGrp="1"/>
          </p:cNvSpPr>
          <p:nvPr>
            <p:ph type="sldNum" sz="quarter" idx="10"/>
          </p:nvPr>
        </p:nvSpPr>
        <p:spPr/>
        <p:txBody>
          <a:bodyPr/>
          <a:lstStyle/>
          <a:p>
            <a:fld id="{585E37D0-0E2C-443E-AA0C-E1E17F316FAF}" type="slidenum">
              <a:rPr lang="en-US" smtClean="0"/>
              <a:t>63</a:t>
            </a:fld>
            <a:endParaRPr lang="en-US" dirty="0"/>
          </a:p>
        </p:txBody>
      </p:sp>
    </p:spTree>
    <p:extLst>
      <p:ext uri="{BB962C8B-B14F-4D97-AF65-F5344CB8AC3E}">
        <p14:creationId xmlns:p14="http://schemas.microsoft.com/office/powerpoint/2010/main" val="32270059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mother can send</a:t>
            </a:r>
            <a:r>
              <a:rPr lang="en-US" baseline="0" dirty="0" smtClean="0"/>
              <a:t> an sms to their chw using the registered next of kin’s phone number.</a:t>
            </a:r>
          </a:p>
          <a:p>
            <a:r>
              <a:rPr lang="en-US" baseline="0" dirty="0" smtClean="0"/>
              <a:t>A mother can also send an SMS to their chw using another unregistered number to their CHW. To do this, The mother should send an SMS beginning with their registered ten digit number, a space , then the message to the chw.</a:t>
            </a:r>
          </a:p>
        </p:txBody>
      </p:sp>
      <p:sp>
        <p:nvSpPr>
          <p:cNvPr id="4" name="Slide Number Placeholder 3"/>
          <p:cNvSpPr>
            <a:spLocks noGrp="1"/>
          </p:cNvSpPr>
          <p:nvPr>
            <p:ph type="sldNum" sz="quarter" idx="10"/>
          </p:nvPr>
        </p:nvSpPr>
        <p:spPr/>
        <p:txBody>
          <a:bodyPr/>
          <a:lstStyle/>
          <a:p>
            <a:fld id="{585E37D0-0E2C-443E-AA0C-E1E17F316FAF}" type="slidenum">
              <a:rPr lang="en-US" smtClean="0"/>
              <a:t>68</a:t>
            </a:fld>
            <a:endParaRPr lang="en-US" dirty="0"/>
          </a:p>
        </p:txBody>
      </p:sp>
    </p:spTree>
    <p:extLst>
      <p:ext uri="{BB962C8B-B14F-4D97-AF65-F5344CB8AC3E}">
        <p14:creationId xmlns:p14="http://schemas.microsoft.com/office/powerpoint/2010/main" val="40801950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5E37D0-0E2C-443E-AA0C-E1E17F316FAF}" type="slidenum">
              <a:rPr lang="en-US" smtClean="0"/>
              <a:t>69</a:t>
            </a:fld>
            <a:endParaRPr lang="en-US" dirty="0"/>
          </a:p>
        </p:txBody>
      </p:sp>
    </p:spTree>
    <p:extLst>
      <p:ext uri="{BB962C8B-B14F-4D97-AF65-F5344CB8AC3E}">
        <p14:creationId xmlns:p14="http://schemas.microsoft.com/office/powerpoint/2010/main" val="4197437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part is</a:t>
            </a:r>
            <a:r>
              <a:rPr lang="en-US" baseline="0" dirty="0" smtClean="0"/>
              <a:t> done when the user is running the application the first time</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your username is john, the formhub</a:t>
            </a:r>
            <a:r>
              <a:rPr lang="en-US" baseline="0" dirty="0" smtClean="0"/>
              <a:t> url will be of the form https//formhub.org/john.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this point, the formhub account is already created and thus an admin does not have to bother much on creating anything more.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585E37D0-0E2C-443E-AA0C-E1E17F316FAF}" type="slidenum">
              <a:rPr lang="en-US" smtClean="0"/>
              <a:t>5</a:t>
            </a:fld>
            <a:endParaRPr lang="en-US" dirty="0"/>
          </a:p>
        </p:txBody>
      </p:sp>
    </p:spTree>
    <p:extLst>
      <p:ext uri="{BB962C8B-B14F-4D97-AF65-F5344CB8AC3E}">
        <p14:creationId xmlns:p14="http://schemas.microsoft.com/office/powerpoint/2010/main" val="743431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can edit the host name , username and the password depending on the settings of your MYSQL </a:t>
            </a:r>
            <a:r>
              <a:rPr lang="en-US" baseline="0" dirty="0" err="1" smtClean="0"/>
              <a:t>database.However</a:t>
            </a:r>
            <a:r>
              <a:rPr lang="en-US" baseline="0" dirty="0" smtClean="0"/>
              <a:t>, this requires someone with a technical background of MYSQL installation.</a:t>
            </a:r>
            <a:endParaRPr lang="en-US" dirty="0"/>
          </a:p>
        </p:txBody>
      </p:sp>
      <p:sp>
        <p:nvSpPr>
          <p:cNvPr id="4" name="Slide Number Placeholder 3"/>
          <p:cNvSpPr>
            <a:spLocks noGrp="1"/>
          </p:cNvSpPr>
          <p:nvPr>
            <p:ph type="sldNum" sz="quarter" idx="10"/>
          </p:nvPr>
        </p:nvSpPr>
        <p:spPr/>
        <p:txBody>
          <a:bodyPr/>
          <a:lstStyle/>
          <a:p>
            <a:fld id="{585E37D0-0E2C-443E-AA0C-E1E17F316FAF}" type="slidenum">
              <a:rPr lang="en-US" smtClean="0"/>
              <a:t>6</a:t>
            </a:fld>
            <a:endParaRPr lang="en-US" dirty="0"/>
          </a:p>
        </p:txBody>
      </p:sp>
    </p:spTree>
    <p:extLst>
      <p:ext uri="{BB962C8B-B14F-4D97-AF65-F5344CB8AC3E}">
        <p14:creationId xmlns:p14="http://schemas.microsoft.com/office/powerpoint/2010/main" val="3863699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set up assumes that one has already installed the application using the setup files and that the host machine has got a tomcat server running .</a:t>
            </a:r>
            <a:endParaRPr lang="en-US" dirty="0"/>
          </a:p>
        </p:txBody>
      </p:sp>
      <p:sp>
        <p:nvSpPr>
          <p:cNvPr id="4" name="Slide Number Placeholder 3"/>
          <p:cNvSpPr>
            <a:spLocks noGrp="1"/>
          </p:cNvSpPr>
          <p:nvPr>
            <p:ph type="sldNum" sz="quarter" idx="10"/>
          </p:nvPr>
        </p:nvSpPr>
        <p:spPr/>
        <p:txBody>
          <a:bodyPr/>
          <a:lstStyle/>
          <a:p>
            <a:fld id="{585E37D0-0E2C-443E-AA0C-E1E17F316FAF}" type="slidenum">
              <a:rPr lang="en-US" smtClean="0"/>
              <a:t>8</a:t>
            </a:fld>
            <a:endParaRPr lang="en-US" dirty="0"/>
          </a:p>
        </p:txBody>
      </p:sp>
    </p:spTree>
    <p:extLst>
      <p:ext uri="{BB962C8B-B14F-4D97-AF65-F5344CB8AC3E}">
        <p14:creationId xmlns:p14="http://schemas.microsoft.com/office/powerpoint/2010/main" val="3815164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585E37D0-0E2C-443E-AA0C-E1E17F316FAF}" type="slidenum">
              <a:rPr lang="en-US" smtClean="0"/>
              <a:t>9</a:t>
            </a:fld>
            <a:endParaRPr lang="en-US" dirty="0"/>
          </a:p>
        </p:txBody>
      </p:sp>
    </p:spTree>
    <p:extLst>
      <p:ext uri="{BB962C8B-B14F-4D97-AF65-F5344CB8AC3E}">
        <p14:creationId xmlns:p14="http://schemas.microsoft.com/office/powerpoint/2010/main" val="3412543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CHWS should be existing</a:t>
            </a:r>
            <a:r>
              <a:rPr lang="en-US" baseline="0" dirty="0" smtClean="0"/>
              <a:t> into the system prior to registration of any mothers.</a:t>
            </a:r>
            <a:endParaRPr lang="en-US" dirty="0"/>
          </a:p>
        </p:txBody>
      </p:sp>
      <p:sp>
        <p:nvSpPr>
          <p:cNvPr id="4" name="Slide Number Placeholder 3"/>
          <p:cNvSpPr>
            <a:spLocks noGrp="1"/>
          </p:cNvSpPr>
          <p:nvPr>
            <p:ph type="sldNum" sz="quarter" idx="10"/>
          </p:nvPr>
        </p:nvSpPr>
        <p:spPr/>
        <p:txBody>
          <a:bodyPr/>
          <a:lstStyle/>
          <a:p>
            <a:fld id="{585E37D0-0E2C-443E-AA0C-E1E17F316FAF}" type="slidenum">
              <a:rPr lang="en-US" smtClean="0"/>
              <a:t>10</a:t>
            </a:fld>
            <a:endParaRPr lang="en-US" dirty="0"/>
          </a:p>
        </p:txBody>
      </p:sp>
    </p:spTree>
    <p:extLst>
      <p:ext uri="{BB962C8B-B14F-4D97-AF65-F5344CB8AC3E}">
        <p14:creationId xmlns:p14="http://schemas.microsoft.com/office/powerpoint/2010/main" val="2144415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should be an admin to edit a chw.</a:t>
            </a:r>
          </a:p>
          <a:p>
            <a:r>
              <a:rPr lang="en-US" baseline="0" dirty="0" smtClean="0"/>
              <a:t>You can search a chw by typing their first, last , middle name or phone number</a:t>
            </a:r>
            <a:endParaRPr lang="en-US" dirty="0"/>
          </a:p>
        </p:txBody>
      </p:sp>
      <p:sp>
        <p:nvSpPr>
          <p:cNvPr id="4" name="Slide Number Placeholder 3"/>
          <p:cNvSpPr>
            <a:spLocks noGrp="1"/>
          </p:cNvSpPr>
          <p:nvPr>
            <p:ph type="sldNum" sz="quarter" idx="10"/>
          </p:nvPr>
        </p:nvSpPr>
        <p:spPr/>
        <p:txBody>
          <a:bodyPr/>
          <a:lstStyle/>
          <a:p>
            <a:fld id="{585E37D0-0E2C-443E-AA0C-E1E17F316FAF}" type="slidenum">
              <a:rPr lang="en-US" smtClean="0"/>
              <a:t>12</a:t>
            </a:fld>
            <a:endParaRPr lang="en-US" dirty="0"/>
          </a:p>
        </p:txBody>
      </p:sp>
    </p:spTree>
    <p:extLst>
      <p:ext uri="{BB962C8B-B14F-4D97-AF65-F5344CB8AC3E}">
        <p14:creationId xmlns:p14="http://schemas.microsoft.com/office/powerpoint/2010/main" val="3024934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can change the chw of the mother by just . NB At this point one must have mothers already added.</a:t>
            </a:r>
            <a:endParaRPr lang="en-US" dirty="0"/>
          </a:p>
        </p:txBody>
      </p:sp>
      <p:sp>
        <p:nvSpPr>
          <p:cNvPr id="4" name="Slide Number Placeholder 3"/>
          <p:cNvSpPr>
            <a:spLocks noGrp="1"/>
          </p:cNvSpPr>
          <p:nvPr>
            <p:ph type="sldNum" sz="quarter" idx="10"/>
          </p:nvPr>
        </p:nvSpPr>
        <p:spPr/>
        <p:txBody>
          <a:bodyPr/>
          <a:lstStyle/>
          <a:p>
            <a:fld id="{585E37D0-0E2C-443E-AA0C-E1E17F316FAF}" type="slidenum">
              <a:rPr lang="en-US" smtClean="0"/>
              <a:t>13</a:t>
            </a:fld>
            <a:endParaRPr lang="en-US" dirty="0"/>
          </a:p>
        </p:txBody>
      </p:sp>
    </p:spTree>
    <p:extLst>
      <p:ext uri="{BB962C8B-B14F-4D97-AF65-F5344CB8AC3E}">
        <p14:creationId xmlns:p14="http://schemas.microsoft.com/office/powerpoint/2010/main" val="1304363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B04214-A26A-4851-BBE6-AD1F6283BD71}" type="datetimeFigureOut">
              <a:rPr lang="en-US" smtClean="0"/>
              <a:t>4/26/2014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E25D0F-0A92-4828-89E5-9A12D1F04B2F}" type="slidenum">
              <a:rPr lang="en-US" smtClean="0"/>
              <a:t>‹#›</a:t>
            </a:fld>
            <a:endParaRPr lang="en-US" dirty="0"/>
          </a:p>
        </p:txBody>
      </p:sp>
    </p:spTree>
    <p:extLst>
      <p:ext uri="{BB962C8B-B14F-4D97-AF65-F5344CB8AC3E}">
        <p14:creationId xmlns:p14="http://schemas.microsoft.com/office/powerpoint/2010/main" val="2635968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B04214-A26A-4851-BBE6-AD1F6283BD71}" type="datetimeFigureOut">
              <a:rPr lang="en-US" smtClean="0"/>
              <a:t>4/26/2014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E25D0F-0A92-4828-89E5-9A12D1F04B2F}" type="slidenum">
              <a:rPr lang="en-US" smtClean="0"/>
              <a:t>‹#›</a:t>
            </a:fld>
            <a:endParaRPr lang="en-US" dirty="0"/>
          </a:p>
        </p:txBody>
      </p:sp>
    </p:spTree>
    <p:extLst>
      <p:ext uri="{BB962C8B-B14F-4D97-AF65-F5344CB8AC3E}">
        <p14:creationId xmlns:p14="http://schemas.microsoft.com/office/powerpoint/2010/main" val="2617038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B04214-A26A-4851-BBE6-AD1F6283BD71}" type="datetimeFigureOut">
              <a:rPr lang="en-US" smtClean="0"/>
              <a:t>4/26/2014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E25D0F-0A92-4828-89E5-9A12D1F04B2F}" type="slidenum">
              <a:rPr lang="en-US" smtClean="0"/>
              <a:t>‹#›</a:t>
            </a:fld>
            <a:endParaRPr lang="en-US" dirty="0"/>
          </a:p>
        </p:txBody>
      </p:sp>
    </p:spTree>
    <p:extLst>
      <p:ext uri="{BB962C8B-B14F-4D97-AF65-F5344CB8AC3E}">
        <p14:creationId xmlns:p14="http://schemas.microsoft.com/office/powerpoint/2010/main" val="3461176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B04214-A26A-4851-BBE6-AD1F6283BD71}" type="datetimeFigureOut">
              <a:rPr lang="en-US" smtClean="0"/>
              <a:t>4/26/2014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E25D0F-0A92-4828-89E5-9A12D1F04B2F}" type="slidenum">
              <a:rPr lang="en-US" smtClean="0"/>
              <a:t>‹#›</a:t>
            </a:fld>
            <a:endParaRPr lang="en-US" dirty="0"/>
          </a:p>
        </p:txBody>
      </p:sp>
    </p:spTree>
    <p:extLst>
      <p:ext uri="{BB962C8B-B14F-4D97-AF65-F5344CB8AC3E}">
        <p14:creationId xmlns:p14="http://schemas.microsoft.com/office/powerpoint/2010/main" val="400428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B04214-A26A-4851-BBE6-AD1F6283BD71}" type="datetimeFigureOut">
              <a:rPr lang="en-US" smtClean="0"/>
              <a:t>4/26/2014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E25D0F-0A92-4828-89E5-9A12D1F04B2F}" type="slidenum">
              <a:rPr lang="en-US" smtClean="0"/>
              <a:t>‹#›</a:t>
            </a:fld>
            <a:endParaRPr lang="en-US" dirty="0"/>
          </a:p>
        </p:txBody>
      </p:sp>
    </p:spTree>
    <p:extLst>
      <p:ext uri="{BB962C8B-B14F-4D97-AF65-F5344CB8AC3E}">
        <p14:creationId xmlns:p14="http://schemas.microsoft.com/office/powerpoint/2010/main" val="199341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B04214-A26A-4851-BBE6-AD1F6283BD71}" type="datetimeFigureOut">
              <a:rPr lang="en-US" smtClean="0"/>
              <a:t>4/26/2014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E25D0F-0A92-4828-89E5-9A12D1F04B2F}" type="slidenum">
              <a:rPr lang="en-US" smtClean="0"/>
              <a:t>‹#›</a:t>
            </a:fld>
            <a:endParaRPr lang="en-US" dirty="0"/>
          </a:p>
        </p:txBody>
      </p:sp>
    </p:spTree>
    <p:extLst>
      <p:ext uri="{BB962C8B-B14F-4D97-AF65-F5344CB8AC3E}">
        <p14:creationId xmlns:p14="http://schemas.microsoft.com/office/powerpoint/2010/main" val="1413593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B04214-A26A-4851-BBE6-AD1F6283BD71}" type="datetimeFigureOut">
              <a:rPr lang="en-US" smtClean="0"/>
              <a:t>4/26/2014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E25D0F-0A92-4828-89E5-9A12D1F04B2F}" type="slidenum">
              <a:rPr lang="en-US" smtClean="0"/>
              <a:t>‹#›</a:t>
            </a:fld>
            <a:endParaRPr lang="en-US" dirty="0"/>
          </a:p>
        </p:txBody>
      </p:sp>
    </p:spTree>
    <p:extLst>
      <p:ext uri="{BB962C8B-B14F-4D97-AF65-F5344CB8AC3E}">
        <p14:creationId xmlns:p14="http://schemas.microsoft.com/office/powerpoint/2010/main" val="541902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B04214-A26A-4851-BBE6-AD1F6283BD71}" type="datetimeFigureOut">
              <a:rPr lang="en-US" smtClean="0"/>
              <a:t>4/26/2014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E25D0F-0A92-4828-89E5-9A12D1F04B2F}" type="slidenum">
              <a:rPr lang="en-US" smtClean="0"/>
              <a:t>‹#›</a:t>
            </a:fld>
            <a:endParaRPr lang="en-US" dirty="0"/>
          </a:p>
        </p:txBody>
      </p:sp>
    </p:spTree>
    <p:extLst>
      <p:ext uri="{BB962C8B-B14F-4D97-AF65-F5344CB8AC3E}">
        <p14:creationId xmlns:p14="http://schemas.microsoft.com/office/powerpoint/2010/main" val="1580837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04214-A26A-4851-BBE6-AD1F6283BD71}" type="datetimeFigureOut">
              <a:rPr lang="en-US" smtClean="0"/>
              <a:t>4/26/2014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E25D0F-0A92-4828-89E5-9A12D1F04B2F}" type="slidenum">
              <a:rPr lang="en-US" smtClean="0"/>
              <a:t>‹#›</a:t>
            </a:fld>
            <a:endParaRPr lang="en-US" dirty="0"/>
          </a:p>
        </p:txBody>
      </p:sp>
    </p:spTree>
    <p:extLst>
      <p:ext uri="{BB962C8B-B14F-4D97-AF65-F5344CB8AC3E}">
        <p14:creationId xmlns:p14="http://schemas.microsoft.com/office/powerpoint/2010/main" val="2686917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B04214-A26A-4851-BBE6-AD1F6283BD71}" type="datetimeFigureOut">
              <a:rPr lang="en-US" smtClean="0"/>
              <a:t>4/26/2014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E25D0F-0A92-4828-89E5-9A12D1F04B2F}" type="slidenum">
              <a:rPr lang="en-US" smtClean="0"/>
              <a:t>‹#›</a:t>
            </a:fld>
            <a:endParaRPr lang="en-US" dirty="0"/>
          </a:p>
        </p:txBody>
      </p:sp>
    </p:spTree>
    <p:extLst>
      <p:ext uri="{BB962C8B-B14F-4D97-AF65-F5344CB8AC3E}">
        <p14:creationId xmlns:p14="http://schemas.microsoft.com/office/powerpoint/2010/main" val="2092096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B04214-A26A-4851-BBE6-AD1F6283BD71}" type="datetimeFigureOut">
              <a:rPr lang="en-US" smtClean="0"/>
              <a:t>4/26/2014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E25D0F-0A92-4828-89E5-9A12D1F04B2F}" type="slidenum">
              <a:rPr lang="en-US" smtClean="0"/>
              <a:t>‹#›</a:t>
            </a:fld>
            <a:endParaRPr lang="en-US" dirty="0"/>
          </a:p>
        </p:txBody>
      </p:sp>
    </p:spTree>
    <p:extLst>
      <p:ext uri="{BB962C8B-B14F-4D97-AF65-F5344CB8AC3E}">
        <p14:creationId xmlns:p14="http://schemas.microsoft.com/office/powerpoint/2010/main" val="3073654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B04214-A26A-4851-BBE6-AD1F6283BD71}" type="datetimeFigureOut">
              <a:rPr lang="en-US" smtClean="0"/>
              <a:t>4/26/2014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E25D0F-0A92-4828-89E5-9A12D1F04B2F}" type="slidenum">
              <a:rPr lang="en-US" smtClean="0"/>
              <a:t>‹#›</a:t>
            </a:fld>
            <a:endParaRPr lang="en-US" dirty="0"/>
          </a:p>
        </p:txBody>
      </p:sp>
    </p:spTree>
    <p:extLst>
      <p:ext uri="{BB962C8B-B14F-4D97-AF65-F5344CB8AC3E}">
        <p14:creationId xmlns:p14="http://schemas.microsoft.com/office/powerpoint/2010/main" val="2378204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opendatakit.or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localhost:8080/MHC/index.js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676400"/>
          </a:xfrm>
        </p:spPr>
        <p:txBody>
          <a:bodyPr>
            <a:normAutofit fontScale="90000"/>
          </a:bodyPr>
          <a:lstStyle/>
          <a:p>
            <a:r>
              <a:rPr lang="en-US" sz="5400" dirty="0" smtClean="0">
                <a:solidFill>
                  <a:srgbClr val="92D050"/>
                </a:solidFill>
                <a:latin typeface="Adobe Garamond Pro Bold" pitchFamily="18" charset="0"/>
              </a:rPr>
              <a:t>INTEGRATED </a:t>
            </a:r>
            <a:r>
              <a:rPr lang="en-US" sz="5400" dirty="0" smtClean="0">
                <a:solidFill>
                  <a:srgbClr val="92D050"/>
                </a:solidFill>
                <a:latin typeface="Adobe Garamond Pro Bold" pitchFamily="18" charset="0"/>
              </a:rPr>
              <a:t>MNCH </a:t>
            </a:r>
            <a:r>
              <a:rPr lang="en-US" sz="5400" dirty="0" smtClean="0">
                <a:solidFill>
                  <a:srgbClr val="92D050"/>
                </a:solidFill>
                <a:latin typeface="Adobe Garamond Pro Bold" pitchFamily="18" charset="0"/>
              </a:rPr>
              <a:t>SYSTEM</a:t>
            </a:r>
            <a:endParaRPr lang="en-US" sz="5400" dirty="0">
              <a:solidFill>
                <a:srgbClr val="92D050"/>
              </a:solidFill>
              <a:latin typeface="Adobe Garamond Pro Bold" pitchFamily="18" charset="0"/>
            </a:endParaRPr>
          </a:p>
        </p:txBody>
      </p:sp>
      <p:sp>
        <p:nvSpPr>
          <p:cNvPr id="3" name="Subtitle 2"/>
          <p:cNvSpPr>
            <a:spLocks noGrp="1"/>
          </p:cNvSpPr>
          <p:nvPr>
            <p:ph type="subTitle" idx="1"/>
          </p:nvPr>
        </p:nvSpPr>
        <p:spPr>
          <a:xfrm>
            <a:off x="381000" y="4191000"/>
            <a:ext cx="8534400" cy="2438400"/>
          </a:xfrm>
        </p:spPr>
        <p:txBody>
          <a:bodyPr/>
          <a:lstStyle/>
          <a:p>
            <a:r>
              <a:rPr lang="en-US" dirty="0" smtClean="0"/>
              <a:t>Version </a:t>
            </a:r>
            <a:r>
              <a:rPr lang="en-US" dirty="0" smtClean="0"/>
              <a:t>1.0 </a:t>
            </a:r>
            <a:r>
              <a:rPr lang="en-US" dirty="0" err="1" smtClean="0"/>
              <a:t>Userguide</a:t>
            </a:r>
            <a:endParaRPr lang="en-US" dirty="0" smtClean="0"/>
          </a:p>
          <a:p>
            <a:endParaRPr lang="en-US" dirty="0"/>
          </a:p>
        </p:txBody>
      </p:sp>
    </p:spTree>
    <p:extLst>
      <p:ext uri="{BB962C8B-B14F-4D97-AF65-F5344CB8AC3E}">
        <p14:creationId xmlns:p14="http://schemas.microsoft.com/office/powerpoint/2010/main" val="71430190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7772400" cy="1470025"/>
          </a:xfrm>
        </p:spPr>
        <p:txBody>
          <a:bodyPr/>
          <a:lstStyle/>
          <a:p>
            <a:r>
              <a:rPr lang="en-US" dirty="0">
                <a:solidFill>
                  <a:srgbClr val="00B050"/>
                </a:solidFill>
                <a:latin typeface="Adobe Garamond Pro Bold" pitchFamily="18" charset="0"/>
              </a:rPr>
              <a:t>Managing Community Health workers</a:t>
            </a:r>
          </a:p>
        </p:txBody>
      </p:sp>
      <p:sp>
        <p:nvSpPr>
          <p:cNvPr id="3" name="Subtitle 2"/>
          <p:cNvSpPr>
            <a:spLocks noGrp="1"/>
          </p:cNvSpPr>
          <p:nvPr>
            <p:ph type="subTitle" idx="1"/>
          </p:nvPr>
        </p:nvSpPr>
        <p:spPr>
          <a:xfrm>
            <a:off x="304800" y="1752600"/>
            <a:ext cx="8534400" cy="4800600"/>
          </a:xfrm>
        </p:spPr>
        <p:txBody>
          <a:bodyPr/>
          <a:lstStyle/>
          <a:p>
            <a:r>
              <a:rPr lang="en-US" dirty="0" smtClean="0">
                <a:solidFill>
                  <a:schemeClr val="tx1"/>
                </a:solidFill>
                <a:latin typeface="Adobe Garamond Pro Bold" pitchFamily="18" charset="0"/>
              </a:rPr>
              <a:t>ADDING A CHW</a:t>
            </a:r>
          </a:p>
          <a:p>
            <a:pPr marL="342900" indent="-342900" algn="just">
              <a:buFont typeface="Wingdings" pitchFamily="2" charset="2"/>
              <a:buChar char="ü"/>
            </a:pPr>
            <a:r>
              <a:rPr lang="en-US" sz="2400" dirty="0" smtClean="0"/>
              <a:t>Log in as an administrator. </a:t>
            </a:r>
            <a:r>
              <a:rPr lang="en-US" sz="2400" i="1" dirty="0" smtClean="0"/>
              <a:t>(login credentials to be provided ).</a:t>
            </a:r>
          </a:p>
          <a:p>
            <a:pPr marL="342900" indent="-342900" algn="just">
              <a:buFont typeface="Wingdings" pitchFamily="2" charset="2"/>
              <a:buChar char="ü"/>
            </a:pPr>
            <a:r>
              <a:rPr lang="en-US" sz="2400" dirty="0" smtClean="0"/>
              <a:t>Over your mouse on the CHW menu, then choose add chw</a:t>
            </a:r>
          </a:p>
          <a:p>
            <a:pPr marL="342900" indent="-342900" algn="just">
              <a:buFont typeface="Wingdings" pitchFamily="2" charset="2"/>
              <a:buChar char="ü"/>
            </a:pPr>
            <a:r>
              <a:rPr lang="en-US" sz="2400" dirty="0" smtClean="0"/>
              <a:t>Enter </a:t>
            </a:r>
            <a:r>
              <a:rPr lang="en-US" sz="2400" dirty="0" err="1" smtClean="0"/>
              <a:t>chws</a:t>
            </a:r>
            <a:r>
              <a:rPr lang="en-US" sz="2400" dirty="0" smtClean="0"/>
              <a:t> first name, middle name(optional) , last name and phone number </a:t>
            </a:r>
          </a:p>
          <a:p>
            <a:pPr marL="342900" indent="-342900" algn="just">
              <a:buFont typeface="Wingdings" pitchFamily="2" charset="2"/>
              <a:buChar char="ü"/>
            </a:pPr>
            <a:r>
              <a:rPr lang="en-US" sz="2400" dirty="0" smtClean="0"/>
              <a:t>Currently, you can add </a:t>
            </a:r>
            <a:r>
              <a:rPr lang="en-US" sz="2400" dirty="0" err="1" smtClean="0"/>
              <a:t>atmost</a:t>
            </a:r>
            <a:r>
              <a:rPr lang="en-US" sz="2400" dirty="0" smtClean="0"/>
              <a:t>  10 </a:t>
            </a:r>
            <a:r>
              <a:rPr lang="en-US" sz="2400" dirty="0" err="1" smtClean="0"/>
              <a:t>chws</a:t>
            </a:r>
            <a:r>
              <a:rPr lang="en-US" sz="2400" dirty="0" smtClean="0"/>
              <a:t> at a go. </a:t>
            </a:r>
          </a:p>
          <a:p>
            <a:pPr marL="342900" indent="-342900" algn="just">
              <a:buFont typeface="Wingdings" pitchFamily="2" charset="2"/>
              <a:buChar char="ü"/>
            </a:pPr>
            <a:r>
              <a:rPr lang="en-US" sz="2400" dirty="0" smtClean="0"/>
              <a:t>Use any row of interest to enter the chw details.</a:t>
            </a:r>
          </a:p>
          <a:p>
            <a:pPr marL="342900" indent="-342900" algn="just">
              <a:buFont typeface="Wingdings" pitchFamily="2" charset="2"/>
              <a:buChar char="ü"/>
            </a:pPr>
            <a:r>
              <a:rPr lang="en-US" sz="2400" dirty="0" smtClean="0"/>
              <a:t>Click the save button to save the entries to the system</a:t>
            </a:r>
          </a:p>
          <a:p>
            <a:endParaRPr lang="en-US" sz="2000" i="1" dirty="0" smtClean="0"/>
          </a:p>
          <a:p>
            <a:endParaRPr lang="en-US" sz="2000" i="1" dirty="0"/>
          </a:p>
        </p:txBody>
      </p:sp>
    </p:spTree>
    <p:extLst>
      <p:ext uri="{BB962C8B-B14F-4D97-AF65-F5344CB8AC3E}">
        <p14:creationId xmlns:p14="http://schemas.microsoft.com/office/powerpoint/2010/main" val="41934864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solidFill>
                  <a:srgbClr val="00B050"/>
                </a:solidFill>
                <a:latin typeface="Adobe Garamond Pro Bold" pitchFamily="18" charset="0"/>
              </a:rPr>
              <a:t>Managing Community Health </a:t>
            </a:r>
            <a:r>
              <a:rPr lang="en-US" sz="4000" dirty="0" smtClean="0">
                <a:solidFill>
                  <a:srgbClr val="00B050"/>
                </a:solidFill>
                <a:latin typeface="Adobe Garamond Pro Bold" pitchFamily="18" charset="0"/>
              </a:rPr>
              <a:t>workers </a:t>
            </a:r>
            <a:r>
              <a:rPr lang="en-US" dirty="0" smtClean="0">
                <a:solidFill>
                  <a:srgbClr val="00B050"/>
                </a:solidFill>
                <a:latin typeface="Adobe Garamond Pro Bold" pitchFamily="18" charset="0"/>
              </a:rPr>
              <a:t/>
            </a:r>
            <a:br>
              <a:rPr lang="en-US" dirty="0" smtClean="0">
                <a:solidFill>
                  <a:srgbClr val="00B050"/>
                </a:solidFill>
                <a:latin typeface="Adobe Garamond Pro Bold" pitchFamily="18" charset="0"/>
              </a:rPr>
            </a:br>
            <a:r>
              <a:rPr lang="en-US" sz="3100" b="1" dirty="0" smtClean="0"/>
              <a:t>EDITING </a:t>
            </a:r>
            <a:r>
              <a:rPr lang="en-US" sz="3100" b="1" dirty="0"/>
              <a:t>A CHW </a:t>
            </a:r>
            <a:r>
              <a:rPr lang="en-US" b="1" dirty="0"/>
              <a:t/>
            </a:r>
            <a:br>
              <a:rPr lang="en-US" b="1" dirty="0"/>
            </a:br>
            <a:endParaRPr lang="en-US" dirty="0"/>
          </a:p>
        </p:txBody>
      </p:sp>
      <p:pic>
        <p:nvPicPr>
          <p:cNvPr id="1026" name="Picture 2" descr="M:\Users\SIXTYFOURBIT\Desktop\MNHC SCREENSHOTS\edit chw.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3098" r="5324" b="14902"/>
          <a:stretch/>
        </p:blipFill>
        <p:spPr bwMode="auto">
          <a:xfrm>
            <a:off x="76200" y="1600200"/>
            <a:ext cx="8723034" cy="330708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257800"/>
            <a:ext cx="7971411"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urved Left Arrow 3"/>
          <p:cNvSpPr/>
          <p:nvPr/>
        </p:nvSpPr>
        <p:spPr>
          <a:xfrm>
            <a:off x="8322822" y="3886200"/>
            <a:ext cx="744978" cy="1638300"/>
          </a:xfrm>
          <a:prstGeom prst="curved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ounded Rectangle 4"/>
          <p:cNvSpPr/>
          <p:nvPr/>
        </p:nvSpPr>
        <p:spPr>
          <a:xfrm>
            <a:off x="2590800" y="4781550"/>
            <a:ext cx="3352800" cy="55245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Clicking edit opens the lower form allowing one to edit </a:t>
            </a:r>
            <a:endParaRPr lang="en-US" dirty="0">
              <a:solidFill>
                <a:schemeClr val="tx1"/>
              </a:solidFill>
            </a:endParaRPr>
          </a:p>
        </p:txBody>
      </p:sp>
      <p:sp>
        <p:nvSpPr>
          <p:cNvPr id="6" name="Left Arrow 5"/>
          <p:cNvSpPr/>
          <p:nvPr/>
        </p:nvSpPr>
        <p:spPr>
          <a:xfrm>
            <a:off x="4343400" y="2514600"/>
            <a:ext cx="457200" cy="304800"/>
          </a:xfrm>
          <a:prstGeom prst="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680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027"/>
                                        </p:tgtEl>
                                        <p:attrNameLst>
                                          <p:attrName>style.visibility</p:attrName>
                                        </p:attrNameLst>
                                      </p:cBhvr>
                                      <p:to>
                                        <p:strVal val="visible"/>
                                      </p:to>
                                    </p:set>
                                    <p:anim calcmode="lin" valueType="num">
                                      <p:cBhvr additive="base">
                                        <p:cTn id="22" dur="500" fill="hold"/>
                                        <p:tgtEl>
                                          <p:spTgt spid="1027"/>
                                        </p:tgtEl>
                                        <p:attrNameLst>
                                          <p:attrName>ppt_x</p:attrName>
                                        </p:attrNameLst>
                                      </p:cBhvr>
                                      <p:tavLst>
                                        <p:tav tm="0">
                                          <p:val>
                                            <p:strVal val="#ppt_x"/>
                                          </p:val>
                                        </p:tav>
                                        <p:tav tm="100000">
                                          <p:val>
                                            <p:strVal val="#ppt_x"/>
                                          </p:val>
                                        </p:tav>
                                      </p:tavLst>
                                    </p:anim>
                                    <p:anim calcmode="lin" valueType="num">
                                      <p:cBhvr additive="base">
                                        <p:cTn id="23" dur="500" fill="hold"/>
                                        <p:tgtEl>
                                          <p:spTgt spid="102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42" presetClass="entr" presetSubtype="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7772400" cy="1470025"/>
          </a:xfrm>
        </p:spPr>
        <p:txBody>
          <a:bodyPr/>
          <a:lstStyle/>
          <a:p>
            <a:r>
              <a:rPr lang="en-US" dirty="0">
                <a:solidFill>
                  <a:srgbClr val="00B050"/>
                </a:solidFill>
                <a:latin typeface="Adobe Garamond Pro Bold" pitchFamily="18" charset="0"/>
              </a:rPr>
              <a:t>Managing Community Health workers</a:t>
            </a:r>
            <a:endParaRPr lang="en-US" dirty="0"/>
          </a:p>
        </p:txBody>
      </p:sp>
      <p:sp>
        <p:nvSpPr>
          <p:cNvPr id="3" name="Subtitle 2"/>
          <p:cNvSpPr>
            <a:spLocks noGrp="1"/>
          </p:cNvSpPr>
          <p:nvPr>
            <p:ph type="subTitle" idx="1"/>
          </p:nvPr>
        </p:nvSpPr>
        <p:spPr>
          <a:xfrm>
            <a:off x="304800" y="1676400"/>
            <a:ext cx="8305800" cy="4953000"/>
          </a:xfrm>
        </p:spPr>
        <p:txBody>
          <a:bodyPr>
            <a:normAutofit lnSpcReduction="10000"/>
          </a:bodyPr>
          <a:lstStyle/>
          <a:p>
            <a:r>
              <a:rPr lang="en-US" b="1" dirty="0" smtClean="0">
                <a:solidFill>
                  <a:schemeClr val="tx1"/>
                </a:solidFill>
              </a:rPr>
              <a:t>EDITING A CHW </a:t>
            </a:r>
          </a:p>
          <a:p>
            <a:pPr algn="just"/>
            <a:r>
              <a:rPr lang="en-US" sz="2600" dirty="0" smtClean="0">
                <a:solidFill>
                  <a:schemeClr val="bg1">
                    <a:lumMod val="65000"/>
                  </a:schemeClr>
                </a:solidFill>
              </a:rPr>
              <a:t>To edit a chw, over your mouse on the chw menu, select </a:t>
            </a:r>
            <a:r>
              <a:rPr lang="en-US" sz="2600" b="1" dirty="0" smtClean="0">
                <a:solidFill>
                  <a:schemeClr val="bg1">
                    <a:lumMod val="65000"/>
                  </a:schemeClr>
                </a:solidFill>
              </a:rPr>
              <a:t>edit chw</a:t>
            </a:r>
            <a:r>
              <a:rPr lang="en-US" sz="2600" dirty="0" smtClean="0">
                <a:solidFill>
                  <a:schemeClr val="bg1">
                    <a:lumMod val="65000"/>
                  </a:schemeClr>
                </a:solidFill>
              </a:rPr>
              <a:t>.</a:t>
            </a:r>
          </a:p>
          <a:p>
            <a:pPr algn="just"/>
            <a:r>
              <a:rPr lang="en-US" sz="2600" dirty="0" smtClean="0">
                <a:solidFill>
                  <a:schemeClr val="bg1">
                    <a:lumMod val="65000"/>
                  </a:schemeClr>
                </a:solidFill>
              </a:rPr>
              <a:t>A list of all the </a:t>
            </a:r>
            <a:r>
              <a:rPr lang="en-US" sz="2600" dirty="0" err="1" smtClean="0">
                <a:solidFill>
                  <a:schemeClr val="bg1">
                    <a:lumMod val="65000"/>
                  </a:schemeClr>
                </a:solidFill>
              </a:rPr>
              <a:t>chws</a:t>
            </a:r>
            <a:r>
              <a:rPr lang="en-US" sz="2600" dirty="0" smtClean="0">
                <a:solidFill>
                  <a:schemeClr val="bg1">
                    <a:lumMod val="65000"/>
                  </a:schemeClr>
                </a:solidFill>
              </a:rPr>
              <a:t> appears. </a:t>
            </a:r>
            <a:endParaRPr lang="en-US" sz="2600" dirty="0">
              <a:solidFill>
                <a:schemeClr val="bg1">
                  <a:lumMod val="65000"/>
                </a:schemeClr>
              </a:solidFill>
            </a:endParaRPr>
          </a:p>
          <a:p>
            <a:pPr algn="just"/>
            <a:r>
              <a:rPr lang="en-US" sz="2600" dirty="0" smtClean="0">
                <a:solidFill>
                  <a:schemeClr val="bg1">
                    <a:lumMod val="65000"/>
                  </a:schemeClr>
                </a:solidFill>
              </a:rPr>
              <a:t>To edit a certain chw:</a:t>
            </a:r>
          </a:p>
          <a:p>
            <a:pPr marL="457200" indent="-457200" algn="just">
              <a:buFont typeface="Wingdings" pitchFamily="2" charset="2"/>
              <a:buChar char="ü"/>
            </a:pPr>
            <a:r>
              <a:rPr lang="en-US" sz="2600" dirty="0" smtClean="0">
                <a:solidFill>
                  <a:schemeClr val="bg1">
                    <a:lumMod val="65000"/>
                  </a:schemeClr>
                </a:solidFill>
              </a:rPr>
              <a:t>Click on the edit button at the last column of each row.</a:t>
            </a:r>
          </a:p>
          <a:p>
            <a:pPr marL="457200" indent="-457200" algn="just">
              <a:buFont typeface="Wingdings" pitchFamily="2" charset="2"/>
              <a:buChar char="ü"/>
            </a:pPr>
            <a:r>
              <a:rPr lang="en-US" sz="2600" dirty="0" smtClean="0">
                <a:solidFill>
                  <a:schemeClr val="bg1">
                    <a:lumMod val="65000"/>
                  </a:schemeClr>
                </a:solidFill>
              </a:rPr>
              <a:t>Another screen appears allowing you to edit any field of interest.</a:t>
            </a:r>
          </a:p>
          <a:p>
            <a:pPr marL="457200" indent="-457200" algn="just">
              <a:buFont typeface="Wingdings" pitchFamily="2" charset="2"/>
              <a:buChar char="ü"/>
            </a:pPr>
            <a:r>
              <a:rPr lang="en-US" sz="2600" dirty="0" smtClean="0">
                <a:solidFill>
                  <a:schemeClr val="bg1">
                    <a:lumMod val="65000"/>
                  </a:schemeClr>
                </a:solidFill>
              </a:rPr>
              <a:t>Click save to commit the edits.</a:t>
            </a:r>
          </a:p>
          <a:p>
            <a:pPr algn="just"/>
            <a:r>
              <a:rPr lang="en-US" sz="2600" dirty="0" smtClean="0">
                <a:solidFill>
                  <a:schemeClr val="bg1">
                    <a:lumMod val="65000"/>
                  </a:schemeClr>
                </a:solidFill>
              </a:rPr>
              <a:t>NB: You can only edit one chw at a time and not more than one.</a:t>
            </a:r>
            <a:endParaRPr lang="en-US" sz="2600" dirty="0">
              <a:solidFill>
                <a:schemeClr val="bg1">
                  <a:lumMod val="65000"/>
                </a:schemeClr>
              </a:solidFill>
            </a:endParaRPr>
          </a:p>
        </p:txBody>
      </p:sp>
    </p:spTree>
    <p:extLst>
      <p:ext uri="{BB962C8B-B14F-4D97-AF65-F5344CB8AC3E}">
        <p14:creationId xmlns:p14="http://schemas.microsoft.com/office/powerpoint/2010/main" val="46889100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1470025"/>
          </a:xfrm>
        </p:spPr>
        <p:txBody>
          <a:bodyPr/>
          <a:lstStyle/>
          <a:p>
            <a:r>
              <a:rPr lang="en-US" dirty="0">
                <a:solidFill>
                  <a:srgbClr val="00B050"/>
                </a:solidFill>
                <a:latin typeface="Adobe Garamond Pro Bold" pitchFamily="18" charset="0"/>
              </a:rPr>
              <a:t>Managing Community Health workers</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968" y="3886200"/>
            <a:ext cx="8673432"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524000" y="2057400"/>
            <a:ext cx="57912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Mothers under a chw</a:t>
            </a:r>
            <a:endParaRPr lang="en-US" sz="3200" b="1" dirty="0">
              <a:solidFill>
                <a:schemeClr val="tx1"/>
              </a:solidFill>
            </a:endParaRPr>
          </a:p>
        </p:txBody>
      </p:sp>
      <p:sp>
        <p:nvSpPr>
          <p:cNvPr id="5" name="Down Arrow 4"/>
          <p:cNvSpPr/>
          <p:nvPr/>
        </p:nvSpPr>
        <p:spPr>
          <a:xfrm>
            <a:off x="7848600" y="3581400"/>
            <a:ext cx="533400" cy="762000"/>
          </a:xfrm>
          <a:prstGeom prst="down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5328334"/>
            <a:ext cx="8458200" cy="1357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urved Left Arrow 5"/>
          <p:cNvSpPr/>
          <p:nvPr/>
        </p:nvSpPr>
        <p:spPr>
          <a:xfrm>
            <a:off x="8229600" y="4813539"/>
            <a:ext cx="685800" cy="1130061"/>
          </a:xfrm>
          <a:prstGeom prst="curved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897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6" presetClass="entr" presetSubtype="16"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childTnLst>
                          </p:cTn>
                        </p:par>
                        <p:par>
                          <p:cTn id="14" fill="hold">
                            <p:stCondLst>
                              <p:cond delay="4000"/>
                            </p:stCondLst>
                            <p:childTnLst>
                              <p:par>
                                <p:cTn id="15" presetID="42" presetClass="entr" presetSubtype="0" fill="hold" nodeType="after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1750"/>
                                        <p:tgtEl>
                                          <p:spTgt spid="1026"/>
                                        </p:tgtEl>
                                      </p:cBhvr>
                                    </p:animEffect>
                                    <p:anim calcmode="lin" valueType="num">
                                      <p:cBhvr>
                                        <p:cTn id="18" dur="1750" fill="hold"/>
                                        <p:tgtEl>
                                          <p:spTgt spid="1026"/>
                                        </p:tgtEl>
                                        <p:attrNameLst>
                                          <p:attrName>ppt_x</p:attrName>
                                        </p:attrNameLst>
                                      </p:cBhvr>
                                      <p:tavLst>
                                        <p:tav tm="0">
                                          <p:val>
                                            <p:strVal val="#ppt_x"/>
                                          </p:val>
                                        </p:tav>
                                        <p:tav tm="100000">
                                          <p:val>
                                            <p:strVal val="#ppt_x"/>
                                          </p:val>
                                        </p:tav>
                                      </p:tavLst>
                                    </p:anim>
                                    <p:anim calcmode="lin" valueType="num">
                                      <p:cBhvr>
                                        <p:cTn id="19" dur="175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7772400" cy="1470025"/>
          </a:xfrm>
        </p:spPr>
        <p:txBody>
          <a:bodyPr/>
          <a:lstStyle/>
          <a:p>
            <a:r>
              <a:rPr lang="en-US" dirty="0">
                <a:solidFill>
                  <a:srgbClr val="00B050"/>
                </a:solidFill>
                <a:latin typeface="Adobe Garamond Pro Bold" pitchFamily="18" charset="0"/>
              </a:rPr>
              <a:t>Managing Community Health workers</a:t>
            </a:r>
            <a:endParaRPr lang="en-US" dirty="0"/>
          </a:p>
        </p:txBody>
      </p:sp>
      <p:sp>
        <p:nvSpPr>
          <p:cNvPr id="3" name="Subtitle 2"/>
          <p:cNvSpPr>
            <a:spLocks noGrp="1"/>
          </p:cNvSpPr>
          <p:nvPr>
            <p:ph type="subTitle" idx="1"/>
          </p:nvPr>
        </p:nvSpPr>
        <p:spPr>
          <a:xfrm>
            <a:off x="304800" y="2057400"/>
            <a:ext cx="8458200" cy="4572000"/>
          </a:xfrm>
        </p:spPr>
        <p:txBody>
          <a:bodyPr>
            <a:normAutofit/>
          </a:bodyPr>
          <a:lstStyle/>
          <a:p>
            <a:pPr algn="just"/>
            <a:r>
              <a:rPr lang="en-US" sz="2800" dirty="0" smtClean="0">
                <a:solidFill>
                  <a:schemeClr val="tx1"/>
                </a:solidFill>
              </a:rPr>
              <a:t>                        MOTHERS UNDER A CHW</a:t>
            </a:r>
          </a:p>
          <a:p>
            <a:pPr algn="just"/>
            <a:r>
              <a:rPr lang="en-US" sz="2800" dirty="0" smtClean="0"/>
              <a:t>Helps one to see the number of mothers managed by each chw.</a:t>
            </a:r>
          </a:p>
          <a:p>
            <a:pPr marL="457200" indent="-457200" algn="just">
              <a:buFont typeface="Wingdings" pitchFamily="2" charset="2"/>
              <a:buChar char="ü"/>
            </a:pPr>
            <a:r>
              <a:rPr lang="en-US" sz="2800" dirty="0" smtClean="0"/>
              <a:t>Over your mouse on the chw menu.</a:t>
            </a:r>
          </a:p>
          <a:p>
            <a:pPr marL="457200" indent="-457200" algn="just">
              <a:buFont typeface="Wingdings" pitchFamily="2" charset="2"/>
              <a:buChar char="ü"/>
            </a:pPr>
            <a:r>
              <a:rPr lang="en-US" sz="2800" dirty="0" smtClean="0"/>
              <a:t>Click the ‘mothers under chw menu’</a:t>
            </a:r>
          </a:p>
          <a:p>
            <a:pPr marL="457200" indent="-457200" algn="just">
              <a:buFont typeface="Wingdings" pitchFamily="2" charset="2"/>
              <a:buChar char="ü"/>
            </a:pPr>
            <a:r>
              <a:rPr lang="en-US" sz="2800" dirty="0" smtClean="0"/>
              <a:t>A list of all the </a:t>
            </a:r>
            <a:r>
              <a:rPr lang="en-US" sz="2800" dirty="0" err="1" smtClean="0"/>
              <a:t>chws</a:t>
            </a:r>
            <a:r>
              <a:rPr lang="en-US" sz="2800" dirty="0" smtClean="0"/>
              <a:t> appears with a count of the total mothers shown in brackets. </a:t>
            </a:r>
          </a:p>
          <a:p>
            <a:pPr marL="457200" indent="-457200" algn="just">
              <a:buFont typeface="Wingdings" pitchFamily="2" charset="2"/>
              <a:buChar char="ü"/>
            </a:pPr>
            <a:r>
              <a:rPr lang="en-US" sz="2800" dirty="0" smtClean="0"/>
              <a:t>Select the view button for each chw to open a new form with a list of all mothers under that chw.</a:t>
            </a:r>
          </a:p>
        </p:txBody>
      </p:sp>
    </p:spTree>
    <p:extLst>
      <p:ext uri="{BB962C8B-B14F-4D97-AF65-F5344CB8AC3E}">
        <p14:creationId xmlns:p14="http://schemas.microsoft.com/office/powerpoint/2010/main" val="18649011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normAutofit fontScale="90000"/>
          </a:bodyPr>
          <a:lstStyle/>
          <a:p>
            <a:r>
              <a:rPr lang="en-US" dirty="0">
                <a:solidFill>
                  <a:srgbClr val="00B050"/>
                </a:solidFill>
                <a:latin typeface="Adobe Garamond Pro Bold" pitchFamily="18" charset="0"/>
              </a:rPr>
              <a:t>ENROLLING </a:t>
            </a:r>
            <a:r>
              <a:rPr lang="en-US" dirty="0" smtClean="0">
                <a:solidFill>
                  <a:srgbClr val="00B050"/>
                </a:solidFill>
                <a:latin typeface="Adobe Garamond Pro Bold" pitchFamily="18" charset="0"/>
              </a:rPr>
              <a:t>MOTHERS</a:t>
            </a:r>
            <a:br>
              <a:rPr lang="en-US" dirty="0" smtClean="0">
                <a:solidFill>
                  <a:srgbClr val="00B050"/>
                </a:solidFill>
                <a:latin typeface="Adobe Garamond Pro Bold" pitchFamily="18" charset="0"/>
              </a:rPr>
            </a:br>
            <a:r>
              <a:rPr lang="en-US" dirty="0"/>
              <a:t>ODK Mobile Phone Application.</a:t>
            </a:r>
            <a:br>
              <a:rPr lang="en-US" dirty="0"/>
            </a:br>
            <a:endParaRPr lang="en-US" dirty="0"/>
          </a:p>
        </p:txBody>
      </p:sp>
      <p:sp>
        <p:nvSpPr>
          <p:cNvPr id="3" name="Subtitle 2"/>
          <p:cNvSpPr>
            <a:spLocks noGrp="1"/>
          </p:cNvSpPr>
          <p:nvPr>
            <p:ph type="subTitle" idx="1"/>
          </p:nvPr>
        </p:nvSpPr>
        <p:spPr>
          <a:xfrm>
            <a:off x="152400" y="1828800"/>
            <a:ext cx="8763000" cy="4419600"/>
          </a:xfrm>
        </p:spPr>
        <p:txBody>
          <a:bodyPr/>
          <a:lstStyle/>
          <a:p>
            <a:r>
              <a:rPr lang="en-US" dirty="0" smtClean="0"/>
              <a:t> </a:t>
            </a:r>
            <a:endParaRPr lang="en-US" dirty="0"/>
          </a:p>
        </p:txBody>
      </p:sp>
      <p:pic>
        <p:nvPicPr>
          <p:cNvPr id="1026" name="Picture 2" descr="C:\aScreenshot\2013-12-24-19-46-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600200"/>
            <a:ext cx="3048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5354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0"/>
            <a:ext cx="7772400" cy="1470025"/>
          </a:xfrm>
        </p:spPr>
        <p:txBody>
          <a:bodyPr/>
          <a:lstStyle/>
          <a:p>
            <a:r>
              <a:rPr lang="en-US" dirty="0" smtClean="0">
                <a:solidFill>
                  <a:srgbClr val="00B050"/>
                </a:solidFill>
                <a:latin typeface="Adobe Garamond Pro Bold" pitchFamily="18" charset="0"/>
              </a:rPr>
              <a:t>ENROLLING MOTHERS</a:t>
            </a:r>
            <a:endParaRPr lang="en-US" dirty="0">
              <a:solidFill>
                <a:srgbClr val="00B050"/>
              </a:solidFill>
              <a:latin typeface="Adobe Garamond Pro Bold" pitchFamily="18" charset="0"/>
            </a:endParaRPr>
          </a:p>
        </p:txBody>
      </p:sp>
      <p:sp>
        <p:nvSpPr>
          <p:cNvPr id="3" name="Subtitle 2"/>
          <p:cNvSpPr>
            <a:spLocks noGrp="1"/>
          </p:cNvSpPr>
          <p:nvPr>
            <p:ph type="subTitle" idx="1"/>
          </p:nvPr>
        </p:nvSpPr>
        <p:spPr>
          <a:xfrm>
            <a:off x="228600" y="1600200"/>
            <a:ext cx="8610600" cy="4953000"/>
          </a:xfrm>
        </p:spPr>
        <p:txBody>
          <a:bodyPr/>
          <a:lstStyle/>
          <a:p>
            <a:pPr algn="just"/>
            <a:r>
              <a:rPr lang="en-US" dirty="0" smtClean="0">
                <a:solidFill>
                  <a:schemeClr val="tx1"/>
                </a:solidFill>
              </a:rPr>
              <a:t>ODK Mobile Phone Application.</a:t>
            </a:r>
          </a:p>
          <a:p>
            <a:pPr marL="457200" indent="-457200" algn="just">
              <a:buFont typeface="Wingdings" pitchFamily="2" charset="2"/>
              <a:buChar char="ü"/>
            </a:pPr>
            <a:r>
              <a:rPr lang="en-US" sz="2800" dirty="0" smtClean="0"/>
              <a:t>Open your ODK Collect application</a:t>
            </a:r>
          </a:p>
          <a:p>
            <a:pPr marL="457200" indent="-457200" algn="just">
              <a:buFont typeface="Wingdings" pitchFamily="2" charset="2"/>
              <a:buChar char="ü"/>
            </a:pPr>
            <a:r>
              <a:rPr lang="en-US" sz="2800" dirty="0" smtClean="0"/>
              <a:t>Click ‘Fill Blank Form’</a:t>
            </a:r>
          </a:p>
          <a:p>
            <a:pPr marL="457200" indent="-457200" algn="just">
              <a:buFont typeface="Wingdings" pitchFamily="2" charset="2"/>
              <a:buChar char="ü"/>
            </a:pPr>
            <a:r>
              <a:rPr lang="en-US" sz="2800" dirty="0" smtClean="0"/>
              <a:t>Choose KOIBATEK FORM </a:t>
            </a:r>
          </a:p>
          <a:p>
            <a:pPr marL="457200" indent="-457200" algn="just">
              <a:buFont typeface="Wingdings" pitchFamily="2" charset="2"/>
              <a:buChar char="ü"/>
            </a:pPr>
            <a:r>
              <a:rPr lang="en-US" sz="2800" dirty="0" smtClean="0"/>
              <a:t>Start Entering data for all the fields as appropriate</a:t>
            </a:r>
          </a:p>
          <a:p>
            <a:pPr marL="457200" indent="-457200" algn="just">
              <a:buFont typeface="Wingdings" pitchFamily="2" charset="2"/>
              <a:buChar char="ü"/>
            </a:pPr>
            <a:r>
              <a:rPr lang="en-US" sz="2800" dirty="0" smtClean="0"/>
              <a:t>Once editing is done, save the form for submission or further editing.</a:t>
            </a:r>
            <a:endParaRPr lang="en-US" sz="2800" dirty="0"/>
          </a:p>
        </p:txBody>
      </p:sp>
    </p:spTree>
    <p:extLst>
      <p:ext uri="{BB962C8B-B14F-4D97-AF65-F5344CB8AC3E}">
        <p14:creationId xmlns:p14="http://schemas.microsoft.com/office/powerpoint/2010/main" val="1630182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81000"/>
            <a:ext cx="8534400" cy="1470025"/>
          </a:xfrm>
        </p:spPr>
        <p:txBody>
          <a:bodyPr>
            <a:normAutofit fontScale="90000"/>
          </a:bodyPr>
          <a:lstStyle/>
          <a:p>
            <a:r>
              <a:rPr lang="en-US" dirty="0">
                <a:solidFill>
                  <a:srgbClr val="00B050"/>
                </a:solidFill>
                <a:latin typeface="Adobe Garamond Pro Bold" pitchFamily="18" charset="0"/>
              </a:rPr>
              <a:t>ENROLLING MOTHERS</a:t>
            </a:r>
            <a:br>
              <a:rPr lang="en-US" dirty="0">
                <a:solidFill>
                  <a:srgbClr val="00B050"/>
                </a:solidFill>
                <a:latin typeface="Adobe Garamond Pro Bold" pitchFamily="18" charset="0"/>
              </a:rPr>
            </a:br>
            <a:r>
              <a:rPr lang="en-US" dirty="0">
                <a:latin typeface="Adobe Garamond Pro Bold" pitchFamily="18" charset="0"/>
              </a:rPr>
              <a:t>          Computer </a:t>
            </a:r>
            <a:r>
              <a:rPr lang="en-US" dirty="0" smtClean="0">
                <a:latin typeface="Adobe Garamond Pro Bold" pitchFamily="18" charset="0"/>
              </a:rPr>
              <a:t>based web Application</a:t>
            </a:r>
            <a:r>
              <a:rPr lang="en-US" dirty="0"/>
              <a:t/>
            </a:r>
            <a:br>
              <a:rPr lang="en-US" dirty="0"/>
            </a:br>
            <a:endParaRPr lang="en-US" dirty="0"/>
          </a:p>
        </p:txBody>
      </p:sp>
      <p:sp>
        <p:nvSpPr>
          <p:cNvPr id="3" name="Subtitle 2"/>
          <p:cNvSpPr>
            <a:spLocks noGrp="1"/>
          </p:cNvSpPr>
          <p:nvPr>
            <p:ph type="subTitle" idx="1"/>
          </p:nvPr>
        </p:nvSpPr>
        <p:spPr>
          <a:xfrm>
            <a:off x="152400" y="1676400"/>
            <a:ext cx="8763000" cy="4572000"/>
          </a:xfrm>
        </p:spPr>
        <p:txBody>
          <a:bodyPr/>
          <a:lstStyle/>
          <a:p>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9687" y="1703917"/>
            <a:ext cx="6538913" cy="4315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a:xfrm>
            <a:off x="4267200" y="4267200"/>
            <a:ext cx="32766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is the computer web based application first page that is used to enroll new mothers</a:t>
            </a:r>
            <a:endParaRPr lang="en-US" dirty="0"/>
          </a:p>
        </p:txBody>
      </p:sp>
    </p:spTree>
    <p:extLst>
      <p:ext uri="{BB962C8B-B14F-4D97-AF65-F5344CB8AC3E}">
        <p14:creationId xmlns:p14="http://schemas.microsoft.com/office/powerpoint/2010/main" val="19588435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Text Placeholder 2"/>
          <p:cNvSpPr>
            <a:spLocks noGrp="1"/>
          </p:cNvSpPr>
          <p:nvPr>
            <p:ph type="body" idx="1"/>
          </p:nvPr>
        </p:nvSpPr>
        <p:spPr>
          <a:xfrm>
            <a:off x="304800" y="1698625"/>
            <a:ext cx="8534400" cy="3940175"/>
          </a:xfrm>
        </p:spPr>
        <p:txBody>
          <a:bodyPr>
            <a:normAutofit/>
          </a:bodyPr>
          <a:lstStyle/>
          <a:p>
            <a:pPr marL="342900" indent="-342900">
              <a:buFont typeface="Wingdings" pitchFamily="2" charset="2"/>
              <a:buChar char="ü"/>
            </a:pPr>
            <a:r>
              <a:rPr lang="en-US" sz="2400" dirty="0" smtClean="0"/>
              <a:t>Over Your Mouse on ‘</a:t>
            </a:r>
            <a:r>
              <a:rPr lang="en-US" sz="2400" b="1" dirty="0" smtClean="0"/>
              <a:t>Home </a:t>
            </a:r>
            <a:r>
              <a:rPr lang="en-US" sz="2400" dirty="0" smtClean="0"/>
              <a:t>’ menu.</a:t>
            </a:r>
          </a:p>
          <a:p>
            <a:pPr marL="342900" indent="-342900">
              <a:buFont typeface="Wingdings" pitchFamily="2" charset="2"/>
              <a:buChar char="ü"/>
            </a:pPr>
            <a:r>
              <a:rPr lang="en-US" sz="2400" dirty="0" smtClean="0"/>
              <a:t>Click the </a:t>
            </a:r>
            <a:r>
              <a:rPr lang="en-US" sz="2400" b="1" dirty="0" smtClean="0"/>
              <a:t>Enroll mothers </a:t>
            </a:r>
            <a:r>
              <a:rPr lang="en-US" sz="2400" dirty="0" smtClean="0"/>
              <a:t>menu.</a:t>
            </a:r>
          </a:p>
          <a:p>
            <a:pPr marL="342900" indent="-342900">
              <a:buFont typeface="Wingdings" pitchFamily="2" charset="2"/>
              <a:buChar char="ü"/>
            </a:pPr>
            <a:r>
              <a:rPr lang="en-US" sz="2400" dirty="0" smtClean="0"/>
              <a:t>Fill all the necessary fields about the mother you are enrolling.</a:t>
            </a:r>
          </a:p>
          <a:p>
            <a:pPr marL="342900" indent="-342900">
              <a:buFont typeface="Wingdings" pitchFamily="2" charset="2"/>
              <a:buChar char="ü"/>
            </a:pPr>
            <a:r>
              <a:rPr lang="en-US" sz="2400" dirty="0" smtClean="0"/>
              <a:t>Click save to upload their details once you are through.</a:t>
            </a:r>
          </a:p>
          <a:p>
            <a:pPr marL="342900" indent="-342900">
              <a:buFont typeface="Wingdings" pitchFamily="2" charset="2"/>
              <a:buChar char="ü"/>
            </a:pPr>
            <a:r>
              <a:rPr lang="en-US" sz="2400" dirty="0" smtClean="0"/>
              <a:t>If You have no internet connection, the details that you have added  are kept in a queue until you have a working connection when they are uploaded.</a:t>
            </a:r>
            <a:endParaRPr lang="en-US" sz="2400" dirty="0"/>
          </a:p>
          <a:p>
            <a:pPr marL="342900" indent="-342900">
              <a:buFont typeface="Wingdings" pitchFamily="2" charset="2"/>
              <a:buChar char="ü"/>
            </a:pPr>
            <a:endParaRPr lang="en-US" sz="2400" dirty="0"/>
          </a:p>
        </p:txBody>
      </p:sp>
      <p:sp>
        <p:nvSpPr>
          <p:cNvPr id="4" name="Title 1"/>
          <p:cNvSpPr txBox="1">
            <a:spLocks/>
          </p:cNvSpPr>
          <p:nvPr/>
        </p:nvSpPr>
        <p:spPr>
          <a:xfrm>
            <a:off x="609600" y="228600"/>
            <a:ext cx="7772400" cy="1470025"/>
          </a:xfrm>
          <a:prstGeom prst="rect">
            <a:avLst/>
          </a:prstGeom>
        </p:spPr>
        <p:txBody>
          <a:bodyPr vert="horz" lIns="91440" tIns="45720" rIns="91440" bIns="45720" rtlCol="0" anchor="t">
            <a:norm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pPr algn="ctr"/>
            <a:r>
              <a:rPr lang="en-US" dirty="0" smtClean="0">
                <a:solidFill>
                  <a:srgbClr val="00B050"/>
                </a:solidFill>
                <a:latin typeface="Adobe Garamond Pro Bold" pitchFamily="18" charset="0"/>
              </a:rPr>
              <a:t>ENROLLING MOTHERS</a:t>
            </a:r>
          </a:p>
          <a:p>
            <a:pPr algn="ctr"/>
            <a:r>
              <a:rPr lang="en-US" sz="2800" dirty="0" smtClean="0">
                <a:latin typeface="Adobe Garamond Pro Bold" pitchFamily="18" charset="0"/>
              </a:rPr>
              <a:t>          Computer BASED WEB Application</a:t>
            </a:r>
            <a:endParaRPr lang="en-US" sz="2800" dirty="0"/>
          </a:p>
        </p:txBody>
      </p:sp>
      <p:sp>
        <p:nvSpPr>
          <p:cNvPr id="5" name="Subtitle 2"/>
          <p:cNvSpPr txBox="1">
            <a:spLocks/>
          </p:cNvSpPr>
          <p:nvPr/>
        </p:nvSpPr>
        <p:spPr>
          <a:xfrm>
            <a:off x="152400" y="1828800"/>
            <a:ext cx="8763000" cy="4419600"/>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smtClean="0"/>
              <a:t> </a:t>
            </a:r>
            <a:endParaRPr lang="en-US" dirty="0"/>
          </a:p>
        </p:txBody>
      </p:sp>
    </p:spTree>
    <p:extLst>
      <p:ext uri="{BB962C8B-B14F-4D97-AF65-F5344CB8AC3E}">
        <p14:creationId xmlns:p14="http://schemas.microsoft.com/office/powerpoint/2010/main" val="33404731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lstStyle/>
          <a:p>
            <a:r>
              <a:rPr lang="en-US" dirty="0">
                <a:solidFill>
                  <a:srgbClr val="00B050"/>
                </a:solidFill>
                <a:latin typeface="Adobe Garamond Pro Bold" pitchFamily="18" charset="0"/>
              </a:rPr>
              <a:t>IMPORTING DATA</a:t>
            </a:r>
            <a:br>
              <a:rPr lang="en-US" dirty="0">
                <a:solidFill>
                  <a:srgbClr val="00B050"/>
                </a:solidFill>
                <a:latin typeface="Adobe Garamond Pro Bold" pitchFamily="18" charset="0"/>
              </a:rPr>
            </a:br>
            <a:endParaRPr lang="en-US" dirty="0"/>
          </a:p>
        </p:txBody>
      </p:sp>
      <p:sp>
        <p:nvSpPr>
          <p:cNvPr id="3" name="Subtitle 2"/>
          <p:cNvSpPr>
            <a:spLocks noGrp="1"/>
          </p:cNvSpPr>
          <p:nvPr>
            <p:ph type="subTitle" idx="1"/>
          </p:nvPr>
        </p:nvSpPr>
        <p:spPr>
          <a:xfrm>
            <a:off x="304800" y="1219200"/>
            <a:ext cx="8610600" cy="838200"/>
          </a:xfrm>
        </p:spPr>
        <p:txBody>
          <a:bodyPr/>
          <a:lstStyle/>
          <a:p>
            <a:r>
              <a:rPr lang="en-US" b="1" dirty="0">
                <a:solidFill>
                  <a:schemeClr val="tx1"/>
                </a:solidFill>
              </a:rPr>
              <a:t>DOWNLOADING DATA IN .XLS FORMAT</a:t>
            </a:r>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962149"/>
            <a:ext cx="7696200" cy="4413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Left Arrow 3"/>
          <p:cNvSpPr/>
          <p:nvPr/>
        </p:nvSpPr>
        <p:spPr>
          <a:xfrm>
            <a:off x="4953000" y="2743200"/>
            <a:ext cx="457200" cy="304800"/>
          </a:xfrm>
          <a:prstGeom prst="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224131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855"/>
            <a:ext cx="7772400" cy="1362075"/>
          </a:xfrm>
        </p:spPr>
        <p:txBody>
          <a:bodyPr/>
          <a:lstStyle/>
          <a:p>
            <a:pPr algn="ctr"/>
            <a:r>
              <a:rPr lang="en-US" dirty="0" smtClean="0">
                <a:solidFill>
                  <a:srgbClr val="92D050"/>
                </a:solidFill>
                <a:latin typeface="Adobe Garamond Pro Bold" pitchFamily="18" charset="0"/>
              </a:rPr>
              <a:t>MNHC OVERVIEW</a:t>
            </a:r>
            <a:endParaRPr lang="en-US" dirty="0">
              <a:solidFill>
                <a:srgbClr val="92D050"/>
              </a:solidFill>
              <a:latin typeface="Adobe Garamond Pro Bold" pitchFamily="18" charset="0"/>
            </a:endParaRPr>
          </a:p>
        </p:txBody>
      </p:sp>
      <p:sp>
        <p:nvSpPr>
          <p:cNvPr id="3" name="Text Placeholder 2"/>
          <p:cNvSpPr>
            <a:spLocks noGrp="1"/>
          </p:cNvSpPr>
          <p:nvPr>
            <p:ph type="body" idx="1"/>
          </p:nvPr>
        </p:nvSpPr>
        <p:spPr>
          <a:xfrm>
            <a:off x="457200" y="1600201"/>
            <a:ext cx="8382000" cy="4800599"/>
          </a:xfrm>
        </p:spPr>
        <p:txBody>
          <a:bodyPr>
            <a:normAutofit fontScale="62500" lnSpcReduction="20000"/>
          </a:bodyPr>
          <a:lstStyle/>
          <a:p>
            <a:pPr marL="342900" indent="-342900">
              <a:buFont typeface="Wingdings" pitchFamily="2" charset="2"/>
              <a:buChar char="q"/>
            </a:pPr>
            <a:endParaRPr lang="en-US" sz="2400" dirty="0" smtClean="0"/>
          </a:p>
          <a:p>
            <a:pPr marL="342900" indent="-342900">
              <a:buFont typeface="Wingdings" pitchFamily="2" charset="2"/>
              <a:buChar char="q"/>
            </a:pPr>
            <a:endParaRPr lang="en-US" sz="2400" dirty="0"/>
          </a:p>
          <a:p>
            <a:pPr marL="342900" indent="-342900">
              <a:buFont typeface="Wingdings" pitchFamily="2" charset="2"/>
              <a:buChar char="q"/>
            </a:pPr>
            <a:endParaRPr lang="en-US" sz="2400" dirty="0" smtClean="0"/>
          </a:p>
          <a:p>
            <a:pPr marL="342900" indent="-342900">
              <a:buFont typeface="Wingdings" pitchFamily="2" charset="2"/>
              <a:buChar char="q"/>
            </a:pPr>
            <a:endParaRPr lang="en-US" sz="2400" dirty="0" smtClean="0"/>
          </a:p>
          <a:p>
            <a:pPr marL="342900" indent="-342900">
              <a:buFont typeface="Wingdings" pitchFamily="2" charset="2"/>
              <a:buChar char="q"/>
            </a:pPr>
            <a:endParaRPr lang="en-US" sz="2400" dirty="0" smtClean="0"/>
          </a:p>
          <a:p>
            <a:pPr marL="342900" indent="-342900">
              <a:buFont typeface="Wingdings" pitchFamily="2" charset="2"/>
              <a:buChar char="q"/>
            </a:pPr>
            <a:r>
              <a:rPr lang="en-US" sz="3100" dirty="0" smtClean="0"/>
              <a:t>An Integrated System For Enrolling , Monitoring and Evaluating Pregnant Mothers.</a:t>
            </a:r>
          </a:p>
          <a:p>
            <a:pPr marL="342900" indent="-342900">
              <a:buFont typeface="Wingdings" pitchFamily="2" charset="2"/>
              <a:buChar char="q"/>
            </a:pPr>
            <a:r>
              <a:rPr lang="en-US" sz="3100" dirty="0" smtClean="0"/>
              <a:t>Made to support The Koibatek Study of  Pregnant Mothers.</a:t>
            </a:r>
          </a:p>
          <a:p>
            <a:pPr marL="342900" indent="-342900">
              <a:buFont typeface="Wingdings" pitchFamily="2" charset="2"/>
              <a:buChar char="q"/>
            </a:pPr>
            <a:r>
              <a:rPr lang="en-US" sz="3100" dirty="0" smtClean="0"/>
              <a:t>Consists of two main applications, One for Enrolling  mothers, and the core one which manages all enrolled mothers details .</a:t>
            </a:r>
          </a:p>
          <a:p>
            <a:pPr marL="342900" indent="-342900">
              <a:buFont typeface="Wingdings" pitchFamily="2" charset="2"/>
              <a:buChar char="q"/>
            </a:pPr>
            <a:r>
              <a:rPr lang="en-US" sz="3100" dirty="0" smtClean="0"/>
              <a:t> The two above applications are web based</a:t>
            </a:r>
          </a:p>
          <a:p>
            <a:pPr marL="342900" indent="-342900">
              <a:buFont typeface="Wingdings" pitchFamily="2" charset="2"/>
              <a:buChar char="q"/>
            </a:pPr>
            <a:r>
              <a:rPr lang="en-US" sz="3100" dirty="0" smtClean="0"/>
              <a:t>The Enrollment application  can be run in a computer browser(chrome, Firefox) or In an Android phone browser  or using Androids ODK(open data kit) Collect  application .</a:t>
            </a:r>
          </a:p>
          <a:p>
            <a:pPr marL="342900" indent="-342900">
              <a:buFont typeface="Wingdings" pitchFamily="2" charset="2"/>
              <a:buChar char="q"/>
            </a:pPr>
            <a:r>
              <a:rPr lang="en-US" sz="3100" dirty="0" smtClean="0"/>
              <a:t>The management system is made to update the mothers data from conception to postnatal status using the Mother baby book, ANC Register, Maternity register and Postnatal register.</a:t>
            </a:r>
          </a:p>
          <a:p>
            <a:pPr marL="342900" indent="-342900">
              <a:buFont typeface="Wingdings" pitchFamily="2" charset="2"/>
              <a:buChar char="q"/>
            </a:pPr>
            <a:endParaRPr lang="en-US" sz="2400" dirty="0" smtClean="0"/>
          </a:p>
          <a:p>
            <a:pPr marL="342900" indent="-342900">
              <a:buFont typeface="Wingdings" pitchFamily="2" charset="2"/>
              <a:buChar char="q"/>
            </a:pPr>
            <a:endParaRPr lang="en-US" sz="2400" dirty="0" smtClean="0"/>
          </a:p>
          <a:p>
            <a:endParaRPr lang="en-US" sz="2400" dirty="0" smtClean="0"/>
          </a:p>
          <a:p>
            <a:pPr marL="342900" indent="-342900">
              <a:buFont typeface="Wingdings" pitchFamily="2" charset="2"/>
              <a:buChar char="q"/>
            </a:pPr>
            <a:endParaRPr lang="en-US" sz="2400" dirty="0" smtClean="0"/>
          </a:p>
          <a:p>
            <a:endParaRPr lang="en-US" sz="2400" dirty="0"/>
          </a:p>
        </p:txBody>
      </p:sp>
    </p:spTree>
    <p:extLst>
      <p:ext uri="{BB962C8B-B14F-4D97-AF65-F5344CB8AC3E}">
        <p14:creationId xmlns:p14="http://schemas.microsoft.com/office/powerpoint/2010/main" val="29272407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1470025"/>
          </a:xfrm>
        </p:spPr>
        <p:txBody>
          <a:bodyPr/>
          <a:lstStyle/>
          <a:p>
            <a:r>
              <a:rPr lang="en-US" dirty="0" smtClean="0">
                <a:solidFill>
                  <a:srgbClr val="00B050"/>
                </a:solidFill>
                <a:latin typeface="Adobe Garamond Pro Bold" pitchFamily="18" charset="0"/>
              </a:rPr>
              <a:t>IMPORTING DATA</a:t>
            </a:r>
            <a:br>
              <a:rPr lang="en-US" dirty="0" smtClean="0">
                <a:solidFill>
                  <a:srgbClr val="00B050"/>
                </a:solidFill>
                <a:latin typeface="Adobe Garamond Pro Bold" pitchFamily="18" charset="0"/>
              </a:rPr>
            </a:br>
            <a:endParaRPr lang="en-US" dirty="0">
              <a:solidFill>
                <a:srgbClr val="00B050"/>
              </a:solidFill>
              <a:latin typeface="Adobe Garamond Pro Bold" pitchFamily="18" charset="0"/>
            </a:endParaRPr>
          </a:p>
        </p:txBody>
      </p:sp>
      <p:sp>
        <p:nvSpPr>
          <p:cNvPr id="3" name="Subtitle 2"/>
          <p:cNvSpPr>
            <a:spLocks noGrp="1"/>
          </p:cNvSpPr>
          <p:nvPr>
            <p:ph type="subTitle" idx="1"/>
          </p:nvPr>
        </p:nvSpPr>
        <p:spPr>
          <a:xfrm>
            <a:off x="304800" y="1066800"/>
            <a:ext cx="8458200" cy="5029200"/>
          </a:xfrm>
        </p:spPr>
        <p:txBody>
          <a:bodyPr>
            <a:normAutofit fontScale="92500" lnSpcReduction="10000"/>
          </a:bodyPr>
          <a:lstStyle/>
          <a:p>
            <a:r>
              <a:rPr lang="en-US" sz="2400" b="1" dirty="0" smtClean="0">
                <a:solidFill>
                  <a:schemeClr val="tx1"/>
                </a:solidFill>
              </a:rPr>
              <a:t>DOWNLOADING DATA IN .XLS FORMAT</a:t>
            </a:r>
          </a:p>
          <a:p>
            <a:pPr algn="just"/>
            <a:r>
              <a:rPr lang="en-US" sz="2400" dirty="0" smtClean="0"/>
              <a:t>All the enrolled mothers details are saved in formhub.</a:t>
            </a:r>
          </a:p>
          <a:p>
            <a:pPr algn="just"/>
            <a:r>
              <a:rPr lang="en-US" sz="2400" dirty="0" smtClean="0"/>
              <a:t>One must import the data into the MNHC System.</a:t>
            </a:r>
          </a:p>
          <a:p>
            <a:pPr algn="just"/>
            <a:r>
              <a:rPr lang="en-US" sz="2400" dirty="0" smtClean="0"/>
              <a:t>To do this:</a:t>
            </a:r>
          </a:p>
          <a:p>
            <a:pPr marL="342900" indent="-342900" algn="just">
              <a:buFont typeface="Wingdings" pitchFamily="2" charset="2"/>
              <a:buChar char="ü"/>
            </a:pPr>
            <a:r>
              <a:rPr lang="en-US" sz="2400" dirty="0" smtClean="0"/>
              <a:t>Over your mouse on ‘</a:t>
            </a:r>
            <a:r>
              <a:rPr lang="en-US" sz="2400" b="1" dirty="0" smtClean="0"/>
              <a:t>Enrollment data</a:t>
            </a:r>
            <a:r>
              <a:rPr lang="en-US" sz="2400" dirty="0" smtClean="0"/>
              <a:t>’</a:t>
            </a:r>
          </a:p>
          <a:p>
            <a:pPr marL="342900" indent="-342900" algn="just">
              <a:buFont typeface="Wingdings" pitchFamily="2" charset="2"/>
              <a:buChar char="ü"/>
            </a:pPr>
            <a:r>
              <a:rPr lang="en-US" sz="2400" dirty="0" smtClean="0"/>
              <a:t>Click on ‘</a:t>
            </a:r>
            <a:r>
              <a:rPr lang="en-US" sz="2400" b="1" dirty="0" smtClean="0"/>
              <a:t>formhub data’</a:t>
            </a:r>
          </a:p>
          <a:p>
            <a:pPr algn="just"/>
            <a:r>
              <a:rPr lang="en-US" sz="2400" dirty="0" smtClean="0"/>
              <a:t>A form appears requiring you to enter your formhub username , form name, start date and end date.</a:t>
            </a:r>
          </a:p>
          <a:p>
            <a:pPr algn="just"/>
            <a:r>
              <a:rPr lang="en-US" sz="2400" dirty="0" smtClean="0"/>
              <a:t>Start date and end date are optional and leaving them blank means one will be downloading all time data.</a:t>
            </a:r>
          </a:p>
          <a:p>
            <a:pPr marL="342900" indent="-342900" algn="just">
              <a:buFont typeface="Wingdings" pitchFamily="2" charset="2"/>
              <a:buChar char="ü"/>
            </a:pPr>
            <a:r>
              <a:rPr lang="en-US" sz="2400" dirty="0" smtClean="0"/>
              <a:t>Click the Download Data button.</a:t>
            </a:r>
          </a:p>
          <a:p>
            <a:pPr algn="just"/>
            <a:r>
              <a:rPr lang="en-US" sz="2400" dirty="0" smtClean="0"/>
              <a:t>You have </a:t>
            </a:r>
            <a:r>
              <a:rPr lang="en-US" sz="2400" dirty="0" err="1" smtClean="0"/>
              <a:t>have</a:t>
            </a:r>
            <a:r>
              <a:rPr lang="en-US" sz="2400" dirty="0" smtClean="0"/>
              <a:t> your download ready in .</a:t>
            </a:r>
            <a:r>
              <a:rPr lang="en-US" sz="2400" dirty="0" err="1" smtClean="0"/>
              <a:t>xls</a:t>
            </a:r>
            <a:r>
              <a:rPr lang="en-US" sz="2400" dirty="0" smtClean="0"/>
              <a:t> format. </a:t>
            </a:r>
          </a:p>
          <a:p>
            <a:pPr marL="342900" indent="-342900" algn="just">
              <a:buFont typeface="Wingdings" pitchFamily="2" charset="2"/>
              <a:buChar char="ü"/>
            </a:pPr>
            <a:r>
              <a:rPr lang="en-US" sz="2400" dirty="0" smtClean="0"/>
              <a:t>Save the excel file in the folder Root folder/MHC_UPLOADS/ ready for uploading. </a:t>
            </a:r>
            <a:r>
              <a:rPr lang="en-US" sz="2400" dirty="0" err="1" smtClean="0"/>
              <a:t>E.g</a:t>
            </a:r>
            <a:r>
              <a:rPr lang="en-US" sz="2400" dirty="0" smtClean="0"/>
              <a:t> C:/MHC_UPLOADS</a:t>
            </a:r>
            <a:endParaRPr lang="en-US" sz="2400" dirty="0"/>
          </a:p>
        </p:txBody>
      </p:sp>
    </p:spTree>
    <p:extLst>
      <p:ext uri="{BB962C8B-B14F-4D97-AF65-F5344CB8AC3E}">
        <p14:creationId xmlns:p14="http://schemas.microsoft.com/office/powerpoint/2010/main" val="41737464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dirty="0">
                <a:solidFill>
                  <a:srgbClr val="00B050"/>
                </a:solidFill>
                <a:latin typeface="Adobe Garamond Pro Bold" pitchFamily="18" charset="0"/>
              </a:rPr>
              <a:t>IMPORTING </a:t>
            </a:r>
            <a:r>
              <a:rPr lang="en-US" dirty="0" smtClean="0">
                <a:solidFill>
                  <a:srgbClr val="00B050"/>
                </a:solidFill>
                <a:latin typeface="Adobe Garamond Pro Bold" pitchFamily="18" charset="0"/>
              </a:rPr>
              <a:t>DATA</a:t>
            </a:r>
            <a:br>
              <a:rPr lang="en-US" dirty="0" smtClean="0">
                <a:solidFill>
                  <a:srgbClr val="00B050"/>
                </a:solidFill>
                <a:latin typeface="Adobe Garamond Pro Bold" pitchFamily="18" charset="0"/>
              </a:rPr>
            </a:br>
            <a:r>
              <a:rPr lang="en-US" sz="2200" b="1" dirty="0"/>
              <a:t>UPLOADING DATA</a:t>
            </a:r>
            <a:r>
              <a:rPr lang="en-US" b="1" dirty="0"/>
              <a:t/>
            </a:r>
            <a:br>
              <a:rPr lang="en-US" b="1" dirty="0"/>
            </a:br>
            <a:r>
              <a:rPr lang="en-US" dirty="0">
                <a:solidFill>
                  <a:srgbClr val="00B050"/>
                </a:solidFill>
                <a:latin typeface="Adobe Garamond Pro Bold" pitchFamily="18" charset="0"/>
              </a:rPr>
              <a:t/>
            </a:r>
            <a:br>
              <a:rPr lang="en-US" dirty="0">
                <a:solidFill>
                  <a:srgbClr val="00B050"/>
                </a:solidFill>
                <a:latin typeface="Adobe Garamond Pro Bold" pitchFamily="18" charset="0"/>
              </a:rPr>
            </a:b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371600"/>
            <a:ext cx="6629400" cy="490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Left Arrow 3"/>
          <p:cNvSpPr/>
          <p:nvPr/>
        </p:nvSpPr>
        <p:spPr>
          <a:xfrm>
            <a:off x="4442460" y="2042160"/>
            <a:ext cx="571500" cy="381000"/>
          </a:xfrm>
          <a:prstGeom prst="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rot="2697905">
            <a:off x="2488518" y="3097987"/>
            <a:ext cx="762000" cy="457200"/>
          </a:xfrm>
          <a:prstGeom prst="righ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39771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par>
                          <p:cTn id="8" fill="hold">
                            <p:stCondLst>
                              <p:cond delay="2000"/>
                            </p:stCondLst>
                            <p:childTnLst>
                              <p:par>
                                <p:cTn id="9" presetID="26" presetClass="entr" presetSubtype="0" fill="hold" grpId="0"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80">
                                          <p:stCondLst>
                                            <p:cond delay="0"/>
                                          </p:stCondLst>
                                        </p:cTn>
                                        <p:tgtEl>
                                          <p:spTgt spid="5"/>
                                        </p:tgtEl>
                                      </p:cBhvr>
                                    </p:animEffect>
                                    <p:anim calcmode="lin" valueType="num">
                                      <p:cBhvr>
                                        <p:cTn id="12"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7" dur="26">
                                          <p:stCondLst>
                                            <p:cond delay="650"/>
                                          </p:stCondLst>
                                        </p:cTn>
                                        <p:tgtEl>
                                          <p:spTgt spid="5"/>
                                        </p:tgtEl>
                                      </p:cBhvr>
                                      <p:to x="100000" y="60000"/>
                                    </p:animScale>
                                    <p:animScale>
                                      <p:cBhvr>
                                        <p:cTn id="18" dur="166" decel="50000">
                                          <p:stCondLst>
                                            <p:cond delay="676"/>
                                          </p:stCondLst>
                                        </p:cTn>
                                        <p:tgtEl>
                                          <p:spTgt spid="5"/>
                                        </p:tgtEl>
                                      </p:cBhvr>
                                      <p:to x="100000" y="100000"/>
                                    </p:animScale>
                                    <p:animScale>
                                      <p:cBhvr>
                                        <p:cTn id="19" dur="26">
                                          <p:stCondLst>
                                            <p:cond delay="1312"/>
                                          </p:stCondLst>
                                        </p:cTn>
                                        <p:tgtEl>
                                          <p:spTgt spid="5"/>
                                        </p:tgtEl>
                                      </p:cBhvr>
                                      <p:to x="100000" y="80000"/>
                                    </p:animScale>
                                    <p:animScale>
                                      <p:cBhvr>
                                        <p:cTn id="20" dur="166" decel="50000">
                                          <p:stCondLst>
                                            <p:cond delay="1338"/>
                                          </p:stCondLst>
                                        </p:cTn>
                                        <p:tgtEl>
                                          <p:spTgt spid="5"/>
                                        </p:tgtEl>
                                      </p:cBhvr>
                                      <p:to x="100000" y="100000"/>
                                    </p:animScale>
                                    <p:animScale>
                                      <p:cBhvr>
                                        <p:cTn id="21" dur="26">
                                          <p:stCondLst>
                                            <p:cond delay="1642"/>
                                          </p:stCondLst>
                                        </p:cTn>
                                        <p:tgtEl>
                                          <p:spTgt spid="5"/>
                                        </p:tgtEl>
                                      </p:cBhvr>
                                      <p:to x="100000" y="90000"/>
                                    </p:animScale>
                                    <p:animScale>
                                      <p:cBhvr>
                                        <p:cTn id="22" dur="166" decel="50000">
                                          <p:stCondLst>
                                            <p:cond delay="1668"/>
                                          </p:stCondLst>
                                        </p:cTn>
                                        <p:tgtEl>
                                          <p:spTgt spid="5"/>
                                        </p:tgtEl>
                                      </p:cBhvr>
                                      <p:to x="100000" y="100000"/>
                                    </p:animScale>
                                    <p:animScale>
                                      <p:cBhvr>
                                        <p:cTn id="23" dur="26">
                                          <p:stCondLst>
                                            <p:cond delay="1808"/>
                                          </p:stCondLst>
                                        </p:cTn>
                                        <p:tgtEl>
                                          <p:spTgt spid="5"/>
                                        </p:tgtEl>
                                      </p:cBhvr>
                                      <p:to x="100000" y="95000"/>
                                    </p:animScale>
                                    <p:animScale>
                                      <p:cBhvr>
                                        <p:cTn id="24"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8382000" cy="1470025"/>
          </a:xfrm>
        </p:spPr>
        <p:txBody>
          <a:bodyPr/>
          <a:lstStyle/>
          <a:p>
            <a:r>
              <a:rPr lang="en-US" dirty="0">
                <a:solidFill>
                  <a:srgbClr val="00B050"/>
                </a:solidFill>
                <a:latin typeface="Adobe Garamond Pro Bold" pitchFamily="18" charset="0"/>
              </a:rPr>
              <a:t>IMPORTING DATA</a:t>
            </a:r>
            <a:br>
              <a:rPr lang="en-US" dirty="0">
                <a:solidFill>
                  <a:srgbClr val="00B050"/>
                </a:solidFill>
                <a:latin typeface="Adobe Garamond Pro Bold" pitchFamily="18" charset="0"/>
              </a:rPr>
            </a:br>
            <a:endParaRPr lang="en-US" dirty="0"/>
          </a:p>
        </p:txBody>
      </p:sp>
      <p:sp>
        <p:nvSpPr>
          <p:cNvPr id="3" name="Subtitle 2"/>
          <p:cNvSpPr>
            <a:spLocks noGrp="1"/>
          </p:cNvSpPr>
          <p:nvPr>
            <p:ph type="subTitle" idx="1"/>
          </p:nvPr>
        </p:nvSpPr>
        <p:spPr>
          <a:xfrm>
            <a:off x="304800" y="838200"/>
            <a:ext cx="8382000" cy="5410200"/>
          </a:xfrm>
        </p:spPr>
        <p:txBody>
          <a:bodyPr>
            <a:normAutofit/>
          </a:bodyPr>
          <a:lstStyle/>
          <a:p>
            <a:r>
              <a:rPr lang="en-US" b="1" dirty="0" smtClean="0">
                <a:solidFill>
                  <a:schemeClr val="tx1"/>
                </a:solidFill>
              </a:rPr>
              <a:t>UPLOADING DATA</a:t>
            </a:r>
          </a:p>
          <a:p>
            <a:pPr marL="342900" indent="-342900" algn="just">
              <a:buFont typeface="Wingdings" pitchFamily="2" charset="2"/>
              <a:buChar char="ü"/>
            </a:pPr>
            <a:r>
              <a:rPr lang="en-US" sz="2400" dirty="0"/>
              <a:t>Over your mouse on ‘</a:t>
            </a:r>
            <a:r>
              <a:rPr lang="en-US" sz="2400" b="1" dirty="0"/>
              <a:t>Enrollment data</a:t>
            </a:r>
            <a:r>
              <a:rPr lang="en-US" sz="2400" dirty="0"/>
              <a:t>’</a:t>
            </a:r>
          </a:p>
          <a:p>
            <a:pPr marL="342900" indent="-342900" algn="just">
              <a:buFont typeface="Wingdings" pitchFamily="2" charset="2"/>
              <a:buChar char="ü"/>
            </a:pPr>
            <a:r>
              <a:rPr lang="en-US" sz="2400" dirty="0"/>
              <a:t>Click on </a:t>
            </a:r>
            <a:r>
              <a:rPr lang="en-US" sz="2400" dirty="0" smtClean="0"/>
              <a:t>‘</a:t>
            </a:r>
            <a:r>
              <a:rPr lang="en-US" sz="2400" b="1" dirty="0" smtClean="0"/>
              <a:t>import </a:t>
            </a:r>
            <a:r>
              <a:rPr lang="en-US" sz="2400" b="1" dirty="0"/>
              <a:t>data</a:t>
            </a:r>
            <a:r>
              <a:rPr lang="en-US" sz="2400" b="1" dirty="0" smtClean="0"/>
              <a:t>’</a:t>
            </a:r>
          </a:p>
          <a:p>
            <a:pPr marL="342900" indent="-342900" algn="just">
              <a:buFont typeface="Wingdings" pitchFamily="2" charset="2"/>
              <a:buChar char="ü"/>
            </a:pPr>
            <a:r>
              <a:rPr lang="en-US" sz="2400" dirty="0" smtClean="0"/>
              <a:t>A form appears enabling one to select the file containing the data for upload.</a:t>
            </a:r>
          </a:p>
          <a:p>
            <a:pPr marL="342900" indent="-342900" algn="just">
              <a:buFont typeface="Wingdings" pitchFamily="2" charset="2"/>
              <a:buChar char="ü"/>
            </a:pPr>
            <a:r>
              <a:rPr lang="en-US" sz="2400" dirty="0" smtClean="0"/>
              <a:t>As of Version MNHC 1.0, data is importable in .</a:t>
            </a:r>
            <a:r>
              <a:rPr lang="en-US" sz="2400" dirty="0" err="1" smtClean="0"/>
              <a:t>xls</a:t>
            </a:r>
            <a:r>
              <a:rPr lang="en-US" sz="2400" dirty="0" smtClean="0"/>
              <a:t>.</a:t>
            </a:r>
          </a:p>
          <a:p>
            <a:pPr marL="342900" indent="-342900" algn="just">
              <a:buFont typeface="Wingdings" pitchFamily="2" charset="2"/>
              <a:buChar char="ü"/>
            </a:pPr>
            <a:r>
              <a:rPr lang="en-US" sz="2400" dirty="0" smtClean="0"/>
              <a:t>Navigate to Root drive of your application, </a:t>
            </a:r>
            <a:r>
              <a:rPr lang="en-US" sz="2400" dirty="0" err="1" smtClean="0"/>
              <a:t>e.g</a:t>
            </a:r>
            <a:r>
              <a:rPr lang="en-US" sz="2400" dirty="0" smtClean="0"/>
              <a:t> C, then  MHC_UPLOADS where you can select your .</a:t>
            </a:r>
            <a:r>
              <a:rPr lang="en-US" sz="2400" dirty="0" err="1" smtClean="0"/>
              <a:t>xls</a:t>
            </a:r>
            <a:r>
              <a:rPr lang="en-US" sz="2400" dirty="0" smtClean="0"/>
              <a:t> file.</a:t>
            </a:r>
          </a:p>
          <a:p>
            <a:pPr marL="342900" indent="-342900" algn="just">
              <a:buFont typeface="Wingdings" pitchFamily="2" charset="2"/>
              <a:buChar char="ü"/>
            </a:pPr>
            <a:r>
              <a:rPr lang="en-US" sz="2400" dirty="0" smtClean="0"/>
              <a:t>This guide assumes that you have already downloaded the excel file into the folder Root drive/MHC_UPLOADS</a:t>
            </a:r>
            <a:endParaRPr lang="en-US" sz="2400" dirty="0"/>
          </a:p>
          <a:p>
            <a:endParaRPr lang="en-US" dirty="0" smtClean="0">
              <a:solidFill>
                <a:schemeClr val="bg1">
                  <a:lumMod val="50000"/>
                </a:schemeClr>
              </a:solidFill>
            </a:endParaRPr>
          </a:p>
        </p:txBody>
      </p:sp>
    </p:spTree>
    <p:extLst>
      <p:ext uri="{BB962C8B-B14F-4D97-AF65-F5344CB8AC3E}">
        <p14:creationId xmlns:p14="http://schemas.microsoft.com/office/powerpoint/2010/main" val="15367331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00" dirty="0">
                <a:solidFill>
                  <a:srgbClr val="00B050"/>
                </a:solidFill>
                <a:latin typeface="Adobe Garamond Pro Bold" pitchFamily="18" charset="0"/>
              </a:rPr>
              <a:t>Data Entry</a:t>
            </a:r>
            <a:r>
              <a:rPr lang="en-US" dirty="0"/>
              <a:t/>
            </a:r>
            <a:br>
              <a:rPr lang="en-US" dirty="0"/>
            </a:br>
            <a:r>
              <a:rPr lang="en-US" b="1" dirty="0"/>
              <a:t>Mother Baby </a:t>
            </a:r>
            <a:r>
              <a:rPr lang="en-US" b="1" dirty="0" smtClean="0"/>
              <a:t>Book- view mothers page</a:t>
            </a:r>
            <a:endParaRPr lang="en-US" dirty="0"/>
          </a:p>
        </p:txBody>
      </p:sp>
      <p:sp>
        <p:nvSpPr>
          <p:cNvPr id="3" name="Content Placeholder 2"/>
          <p:cNvSpPr>
            <a:spLocks noGrp="1"/>
          </p:cNvSpPr>
          <p:nvPr>
            <p:ph idx="1"/>
          </p:nvPr>
        </p:nvSpPr>
        <p:spPr>
          <a:xfrm>
            <a:off x="228600" y="1600200"/>
            <a:ext cx="8458200" cy="4572000"/>
          </a:xfrm>
        </p:spPr>
        <p:txBody>
          <a:bodyPr/>
          <a:lstStyle/>
          <a:p>
            <a:pPr marL="0" indent="0">
              <a:buNone/>
            </a:pPr>
            <a:r>
              <a:rPr lang="en-US" dirty="0" smtClean="0"/>
              <a:t> </a:t>
            </a:r>
            <a:endParaRPr lang="en-US"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4918"/>
          <a:stretch/>
        </p:blipFill>
        <p:spPr bwMode="auto">
          <a:xfrm>
            <a:off x="146884" y="1981200"/>
            <a:ext cx="8463716"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Left Arrow 3"/>
          <p:cNvSpPr/>
          <p:nvPr/>
        </p:nvSpPr>
        <p:spPr>
          <a:xfrm>
            <a:off x="8610600" y="3695700"/>
            <a:ext cx="533400" cy="419100"/>
          </a:xfrm>
          <a:prstGeom prst="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12317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470025"/>
          </a:xfrm>
        </p:spPr>
        <p:txBody>
          <a:bodyPr>
            <a:normAutofit fontScale="90000"/>
          </a:bodyPr>
          <a:lstStyle/>
          <a:p>
            <a:r>
              <a:rPr lang="en-US" sz="5300" dirty="0" smtClean="0">
                <a:solidFill>
                  <a:srgbClr val="00B050"/>
                </a:solidFill>
                <a:latin typeface="Adobe Garamond Pro Bold" pitchFamily="18" charset="0"/>
              </a:rPr>
              <a:t>Data Entry</a:t>
            </a:r>
            <a:r>
              <a:rPr lang="en-US" dirty="0" smtClean="0"/>
              <a:t/>
            </a:r>
            <a:br>
              <a:rPr lang="en-US" dirty="0" smtClean="0"/>
            </a:br>
            <a:r>
              <a:rPr lang="en-US" b="1" dirty="0"/>
              <a:t>Mother Baby Book</a:t>
            </a:r>
            <a:r>
              <a:rPr lang="en-US" dirty="0"/>
              <a:t/>
            </a:r>
            <a:br>
              <a:rPr lang="en-US" dirty="0"/>
            </a:br>
            <a:endParaRPr lang="en-US" dirty="0"/>
          </a:p>
        </p:txBody>
      </p:sp>
      <p:sp>
        <p:nvSpPr>
          <p:cNvPr id="3" name="Subtitle 2"/>
          <p:cNvSpPr>
            <a:spLocks noGrp="1"/>
          </p:cNvSpPr>
          <p:nvPr>
            <p:ph type="subTitle" idx="1"/>
          </p:nvPr>
        </p:nvSpPr>
        <p:spPr>
          <a:xfrm>
            <a:off x="152400" y="1828800"/>
            <a:ext cx="8839200" cy="4876800"/>
          </a:xfrm>
        </p:spPr>
        <p:txBody>
          <a:bodyPr/>
          <a:lstStyle/>
          <a:p>
            <a:pPr marL="457200" indent="-457200" algn="just">
              <a:buFont typeface="Wingdings" pitchFamily="2" charset="2"/>
              <a:buChar char="ü"/>
            </a:pPr>
            <a:r>
              <a:rPr lang="en-US" sz="2800" dirty="0" smtClean="0"/>
              <a:t>Log in as a data clerk.</a:t>
            </a:r>
          </a:p>
          <a:p>
            <a:pPr marL="457200" indent="-457200" algn="just">
              <a:buFont typeface="Wingdings" pitchFamily="2" charset="2"/>
              <a:buChar char="ü"/>
            </a:pPr>
            <a:r>
              <a:rPr lang="en-US" sz="2800" dirty="0" smtClean="0"/>
              <a:t>Click at the </a:t>
            </a:r>
            <a:r>
              <a:rPr lang="en-US" sz="2800" b="1" dirty="0" smtClean="0"/>
              <a:t>Home</a:t>
            </a:r>
            <a:r>
              <a:rPr lang="en-US" sz="2800" dirty="0" smtClean="0"/>
              <a:t> menu</a:t>
            </a:r>
          </a:p>
          <a:p>
            <a:pPr marL="457200" indent="-457200" algn="just">
              <a:buFont typeface="Wingdings" pitchFamily="2" charset="2"/>
              <a:buChar char="ü"/>
            </a:pPr>
            <a:r>
              <a:rPr lang="en-US" sz="2800" dirty="0" smtClean="0"/>
              <a:t>Click at the </a:t>
            </a:r>
            <a:r>
              <a:rPr lang="en-US" sz="2800" b="1" dirty="0" smtClean="0"/>
              <a:t>View all mothers </a:t>
            </a:r>
            <a:r>
              <a:rPr lang="en-US" sz="2800" dirty="0" smtClean="0"/>
              <a:t>menu.</a:t>
            </a:r>
          </a:p>
          <a:p>
            <a:pPr marL="457200" indent="-457200" algn="just">
              <a:buFont typeface="Wingdings" pitchFamily="2" charset="2"/>
              <a:buChar char="ü"/>
            </a:pPr>
            <a:r>
              <a:rPr lang="en-US" sz="2800" dirty="0" smtClean="0"/>
              <a:t>Search the mother you would wish to edit their details by typing their </a:t>
            </a:r>
            <a:r>
              <a:rPr lang="en-US" sz="2800" dirty="0" err="1" smtClean="0"/>
              <a:t>anc</a:t>
            </a:r>
            <a:r>
              <a:rPr lang="en-US" sz="2800" dirty="0" smtClean="0"/>
              <a:t> number, first, middle or last name or their phone number.</a:t>
            </a:r>
          </a:p>
          <a:p>
            <a:pPr marL="457200" indent="-457200" algn="just">
              <a:buFont typeface="Wingdings" pitchFamily="2" charset="2"/>
              <a:buChar char="ü"/>
            </a:pPr>
            <a:r>
              <a:rPr lang="en-US" sz="2800" dirty="0" smtClean="0"/>
              <a:t>Click the mother baby link.</a:t>
            </a:r>
          </a:p>
          <a:p>
            <a:pPr marL="457200" indent="-457200" algn="just">
              <a:buFont typeface="Wingdings" pitchFamily="2" charset="2"/>
              <a:buChar char="ü"/>
            </a:pPr>
            <a:r>
              <a:rPr lang="en-US" sz="2800" dirty="0" smtClean="0"/>
              <a:t>This leads you to the maternal profile page.</a:t>
            </a:r>
          </a:p>
          <a:p>
            <a:pPr algn="just"/>
            <a:endParaRPr lang="en-US" dirty="0"/>
          </a:p>
        </p:txBody>
      </p:sp>
    </p:spTree>
    <p:extLst>
      <p:ext uri="{BB962C8B-B14F-4D97-AF65-F5344CB8AC3E}">
        <p14:creationId xmlns:p14="http://schemas.microsoft.com/office/powerpoint/2010/main" val="27624387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00" dirty="0">
                <a:solidFill>
                  <a:srgbClr val="00B050"/>
                </a:solidFill>
                <a:latin typeface="Adobe Garamond Pro Bold" pitchFamily="18" charset="0"/>
              </a:rPr>
              <a:t>Data Entry</a:t>
            </a:r>
            <a:r>
              <a:rPr lang="en-US" dirty="0"/>
              <a:t/>
            </a:r>
            <a:br>
              <a:rPr lang="en-US" dirty="0"/>
            </a:br>
            <a:r>
              <a:rPr lang="en-US" sz="3600" b="1" dirty="0"/>
              <a:t>Mother Baby Book- </a:t>
            </a:r>
            <a:r>
              <a:rPr lang="en-US" sz="3600" b="1" dirty="0" smtClean="0"/>
              <a:t>maternal profile</a:t>
            </a:r>
            <a:endParaRPr lang="en-US" sz="3600" dirty="0"/>
          </a:p>
        </p:txBody>
      </p:sp>
      <p:pic>
        <p:nvPicPr>
          <p:cNvPr id="7170" name="Picture 2"/>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24786"/>
          <a:stretch/>
        </p:blipFill>
        <p:spPr bwMode="auto">
          <a:xfrm>
            <a:off x="228600" y="1581812"/>
            <a:ext cx="8305800" cy="5155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7315200" y="4800600"/>
            <a:ext cx="1676400" cy="1143000"/>
          </a:xfrm>
          <a:prstGeom prst="wedgeRoundRectCallou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Click next to move to the next page</a:t>
            </a:r>
            <a:endParaRPr lang="en-US" dirty="0">
              <a:solidFill>
                <a:schemeClr val="tx1"/>
              </a:solidFill>
            </a:endParaRPr>
          </a:p>
        </p:txBody>
      </p:sp>
    </p:spTree>
    <p:extLst>
      <p:ext uri="{BB962C8B-B14F-4D97-AF65-F5344CB8AC3E}">
        <p14:creationId xmlns:p14="http://schemas.microsoft.com/office/powerpoint/2010/main" val="32679473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00" dirty="0">
                <a:solidFill>
                  <a:srgbClr val="00B050"/>
                </a:solidFill>
                <a:latin typeface="Adobe Garamond Pro Bold" pitchFamily="18" charset="0"/>
              </a:rPr>
              <a:t>Data Entry</a:t>
            </a:r>
            <a:r>
              <a:rPr lang="en-US" dirty="0"/>
              <a:t/>
            </a:r>
            <a:br>
              <a:rPr lang="en-US" dirty="0"/>
            </a:br>
            <a:r>
              <a:rPr lang="en-US" sz="3600" b="1" dirty="0"/>
              <a:t>Mother Baby </a:t>
            </a:r>
            <a:r>
              <a:rPr lang="en-US" sz="3600" b="1" dirty="0" smtClean="0"/>
              <a:t>Book-Previous pregnancy</a:t>
            </a:r>
            <a:endParaRPr lang="en-US" sz="3600" dirty="0"/>
          </a:p>
        </p:txBody>
      </p:sp>
      <p:sp>
        <p:nvSpPr>
          <p:cNvPr id="4" name="Content Placeholder 3"/>
          <p:cNvSpPr>
            <a:spLocks noGrp="1"/>
          </p:cNvSpPr>
          <p:nvPr>
            <p:ph idx="1"/>
          </p:nvPr>
        </p:nvSpPr>
        <p:spPr/>
        <p:txBody>
          <a:bodyPr/>
          <a:lstStyle/>
          <a:p>
            <a:r>
              <a:rPr lang="en-US" dirty="0" smtClean="0"/>
              <a:t> </a:t>
            </a:r>
            <a:endParaRPr lang="en-US"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752600"/>
            <a:ext cx="8929712"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87083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fontScale="90000"/>
          </a:bodyPr>
          <a:lstStyle/>
          <a:p>
            <a:r>
              <a:rPr lang="en-US" sz="5300" dirty="0">
                <a:solidFill>
                  <a:srgbClr val="00B050"/>
                </a:solidFill>
                <a:latin typeface="Adobe Garamond Pro Bold" pitchFamily="18" charset="0"/>
              </a:rPr>
              <a:t>Data Entry</a:t>
            </a:r>
            <a:r>
              <a:rPr lang="en-US" dirty="0"/>
              <a:t/>
            </a:r>
            <a:br>
              <a:rPr lang="en-US" dirty="0"/>
            </a:br>
            <a:r>
              <a:rPr lang="en-US" sz="3600" b="1" dirty="0"/>
              <a:t>Mother Baby </a:t>
            </a:r>
            <a:r>
              <a:rPr lang="en-US" sz="3600" b="1" dirty="0" smtClean="0"/>
              <a:t>Book-Present pregnancy</a:t>
            </a:r>
            <a:endParaRPr lang="en-US" sz="3600" dirty="0"/>
          </a:p>
        </p:txBody>
      </p:sp>
      <p:pic>
        <p:nvPicPr>
          <p:cNvPr id="921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1875236"/>
            <a:ext cx="9067800" cy="262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53097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00" dirty="0">
                <a:solidFill>
                  <a:srgbClr val="00B050"/>
                </a:solidFill>
                <a:latin typeface="Adobe Garamond Pro Bold" pitchFamily="18" charset="0"/>
              </a:rPr>
              <a:t>Data Entry</a:t>
            </a:r>
            <a:r>
              <a:rPr lang="en-US" dirty="0"/>
              <a:t/>
            </a:r>
            <a:br>
              <a:rPr lang="en-US" dirty="0"/>
            </a:br>
            <a:r>
              <a:rPr lang="en-US" sz="3600" b="1" dirty="0"/>
              <a:t>Mother Baby </a:t>
            </a:r>
            <a:r>
              <a:rPr lang="en-US" sz="3600" b="1" dirty="0" smtClean="0"/>
              <a:t>Book-Preventive Services</a:t>
            </a:r>
            <a:endParaRPr lang="en-US" sz="3600"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981199"/>
            <a:ext cx="8987592" cy="3962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2876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00" dirty="0">
                <a:solidFill>
                  <a:srgbClr val="00B050"/>
                </a:solidFill>
                <a:latin typeface="Adobe Garamond Pro Bold" pitchFamily="18" charset="0"/>
              </a:rPr>
              <a:t>Data Entry</a:t>
            </a:r>
            <a:r>
              <a:rPr lang="en-US" dirty="0"/>
              <a:t/>
            </a:r>
            <a:br>
              <a:rPr lang="en-US" dirty="0"/>
            </a:br>
            <a:r>
              <a:rPr lang="en-US" sz="3600" b="1" dirty="0"/>
              <a:t>Mother Baby </a:t>
            </a:r>
            <a:r>
              <a:rPr lang="en-US" sz="3600" b="1" dirty="0" smtClean="0"/>
              <a:t>Book-Delivery</a:t>
            </a:r>
            <a:endParaRPr lang="en-US" sz="3600" dirty="0"/>
          </a:p>
        </p:txBody>
      </p:sp>
      <p:sp>
        <p:nvSpPr>
          <p:cNvPr id="4" name="Content Placeholder 3"/>
          <p:cNvSpPr>
            <a:spLocks noGrp="1"/>
          </p:cNvSpPr>
          <p:nvPr>
            <p:ph idx="1"/>
          </p:nvPr>
        </p:nvSpPr>
        <p:spPr/>
        <p:txBody>
          <a:bodyPr/>
          <a:lstStyle/>
          <a:p>
            <a:endParaRPr lang="en-US"/>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095" y="1600200"/>
            <a:ext cx="8117705" cy="3215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581449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72400" cy="1362075"/>
          </a:xfrm>
        </p:spPr>
        <p:txBody>
          <a:bodyPr/>
          <a:lstStyle/>
          <a:p>
            <a:pPr algn="ctr"/>
            <a:r>
              <a:rPr lang="en-US" dirty="0" smtClean="0">
                <a:solidFill>
                  <a:srgbClr val="92D050"/>
                </a:solidFill>
                <a:latin typeface="Adobe Garamond Pro Bold" pitchFamily="18" charset="0"/>
              </a:rPr>
              <a:t>MNHC MODULES</a:t>
            </a:r>
            <a:endParaRPr lang="en-US" dirty="0">
              <a:solidFill>
                <a:srgbClr val="92D050"/>
              </a:solidFill>
              <a:latin typeface="Adobe Garamond Pro Bold" pitchFamily="18" charset="0"/>
            </a:endParaRPr>
          </a:p>
        </p:txBody>
      </p:sp>
      <p:sp>
        <p:nvSpPr>
          <p:cNvPr id="3" name="Text Placeholder 2"/>
          <p:cNvSpPr>
            <a:spLocks noGrp="1"/>
          </p:cNvSpPr>
          <p:nvPr>
            <p:ph type="body" idx="1"/>
          </p:nvPr>
        </p:nvSpPr>
        <p:spPr>
          <a:xfrm>
            <a:off x="381000" y="1143000"/>
            <a:ext cx="8534400" cy="6248400"/>
          </a:xfrm>
        </p:spPr>
        <p:txBody>
          <a:bodyPr>
            <a:noAutofit/>
          </a:bodyPr>
          <a:lstStyle/>
          <a:p>
            <a:pPr marL="342900" indent="-342900">
              <a:buFont typeface="Wingdings" pitchFamily="2" charset="2"/>
              <a:buChar char="ü"/>
            </a:pPr>
            <a:endParaRPr lang="en-US" sz="2400" dirty="0" smtClean="0"/>
          </a:p>
          <a:p>
            <a:pPr marL="342900" indent="-342900">
              <a:buFont typeface="Wingdings" pitchFamily="2" charset="2"/>
              <a:buChar char="ü"/>
            </a:pPr>
            <a:endParaRPr lang="en-US" sz="2400" dirty="0" smtClean="0"/>
          </a:p>
          <a:p>
            <a:pPr marL="342900" indent="-342900">
              <a:buFont typeface="Wingdings" pitchFamily="2" charset="2"/>
              <a:buChar char="ü"/>
            </a:pPr>
            <a:endParaRPr lang="en-US" sz="2400" dirty="0" smtClean="0"/>
          </a:p>
          <a:p>
            <a:pPr marL="342900" indent="-342900">
              <a:buFont typeface="Wingdings" pitchFamily="2" charset="2"/>
              <a:buChar char="ü"/>
            </a:pPr>
            <a:endParaRPr lang="en-US" sz="2400" dirty="0"/>
          </a:p>
          <a:p>
            <a:pPr marL="342900" indent="-342900">
              <a:buFont typeface="Wingdings" pitchFamily="2" charset="2"/>
              <a:buChar char="ü"/>
            </a:pPr>
            <a:endParaRPr lang="en-US" sz="2400" dirty="0" smtClean="0"/>
          </a:p>
          <a:p>
            <a:pPr marL="342900" indent="-342900">
              <a:buFont typeface="Wingdings" pitchFamily="2" charset="2"/>
              <a:buChar char="ü"/>
            </a:pPr>
            <a:r>
              <a:rPr lang="en-US" sz="2400" dirty="0" smtClean="0"/>
              <a:t>Running application for the first time.</a:t>
            </a:r>
          </a:p>
          <a:p>
            <a:r>
              <a:rPr lang="en-US" sz="2400" dirty="0"/>
              <a:t> </a:t>
            </a:r>
            <a:r>
              <a:rPr lang="en-US" sz="2400" dirty="0" smtClean="0"/>
              <a:t>    Mobile application.</a:t>
            </a:r>
          </a:p>
          <a:p>
            <a:r>
              <a:rPr lang="en-US" sz="2400" dirty="0"/>
              <a:t> </a:t>
            </a:r>
            <a:r>
              <a:rPr lang="en-US" sz="2400" dirty="0" smtClean="0"/>
              <a:t>    Computer Based application.</a:t>
            </a:r>
            <a:endParaRPr lang="en-US" sz="2400" dirty="0"/>
          </a:p>
          <a:p>
            <a:pPr marL="342900" indent="-342900">
              <a:buFont typeface="Wingdings" pitchFamily="2" charset="2"/>
              <a:buChar char="ü"/>
            </a:pPr>
            <a:r>
              <a:rPr lang="en-US" sz="2400" dirty="0" smtClean="0"/>
              <a:t>Managing Community Health workers (add, edit)</a:t>
            </a:r>
          </a:p>
          <a:p>
            <a:pPr marL="342900" indent="-342900">
              <a:buFont typeface="Wingdings" pitchFamily="2" charset="2"/>
              <a:buChar char="ü"/>
            </a:pPr>
            <a:r>
              <a:rPr lang="en-US" sz="2400" dirty="0" smtClean="0"/>
              <a:t>Enrolling Mothers</a:t>
            </a:r>
          </a:p>
          <a:p>
            <a:pPr marL="342900" indent="-342900">
              <a:buFont typeface="Wingdings" pitchFamily="2" charset="2"/>
              <a:buChar char="ü"/>
            </a:pPr>
            <a:r>
              <a:rPr lang="en-US" sz="2400" dirty="0" smtClean="0"/>
              <a:t>Importing Enrolled Mothers data</a:t>
            </a:r>
          </a:p>
          <a:p>
            <a:pPr marL="342900" indent="-342900">
              <a:buFont typeface="Wingdings" pitchFamily="2" charset="2"/>
              <a:buChar char="ü"/>
            </a:pPr>
            <a:r>
              <a:rPr lang="en-US" sz="2400" dirty="0" smtClean="0"/>
              <a:t>Mother Baby Book data entry</a:t>
            </a:r>
          </a:p>
          <a:p>
            <a:pPr marL="342900" indent="-342900">
              <a:buFont typeface="Wingdings" pitchFamily="2" charset="2"/>
              <a:buChar char="ü"/>
            </a:pPr>
            <a:r>
              <a:rPr lang="en-US" sz="2400" dirty="0" smtClean="0"/>
              <a:t>Registers Data entry(ANC, Maternity, Postnatal registers)</a:t>
            </a:r>
          </a:p>
          <a:p>
            <a:pPr marL="342900" indent="-342900">
              <a:buFont typeface="Wingdings" pitchFamily="2" charset="2"/>
              <a:buChar char="ü"/>
            </a:pPr>
            <a:r>
              <a:rPr lang="en-US" sz="2400" dirty="0" smtClean="0"/>
              <a:t>SMS Module (creating and editing and sending general and targeted sms ).</a:t>
            </a:r>
          </a:p>
          <a:p>
            <a:pPr marL="342900" indent="-342900">
              <a:buFont typeface="Wingdings" pitchFamily="2" charset="2"/>
              <a:buChar char="ü"/>
            </a:pPr>
            <a:r>
              <a:rPr lang="en-US" sz="2400" dirty="0" smtClean="0"/>
              <a:t>Reports</a:t>
            </a:r>
          </a:p>
          <a:p>
            <a:pPr marL="342900" indent="-342900">
              <a:buFont typeface="Wingdings" pitchFamily="2" charset="2"/>
              <a:buChar char="ü"/>
            </a:pPr>
            <a:endParaRPr lang="en-US" sz="2400" dirty="0" smtClean="0"/>
          </a:p>
          <a:p>
            <a:pPr marL="342900" indent="-342900">
              <a:buFont typeface="Wingdings" pitchFamily="2" charset="2"/>
              <a:buChar char="ü"/>
            </a:pPr>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3007480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00" dirty="0">
                <a:solidFill>
                  <a:srgbClr val="00B050"/>
                </a:solidFill>
                <a:latin typeface="Adobe Garamond Pro Bold" pitchFamily="18" charset="0"/>
              </a:rPr>
              <a:t>Data Entry</a:t>
            </a:r>
            <a:r>
              <a:rPr lang="en-US" dirty="0"/>
              <a:t/>
            </a:r>
            <a:br>
              <a:rPr lang="en-US" dirty="0"/>
            </a:br>
            <a:r>
              <a:rPr lang="en-US" sz="3600" b="1" dirty="0"/>
              <a:t>Mother Baby </a:t>
            </a:r>
            <a:r>
              <a:rPr lang="en-US" sz="3600" b="1" dirty="0" smtClean="0"/>
              <a:t>Book-Post natal mother</a:t>
            </a:r>
            <a:endParaRPr lang="en-US" sz="3600" dirty="0"/>
          </a:p>
        </p:txBody>
      </p:sp>
      <p:sp>
        <p:nvSpPr>
          <p:cNvPr id="3" name="Content Placeholder 2"/>
          <p:cNvSpPr>
            <a:spLocks noGrp="1"/>
          </p:cNvSpPr>
          <p:nvPr>
            <p:ph idx="1"/>
          </p:nvPr>
        </p:nvSpPr>
        <p:spPr/>
        <p:txBody>
          <a:bodyPr/>
          <a:lstStyle/>
          <a:p>
            <a:r>
              <a:rPr lang="en-US" dirty="0" smtClean="0"/>
              <a:t> </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624013"/>
            <a:ext cx="8928367" cy="454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25840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00" dirty="0">
                <a:solidFill>
                  <a:srgbClr val="00B050"/>
                </a:solidFill>
                <a:latin typeface="Adobe Garamond Pro Bold" pitchFamily="18" charset="0"/>
              </a:rPr>
              <a:t>Data Entry</a:t>
            </a:r>
            <a:r>
              <a:rPr lang="en-US" dirty="0"/>
              <a:t/>
            </a:r>
            <a:br>
              <a:rPr lang="en-US" dirty="0"/>
            </a:br>
            <a:r>
              <a:rPr lang="en-US" sz="3600" b="1" dirty="0"/>
              <a:t>Mother Baby Book-Post natal </a:t>
            </a:r>
            <a:r>
              <a:rPr lang="en-US" sz="3600" b="1" dirty="0" smtClean="0"/>
              <a:t>baby</a:t>
            </a:r>
            <a:endParaRPr lang="en-US" sz="3600" dirty="0"/>
          </a:p>
        </p:txBody>
      </p:sp>
      <p:sp>
        <p:nvSpPr>
          <p:cNvPr id="3" name="Content Placeholder 2"/>
          <p:cNvSpPr>
            <a:spLocks noGrp="1"/>
          </p:cNvSpPr>
          <p:nvPr>
            <p:ph idx="1"/>
          </p:nvPr>
        </p:nvSpPr>
        <p:spPr/>
        <p:txBody>
          <a:bodyPr/>
          <a:lstStyle/>
          <a:p>
            <a:r>
              <a:rPr lang="en-US" dirty="0" smtClean="0"/>
              <a:t> </a:t>
            </a:r>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752600"/>
            <a:ext cx="9004258"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41166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00" dirty="0">
                <a:solidFill>
                  <a:srgbClr val="00B050"/>
                </a:solidFill>
                <a:latin typeface="Adobe Garamond Pro Bold" pitchFamily="18" charset="0"/>
              </a:rPr>
              <a:t>Data Entry</a:t>
            </a:r>
            <a:r>
              <a:rPr lang="en-US" dirty="0"/>
              <a:t/>
            </a:r>
            <a:br>
              <a:rPr lang="en-US" dirty="0"/>
            </a:br>
            <a:r>
              <a:rPr lang="en-US" b="1" dirty="0"/>
              <a:t>Mother Baby </a:t>
            </a:r>
            <a:r>
              <a:rPr lang="en-US" b="1" dirty="0" smtClean="0"/>
              <a:t>Book-Cancer Screening</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828800"/>
            <a:ext cx="8988201"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85373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00" dirty="0">
                <a:solidFill>
                  <a:srgbClr val="00B050"/>
                </a:solidFill>
                <a:latin typeface="Adobe Garamond Pro Bold" pitchFamily="18" charset="0"/>
              </a:rPr>
              <a:t>Data Entry</a:t>
            </a:r>
            <a:r>
              <a:rPr lang="en-US" dirty="0"/>
              <a:t/>
            </a:r>
            <a:br>
              <a:rPr lang="en-US" dirty="0"/>
            </a:br>
            <a:r>
              <a:rPr lang="en-US" sz="4000" b="1" dirty="0"/>
              <a:t>Mother Baby </a:t>
            </a:r>
            <a:r>
              <a:rPr lang="en-US" sz="4000" b="1" dirty="0" smtClean="0"/>
              <a:t>Book-Vitamin A </a:t>
            </a:r>
            <a:endParaRPr lang="en-US" sz="4000" dirty="0"/>
          </a:p>
        </p:txBody>
      </p:sp>
      <p:sp>
        <p:nvSpPr>
          <p:cNvPr id="3" name="Content Placeholder 2"/>
          <p:cNvSpPr>
            <a:spLocks noGrp="1"/>
          </p:cNvSpPr>
          <p:nvPr>
            <p:ph idx="1"/>
          </p:nvPr>
        </p:nvSpPr>
        <p:spPr/>
        <p:txBody>
          <a:bodyPr/>
          <a:lstStyle/>
          <a:p>
            <a:r>
              <a:rPr lang="en-US" dirty="0" smtClean="0"/>
              <a:t> </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 y="1524000"/>
            <a:ext cx="8919667"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66907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00" dirty="0">
                <a:solidFill>
                  <a:srgbClr val="00B050"/>
                </a:solidFill>
                <a:latin typeface="Adobe Garamond Pro Bold" pitchFamily="18" charset="0"/>
              </a:rPr>
              <a:t>Data Entry</a:t>
            </a:r>
            <a:r>
              <a:rPr lang="en-US" dirty="0"/>
              <a:t/>
            </a:r>
            <a:br>
              <a:rPr lang="en-US" dirty="0"/>
            </a:br>
            <a:r>
              <a:rPr lang="en-US" sz="3600" b="1" dirty="0"/>
              <a:t>Mother Baby </a:t>
            </a:r>
            <a:r>
              <a:rPr lang="en-US" sz="3600" b="1" dirty="0" smtClean="0"/>
              <a:t>Book-Deworming</a:t>
            </a:r>
            <a:endParaRPr lang="en-US" sz="3600" dirty="0"/>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676400"/>
            <a:ext cx="901130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67498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00" dirty="0">
                <a:solidFill>
                  <a:srgbClr val="00B050"/>
                </a:solidFill>
                <a:latin typeface="Adobe Garamond Pro Bold" pitchFamily="18" charset="0"/>
              </a:rPr>
              <a:t>Data Entry</a:t>
            </a:r>
            <a:r>
              <a:rPr lang="en-US" dirty="0"/>
              <a:t/>
            </a:r>
            <a:br>
              <a:rPr lang="en-US" dirty="0"/>
            </a:br>
            <a:r>
              <a:rPr lang="en-US" b="1" dirty="0"/>
              <a:t>Mother Baby </a:t>
            </a:r>
            <a:r>
              <a:rPr lang="en-US" b="1" dirty="0" smtClean="0"/>
              <a:t>Book-HIV EXPOSURE</a:t>
            </a:r>
            <a:endParaRPr lang="en-US" dirty="0"/>
          </a:p>
        </p:txBody>
      </p:sp>
      <p:pic>
        <p:nvPicPr>
          <p:cNvPr id="1741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1600201"/>
            <a:ext cx="9038836" cy="4579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82979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772400" cy="1470025"/>
          </a:xfrm>
        </p:spPr>
        <p:txBody>
          <a:bodyPr>
            <a:normAutofit fontScale="90000"/>
          </a:bodyPr>
          <a:lstStyle/>
          <a:p>
            <a:r>
              <a:rPr lang="en-US" sz="5300" dirty="0">
                <a:solidFill>
                  <a:srgbClr val="00B050"/>
                </a:solidFill>
                <a:latin typeface="Adobe Garamond Pro Bold" pitchFamily="18" charset="0"/>
              </a:rPr>
              <a:t>Data Entry</a:t>
            </a:r>
            <a:r>
              <a:rPr lang="en-US" dirty="0"/>
              <a:t/>
            </a:r>
            <a:br>
              <a:rPr lang="en-US" dirty="0"/>
            </a:br>
            <a:r>
              <a:rPr lang="en-US" b="1" dirty="0" smtClean="0"/>
              <a:t>ANC REGISTER</a:t>
            </a:r>
            <a:endParaRPr lang="en-US" dirty="0"/>
          </a:p>
        </p:txBody>
      </p:sp>
      <p:sp>
        <p:nvSpPr>
          <p:cNvPr id="3" name="Subtitle 2"/>
          <p:cNvSpPr>
            <a:spLocks noGrp="1"/>
          </p:cNvSpPr>
          <p:nvPr>
            <p:ph type="subTitle" idx="1"/>
          </p:nvPr>
        </p:nvSpPr>
        <p:spPr>
          <a:xfrm>
            <a:off x="228600" y="1752600"/>
            <a:ext cx="8686800" cy="4648200"/>
          </a:xfrm>
        </p:spPr>
        <p:txBody>
          <a:bodyPr>
            <a:normAutofit/>
          </a:bodyPr>
          <a:lstStyle/>
          <a:p>
            <a:pPr algn="just"/>
            <a:r>
              <a:rPr lang="en-US" sz="2800" dirty="0" smtClean="0"/>
              <a:t>This register holds information about mothers Anti natal clinic  visits.</a:t>
            </a:r>
          </a:p>
          <a:p>
            <a:pPr algn="just"/>
            <a:r>
              <a:rPr lang="en-US" sz="2800" dirty="0" smtClean="0"/>
              <a:t>The register is filled at </a:t>
            </a:r>
            <a:r>
              <a:rPr lang="en-US" sz="2800" dirty="0" err="1" smtClean="0"/>
              <a:t>healthcentres</a:t>
            </a:r>
            <a:r>
              <a:rPr lang="en-US" sz="2800" dirty="0" smtClean="0"/>
              <a:t>.</a:t>
            </a:r>
          </a:p>
          <a:p>
            <a:pPr algn="just"/>
            <a:r>
              <a:rPr lang="en-US" sz="2800" dirty="0" smtClean="0"/>
              <a:t>Each mother is identified by a unique ANC NO. for each pregnancy.</a:t>
            </a:r>
          </a:p>
          <a:p>
            <a:pPr algn="just"/>
            <a:r>
              <a:rPr lang="en-US" sz="2800" dirty="0" smtClean="0"/>
              <a:t>NB: One should have their mother baby book details already filled in the system before proceeding to search a mother in the ANC Register.</a:t>
            </a:r>
          </a:p>
        </p:txBody>
      </p:sp>
    </p:spTree>
    <p:extLst>
      <p:ext uri="{BB962C8B-B14F-4D97-AF65-F5344CB8AC3E}">
        <p14:creationId xmlns:p14="http://schemas.microsoft.com/office/powerpoint/2010/main" val="18608182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
            <a:ext cx="7772400" cy="1470025"/>
          </a:xfrm>
        </p:spPr>
        <p:txBody>
          <a:bodyPr>
            <a:normAutofit fontScale="90000"/>
          </a:bodyPr>
          <a:lstStyle/>
          <a:p>
            <a:r>
              <a:rPr lang="en-US" sz="5300" dirty="0">
                <a:solidFill>
                  <a:srgbClr val="00B050"/>
                </a:solidFill>
                <a:latin typeface="Adobe Garamond Pro Bold" pitchFamily="18" charset="0"/>
              </a:rPr>
              <a:t>Data Entry</a:t>
            </a:r>
            <a:r>
              <a:rPr lang="en-US" dirty="0"/>
              <a:t/>
            </a:r>
            <a:br>
              <a:rPr lang="en-US" dirty="0"/>
            </a:br>
            <a:r>
              <a:rPr lang="en-US" b="1" dirty="0"/>
              <a:t>ANC REGISTER</a:t>
            </a:r>
            <a:endParaRPr lang="en-US" dirty="0"/>
          </a:p>
        </p:txBody>
      </p:sp>
      <p:sp>
        <p:nvSpPr>
          <p:cNvPr id="3" name="Subtitle 2"/>
          <p:cNvSpPr>
            <a:spLocks noGrp="1"/>
          </p:cNvSpPr>
          <p:nvPr>
            <p:ph type="subTitle" idx="1"/>
          </p:nvPr>
        </p:nvSpPr>
        <p:spPr>
          <a:xfrm>
            <a:off x="76200" y="1524000"/>
            <a:ext cx="8915400" cy="5181600"/>
          </a:xfrm>
        </p:spPr>
        <p:txBody>
          <a:bodyPr>
            <a:normAutofit/>
          </a:bodyPr>
          <a:lstStyle/>
          <a:p>
            <a:pPr marL="457200" indent="-457200" algn="just">
              <a:buFont typeface="Wingdings" pitchFamily="2" charset="2"/>
              <a:buChar char="ü"/>
            </a:pPr>
            <a:r>
              <a:rPr lang="en-US" sz="2800" dirty="0"/>
              <a:t>To fill the ANC Register for a </a:t>
            </a:r>
            <a:r>
              <a:rPr lang="en-US" sz="2800" dirty="0" smtClean="0"/>
              <a:t>mother</a:t>
            </a:r>
            <a:r>
              <a:rPr lang="en-US" sz="2800" dirty="0"/>
              <a:t>;</a:t>
            </a:r>
            <a:endParaRPr lang="en-US" sz="2800" dirty="0" smtClean="0"/>
          </a:p>
          <a:p>
            <a:pPr marL="457200" indent="-457200" algn="just">
              <a:buFont typeface="Wingdings" pitchFamily="2" charset="2"/>
              <a:buChar char="ü"/>
            </a:pPr>
            <a:r>
              <a:rPr lang="en-US" sz="2800" dirty="0" smtClean="0"/>
              <a:t>Over your mouse on the </a:t>
            </a:r>
            <a:r>
              <a:rPr lang="en-US" sz="2800" b="1" dirty="0" smtClean="0"/>
              <a:t>HOME </a:t>
            </a:r>
            <a:r>
              <a:rPr lang="en-US" sz="2800" dirty="0" smtClean="0"/>
              <a:t>menu</a:t>
            </a:r>
            <a:r>
              <a:rPr lang="en-US" sz="2800" b="1" dirty="0" smtClean="0"/>
              <a:t> </a:t>
            </a:r>
            <a:endParaRPr lang="en-US" sz="2800" dirty="0" smtClean="0"/>
          </a:p>
          <a:p>
            <a:pPr marL="457200" indent="-457200" algn="just">
              <a:buFont typeface="Wingdings" pitchFamily="2" charset="2"/>
              <a:buChar char="ü"/>
            </a:pPr>
            <a:r>
              <a:rPr lang="en-US" sz="2800" dirty="0" smtClean="0"/>
              <a:t>Click on </a:t>
            </a:r>
            <a:r>
              <a:rPr lang="en-US" sz="2800" b="1" dirty="0" smtClean="0"/>
              <a:t>view mothers </a:t>
            </a:r>
            <a:r>
              <a:rPr lang="en-US" sz="2800" dirty="0" smtClean="0"/>
              <a:t>menu</a:t>
            </a:r>
          </a:p>
          <a:p>
            <a:pPr algn="just"/>
            <a:r>
              <a:rPr lang="en-US" sz="2800" dirty="0" smtClean="0"/>
              <a:t>A list of all mothers with mother baby book ,</a:t>
            </a:r>
            <a:r>
              <a:rPr lang="en-US" sz="2800" dirty="0" err="1" smtClean="0"/>
              <a:t>anc</a:t>
            </a:r>
            <a:r>
              <a:rPr lang="en-US" sz="2800" dirty="0" smtClean="0"/>
              <a:t> and maternity register links appear.</a:t>
            </a:r>
          </a:p>
          <a:p>
            <a:pPr marL="457200" indent="-457200" algn="just">
              <a:buFont typeface="Wingdings" pitchFamily="2" charset="2"/>
              <a:buChar char="ü"/>
            </a:pPr>
            <a:r>
              <a:rPr lang="en-US" sz="2800" dirty="0" smtClean="0"/>
              <a:t>Search a mother by typing their ANC number, first , middle , last name or phone number.</a:t>
            </a:r>
          </a:p>
          <a:p>
            <a:pPr marL="457200" indent="-457200" algn="just">
              <a:buFont typeface="Wingdings" pitchFamily="2" charset="2"/>
              <a:buChar char="ü"/>
            </a:pPr>
            <a:r>
              <a:rPr lang="en-US" sz="2800" dirty="0" smtClean="0"/>
              <a:t>Click on the </a:t>
            </a:r>
            <a:r>
              <a:rPr lang="en-US" sz="2800" dirty="0" err="1" smtClean="0"/>
              <a:t>anc</a:t>
            </a:r>
            <a:r>
              <a:rPr lang="en-US" sz="2800" dirty="0" smtClean="0"/>
              <a:t> register button</a:t>
            </a:r>
          </a:p>
          <a:p>
            <a:pPr algn="just"/>
            <a:r>
              <a:rPr lang="en-US" sz="2800" dirty="0" smtClean="0"/>
              <a:t>The first section of the </a:t>
            </a:r>
            <a:r>
              <a:rPr lang="en-US" sz="2800" dirty="0" err="1" smtClean="0"/>
              <a:t>anc</a:t>
            </a:r>
            <a:r>
              <a:rPr lang="en-US" sz="2800" dirty="0" smtClean="0"/>
              <a:t> register, (</a:t>
            </a:r>
            <a:r>
              <a:rPr lang="en-US" sz="2800" dirty="0" smtClean="0">
                <a:solidFill>
                  <a:schemeClr val="tx1"/>
                </a:solidFill>
              </a:rPr>
              <a:t>a</a:t>
            </a:r>
            <a:r>
              <a:rPr lang="en-US" sz="2800" dirty="0" smtClean="0"/>
              <a:t> to </a:t>
            </a:r>
            <a:r>
              <a:rPr lang="en-US" sz="2800" dirty="0" smtClean="0">
                <a:solidFill>
                  <a:schemeClr val="tx1"/>
                </a:solidFill>
              </a:rPr>
              <a:t>h)</a:t>
            </a:r>
            <a:r>
              <a:rPr lang="en-US" sz="2800" dirty="0" smtClean="0"/>
              <a:t>  appears.</a:t>
            </a:r>
          </a:p>
          <a:p>
            <a:pPr algn="just"/>
            <a:r>
              <a:rPr lang="en-US" sz="2800" dirty="0" smtClean="0"/>
              <a:t>  </a:t>
            </a:r>
            <a:endParaRPr lang="en-US" sz="2800" dirty="0"/>
          </a:p>
        </p:txBody>
      </p:sp>
    </p:spTree>
    <p:extLst>
      <p:ext uri="{BB962C8B-B14F-4D97-AF65-F5344CB8AC3E}">
        <p14:creationId xmlns:p14="http://schemas.microsoft.com/office/powerpoint/2010/main" val="5039000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dirty="0" smtClean="0"/>
              <a:t>Open view all mother page</a:t>
            </a:r>
          </a:p>
          <a:p>
            <a:r>
              <a:rPr lang="en-US" dirty="0" smtClean="0"/>
              <a:t>Click on </a:t>
            </a:r>
            <a:r>
              <a:rPr lang="en-US" dirty="0" err="1" smtClean="0"/>
              <a:t>anc</a:t>
            </a:r>
            <a:r>
              <a:rPr lang="en-US" dirty="0" smtClean="0"/>
              <a:t> </a:t>
            </a:r>
            <a:r>
              <a:rPr lang="en-US" dirty="0" err="1" smtClean="0"/>
              <a:t>reg</a:t>
            </a:r>
            <a:r>
              <a:rPr lang="en-US" dirty="0" smtClean="0"/>
              <a:t> link. </a:t>
            </a:r>
            <a:endParaRPr lang="en-US" dirty="0"/>
          </a:p>
        </p:txBody>
      </p:sp>
      <p:sp>
        <p:nvSpPr>
          <p:cNvPr id="4" name="Title 1"/>
          <p:cNvSpPr txBox="1">
            <a:spLocks/>
          </p:cNvSpPr>
          <p:nvPr/>
        </p:nvSpPr>
        <p:spPr>
          <a:xfrm>
            <a:off x="685800" y="53975"/>
            <a:ext cx="7772400" cy="1470025"/>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300" dirty="0" smtClean="0">
                <a:solidFill>
                  <a:srgbClr val="00B050"/>
                </a:solidFill>
                <a:latin typeface="Adobe Garamond Pro Bold" pitchFamily="18" charset="0"/>
              </a:rPr>
              <a:t> Data Entry</a:t>
            </a:r>
            <a:r>
              <a:rPr lang="en-US" dirty="0" smtClean="0"/>
              <a:t/>
            </a:r>
            <a:br>
              <a:rPr lang="en-US" dirty="0" smtClean="0"/>
            </a:br>
            <a:r>
              <a:rPr lang="en-US" b="1" dirty="0" smtClean="0"/>
              <a:t>ANC REGISTER </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 y="3548062"/>
            <a:ext cx="9013960" cy="209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own Arrow 5"/>
          <p:cNvSpPr/>
          <p:nvPr/>
        </p:nvSpPr>
        <p:spPr>
          <a:xfrm>
            <a:off x="8077200" y="4572000"/>
            <a:ext cx="3810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63042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975"/>
            <a:ext cx="7772400" cy="1470025"/>
          </a:xfrm>
        </p:spPr>
        <p:txBody>
          <a:bodyPr>
            <a:normAutofit fontScale="90000"/>
          </a:bodyPr>
          <a:lstStyle/>
          <a:p>
            <a:r>
              <a:rPr lang="en-US" sz="5300" dirty="0">
                <a:solidFill>
                  <a:srgbClr val="00B050"/>
                </a:solidFill>
                <a:latin typeface="Adobe Garamond Pro Bold" pitchFamily="18" charset="0"/>
              </a:rPr>
              <a:t>Data Entry</a:t>
            </a:r>
            <a:r>
              <a:rPr lang="en-US" dirty="0"/>
              <a:t/>
            </a:r>
            <a:br>
              <a:rPr lang="en-US" dirty="0"/>
            </a:br>
            <a:r>
              <a:rPr lang="en-US" b="1" dirty="0"/>
              <a:t>ANC </a:t>
            </a:r>
            <a:r>
              <a:rPr lang="en-US" b="1" dirty="0" smtClean="0"/>
              <a:t>REGISTER – a to h</a:t>
            </a:r>
            <a:endParaRPr lang="en-US" dirty="0"/>
          </a:p>
        </p:txBody>
      </p:sp>
      <p:sp>
        <p:nvSpPr>
          <p:cNvPr id="3" name="Subtitle 2"/>
          <p:cNvSpPr>
            <a:spLocks noGrp="1"/>
          </p:cNvSpPr>
          <p:nvPr>
            <p:ph type="subTitle" idx="1"/>
          </p:nvPr>
        </p:nvSpPr>
        <p:spPr>
          <a:xfrm>
            <a:off x="152400" y="1676400"/>
            <a:ext cx="8839200" cy="4800600"/>
          </a:xfrm>
        </p:spPr>
        <p:txBody>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 y="1676400"/>
            <a:ext cx="9013960" cy="209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own Arrow 3"/>
          <p:cNvSpPr/>
          <p:nvPr/>
        </p:nvSpPr>
        <p:spPr>
          <a:xfrm>
            <a:off x="7924800" y="2667000"/>
            <a:ext cx="381000" cy="554831"/>
          </a:xfrm>
          <a:prstGeom prst="down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267200"/>
            <a:ext cx="9146822"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Down Arrow 7"/>
          <p:cNvSpPr/>
          <p:nvPr/>
        </p:nvSpPr>
        <p:spPr>
          <a:xfrm rot="2007414">
            <a:off x="7552359" y="3477438"/>
            <a:ext cx="381000" cy="912759"/>
          </a:xfrm>
          <a:prstGeom prst="down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85582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Configuring ODK Collect</a:t>
            </a:r>
            <a:endParaRPr lang="en-US" dirty="0"/>
          </a:p>
        </p:txBody>
      </p:sp>
      <p:sp>
        <p:nvSpPr>
          <p:cNvPr id="3" name="Text Placeholder 2"/>
          <p:cNvSpPr>
            <a:spLocks noGrp="1"/>
          </p:cNvSpPr>
          <p:nvPr>
            <p:ph type="body" idx="1"/>
          </p:nvPr>
        </p:nvSpPr>
        <p:spPr/>
        <p:txBody>
          <a:bodyPr/>
          <a:lstStyle/>
          <a:p>
            <a:r>
              <a:rPr lang="en-US" dirty="0" smtClean="0"/>
              <a:t>Options&gt; general settings</a:t>
            </a:r>
            <a:endParaRPr lang="en-US" dirty="0"/>
          </a:p>
        </p:txBody>
      </p:sp>
      <p:sp>
        <p:nvSpPr>
          <p:cNvPr id="5" name="Text Placeholder 4"/>
          <p:cNvSpPr>
            <a:spLocks noGrp="1"/>
          </p:cNvSpPr>
          <p:nvPr>
            <p:ph type="body" sz="quarter" idx="3"/>
          </p:nvPr>
        </p:nvSpPr>
        <p:spPr/>
        <p:txBody>
          <a:bodyPr/>
          <a:lstStyle/>
          <a:p>
            <a:r>
              <a:rPr lang="en-US" dirty="0" smtClean="0"/>
              <a:t> </a:t>
            </a:r>
            <a:endParaRPr lang="en-US" dirty="0"/>
          </a:p>
        </p:txBody>
      </p:sp>
      <p:pic>
        <p:nvPicPr>
          <p:cNvPr id="1026" name="Picture 2" descr="M:\Users\SIXTYFOURBIT\Desktop\MNHC SCREENSHOTS\2013-12-14-14-15-19.pn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396610" y="891778"/>
            <a:ext cx="3489590" cy="523438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M:\Users\SIXTYFOURBIT\Desktop\MNHC SCREENSHOTS\2013-12-14-14-20-33.png"/>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4572000" y="838200"/>
            <a:ext cx="3411008" cy="5116512"/>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228600" y="6248400"/>
            <a:ext cx="3581400" cy="533400"/>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 Connecting to formhub server</a:t>
            </a:r>
            <a:endParaRPr lang="en-US" dirty="0">
              <a:solidFill>
                <a:schemeClr val="tx1"/>
              </a:solidFill>
            </a:endParaRPr>
          </a:p>
        </p:txBody>
      </p:sp>
      <p:sp>
        <p:nvSpPr>
          <p:cNvPr id="10" name="Rounded Rectangle 9"/>
          <p:cNvSpPr/>
          <p:nvPr/>
        </p:nvSpPr>
        <p:spPr>
          <a:xfrm>
            <a:off x="4724400" y="6149866"/>
            <a:ext cx="3581400" cy="533400"/>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 ODK Collect main menu</a:t>
            </a:r>
            <a:endParaRPr lang="en-US" dirty="0">
              <a:solidFill>
                <a:schemeClr val="tx1"/>
              </a:solidFill>
            </a:endParaRPr>
          </a:p>
        </p:txBody>
      </p:sp>
      <p:sp>
        <p:nvSpPr>
          <p:cNvPr id="8" name="Rounded Rectangular Callout 7"/>
          <p:cNvSpPr/>
          <p:nvPr/>
        </p:nvSpPr>
        <p:spPr>
          <a:xfrm>
            <a:off x="5181600" y="4343400"/>
            <a:ext cx="3733800" cy="457200"/>
          </a:xfrm>
          <a:prstGeom prst="wedgeRoundRectCallout">
            <a:avLst>
              <a:gd name="adj1" fmla="val -56095"/>
              <a:gd name="adj2" fmla="val 42501"/>
              <a:gd name="adj3" fmla="val 16667"/>
            </a:avLst>
          </a:prstGeom>
          <a:solidFill>
            <a:srgbClr val="66FF6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Get all forms from formhub server</a:t>
            </a:r>
            <a:endParaRPr lang="en-US" sz="2400" dirty="0">
              <a:solidFill>
                <a:schemeClr val="tx1"/>
              </a:solidFill>
            </a:endParaRPr>
          </a:p>
        </p:txBody>
      </p:sp>
      <p:sp>
        <p:nvSpPr>
          <p:cNvPr id="9" name="Right Arrow 8"/>
          <p:cNvSpPr/>
          <p:nvPr/>
        </p:nvSpPr>
        <p:spPr>
          <a:xfrm>
            <a:off x="152400" y="3429000"/>
            <a:ext cx="228600" cy="304800"/>
          </a:xfrm>
          <a:prstGeom prst="rightArrow">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152400" y="3962400"/>
            <a:ext cx="228600" cy="304800"/>
          </a:xfrm>
          <a:prstGeom prst="rightArrow">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152400" y="4648200"/>
            <a:ext cx="228600" cy="304800"/>
          </a:xfrm>
          <a:prstGeom prst="rightArrow">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ular Callout 14"/>
          <p:cNvSpPr/>
          <p:nvPr/>
        </p:nvSpPr>
        <p:spPr>
          <a:xfrm>
            <a:off x="5105400" y="1828800"/>
            <a:ext cx="3733799" cy="457200"/>
          </a:xfrm>
          <a:prstGeom prst="wedgeRoundRectCallout">
            <a:avLst>
              <a:gd name="adj1" fmla="val -58121"/>
              <a:gd name="adj2" fmla="val 47663"/>
              <a:gd name="adj3" fmla="val 16667"/>
            </a:avLst>
          </a:prstGeom>
          <a:solidFill>
            <a:srgbClr val="66FF6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Click to fill mothers enrollment form</a:t>
            </a:r>
            <a:endParaRPr lang="en-US" dirty="0">
              <a:solidFill>
                <a:schemeClr val="tx1"/>
              </a:solidFill>
            </a:endParaRPr>
          </a:p>
        </p:txBody>
      </p:sp>
      <p:sp>
        <p:nvSpPr>
          <p:cNvPr id="16" name="Rounded Rectangular Callout 15"/>
          <p:cNvSpPr/>
          <p:nvPr/>
        </p:nvSpPr>
        <p:spPr>
          <a:xfrm>
            <a:off x="5105400" y="2590800"/>
            <a:ext cx="3728544" cy="457200"/>
          </a:xfrm>
          <a:prstGeom prst="wedgeRoundRectCallout">
            <a:avLst>
              <a:gd name="adj1" fmla="val -60486"/>
              <a:gd name="adj2" fmla="val 49570"/>
              <a:gd name="adj3" fmla="val 16667"/>
            </a:avLst>
          </a:prstGeom>
          <a:solidFill>
            <a:srgbClr val="66FF6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Edit saved form</a:t>
            </a:r>
            <a:endParaRPr lang="en-US" sz="2000" dirty="0">
              <a:solidFill>
                <a:schemeClr val="tx1"/>
              </a:solidFill>
            </a:endParaRPr>
          </a:p>
        </p:txBody>
      </p:sp>
      <p:sp>
        <p:nvSpPr>
          <p:cNvPr id="17" name="Rounded Rectangular Callout 16"/>
          <p:cNvSpPr/>
          <p:nvPr/>
        </p:nvSpPr>
        <p:spPr>
          <a:xfrm>
            <a:off x="5173716" y="3429000"/>
            <a:ext cx="3741683" cy="457200"/>
          </a:xfrm>
          <a:prstGeom prst="wedgeRoundRectCallout">
            <a:avLst>
              <a:gd name="adj1" fmla="val -60486"/>
              <a:gd name="adj2" fmla="val 44397"/>
              <a:gd name="adj3" fmla="val 16667"/>
            </a:avLst>
          </a:prstGeom>
          <a:solidFill>
            <a:srgbClr val="66FF6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Send all filled forms</a:t>
            </a:r>
            <a:endParaRPr lang="en-US" sz="2000" dirty="0">
              <a:solidFill>
                <a:schemeClr val="tx1"/>
              </a:solidFill>
            </a:endParaRPr>
          </a:p>
        </p:txBody>
      </p:sp>
    </p:spTree>
    <p:extLst>
      <p:ext uri="{BB962C8B-B14F-4D97-AF65-F5344CB8AC3E}">
        <p14:creationId xmlns:p14="http://schemas.microsoft.com/office/powerpoint/2010/main" val="122293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arn(inVertical)">
                                      <p:cBhvr>
                                        <p:cTn id="11" dur="500"/>
                                        <p:tgtEl>
                                          <p:spTgt spid="13"/>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inVertical)">
                                      <p:cBhvr>
                                        <p:cTn id="15" dur="500"/>
                                        <p:tgtEl>
                                          <p:spTgt spid="14"/>
                                        </p:tgtEl>
                                      </p:cBhvr>
                                    </p:animEffect>
                                  </p:childTnLst>
                                </p:cTn>
                              </p:par>
                            </p:childTnLst>
                          </p:cTn>
                        </p:par>
                        <p:par>
                          <p:cTn id="16" fill="hold">
                            <p:stCondLst>
                              <p:cond delay="1500"/>
                            </p:stCondLst>
                            <p:childTnLst>
                              <p:par>
                                <p:cTn id="17" presetID="31" presetClass="entr" presetSubtype="0" fill="hold" grpId="0" nodeType="afterEffect">
                                  <p:stCondLst>
                                    <p:cond delay="500"/>
                                  </p:stCondLst>
                                  <p:childTnLst>
                                    <p:set>
                                      <p:cBhvr>
                                        <p:cTn id="18" dur="1" fill="hold">
                                          <p:stCondLst>
                                            <p:cond delay="0"/>
                                          </p:stCondLst>
                                        </p:cTn>
                                        <p:tgtEl>
                                          <p:spTgt spid="8"/>
                                        </p:tgtEl>
                                        <p:attrNameLst>
                                          <p:attrName>style.visibility</p:attrName>
                                        </p:attrNameLst>
                                      </p:cBhvr>
                                      <p:to>
                                        <p:strVal val="visible"/>
                                      </p:to>
                                    </p:set>
                                    <p:anim calcmode="lin" valueType="num">
                                      <p:cBhvr>
                                        <p:cTn id="19" dur="1000" fill="hold"/>
                                        <p:tgtEl>
                                          <p:spTgt spid="8"/>
                                        </p:tgtEl>
                                        <p:attrNameLst>
                                          <p:attrName>ppt_w</p:attrName>
                                        </p:attrNameLst>
                                      </p:cBhvr>
                                      <p:tavLst>
                                        <p:tav tm="0">
                                          <p:val>
                                            <p:fltVal val="0"/>
                                          </p:val>
                                        </p:tav>
                                        <p:tav tm="100000">
                                          <p:val>
                                            <p:strVal val="#ppt_w"/>
                                          </p:val>
                                        </p:tav>
                                      </p:tavLst>
                                    </p:anim>
                                    <p:anim calcmode="lin" valueType="num">
                                      <p:cBhvr>
                                        <p:cTn id="20" dur="1000" fill="hold"/>
                                        <p:tgtEl>
                                          <p:spTgt spid="8"/>
                                        </p:tgtEl>
                                        <p:attrNameLst>
                                          <p:attrName>ppt_h</p:attrName>
                                        </p:attrNameLst>
                                      </p:cBhvr>
                                      <p:tavLst>
                                        <p:tav tm="0">
                                          <p:val>
                                            <p:fltVal val="0"/>
                                          </p:val>
                                        </p:tav>
                                        <p:tav tm="100000">
                                          <p:val>
                                            <p:strVal val="#ppt_h"/>
                                          </p:val>
                                        </p:tav>
                                      </p:tavLst>
                                    </p:anim>
                                    <p:anim calcmode="lin" valueType="num">
                                      <p:cBhvr>
                                        <p:cTn id="21" dur="1000" fill="hold"/>
                                        <p:tgtEl>
                                          <p:spTgt spid="8"/>
                                        </p:tgtEl>
                                        <p:attrNameLst>
                                          <p:attrName>style.rotation</p:attrName>
                                        </p:attrNameLst>
                                      </p:cBhvr>
                                      <p:tavLst>
                                        <p:tav tm="0">
                                          <p:val>
                                            <p:fltVal val="90"/>
                                          </p:val>
                                        </p:tav>
                                        <p:tav tm="100000">
                                          <p:val>
                                            <p:fltVal val="0"/>
                                          </p:val>
                                        </p:tav>
                                      </p:tavLst>
                                    </p:anim>
                                    <p:animEffect transition="in" filter="fade">
                                      <p:cBhvr>
                                        <p:cTn id="22" dur="1000"/>
                                        <p:tgtEl>
                                          <p:spTgt spid="8"/>
                                        </p:tgtEl>
                                      </p:cBhvr>
                                    </p:animEffect>
                                  </p:childTnLst>
                                </p:cTn>
                              </p:par>
                            </p:childTnLst>
                          </p:cTn>
                        </p:par>
                        <p:par>
                          <p:cTn id="23" fill="hold">
                            <p:stCondLst>
                              <p:cond delay="3000"/>
                            </p:stCondLst>
                            <p:childTnLst>
                              <p:par>
                                <p:cTn id="24" presetID="31" presetClass="entr" presetSubtype="0"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p:cTn id="26" dur="1000" fill="hold"/>
                                        <p:tgtEl>
                                          <p:spTgt spid="15"/>
                                        </p:tgtEl>
                                        <p:attrNameLst>
                                          <p:attrName>ppt_w</p:attrName>
                                        </p:attrNameLst>
                                      </p:cBhvr>
                                      <p:tavLst>
                                        <p:tav tm="0">
                                          <p:val>
                                            <p:fltVal val="0"/>
                                          </p:val>
                                        </p:tav>
                                        <p:tav tm="100000">
                                          <p:val>
                                            <p:strVal val="#ppt_w"/>
                                          </p:val>
                                        </p:tav>
                                      </p:tavLst>
                                    </p:anim>
                                    <p:anim calcmode="lin" valueType="num">
                                      <p:cBhvr>
                                        <p:cTn id="27" dur="1000" fill="hold"/>
                                        <p:tgtEl>
                                          <p:spTgt spid="15"/>
                                        </p:tgtEl>
                                        <p:attrNameLst>
                                          <p:attrName>ppt_h</p:attrName>
                                        </p:attrNameLst>
                                      </p:cBhvr>
                                      <p:tavLst>
                                        <p:tav tm="0">
                                          <p:val>
                                            <p:fltVal val="0"/>
                                          </p:val>
                                        </p:tav>
                                        <p:tav tm="100000">
                                          <p:val>
                                            <p:strVal val="#ppt_h"/>
                                          </p:val>
                                        </p:tav>
                                      </p:tavLst>
                                    </p:anim>
                                    <p:anim calcmode="lin" valueType="num">
                                      <p:cBhvr>
                                        <p:cTn id="28" dur="1000" fill="hold"/>
                                        <p:tgtEl>
                                          <p:spTgt spid="15"/>
                                        </p:tgtEl>
                                        <p:attrNameLst>
                                          <p:attrName>style.rotation</p:attrName>
                                        </p:attrNameLst>
                                      </p:cBhvr>
                                      <p:tavLst>
                                        <p:tav tm="0">
                                          <p:val>
                                            <p:fltVal val="90"/>
                                          </p:val>
                                        </p:tav>
                                        <p:tav tm="100000">
                                          <p:val>
                                            <p:fltVal val="0"/>
                                          </p:val>
                                        </p:tav>
                                      </p:tavLst>
                                    </p:anim>
                                    <p:animEffect transition="in" filter="fade">
                                      <p:cBhvr>
                                        <p:cTn id="29" dur="1000"/>
                                        <p:tgtEl>
                                          <p:spTgt spid="15"/>
                                        </p:tgtEl>
                                      </p:cBhvr>
                                    </p:animEffect>
                                  </p:childTnLst>
                                </p:cTn>
                              </p:par>
                            </p:childTnLst>
                          </p:cTn>
                        </p:par>
                        <p:par>
                          <p:cTn id="30" fill="hold">
                            <p:stCondLst>
                              <p:cond delay="4000"/>
                            </p:stCondLst>
                            <p:childTnLst>
                              <p:par>
                                <p:cTn id="31" presetID="31" presetClass="entr" presetSubtype="0" fill="hold" grpId="0" nodeType="afterEffect">
                                  <p:stCondLst>
                                    <p:cond delay="500"/>
                                  </p:stCondLst>
                                  <p:childTnLst>
                                    <p:set>
                                      <p:cBhvr>
                                        <p:cTn id="32" dur="1" fill="hold">
                                          <p:stCondLst>
                                            <p:cond delay="0"/>
                                          </p:stCondLst>
                                        </p:cTn>
                                        <p:tgtEl>
                                          <p:spTgt spid="16"/>
                                        </p:tgtEl>
                                        <p:attrNameLst>
                                          <p:attrName>style.visibility</p:attrName>
                                        </p:attrNameLst>
                                      </p:cBhvr>
                                      <p:to>
                                        <p:strVal val="visible"/>
                                      </p:to>
                                    </p:set>
                                    <p:anim calcmode="lin" valueType="num">
                                      <p:cBhvr>
                                        <p:cTn id="33" dur="1000" fill="hold"/>
                                        <p:tgtEl>
                                          <p:spTgt spid="16"/>
                                        </p:tgtEl>
                                        <p:attrNameLst>
                                          <p:attrName>ppt_w</p:attrName>
                                        </p:attrNameLst>
                                      </p:cBhvr>
                                      <p:tavLst>
                                        <p:tav tm="0">
                                          <p:val>
                                            <p:fltVal val="0"/>
                                          </p:val>
                                        </p:tav>
                                        <p:tav tm="100000">
                                          <p:val>
                                            <p:strVal val="#ppt_w"/>
                                          </p:val>
                                        </p:tav>
                                      </p:tavLst>
                                    </p:anim>
                                    <p:anim calcmode="lin" valueType="num">
                                      <p:cBhvr>
                                        <p:cTn id="34" dur="1000" fill="hold"/>
                                        <p:tgtEl>
                                          <p:spTgt spid="16"/>
                                        </p:tgtEl>
                                        <p:attrNameLst>
                                          <p:attrName>ppt_h</p:attrName>
                                        </p:attrNameLst>
                                      </p:cBhvr>
                                      <p:tavLst>
                                        <p:tav tm="0">
                                          <p:val>
                                            <p:fltVal val="0"/>
                                          </p:val>
                                        </p:tav>
                                        <p:tav tm="100000">
                                          <p:val>
                                            <p:strVal val="#ppt_h"/>
                                          </p:val>
                                        </p:tav>
                                      </p:tavLst>
                                    </p:anim>
                                    <p:anim calcmode="lin" valueType="num">
                                      <p:cBhvr>
                                        <p:cTn id="35" dur="1000" fill="hold"/>
                                        <p:tgtEl>
                                          <p:spTgt spid="16"/>
                                        </p:tgtEl>
                                        <p:attrNameLst>
                                          <p:attrName>style.rotation</p:attrName>
                                        </p:attrNameLst>
                                      </p:cBhvr>
                                      <p:tavLst>
                                        <p:tav tm="0">
                                          <p:val>
                                            <p:fltVal val="90"/>
                                          </p:val>
                                        </p:tav>
                                        <p:tav tm="100000">
                                          <p:val>
                                            <p:fltVal val="0"/>
                                          </p:val>
                                        </p:tav>
                                      </p:tavLst>
                                    </p:anim>
                                    <p:animEffect transition="in" filter="fade">
                                      <p:cBhvr>
                                        <p:cTn id="36" dur="1000"/>
                                        <p:tgtEl>
                                          <p:spTgt spid="16"/>
                                        </p:tgtEl>
                                      </p:cBhvr>
                                    </p:animEffect>
                                  </p:childTnLst>
                                </p:cTn>
                              </p:par>
                            </p:childTnLst>
                          </p:cTn>
                        </p:par>
                        <p:par>
                          <p:cTn id="37" fill="hold">
                            <p:stCondLst>
                              <p:cond delay="5500"/>
                            </p:stCondLst>
                            <p:childTnLst>
                              <p:par>
                                <p:cTn id="38" presetID="31" presetClass="entr" presetSubtype="0" fill="hold" grpId="0" nodeType="afterEffect">
                                  <p:stCondLst>
                                    <p:cond delay="500"/>
                                  </p:stCondLst>
                                  <p:childTnLst>
                                    <p:set>
                                      <p:cBhvr>
                                        <p:cTn id="39" dur="1" fill="hold">
                                          <p:stCondLst>
                                            <p:cond delay="0"/>
                                          </p:stCondLst>
                                        </p:cTn>
                                        <p:tgtEl>
                                          <p:spTgt spid="17"/>
                                        </p:tgtEl>
                                        <p:attrNameLst>
                                          <p:attrName>style.visibility</p:attrName>
                                        </p:attrNameLst>
                                      </p:cBhvr>
                                      <p:to>
                                        <p:strVal val="visible"/>
                                      </p:to>
                                    </p:set>
                                    <p:anim calcmode="lin" valueType="num">
                                      <p:cBhvr>
                                        <p:cTn id="40" dur="1000" fill="hold"/>
                                        <p:tgtEl>
                                          <p:spTgt spid="17"/>
                                        </p:tgtEl>
                                        <p:attrNameLst>
                                          <p:attrName>ppt_w</p:attrName>
                                        </p:attrNameLst>
                                      </p:cBhvr>
                                      <p:tavLst>
                                        <p:tav tm="0">
                                          <p:val>
                                            <p:fltVal val="0"/>
                                          </p:val>
                                        </p:tav>
                                        <p:tav tm="100000">
                                          <p:val>
                                            <p:strVal val="#ppt_w"/>
                                          </p:val>
                                        </p:tav>
                                      </p:tavLst>
                                    </p:anim>
                                    <p:anim calcmode="lin" valueType="num">
                                      <p:cBhvr>
                                        <p:cTn id="41" dur="1000" fill="hold"/>
                                        <p:tgtEl>
                                          <p:spTgt spid="17"/>
                                        </p:tgtEl>
                                        <p:attrNameLst>
                                          <p:attrName>ppt_h</p:attrName>
                                        </p:attrNameLst>
                                      </p:cBhvr>
                                      <p:tavLst>
                                        <p:tav tm="0">
                                          <p:val>
                                            <p:fltVal val="0"/>
                                          </p:val>
                                        </p:tav>
                                        <p:tav tm="100000">
                                          <p:val>
                                            <p:strVal val="#ppt_h"/>
                                          </p:val>
                                        </p:tav>
                                      </p:tavLst>
                                    </p:anim>
                                    <p:anim calcmode="lin" valueType="num">
                                      <p:cBhvr>
                                        <p:cTn id="42" dur="1000" fill="hold"/>
                                        <p:tgtEl>
                                          <p:spTgt spid="17"/>
                                        </p:tgtEl>
                                        <p:attrNameLst>
                                          <p:attrName>style.rotation</p:attrName>
                                        </p:attrNameLst>
                                      </p:cBhvr>
                                      <p:tavLst>
                                        <p:tav tm="0">
                                          <p:val>
                                            <p:fltVal val="90"/>
                                          </p:val>
                                        </p:tav>
                                        <p:tav tm="100000">
                                          <p:val>
                                            <p:fltVal val="0"/>
                                          </p:val>
                                        </p:tav>
                                      </p:tavLst>
                                    </p:anim>
                                    <p:animEffect transition="in" filter="fade">
                                      <p:cBhvr>
                                        <p:cTn id="43"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animBg="1"/>
      <p:bldP spid="14" grpId="0" animBg="1"/>
      <p:bldP spid="15" grpId="0" animBg="1"/>
      <p:bldP spid="16" grpId="0" animBg="1"/>
      <p:bldP spid="1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sz="5300" dirty="0">
                <a:solidFill>
                  <a:srgbClr val="00B050"/>
                </a:solidFill>
                <a:latin typeface="Adobe Garamond Pro Bold" pitchFamily="18" charset="0"/>
              </a:rPr>
              <a:t>Data Entry</a:t>
            </a:r>
            <a:r>
              <a:rPr lang="en-US" dirty="0"/>
              <a:t/>
            </a:r>
            <a:br>
              <a:rPr lang="en-US" dirty="0"/>
            </a:br>
            <a:r>
              <a:rPr lang="en-US" b="1" dirty="0"/>
              <a:t>ANC REGISTER – </a:t>
            </a:r>
            <a:r>
              <a:rPr lang="en-US" b="1" dirty="0" smtClean="0"/>
              <a:t>i </a:t>
            </a:r>
            <a:r>
              <a:rPr lang="en-US" b="1" dirty="0"/>
              <a:t>to </a:t>
            </a:r>
            <a:r>
              <a:rPr lang="en-US" b="1" dirty="0" smtClean="0"/>
              <a:t>p</a:t>
            </a:r>
            <a:endParaRPr lang="en-US" dirty="0"/>
          </a:p>
        </p:txBody>
      </p:sp>
      <p:sp>
        <p:nvSpPr>
          <p:cNvPr id="4" name="Content Placeholder 3"/>
          <p:cNvSpPr>
            <a:spLocks noGrp="1"/>
          </p:cNvSpPr>
          <p:nvPr>
            <p:ph idx="1"/>
          </p:nvPr>
        </p:nvSpPr>
        <p:spPr>
          <a:xfrm>
            <a:off x="457201" y="2156618"/>
            <a:ext cx="8229600" cy="4525963"/>
          </a:xfrm>
        </p:spPr>
        <p:txBody>
          <a:bodyPr>
            <a:normAutofit fontScale="92500" lnSpcReduction="20000"/>
          </a:bodyPr>
          <a:lstStyle/>
          <a:p>
            <a:endParaRPr lang="en-US" dirty="0" smtClean="0"/>
          </a:p>
          <a:p>
            <a:endParaRPr lang="en-US" dirty="0"/>
          </a:p>
          <a:p>
            <a:endParaRPr lang="en-US" dirty="0" smtClean="0"/>
          </a:p>
          <a:p>
            <a:endParaRPr lang="en-US" dirty="0"/>
          </a:p>
          <a:p>
            <a:endParaRPr lang="en-US" dirty="0" smtClean="0"/>
          </a:p>
          <a:p>
            <a:endParaRPr lang="en-US" sz="2400" dirty="0" smtClean="0">
              <a:solidFill>
                <a:schemeClr val="bg1">
                  <a:lumMod val="50000"/>
                </a:schemeClr>
              </a:solidFill>
            </a:endParaRPr>
          </a:p>
          <a:p>
            <a:r>
              <a:rPr lang="en-US" sz="2400" dirty="0" smtClean="0">
                <a:solidFill>
                  <a:schemeClr val="bg1">
                    <a:lumMod val="50000"/>
                  </a:schemeClr>
                </a:solidFill>
              </a:rPr>
              <a:t>For more detailed guide on each section, click the blue help icon.</a:t>
            </a:r>
          </a:p>
          <a:p>
            <a:r>
              <a:rPr lang="en-US" sz="2400" dirty="0" smtClean="0">
                <a:solidFill>
                  <a:schemeClr val="bg1">
                    <a:lumMod val="50000"/>
                  </a:schemeClr>
                </a:solidFill>
              </a:rPr>
              <a:t>The orange tab( 2 I to p) shows  the current open tab.</a:t>
            </a:r>
          </a:p>
          <a:p>
            <a:r>
              <a:rPr lang="en-US" sz="2400" dirty="0" smtClean="0">
                <a:solidFill>
                  <a:schemeClr val="bg1">
                    <a:lumMod val="50000"/>
                  </a:schemeClr>
                </a:solidFill>
              </a:rPr>
              <a:t>The green tab shows the already visited tabs and the light-grey ones show the pages to be visited yet.</a:t>
            </a:r>
          </a:p>
          <a:p>
            <a:r>
              <a:rPr lang="en-US" sz="2400" dirty="0" smtClean="0">
                <a:solidFill>
                  <a:schemeClr val="bg1">
                    <a:lumMod val="50000"/>
                  </a:schemeClr>
                </a:solidFill>
              </a:rPr>
              <a:t>Move to the next tab by clicking Next button, back by pressing the previous button and finish by clicking the Finish button.</a:t>
            </a:r>
            <a:endParaRPr lang="en-US" sz="2400" dirty="0">
              <a:solidFill>
                <a:schemeClr val="bg1">
                  <a:lumMod val="50000"/>
                </a:schemeClr>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438275"/>
            <a:ext cx="9144000"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3100" y="4038600"/>
            <a:ext cx="31623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40879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00" dirty="0">
                <a:solidFill>
                  <a:srgbClr val="00B050"/>
                </a:solidFill>
                <a:latin typeface="Adobe Garamond Pro Bold" pitchFamily="18" charset="0"/>
              </a:rPr>
              <a:t>Data Entry</a:t>
            </a:r>
            <a:r>
              <a:rPr lang="en-US" dirty="0"/>
              <a:t/>
            </a:r>
            <a:br>
              <a:rPr lang="en-US" dirty="0"/>
            </a:br>
            <a:r>
              <a:rPr lang="en-US" b="1" dirty="0"/>
              <a:t>ANC REGISTER – </a:t>
            </a:r>
            <a:r>
              <a:rPr lang="en-US" b="1" dirty="0" smtClean="0"/>
              <a:t>q </a:t>
            </a:r>
            <a:r>
              <a:rPr lang="en-US" b="1" dirty="0"/>
              <a:t>to </a:t>
            </a:r>
            <a:r>
              <a:rPr lang="en-US" b="1" dirty="0" smtClean="0"/>
              <a:t>w</a:t>
            </a:r>
            <a:endParaRPr lang="en-US" dirty="0"/>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95" y="2514600"/>
            <a:ext cx="9105805" cy="2234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a:xfrm>
            <a:off x="533400" y="4876800"/>
            <a:ext cx="7924800" cy="1676400"/>
          </a:xfrm>
          <a:prstGeom prst="round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smtClean="0">
                <a:solidFill>
                  <a:schemeClr val="tx1"/>
                </a:solidFill>
              </a:rPr>
              <a:t>Unlike some other sections of the ANC Register, section q to w requires one to input all the values by typing them and thus there are no values being  captured from the Mother Baby book , hence no already prefilled input fields.</a:t>
            </a:r>
            <a:endParaRPr lang="en-US" sz="2000" dirty="0">
              <a:solidFill>
                <a:schemeClr val="tx1"/>
              </a:solidFill>
            </a:endParaRPr>
          </a:p>
        </p:txBody>
      </p:sp>
    </p:spTree>
    <p:extLst>
      <p:ext uri="{BB962C8B-B14F-4D97-AF65-F5344CB8AC3E}">
        <p14:creationId xmlns:p14="http://schemas.microsoft.com/office/powerpoint/2010/main" val="8819813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00" dirty="0">
                <a:solidFill>
                  <a:srgbClr val="00B050"/>
                </a:solidFill>
                <a:latin typeface="Adobe Garamond Pro Bold" pitchFamily="18" charset="0"/>
              </a:rPr>
              <a:t>Data Entry</a:t>
            </a:r>
            <a:r>
              <a:rPr lang="en-US" dirty="0"/>
              <a:t/>
            </a:r>
            <a:br>
              <a:rPr lang="en-US" dirty="0"/>
            </a:br>
            <a:r>
              <a:rPr lang="en-US" b="1" dirty="0"/>
              <a:t>ANC REGISTER – </a:t>
            </a:r>
            <a:r>
              <a:rPr lang="en-US" b="1" dirty="0" smtClean="0"/>
              <a:t>x </a:t>
            </a:r>
            <a:r>
              <a:rPr lang="en-US" b="1" dirty="0"/>
              <a:t>to </a:t>
            </a:r>
            <a:r>
              <a:rPr lang="en-US" b="1" dirty="0" smtClean="0"/>
              <a:t>ad</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905000"/>
            <a:ext cx="9085086"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533400" y="4800600"/>
            <a:ext cx="7924800" cy="1676400"/>
          </a:xfrm>
          <a:prstGeom prst="round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smtClean="0">
                <a:solidFill>
                  <a:schemeClr val="tx1"/>
                </a:solidFill>
              </a:rPr>
              <a:t>Unlike some other sections of the ANC Register, section </a:t>
            </a:r>
            <a:r>
              <a:rPr lang="en-US" sz="2000" b="1" dirty="0" smtClean="0">
                <a:solidFill>
                  <a:schemeClr val="tx1"/>
                </a:solidFill>
              </a:rPr>
              <a:t>x </a:t>
            </a:r>
            <a:r>
              <a:rPr lang="en-US" sz="2000" dirty="0" smtClean="0">
                <a:solidFill>
                  <a:schemeClr val="tx1"/>
                </a:solidFill>
              </a:rPr>
              <a:t>to </a:t>
            </a:r>
            <a:r>
              <a:rPr lang="en-US" sz="2000" b="1" dirty="0" smtClean="0">
                <a:solidFill>
                  <a:schemeClr val="tx1"/>
                </a:solidFill>
              </a:rPr>
              <a:t>ad</a:t>
            </a:r>
            <a:r>
              <a:rPr lang="en-US" sz="2000" dirty="0" smtClean="0">
                <a:solidFill>
                  <a:schemeClr val="tx1"/>
                </a:solidFill>
              </a:rPr>
              <a:t> requires one to input all the values by typing them and thus there are no values being  captured from the Mother Baby book , hence no already prefilled input fields.</a:t>
            </a:r>
            <a:endParaRPr lang="en-US" sz="2000" dirty="0">
              <a:solidFill>
                <a:schemeClr val="tx1"/>
              </a:solidFill>
            </a:endParaRPr>
          </a:p>
        </p:txBody>
      </p:sp>
    </p:spTree>
    <p:extLst>
      <p:ext uri="{BB962C8B-B14F-4D97-AF65-F5344CB8AC3E}">
        <p14:creationId xmlns:p14="http://schemas.microsoft.com/office/powerpoint/2010/main" val="33780281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00" dirty="0">
                <a:solidFill>
                  <a:srgbClr val="00B050"/>
                </a:solidFill>
                <a:latin typeface="Adobe Garamond Pro Bold" pitchFamily="18" charset="0"/>
              </a:rPr>
              <a:t>Data Entry</a:t>
            </a:r>
            <a:r>
              <a:rPr lang="en-US" dirty="0"/>
              <a:t/>
            </a:r>
            <a:br>
              <a:rPr lang="en-US" dirty="0"/>
            </a:br>
            <a:r>
              <a:rPr lang="en-US" b="1" dirty="0"/>
              <a:t>ANC REGISTER – </a:t>
            </a:r>
            <a:r>
              <a:rPr lang="en-US" b="1" dirty="0" err="1" smtClean="0"/>
              <a:t>ae</a:t>
            </a:r>
            <a:r>
              <a:rPr lang="en-US" b="1" dirty="0" smtClean="0"/>
              <a:t> </a:t>
            </a:r>
            <a:r>
              <a:rPr lang="en-US" b="1" dirty="0"/>
              <a:t>to </a:t>
            </a:r>
            <a:r>
              <a:rPr lang="en-US" b="1" dirty="0" err="1" smtClean="0"/>
              <a:t>ak</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964" y="2209800"/>
            <a:ext cx="8924836" cy="1877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533400" y="4800600"/>
            <a:ext cx="7924800" cy="1676400"/>
          </a:xfrm>
          <a:prstGeom prst="round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smtClean="0">
                <a:solidFill>
                  <a:schemeClr val="tx1"/>
                </a:solidFill>
              </a:rPr>
              <a:t>One should only enter contents in the ‘</a:t>
            </a:r>
            <a:r>
              <a:rPr lang="en-US" sz="2000" b="1" dirty="0" smtClean="0">
                <a:solidFill>
                  <a:schemeClr val="tx1"/>
                </a:solidFill>
              </a:rPr>
              <a:t>other conditions’ </a:t>
            </a:r>
            <a:r>
              <a:rPr lang="en-US" sz="2000" dirty="0" smtClean="0">
                <a:solidFill>
                  <a:schemeClr val="tx1"/>
                </a:solidFill>
              </a:rPr>
              <a:t>column only, since the other columns are getting their data from the Mother baby book. </a:t>
            </a:r>
            <a:endParaRPr lang="en-US" sz="2000" dirty="0">
              <a:solidFill>
                <a:schemeClr val="tx1"/>
              </a:solidFill>
            </a:endParaRPr>
          </a:p>
        </p:txBody>
      </p:sp>
      <p:sp>
        <p:nvSpPr>
          <p:cNvPr id="4" name="Left Brace 3"/>
          <p:cNvSpPr/>
          <p:nvPr/>
        </p:nvSpPr>
        <p:spPr>
          <a:xfrm rot="16200000">
            <a:off x="855666" y="3372728"/>
            <a:ext cx="457200" cy="16365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p:cNvSpPr/>
          <p:nvPr/>
        </p:nvSpPr>
        <p:spPr>
          <a:xfrm rot="16200000">
            <a:off x="5201529" y="705727"/>
            <a:ext cx="457200" cy="697054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ounded Rectangle 5"/>
          <p:cNvSpPr/>
          <p:nvPr/>
        </p:nvSpPr>
        <p:spPr>
          <a:xfrm>
            <a:off x="3657600" y="4343400"/>
            <a:ext cx="3505200" cy="3048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Already prefilled  </a:t>
            </a:r>
            <a:endParaRPr lang="en-US" dirty="0">
              <a:solidFill>
                <a:schemeClr val="tx1"/>
              </a:solidFill>
            </a:endParaRPr>
          </a:p>
        </p:txBody>
      </p:sp>
      <p:sp>
        <p:nvSpPr>
          <p:cNvPr id="8" name="Rounded Rectangle 7"/>
          <p:cNvSpPr/>
          <p:nvPr/>
        </p:nvSpPr>
        <p:spPr>
          <a:xfrm>
            <a:off x="265993" y="4343400"/>
            <a:ext cx="1636546" cy="3048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Fill this column</a:t>
            </a:r>
            <a:endParaRPr lang="en-US" dirty="0">
              <a:solidFill>
                <a:schemeClr val="tx1"/>
              </a:solidFill>
            </a:endParaRPr>
          </a:p>
        </p:txBody>
      </p:sp>
    </p:spTree>
    <p:extLst>
      <p:ext uri="{BB962C8B-B14F-4D97-AF65-F5344CB8AC3E}">
        <p14:creationId xmlns:p14="http://schemas.microsoft.com/office/powerpoint/2010/main" val="34103108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00" dirty="0">
                <a:solidFill>
                  <a:srgbClr val="00B050"/>
                </a:solidFill>
                <a:latin typeface="Adobe Garamond Pro Bold" pitchFamily="18" charset="0"/>
              </a:rPr>
              <a:t>Data Entry</a:t>
            </a:r>
            <a:r>
              <a:rPr lang="en-US" dirty="0"/>
              <a:t/>
            </a:r>
            <a:br>
              <a:rPr lang="en-US" dirty="0"/>
            </a:br>
            <a:r>
              <a:rPr lang="en-US" b="1" dirty="0"/>
              <a:t>ANC REGISTER – </a:t>
            </a:r>
            <a:r>
              <a:rPr lang="en-US" b="1" dirty="0" smtClean="0"/>
              <a:t>al </a:t>
            </a:r>
            <a:r>
              <a:rPr lang="en-US" b="1" dirty="0"/>
              <a:t>to </a:t>
            </a:r>
            <a:r>
              <a:rPr lang="en-US" b="1" dirty="0" smtClean="0"/>
              <a:t>an</a:t>
            </a: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057400"/>
            <a:ext cx="9067800" cy="2158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eft Brace 4"/>
          <p:cNvSpPr/>
          <p:nvPr/>
        </p:nvSpPr>
        <p:spPr>
          <a:xfrm rot="16200000">
            <a:off x="2418473" y="3372728"/>
            <a:ext cx="457200" cy="16365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ounded Rectangle 5"/>
          <p:cNvSpPr/>
          <p:nvPr/>
        </p:nvSpPr>
        <p:spPr>
          <a:xfrm>
            <a:off x="1828800" y="4343400"/>
            <a:ext cx="1828800" cy="3048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Skip this column</a:t>
            </a:r>
            <a:endParaRPr lang="en-US" dirty="0">
              <a:solidFill>
                <a:schemeClr val="tx1"/>
              </a:solidFill>
            </a:endParaRPr>
          </a:p>
        </p:txBody>
      </p:sp>
      <p:sp>
        <p:nvSpPr>
          <p:cNvPr id="4" name="Rounded Rectangle 3"/>
          <p:cNvSpPr/>
          <p:nvPr/>
        </p:nvSpPr>
        <p:spPr>
          <a:xfrm>
            <a:off x="1828800" y="5410200"/>
            <a:ext cx="5562600" cy="6858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Fill the rest of the fields </a:t>
            </a:r>
            <a:endParaRPr lang="en-US" dirty="0">
              <a:solidFill>
                <a:schemeClr val="tx1"/>
              </a:solidFill>
            </a:endParaRPr>
          </a:p>
        </p:txBody>
      </p:sp>
    </p:spTree>
    <p:extLst>
      <p:ext uri="{BB962C8B-B14F-4D97-AF65-F5344CB8AC3E}">
        <p14:creationId xmlns:p14="http://schemas.microsoft.com/office/powerpoint/2010/main" val="4019652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1470025"/>
          </a:xfrm>
        </p:spPr>
        <p:txBody>
          <a:bodyPr>
            <a:normAutofit fontScale="90000"/>
          </a:bodyPr>
          <a:lstStyle/>
          <a:p>
            <a:r>
              <a:rPr lang="en-US" sz="5300" dirty="0">
                <a:solidFill>
                  <a:srgbClr val="00B050"/>
                </a:solidFill>
                <a:latin typeface="Adobe Garamond Pro Bold" pitchFamily="18" charset="0"/>
              </a:rPr>
              <a:t>Data Entry</a:t>
            </a:r>
            <a:r>
              <a:rPr lang="en-US" dirty="0"/>
              <a:t/>
            </a:r>
            <a:br>
              <a:rPr lang="en-US" dirty="0"/>
            </a:br>
            <a:r>
              <a:rPr lang="en-US" b="1" dirty="0" smtClean="0"/>
              <a:t>MATERNITY </a:t>
            </a:r>
            <a:r>
              <a:rPr lang="en-US" b="1" dirty="0"/>
              <a:t>REGISTER </a:t>
            </a:r>
            <a:endParaRPr lang="en-US" dirty="0"/>
          </a:p>
        </p:txBody>
      </p:sp>
      <p:sp>
        <p:nvSpPr>
          <p:cNvPr id="3" name="Subtitle 2"/>
          <p:cNvSpPr>
            <a:spLocks noGrp="1"/>
          </p:cNvSpPr>
          <p:nvPr>
            <p:ph type="subTitle" idx="1"/>
          </p:nvPr>
        </p:nvSpPr>
        <p:spPr>
          <a:xfrm>
            <a:off x="533400" y="2209800"/>
            <a:ext cx="8305800" cy="4343400"/>
          </a:xfrm>
        </p:spPr>
        <p:txBody>
          <a:bodyPr>
            <a:normAutofit lnSpcReduction="10000"/>
          </a:bodyPr>
          <a:lstStyle/>
          <a:p>
            <a:pPr algn="just"/>
            <a:r>
              <a:rPr lang="en-US" sz="2400" dirty="0" smtClean="0"/>
              <a:t>Manages mothers details after delivery.</a:t>
            </a:r>
          </a:p>
          <a:p>
            <a:pPr algn="just"/>
            <a:r>
              <a:rPr lang="en-US" sz="2400" dirty="0" smtClean="0"/>
              <a:t>Is a model of Kenya’s Ministry of Health maternity register and picks all the data from that book.</a:t>
            </a:r>
          </a:p>
          <a:p>
            <a:pPr algn="just"/>
            <a:r>
              <a:rPr lang="en-US" sz="2400" dirty="0" smtClean="0"/>
              <a:t>NB: The maternity register is different from other registers in that it differentiates mothers using their Admission number rather than the ANC number.</a:t>
            </a:r>
          </a:p>
          <a:p>
            <a:pPr algn="just"/>
            <a:r>
              <a:rPr lang="en-US" sz="2400" dirty="0" smtClean="0"/>
              <a:t>To open </a:t>
            </a:r>
            <a:r>
              <a:rPr lang="en-US" sz="2400" dirty="0" err="1" smtClean="0"/>
              <a:t>thematernity</a:t>
            </a:r>
            <a:r>
              <a:rPr lang="en-US" sz="2400" dirty="0" smtClean="0"/>
              <a:t> register :</a:t>
            </a:r>
          </a:p>
          <a:p>
            <a:pPr algn="just"/>
            <a:r>
              <a:rPr lang="en-US" sz="2400" dirty="0" smtClean="0"/>
              <a:t>Click view all mothers menu</a:t>
            </a:r>
          </a:p>
          <a:p>
            <a:pPr algn="just"/>
            <a:r>
              <a:rPr lang="en-US" sz="2400" dirty="0" smtClean="0"/>
              <a:t>Search any mother of interest</a:t>
            </a:r>
          </a:p>
          <a:p>
            <a:pPr algn="just"/>
            <a:r>
              <a:rPr lang="en-US" sz="2400" dirty="0" smtClean="0"/>
              <a:t>Click the Maternity Register </a:t>
            </a:r>
          </a:p>
          <a:p>
            <a:pPr algn="just"/>
            <a:r>
              <a:rPr lang="en-US" sz="2400" dirty="0" smtClean="0"/>
              <a:t>Type the mothers admission number to see the mother details</a:t>
            </a:r>
          </a:p>
          <a:p>
            <a:pPr algn="just"/>
            <a:endParaRPr lang="en-US" sz="2400" dirty="0" smtClean="0"/>
          </a:p>
          <a:p>
            <a:pPr algn="just"/>
            <a:endParaRPr lang="en-US" sz="2400" dirty="0" smtClean="0"/>
          </a:p>
          <a:p>
            <a:pPr algn="just"/>
            <a:endParaRPr lang="en-US" sz="2400" dirty="0"/>
          </a:p>
        </p:txBody>
      </p:sp>
    </p:spTree>
    <p:extLst>
      <p:ext uri="{BB962C8B-B14F-4D97-AF65-F5344CB8AC3E}">
        <p14:creationId xmlns:p14="http://schemas.microsoft.com/office/powerpoint/2010/main" val="40993782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00" dirty="0">
                <a:solidFill>
                  <a:srgbClr val="00B050"/>
                </a:solidFill>
                <a:latin typeface="Adobe Garamond Pro Bold" pitchFamily="18" charset="0"/>
              </a:rPr>
              <a:t>Data Entry</a:t>
            </a:r>
            <a:r>
              <a:rPr lang="en-US" dirty="0"/>
              <a:t/>
            </a:r>
            <a:br>
              <a:rPr lang="en-US" dirty="0"/>
            </a:br>
            <a:r>
              <a:rPr lang="en-US" b="1" dirty="0"/>
              <a:t>MATERNITY </a:t>
            </a:r>
            <a:r>
              <a:rPr lang="en-US" b="1" dirty="0" smtClean="0"/>
              <a:t>REGISTER (a) to (h) </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9465526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fontScale="90000"/>
          </a:bodyPr>
          <a:lstStyle/>
          <a:p>
            <a:r>
              <a:rPr lang="en-US" sz="5300" dirty="0">
                <a:solidFill>
                  <a:srgbClr val="00B050"/>
                </a:solidFill>
                <a:latin typeface="Adobe Garamond Pro Bold" pitchFamily="18" charset="0"/>
              </a:rPr>
              <a:t>Data Entry</a:t>
            </a:r>
            <a:r>
              <a:rPr lang="en-US" dirty="0"/>
              <a:t/>
            </a:r>
            <a:br>
              <a:rPr lang="en-US" dirty="0"/>
            </a:br>
            <a:r>
              <a:rPr lang="en-US" b="1" dirty="0"/>
              <a:t>MATERNITY </a:t>
            </a:r>
            <a:r>
              <a:rPr lang="en-US" b="1" dirty="0" smtClean="0"/>
              <a:t>REGISTER (i) to (p) </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1640823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00" dirty="0">
                <a:solidFill>
                  <a:srgbClr val="00B050"/>
                </a:solidFill>
                <a:latin typeface="Adobe Garamond Pro Bold" pitchFamily="18" charset="0"/>
              </a:rPr>
              <a:t>Data Entry</a:t>
            </a:r>
            <a:r>
              <a:rPr lang="en-US" dirty="0"/>
              <a:t/>
            </a:r>
            <a:br>
              <a:rPr lang="en-US" dirty="0"/>
            </a:br>
            <a:r>
              <a:rPr lang="en-US" b="1" dirty="0"/>
              <a:t>MATERNITY </a:t>
            </a:r>
            <a:r>
              <a:rPr lang="en-US" b="1" dirty="0" smtClean="0"/>
              <a:t>REGISTER (q) to (u) </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9055126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00" dirty="0">
                <a:solidFill>
                  <a:srgbClr val="00B050"/>
                </a:solidFill>
                <a:latin typeface="Adobe Garamond Pro Bold" pitchFamily="18" charset="0"/>
              </a:rPr>
              <a:t>Data Entry</a:t>
            </a:r>
            <a:r>
              <a:rPr lang="en-US" dirty="0"/>
              <a:t/>
            </a:r>
            <a:br>
              <a:rPr lang="en-US" dirty="0"/>
            </a:br>
            <a:r>
              <a:rPr lang="en-US" b="1" dirty="0"/>
              <a:t>MATERNITY </a:t>
            </a:r>
            <a:r>
              <a:rPr lang="en-US" b="1" dirty="0" smtClean="0"/>
              <a:t>REGISTER (v) to (</a:t>
            </a:r>
            <a:r>
              <a:rPr lang="en-US" b="1" dirty="0" err="1" smtClean="0"/>
              <a:t>ab</a:t>
            </a:r>
            <a:r>
              <a:rPr lang="en-US" b="1" dirty="0" smtClean="0"/>
              <a:t>) </a:t>
            </a:r>
            <a:endParaRPr lang="en-US"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510" y="2133600"/>
            <a:ext cx="8894090" cy="2477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7228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362075"/>
          </a:xfrm>
        </p:spPr>
        <p:txBody>
          <a:bodyPr/>
          <a:lstStyle/>
          <a:p>
            <a:pPr algn="ctr"/>
            <a:r>
              <a:rPr lang="en-US" dirty="0" smtClean="0">
                <a:solidFill>
                  <a:srgbClr val="92D050"/>
                </a:solidFill>
                <a:latin typeface="Adobe Garamond Pro Bold" pitchFamily="18" charset="0"/>
              </a:rPr>
              <a:t>Running MNHC The First Time</a:t>
            </a:r>
            <a:endParaRPr lang="en-US" dirty="0">
              <a:solidFill>
                <a:srgbClr val="92D050"/>
              </a:solidFill>
              <a:latin typeface="Adobe Garamond Pro Bold" pitchFamily="18" charset="0"/>
            </a:endParaRPr>
          </a:p>
        </p:txBody>
      </p:sp>
      <p:sp>
        <p:nvSpPr>
          <p:cNvPr id="3" name="Text Placeholder 2"/>
          <p:cNvSpPr>
            <a:spLocks noGrp="1"/>
          </p:cNvSpPr>
          <p:nvPr>
            <p:ph type="body" idx="1"/>
          </p:nvPr>
        </p:nvSpPr>
        <p:spPr>
          <a:xfrm>
            <a:off x="228600" y="1752600"/>
            <a:ext cx="8610600" cy="4876800"/>
          </a:xfrm>
        </p:spPr>
        <p:txBody>
          <a:bodyPr/>
          <a:lstStyle/>
          <a:p>
            <a:r>
              <a:rPr lang="en-US" sz="2400" dirty="0" smtClean="0">
                <a:solidFill>
                  <a:schemeClr val="tx1"/>
                </a:solidFill>
                <a:latin typeface="Adobe Garamond Pro Bold" pitchFamily="18" charset="0"/>
              </a:rPr>
              <a:t>Configuring Mobile application ( ODK Collect</a:t>
            </a:r>
            <a:r>
              <a:rPr lang="en-US" sz="2400" dirty="0" smtClean="0"/>
              <a:t>.)</a:t>
            </a:r>
          </a:p>
          <a:p>
            <a:r>
              <a:rPr lang="en-US" sz="2400" dirty="0" smtClean="0"/>
              <a:t>Download the ODK Collect Android application from http://play.google.com store or from </a:t>
            </a:r>
            <a:r>
              <a:rPr lang="en-US" sz="2400" dirty="0" smtClean="0">
                <a:hlinkClick r:id="rId3"/>
              </a:rPr>
              <a:t>http://opendatakit.org</a:t>
            </a:r>
            <a:r>
              <a:rPr lang="en-US" sz="2400" dirty="0" smtClean="0"/>
              <a:t> .</a:t>
            </a:r>
          </a:p>
          <a:p>
            <a:r>
              <a:rPr lang="en-US" sz="2400" dirty="0" smtClean="0"/>
              <a:t>(For  admin) Create a formhub  account and upload the </a:t>
            </a:r>
            <a:r>
              <a:rPr lang="en-US" sz="2400" dirty="0" err="1" smtClean="0"/>
              <a:t>koibatek</a:t>
            </a:r>
            <a:r>
              <a:rPr lang="en-US" sz="2400" dirty="0" smtClean="0"/>
              <a:t> data entry form.</a:t>
            </a:r>
          </a:p>
          <a:p>
            <a:r>
              <a:rPr lang="en-US" sz="2400" dirty="0" smtClean="0"/>
              <a:t>After installing </a:t>
            </a:r>
            <a:r>
              <a:rPr lang="en-US" sz="2400" dirty="0" err="1" smtClean="0"/>
              <a:t>odk</a:t>
            </a:r>
            <a:r>
              <a:rPr lang="en-US" sz="2400" dirty="0" smtClean="0"/>
              <a:t> collect in your phone, click  to open it.</a:t>
            </a:r>
          </a:p>
          <a:p>
            <a:pPr marL="342900" indent="-342900">
              <a:buFont typeface="Wingdings" pitchFamily="2" charset="2"/>
              <a:buChar char="§"/>
            </a:pPr>
            <a:r>
              <a:rPr lang="en-US" sz="2400" dirty="0" smtClean="0"/>
              <a:t>Click on the options , general settings. </a:t>
            </a:r>
          </a:p>
          <a:p>
            <a:pPr marL="342900" indent="-342900">
              <a:buFont typeface="Wingdings" pitchFamily="2" charset="2"/>
              <a:buChar char="§"/>
            </a:pPr>
            <a:r>
              <a:rPr lang="en-US" sz="2400" dirty="0" smtClean="0"/>
              <a:t>Click on URL  dropdown , then enter formhub url.</a:t>
            </a:r>
          </a:p>
          <a:p>
            <a:pPr marL="342900" indent="-342900">
              <a:buFont typeface="Wingdings" pitchFamily="2" charset="2"/>
              <a:buChar char="§"/>
            </a:pPr>
            <a:r>
              <a:rPr lang="en-US" sz="2400" dirty="0" smtClean="0"/>
              <a:t>Click on Username to enter the formhub username.</a:t>
            </a:r>
          </a:p>
          <a:p>
            <a:pPr marL="342900" indent="-342900">
              <a:buFont typeface="Wingdings" pitchFamily="2" charset="2"/>
              <a:buChar char="§"/>
            </a:pPr>
            <a:r>
              <a:rPr lang="en-US" sz="2400" dirty="0" smtClean="0"/>
              <a:t>Click on password and enter the formhub password </a:t>
            </a:r>
          </a:p>
          <a:p>
            <a:r>
              <a:rPr lang="en-US" sz="2400" dirty="0" smtClean="0"/>
              <a:t>You are now ready to proceed and fill your first form.</a:t>
            </a:r>
          </a:p>
          <a:p>
            <a:endParaRPr lang="en-US" dirty="0"/>
          </a:p>
        </p:txBody>
      </p:sp>
    </p:spTree>
    <p:extLst>
      <p:ext uri="{BB962C8B-B14F-4D97-AF65-F5344CB8AC3E}">
        <p14:creationId xmlns:p14="http://schemas.microsoft.com/office/powerpoint/2010/main" val="10310077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00" dirty="0">
                <a:solidFill>
                  <a:srgbClr val="00B050"/>
                </a:solidFill>
                <a:latin typeface="Adobe Garamond Pro Bold" pitchFamily="18" charset="0"/>
              </a:rPr>
              <a:t>Data Entry</a:t>
            </a:r>
            <a:r>
              <a:rPr lang="en-US" dirty="0"/>
              <a:t/>
            </a:r>
            <a:br>
              <a:rPr lang="en-US" dirty="0"/>
            </a:br>
            <a:r>
              <a:rPr lang="en-US" b="1" dirty="0"/>
              <a:t>MATERNITY REGISTER </a:t>
            </a:r>
            <a:r>
              <a:rPr lang="en-US" b="1" dirty="0" smtClean="0"/>
              <a:t> (ac) to (</a:t>
            </a:r>
            <a:r>
              <a:rPr lang="en-US" b="1" dirty="0" err="1" smtClean="0"/>
              <a:t>ai</a:t>
            </a:r>
            <a:r>
              <a:rPr lang="en-US" b="1" dirty="0" smtClean="0"/>
              <a:t>)</a:t>
            </a:r>
            <a:endParaRPr lang="en-US"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1981200"/>
            <a:ext cx="8958469"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50384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00" dirty="0">
                <a:solidFill>
                  <a:srgbClr val="00B050"/>
                </a:solidFill>
                <a:latin typeface="Adobe Garamond Pro Bold" pitchFamily="18" charset="0"/>
              </a:rPr>
              <a:t>Data Entry</a:t>
            </a:r>
            <a:r>
              <a:rPr lang="en-US" dirty="0"/>
              <a:t/>
            </a:r>
            <a:br>
              <a:rPr lang="en-US" dirty="0"/>
            </a:br>
            <a:r>
              <a:rPr lang="en-US" b="1" dirty="0"/>
              <a:t>MATERNITY REGISTER </a:t>
            </a:r>
            <a:r>
              <a:rPr lang="en-US" b="1" dirty="0" smtClean="0"/>
              <a:t>(</a:t>
            </a:r>
            <a:r>
              <a:rPr lang="en-US" b="1" dirty="0" err="1" smtClean="0"/>
              <a:t>aj</a:t>
            </a:r>
            <a:r>
              <a:rPr lang="en-US" b="1" dirty="0" smtClean="0"/>
              <a:t>) to (an)</a:t>
            </a:r>
            <a:endParaRPr lang="en-US"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500" y="1981200"/>
            <a:ext cx="89913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93451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normAutofit fontScale="90000"/>
          </a:bodyPr>
          <a:lstStyle/>
          <a:p>
            <a:r>
              <a:rPr lang="en-US" sz="5300" dirty="0">
                <a:solidFill>
                  <a:srgbClr val="00B050"/>
                </a:solidFill>
                <a:latin typeface="Adobe Garamond Pro Bold" pitchFamily="18" charset="0"/>
              </a:rPr>
              <a:t>Data Entry</a:t>
            </a:r>
            <a:r>
              <a:rPr lang="en-US" dirty="0"/>
              <a:t/>
            </a:r>
            <a:br>
              <a:rPr lang="en-US" dirty="0"/>
            </a:br>
            <a:r>
              <a:rPr lang="en-US" b="1" dirty="0" smtClean="0"/>
              <a:t>ANC VISITS DAIRY</a:t>
            </a:r>
            <a:endParaRPr lang="en-US" dirty="0"/>
          </a:p>
        </p:txBody>
      </p:sp>
      <p:sp>
        <p:nvSpPr>
          <p:cNvPr id="3" name="Subtitle 2"/>
          <p:cNvSpPr>
            <a:spLocks noGrp="1"/>
          </p:cNvSpPr>
          <p:nvPr>
            <p:ph type="subTitle" idx="1"/>
          </p:nvPr>
        </p:nvSpPr>
        <p:spPr>
          <a:xfrm>
            <a:off x="152400" y="1676400"/>
            <a:ext cx="8915400" cy="4876800"/>
          </a:xfrm>
        </p:spPr>
        <p:txBody>
          <a:bodyPr>
            <a:normAutofit lnSpcReduction="10000"/>
          </a:bodyPr>
          <a:lstStyle/>
          <a:p>
            <a:r>
              <a:rPr lang="en-US" dirty="0" smtClean="0"/>
              <a:t>This dairy is used to track mothers antenatal care clinic attendance.</a:t>
            </a:r>
          </a:p>
          <a:p>
            <a:r>
              <a:rPr lang="en-US" dirty="0" smtClean="0"/>
              <a:t>Each mother who is expected to attend a clinic should be marked somewhere . The mothers who fail to attend should be notified through an sms.</a:t>
            </a:r>
          </a:p>
          <a:p>
            <a:endParaRPr lang="en-US" dirty="0" smtClean="0"/>
          </a:p>
          <a:p>
            <a:endParaRPr lang="en-US" dirty="0" smtClean="0"/>
          </a:p>
          <a:p>
            <a:endParaRPr lang="en-US" dirty="0" smtClean="0"/>
          </a:p>
          <a:p>
            <a:r>
              <a:rPr lang="en-US" dirty="0" smtClean="0"/>
              <a:t> </a:t>
            </a:r>
            <a:endParaRPr lang="en-US" dirty="0"/>
          </a:p>
        </p:txBody>
      </p:sp>
    </p:spTree>
    <p:extLst>
      <p:ext uri="{BB962C8B-B14F-4D97-AF65-F5344CB8AC3E}">
        <p14:creationId xmlns:p14="http://schemas.microsoft.com/office/powerpoint/2010/main" val="37850190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00" dirty="0">
                <a:solidFill>
                  <a:srgbClr val="00B050"/>
                </a:solidFill>
                <a:latin typeface="Adobe Garamond Pro Bold" pitchFamily="18" charset="0"/>
              </a:rPr>
              <a:t>Data Entry</a:t>
            </a:r>
            <a:r>
              <a:rPr lang="en-US" dirty="0"/>
              <a:t/>
            </a:r>
            <a:br>
              <a:rPr lang="en-US" dirty="0"/>
            </a:br>
            <a:r>
              <a:rPr lang="en-US" b="1" dirty="0"/>
              <a:t>Marking</a:t>
            </a:r>
            <a:r>
              <a:rPr lang="en-US" dirty="0"/>
              <a:t> </a:t>
            </a:r>
            <a:r>
              <a:rPr lang="en-US" b="1" dirty="0"/>
              <a:t>ANC visits dairy</a:t>
            </a: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114" y="3323431"/>
            <a:ext cx="8883486" cy="2543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2419" r="37351"/>
          <a:stretch/>
        </p:blipFill>
        <p:spPr bwMode="auto">
          <a:xfrm>
            <a:off x="3200400" y="1516960"/>
            <a:ext cx="2443655" cy="1835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urved Left Arrow 2"/>
          <p:cNvSpPr/>
          <p:nvPr/>
        </p:nvSpPr>
        <p:spPr>
          <a:xfrm rot="20049254">
            <a:off x="5267673" y="2006830"/>
            <a:ext cx="762000" cy="16002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Left Brace 5"/>
          <p:cNvSpPr/>
          <p:nvPr/>
        </p:nvSpPr>
        <p:spPr>
          <a:xfrm rot="16200000">
            <a:off x="7484681" y="4709950"/>
            <a:ext cx="898634" cy="16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431892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883"/>
            <a:ext cx="7772400" cy="1470025"/>
          </a:xfrm>
        </p:spPr>
        <p:txBody>
          <a:bodyPr>
            <a:normAutofit fontScale="90000"/>
          </a:bodyPr>
          <a:lstStyle/>
          <a:p>
            <a:r>
              <a:rPr lang="en-US" sz="5300" dirty="0">
                <a:solidFill>
                  <a:srgbClr val="00B050"/>
                </a:solidFill>
                <a:latin typeface="Adobe Garamond Pro Bold" pitchFamily="18" charset="0"/>
              </a:rPr>
              <a:t>Data Entry</a:t>
            </a:r>
            <a:r>
              <a:rPr lang="en-US" dirty="0"/>
              <a:t/>
            </a:r>
            <a:br>
              <a:rPr lang="en-US" dirty="0"/>
            </a:br>
            <a:r>
              <a:rPr lang="en-US" b="1" dirty="0" smtClean="0"/>
              <a:t>Marking</a:t>
            </a:r>
            <a:r>
              <a:rPr lang="en-US" dirty="0" smtClean="0"/>
              <a:t> </a:t>
            </a:r>
            <a:r>
              <a:rPr lang="en-US" b="1" dirty="0" smtClean="0"/>
              <a:t>ANC visits dairy</a:t>
            </a:r>
            <a:endParaRPr lang="en-US" dirty="0"/>
          </a:p>
        </p:txBody>
      </p:sp>
      <p:sp>
        <p:nvSpPr>
          <p:cNvPr id="3" name="Subtitle 2"/>
          <p:cNvSpPr>
            <a:spLocks noGrp="1"/>
          </p:cNvSpPr>
          <p:nvPr>
            <p:ph type="subTitle" idx="1"/>
          </p:nvPr>
        </p:nvSpPr>
        <p:spPr>
          <a:xfrm>
            <a:off x="609600" y="1676400"/>
            <a:ext cx="7848600" cy="4800600"/>
          </a:xfrm>
        </p:spPr>
        <p:txBody>
          <a:bodyPr>
            <a:normAutofit fontScale="92500" lnSpcReduction="10000"/>
          </a:bodyPr>
          <a:lstStyle/>
          <a:p>
            <a:pPr algn="just"/>
            <a:r>
              <a:rPr lang="en-US" dirty="0"/>
              <a:t>To mark the mothers who attended clinic for that day;</a:t>
            </a:r>
          </a:p>
          <a:p>
            <a:pPr marL="457200" indent="-457200" algn="just">
              <a:buFont typeface="Wingdings" pitchFamily="2" charset="2"/>
              <a:buChar char="ü"/>
            </a:pPr>
            <a:r>
              <a:rPr lang="en-US" dirty="0"/>
              <a:t>Over your mouse on </a:t>
            </a:r>
            <a:r>
              <a:rPr lang="en-US" b="1" dirty="0" err="1"/>
              <a:t>Anc</a:t>
            </a:r>
            <a:r>
              <a:rPr lang="en-US" b="1" dirty="0"/>
              <a:t> daily visits </a:t>
            </a:r>
            <a:r>
              <a:rPr lang="en-US" dirty="0"/>
              <a:t>menu</a:t>
            </a:r>
          </a:p>
          <a:p>
            <a:pPr marL="457200" indent="-457200" algn="just">
              <a:buFont typeface="Wingdings" pitchFamily="2" charset="2"/>
              <a:buChar char="ü"/>
            </a:pPr>
            <a:r>
              <a:rPr lang="en-US" dirty="0"/>
              <a:t>Select the </a:t>
            </a:r>
            <a:r>
              <a:rPr lang="en-US" b="1" dirty="0" smtClean="0"/>
              <a:t>Mark Attendance</a:t>
            </a:r>
            <a:r>
              <a:rPr lang="en-US" dirty="0" smtClean="0"/>
              <a:t> submenu</a:t>
            </a:r>
            <a:endParaRPr lang="en-US" dirty="0"/>
          </a:p>
          <a:p>
            <a:pPr marL="457200" indent="-457200" algn="just">
              <a:buFont typeface="Wingdings" pitchFamily="2" charset="2"/>
              <a:buChar char="ü"/>
            </a:pPr>
            <a:r>
              <a:rPr lang="en-US" dirty="0"/>
              <a:t>A list of the mothers who should be visiting the Clinic on that day </a:t>
            </a:r>
            <a:r>
              <a:rPr lang="en-US" dirty="0" smtClean="0"/>
              <a:t>appears.</a:t>
            </a:r>
            <a:endParaRPr lang="en-US" dirty="0"/>
          </a:p>
          <a:p>
            <a:pPr marL="457200" indent="-457200" algn="just">
              <a:buFont typeface="Wingdings" pitchFamily="2" charset="2"/>
              <a:buChar char="ü"/>
            </a:pPr>
            <a:r>
              <a:rPr lang="en-US" dirty="0"/>
              <a:t>Update the status of the mother as </a:t>
            </a:r>
            <a:r>
              <a:rPr lang="en-US" b="1" dirty="0"/>
              <a:t>attended</a:t>
            </a:r>
            <a:r>
              <a:rPr lang="en-US" dirty="0"/>
              <a:t> if they availed themselves or as </a:t>
            </a:r>
            <a:r>
              <a:rPr lang="en-US" b="1" dirty="0"/>
              <a:t>Not attended</a:t>
            </a:r>
            <a:r>
              <a:rPr lang="en-US" dirty="0"/>
              <a:t> if they never turned up for the visit</a:t>
            </a:r>
            <a:r>
              <a:rPr lang="en-US" dirty="0" smtClean="0"/>
              <a:t>.</a:t>
            </a:r>
          </a:p>
          <a:p>
            <a:pPr marL="457200" indent="-457200" algn="just">
              <a:buFont typeface="Wingdings" pitchFamily="2" charset="2"/>
              <a:buChar char="ü"/>
            </a:pPr>
            <a:r>
              <a:rPr lang="en-US" dirty="0" smtClean="0"/>
              <a:t>Click on Update to commit the results.</a:t>
            </a:r>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380320763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300" dirty="0" smtClean="0">
                <a:solidFill>
                  <a:srgbClr val="00B050"/>
                </a:solidFill>
                <a:latin typeface="Adobe Garamond Pro Bold" pitchFamily="18" charset="0"/>
              </a:rPr>
              <a:t>SMS</a:t>
            </a:r>
            <a:endParaRPr lang="en-US" dirty="0"/>
          </a:p>
        </p:txBody>
      </p:sp>
      <p:sp>
        <p:nvSpPr>
          <p:cNvPr id="3" name="Content Placeholder 2"/>
          <p:cNvSpPr>
            <a:spLocks noGrp="1"/>
          </p:cNvSpPr>
          <p:nvPr>
            <p:ph idx="1"/>
          </p:nvPr>
        </p:nvSpPr>
        <p:spPr/>
        <p:txBody>
          <a:bodyPr>
            <a:normAutofit/>
          </a:bodyPr>
          <a:lstStyle/>
          <a:p>
            <a:r>
              <a:rPr lang="en-US" sz="2800" dirty="0" smtClean="0">
                <a:solidFill>
                  <a:schemeClr val="bg1">
                    <a:lumMod val="50000"/>
                  </a:schemeClr>
                </a:solidFill>
              </a:rPr>
              <a:t>Mnhc uses Sms to send mothers targeted ,general  and reminder messages .</a:t>
            </a:r>
          </a:p>
          <a:p>
            <a:r>
              <a:rPr lang="en-US" sz="2800" dirty="0" smtClean="0">
                <a:solidFill>
                  <a:schemeClr val="bg1">
                    <a:lumMod val="50000"/>
                  </a:schemeClr>
                </a:solidFill>
              </a:rPr>
              <a:t>Sms must be created, and disbursed by a user(admin).</a:t>
            </a:r>
          </a:p>
          <a:p>
            <a:r>
              <a:rPr lang="en-US" sz="2800" dirty="0" smtClean="0">
                <a:solidFill>
                  <a:schemeClr val="bg1">
                    <a:lumMod val="50000"/>
                  </a:schemeClr>
                </a:solidFill>
              </a:rPr>
              <a:t>Targeted messages are send at scheduled time while general sms are send by users at any logical time of interest.</a:t>
            </a:r>
          </a:p>
          <a:p>
            <a:pPr marL="0" indent="0">
              <a:buNone/>
            </a:pPr>
            <a:r>
              <a:rPr lang="en-US" sz="2800" dirty="0" smtClean="0">
                <a:solidFill>
                  <a:schemeClr val="bg1">
                    <a:lumMod val="50000"/>
                  </a:schemeClr>
                </a:solidFill>
              </a:rPr>
              <a:t>One SMS consists of  160 characters  , including space.</a:t>
            </a:r>
          </a:p>
          <a:p>
            <a:pPr marL="0" indent="0">
              <a:buNone/>
            </a:pPr>
            <a:endParaRPr lang="en-US" sz="2800" dirty="0" smtClean="0">
              <a:solidFill>
                <a:schemeClr val="bg1">
                  <a:lumMod val="50000"/>
                </a:schemeClr>
              </a:solidFill>
            </a:endParaRPr>
          </a:p>
          <a:p>
            <a:endParaRPr lang="en-US" sz="2800" dirty="0">
              <a:solidFill>
                <a:schemeClr val="bg1">
                  <a:lumMod val="50000"/>
                </a:schemeClr>
              </a:solidFill>
            </a:endParaRPr>
          </a:p>
        </p:txBody>
      </p:sp>
    </p:spTree>
    <p:extLst>
      <p:ext uri="{BB962C8B-B14F-4D97-AF65-F5344CB8AC3E}">
        <p14:creationId xmlns:p14="http://schemas.microsoft.com/office/powerpoint/2010/main" val="29433100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1470025"/>
          </a:xfrm>
        </p:spPr>
        <p:txBody>
          <a:bodyPr>
            <a:normAutofit fontScale="90000"/>
          </a:bodyPr>
          <a:lstStyle/>
          <a:p>
            <a:r>
              <a:rPr lang="en-US" sz="4800" dirty="0">
                <a:solidFill>
                  <a:srgbClr val="00B050"/>
                </a:solidFill>
                <a:latin typeface="Adobe Garamond Pro Bold" pitchFamily="18" charset="0"/>
              </a:rPr>
              <a:t>SMS</a:t>
            </a:r>
            <a:r>
              <a:rPr lang="en-US" dirty="0"/>
              <a:t/>
            </a:r>
            <a:br>
              <a:rPr lang="en-US" dirty="0"/>
            </a:br>
            <a:r>
              <a:rPr lang="en-US" dirty="0"/>
              <a:t>creating an SMS</a:t>
            </a:r>
          </a:p>
        </p:txBody>
      </p:sp>
      <p:sp>
        <p:nvSpPr>
          <p:cNvPr id="3" name="Subtitle 2"/>
          <p:cNvSpPr>
            <a:spLocks noGrp="1"/>
          </p:cNvSpPr>
          <p:nvPr>
            <p:ph type="subTitle" idx="1"/>
          </p:nvPr>
        </p:nvSpPr>
        <p:spPr>
          <a:xfrm>
            <a:off x="457200" y="2057400"/>
            <a:ext cx="8382000" cy="4419600"/>
          </a:xfrm>
        </p:spPr>
        <p:txBody>
          <a:bodyPr/>
          <a:lstStyle/>
          <a:p>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781175"/>
            <a:ext cx="8486775"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a:xfrm>
            <a:off x="1905000" y="2270234"/>
            <a:ext cx="457200" cy="304800"/>
          </a:xfrm>
          <a:prstGeom prst="righ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6172200" y="2270234"/>
            <a:ext cx="457200" cy="304800"/>
          </a:xfrm>
          <a:prstGeom prst="righ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triped Right Arrow 4"/>
          <p:cNvSpPr/>
          <p:nvPr/>
        </p:nvSpPr>
        <p:spPr>
          <a:xfrm>
            <a:off x="2286000" y="2895600"/>
            <a:ext cx="762000" cy="457200"/>
          </a:xfrm>
          <a:prstGeom prst="stripedRigh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37112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1000"/>
                            </p:stCondLst>
                            <p:childTnLst>
                              <p:par>
                                <p:cTn id="11" presetID="53" presetClass="entr" presetSubtype="16" fill="hold" grpId="0" nodeType="afterEffect">
                                  <p:stCondLst>
                                    <p:cond delay="100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2500"/>
                            </p:stCondLst>
                            <p:childTnLst>
                              <p:par>
                                <p:cTn id="17" presetID="0" presetClass="path" presetSubtype="0" accel="50000" decel="50000" fill="hold" grpId="0" nodeType="afterEffect">
                                  <p:stCondLst>
                                    <p:cond delay="250"/>
                                  </p:stCondLst>
                                  <p:childTnLst>
                                    <p:animMotion origin="layout" path="M 0.00191 4.44444E-6 C 0.05243 -0.00116 0.09166 -0.00255 0.13871 -0.00695 C 0.20121 -0.02176 0.26805 -0.01227 0.33003 -0.01135 C 0.3493 -0.00579 0.36475 -0.00695 0.38593 -0.00695 L -0.03941 0.17638 L 0.48333 0.16713 L -0.02865 0.35555 L 0.4743 0.35555 " pathEditMode="relative" rAng="0" ptsTypes="fffAAAAA">
                                      <p:cBhvr>
                                        <p:cTn id="18" dur="11000" fill="hold"/>
                                        <p:tgtEl>
                                          <p:spTgt spid="5"/>
                                        </p:tgtEl>
                                        <p:attrNameLst>
                                          <p:attrName>ppt_x</p:attrName>
                                          <p:attrName>ppt_y</p:attrName>
                                        </p:attrNameLst>
                                      </p:cBhvr>
                                      <p:rCtr x="21997" y="166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7772400" cy="1470025"/>
          </a:xfrm>
        </p:spPr>
        <p:txBody>
          <a:bodyPr>
            <a:normAutofit fontScale="90000"/>
          </a:bodyPr>
          <a:lstStyle/>
          <a:p>
            <a:r>
              <a:rPr lang="en-US" sz="4800" dirty="0" smtClean="0">
                <a:solidFill>
                  <a:srgbClr val="00B050"/>
                </a:solidFill>
                <a:latin typeface="Adobe Garamond Pro Bold" pitchFamily="18" charset="0"/>
              </a:rPr>
              <a:t>SMS</a:t>
            </a:r>
            <a:r>
              <a:rPr lang="en-US" dirty="0" smtClean="0"/>
              <a:t/>
            </a:r>
            <a:br>
              <a:rPr lang="en-US" dirty="0" smtClean="0"/>
            </a:br>
            <a:r>
              <a:rPr lang="en-US" dirty="0" smtClean="0"/>
              <a:t>creating an SMS</a:t>
            </a:r>
            <a:endParaRPr lang="en-US" dirty="0"/>
          </a:p>
        </p:txBody>
      </p:sp>
      <p:sp>
        <p:nvSpPr>
          <p:cNvPr id="3" name="Subtitle 2"/>
          <p:cNvSpPr>
            <a:spLocks noGrp="1"/>
          </p:cNvSpPr>
          <p:nvPr>
            <p:ph type="subTitle" idx="1"/>
          </p:nvPr>
        </p:nvSpPr>
        <p:spPr>
          <a:xfrm>
            <a:off x="152400" y="1676400"/>
            <a:ext cx="8839200" cy="4953000"/>
          </a:xfrm>
        </p:spPr>
        <p:txBody>
          <a:bodyPr>
            <a:normAutofit fontScale="92500" lnSpcReduction="20000"/>
          </a:bodyPr>
          <a:lstStyle/>
          <a:p>
            <a:pPr algn="just"/>
            <a:r>
              <a:rPr lang="en-US" sz="2400" dirty="0" smtClean="0"/>
              <a:t>To Create an SMS</a:t>
            </a:r>
          </a:p>
          <a:p>
            <a:pPr marL="342900" indent="-342900" algn="just">
              <a:buFont typeface="Wingdings" pitchFamily="2" charset="2"/>
              <a:buChar char="ü"/>
            </a:pPr>
            <a:r>
              <a:rPr lang="en-US" sz="2400" dirty="0" smtClean="0"/>
              <a:t>Over your mouse on </a:t>
            </a:r>
            <a:r>
              <a:rPr lang="en-US" sz="2400" b="1" dirty="0" smtClean="0"/>
              <a:t>SMS menu</a:t>
            </a:r>
          </a:p>
          <a:p>
            <a:pPr marL="342900" indent="-342900" algn="just">
              <a:buFont typeface="Wingdings" pitchFamily="2" charset="2"/>
              <a:buChar char="ü"/>
            </a:pPr>
            <a:r>
              <a:rPr lang="en-US" sz="2400" dirty="0" smtClean="0"/>
              <a:t>Click on </a:t>
            </a:r>
            <a:r>
              <a:rPr lang="en-US" sz="2400" b="1" dirty="0" smtClean="0"/>
              <a:t>Create SMS</a:t>
            </a:r>
            <a:r>
              <a:rPr lang="en-US" sz="2400" dirty="0" smtClean="0"/>
              <a:t> link</a:t>
            </a:r>
          </a:p>
          <a:p>
            <a:pPr marL="342900" indent="-342900" algn="just">
              <a:buFont typeface="Wingdings" pitchFamily="2" charset="2"/>
              <a:buChar char="ü"/>
            </a:pPr>
            <a:r>
              <a:rPr lang="en-US" sz="2400" dirty="0" smtClean="0"/>
              <a:t>A window appears prompting you to select status of the targeted receivers.</a:t>
            </a:r>
          </a:p>
          <a:p>
            <a:pPr marL="342900" indent="-342900" algn="just">
              <a:buFont typeface="Wingdings" pitchFamily="2" charset="2"/>
              <a:buChar char="ü"/>
            </a:pPr>
            <a:r>
              <a:rPr lang="en-US" sz="2400" dirty="0" smtClean="0"/>
              <a:t>Select the category of the sms amongst the available options in the drop down.</a:t>
            </a:r>
          </a:p>
          <a:p>
            <a:pPr marL="342900" indent="-342900" algn="just">
              <a:buFont typeface="Wingdings" pitchFamily="2" charset="2"/>
              <a:buChar char="ü"/>
            </a:pPr>
            <a:r>
              <a:rPr lang="en-US" sz="2400" dirty="0" smtClean="0"/>
              <a:t>Create an English message for both first person and third person</a:t>
            </a:r>
          </a:p>
          <a:p>
            <a:pPr marL="342900" indent="-342900" algn="just">
              <a:buFont typeface="Wingdings" pitchFamily="2" charset="2"/>
              <a:buChar char="ü"/>
            </a:pPr>
            <a:r>
              <a:rPr lang="en-US" sz="2400" dirty="0" smtClean="0"/>
              <a:t>Create a </a:t>
            </a:r>
            <a:r>
              <a:rPr lang="en-US" sz="2400" dirty="0" err="1" smtClean="0"/>
              <a:t>swahili</a:t>
            </a:r>
            <a:r>
              <a:rPr lang="en-US" sz="2400" dirty="0" smtClean="0"/>
              <a:t> message ‘</a:t>
            </a:r>
            <a:r>
              <a:rPr lang="en-US" sz="2400" b="1" dirty="0" err="1" smtClean="0"/>
              <a:t>Ujumbe</a:t>
            </a:r>
            <a:r>
              <a:rPr lang="en-US" sz="2400" dirty="0" smtClean="0"/>
              <a:t>’ for both first and third Person.</a:t>
            </a:r>
          </a:p>
          <a:p>
            <a:pPr marL="342900" indent="-342900" algn="just">
              <a:buFont typeface="Wingdings" pitchFamily="2" charset="2"/>
              <a:buChar char="ü"/>
            </a:pPr>
            <a:r>
              <a:rPr lang="en-US" sz="2400" dirty="0" smtClean="0"/>
              <a:t>Create a </a:t>
            </a:r>
            <a:r>
              <a:rPr lang="en-US" sz="2400" dirty="0" err="1" smtClean="0"/>
              <a:t>Kalenjin</a:t>
            </a:r>
            <a:r>
              <a:rPr lang="en-US" sz="2400" dirty="0" smtClean="0"/>
              <a:t> message, for both First and third person.</a:t>
            </a:r>
          </a:p>
          <a:p>
            <a:pPr marL="342900" indent="-342900" algn="just">
              <a:buFont typeface="Wingdings" pitchFamily="2" charset="2"/>
              <a:buChar char="ü"/>
            </a:pPr>
            <a:r>
              <a:rPr lang="en-US" sz="2400" dirty="0" smtClean="0"/>
              <a:t>Click submit </a:t>
            </a:r>
          </a:p>
          <a:p>
            <a:pPr algn="just"/>
            <a:r>
              <a:rPr lang="en-US" sz="2400" dirty="0" smtClean="0"/>
              <a:t>All the messages should have the same meaning, and the difference should be the language and the person to whom it is being send to. </a:t>
            </a:r>
          </a:p>
          <a:p>
            <a:pPr algn="just"/>
            <a:r>
              <a:rPr lang="en-US" sz="2400" dirty="0" smtClean="0"/>
              <a:t>NB: Names and salutations are already catered for, thus one should not include salutation and someone’s name.</a:t>
            </a:r>
          </a:p>
          <a:p>
            <a:pPr algn="just"/>
            <a:endParaRPr lang="en-US" sz="2400" dirty="0"/>
          </a:p>
        </p:txBody>
      </p:sp>
    </p:spTree>
    <p:extLst>
      <p:ext uri="{BB962C8B-B14F-4D97-AF65-F5344CB8AC3E}">
        <p14:creationId xmlns:p14="http://schemas.microsoft.com/office/powerpoint/2010/main" val="10021148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solidFill>
                  <a:srgbClr val="00B050"/>
                </a:solidFill>
                <a:latin typeface="Adobe Garamond Pro Bold" pitchFamily="18" charset="0"/>
              </a:rPr>
              <a:t>SMS</a:t>
            </a:r>
            <a:r>
              <a:rPr lang="en-US" dirty="0"/>
              <a:t/>
            </a:r>
            <a:br>
              <a:rPr lang="en-US" dirty="0"/>
            </a:br>
            <a:r>
              <a:rPr lang="en-US" dirty="0"/>
              <a:t>editing an SMS</a:t>
            </a:r>
          </a:p>
        </p:txBody>
      </p:sp>
      <p:sp>
        <p:nvSpPr>
          <p:cNvPr id="3" name="Content Placeholder 2"/>
          <p:cNvSpPr>
            <a:spLocks noGrp="1"/>
          </p:cNvSpPr>
          <p:nvPr>
            <p:ph idx="1"/>
          </p:nvPr>
        </p:nvSpPr>
        <p:spPr/>
        <p:txBody>
          <a:bodyPr/>
          <a:lstStyle/>
          <a:p>
            <a:r>
              <a:rPr lang="en-US" dirty="0" smtClean="0"/>
              <a:t> </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1" y="1574099"/>
            <a:ext cx="8915400" cy="2997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99" y="1574099"/>
            <a:ext cx="8915401" cy="5094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triped Right Arrow 3"/>
          <p:cNvSpPr/>
          <p:nvPr/>
        </p:nvSpPr>
        <p:spPr>
          <a:xfrm rot="1712553">
            <a:off x="3726319" y="6001606"/>
            <a:ext cx="780902" cy="469779"/>
          </a:xfrm>
          <a:prstGeom prst="striped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3657600" y="3581400"/>
            <a:ext cx="455230" cy="304800"/>
          </a:xfrm>
          <a:prstGeom prst="righ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Tree>
    <p:extLst>
      <p:ext uri="{BB962C8B-B14F-4D97-AF65-F5344CB8AC3E}">
        <p14:creationId xmlns:p14="http://schemas.microsoft.com/office/powerpoint/2010/main" val="1465890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75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500"/>
                                        <p:tgtEl>
                                          <p:spTgt spid="3074"/>
                                        </p:tgtEl>
                                      </p:cBhvr>
                                    </p:animEffect>
                                    <p:anim calcmode="lin" valueType="num">
                                      <p:cBhvr>
                                        <p:cTn id="8" dur="1500" fill="hold"/>
                                        <p:tgtEl>
                                          <p:spTgt spid="3074"/>
                                        </p:tgtEl>
                                        <p:attrNameLst>
                                          <p:attrName>ppt_x</p:attrName>
                                        </p:attrNameLst>
                                      </p:cBhvr>
                                      <p:tavLst>
                                        <p:tav tm="0">
                                          <p:val>
                                            <p:strVal val="#ppt_x"/>
                                          </p:val>
                                        </p:tav>
                                        <p:tav tm="100000">
                                          <p:val>
                                            <p:strVal val="#ppt_x"/>
                                          </p:val>
                                        </p:tav>
                                      </p:tavLst>
                                    </p:anim>
                                    <p:anim calcmode="lin" valueType="num">
                                      <p:cBhvr>
                                        <p:cTn id="9" dur="1500" fill="hold"/>
                                        <p:tgtEl>
                                          <p:spTgt spid="3074"/>
                                        </p:tgtEl>
                                        <p:attrNameLst>
                                          <p:attrName>ppt_y</p:attrName>
                                        </p:attrNameLst>
                                      </p:cBhvr>
                                      <p:tavLst>
                                        <p:tav tm="0">
                                          <p:val>
                                            <p:strVal val="#ppt_y+.1"/>
                                          </p:val>
                                        </p:tav>
                                        <p:tav tm="100000">
                                          <p:val>
                                            <p:strVal val="#ppt_y"/>
                                          </p:val>
                                        </p:tav>
                                      </p:tavLst>
                                    </p:anim>
                                  </p:childTnLst>
                                </p:cTn>
                              </p:par>
                            </p:childTnLst>
                          </p:cTn>
                        </p:par>
                        <p:par>
                          <p:cTn id="10" fill="hold">
                            <p:stCondLst>
                              <p:cond delay="2250"/>
                            </p:stCondLst>
                            <p:childTnLst>
                              <p:par>
                                <p:cTn id="11" presetID="31" presetClass="entr" presetSubtype="0" fill="hold" grpId="0" nodeType="afterEffect">
                                  <p:stCondLst>
                                    <p:cond delay="10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childTnLst>
                          </p:cTn>
                        </p:par>
                        <p:par>
                          <p:cTn id="17" fill="hold">
                            <p:stCondLst>
                              <p:cond delay="4250"/>
                            </p:stCondLst>
                            <p:childTnLst>
                              <p:par>
                                <p:cTn id="18" presetID="31" presetClass="exit" presetSubtype="0" fill="hold" grpId="1" nodeType="afterEffect">
                                  <p:stCondLst>
                                    <p:cond delay="500"/>
                                  </p:stCondLst>
                                  <p:childTnLst>
                                    <p:anim calcmode="lin" valueType="num">
                                      <p:cBhvr>
                                        <p:cTn id="19" dur="1000"/>
                                        <p:tgtEl>
                                          <p:spTgt spid="5"/>
                                        </p:tgtEl>
                                        <p:attrNameLst>
                                          <p:attrName>ppt_w</p:attrName>
                                        </p:attrNameLst>
                                      </p:cBhvr>
                                      <p:tavLst>
                                        <p:tav tm="0">
                                          <p:val>
                                            <p:strVal val="ppt_w"/>
                                          </p:val>
                                        </p:tav>
                                        <p:tav tm="100000">
                                          <p:val>
                                            <p:fltVal val="0"/>
                                          </p:val>
                                        </p:tav>
                                      </p:tavLst>
                                    </p:anim>
                                    <p:anim calcmode="lin" valueType="num">
                                      <p:cBhvr>
                                        <p:cTn id="20" dur="1000"/>
                                        <p:tgtEl>
                                          <p:spTgt spid="5"/>
                                        </p:tgtEl>
                                        <p:attrNameLst>
                                          <p:attrName>ppt_h</p:attrName>
                                        </p:attrNameLst>
                                      </p:cBhvr>
                                      <p:tavLst>
                                        <p:tav tm="0">
                                          <p:val>
                                            <p:strVal val="ppt_h"/>
                                          </p:val>
                                        </p:tav>
                                        <p:tav tm="100000">
                                          <p:val>
                                            <p:fltVal val="0"/>
                                          </p:val>
                                        </p:tav>
                                      </p:tavLst>
                                    </p:anim>
                                    <p:anim calcmode="lin" valueType="num">
                                      <p:cBhvr>
                                        <p:cTn id="21" dur="1000"/>
                                        <p:tgtEl>
                                          <p:spTgt spid="5"/>
                                        </p:tgtEl>
                                        <p:attrNameLst>
                                          <p:attrName>style.rotation</p:attrName>
                                        </p:attrNameLst>
                                      </p:cBhvr>
                                      <p:tavLst>
                                        <p:tav tm="0">
                                          <p:val>
                                            <p:fltVal val="0"/>
                                          </p:val>
                                        </p:tav>
                                        <p:tav tm="100000">
                                          <p:val>
                                            <p:fltVal val="90"/>
                                          </p:val>
                                        </p:tav>
                                      </p:tavLst>
                                    </p:anim>
                                    <p:animEffect transition="out" filter="fade">
                                      <p:cBhvr>
                                        <p:cTn id="22" dur="1000"/>
                                        <p:tgtEl>
                                          <p:spTgt spid="5"/>
                                        </p:tgtEl>
                                      </p:cBhvr>
                                    </p:animEffect>
                                    <p:set>
                                      <p:cBhvr>
                                        <p:cTn id="23" dur="1" fill="hold">
                                          <p:stCondLst>
                                            <p:cond delay="999"/>
                                          </p:stCondLst>
                                        </p:cTn>
                                        <p:tgtEl>
                                          <p:spTgt spid="5"/>
                                        </p:tgtEl>
                                        <p:attrNameLst>
                                          <p:attrName>style.visibility</p:attrName>
                                        </p:attrNameLst>
                                      </p:cBhvr>
                                      <p:to>
                                        <p:strVal val="hidden"/>
                                      </p:to>
                                    </p:set>
                                  </p:childTnLst>
                                </p:cTn>
                              </p:par>
                            </p:childTnLst>
                          </p:cTn>
                        </p:par>
                        <p:par>
                          <p:cTn id="24" fill="hold">
                            <p:stCondLst>
                              <p:cond delay="5750"/>
                            </p:stCondLst>
                            <p:childTnLst>
                              <p:par>
                                <p:cTn id="25" presetID="22" presetClass="entr" presetSubtype="4" fill="hold" nodeType="afterEffect">
                                  <p:stCondLst>
                                    <p:cond delay="1000"/>
                                  </p:stCondLst>
                                  <p:childTnLst>
                                    <p:set>
                                      <p:cBhvr>
                                        <p:cTn id="26" dur="1" fill="hold">
                                          <p:stCondLst>
                                            <p:cond delay="0"/>
                                          </p:stCondLst>
                                        </p:cTn>
                                        <p:tgtEl>
                                          <p:spTgt spid="3075"/>
                                        </p:tgtEl>
                                        <p:attrNameLst>
                                          <p:attrName>style.visibility</p:attrName>
                                        </p:attrNameLst>
                                      </p:cBhvr>
                                      <p:to>
                                        <p:strVal val="visible"/>
                                      </p:to>
                                    </p:set>
                                    <p:animEffect transition="in" filter="wipe(down)">
                                      <p:cBhvr>
                                        <p:cTn id="27" dur="1000"/>
                                        <p:tgtEl>
                                          <p:spTgt spid="3075"/>
                                        </p:tgtEl>
                                      </p:cBhvr>
                                    </p:animEffect>
                                  </p:childTnLst>
                                </p:cTn>
                              </p:par>
                            </p:childTnLst>
                          </p:cTn>
                        </p:par>
                        <p:par>
                          <p:cTn id="28" fill="hold">
                            <p:stCondLst>
                              <p:cond delay="7750"/>
                            </p:stCondLst>
                            <p:childTnLst>
                              <p:par>
                                <p:cTn id="29" presetID="6" presetClass="entr" presetSubtype="16"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circle(in)">
                                      <p:cBhvr>
                                        <p:cTn id="3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7772400" cy="1470025"/>
          </a:xfrm>
        </p:spPr>
        <p:txBody>
          <a:bodyPr>
            <a:normAutofit fontScale="90000"/>
          </a:bodyPr>
          <a:lstStyle/>
          <a:p>
            <a:r>
              <a:rPr lang="en-US" sz="4800" dirty="0">
                <a:solidFill>
                  <a:srgbClr val="00B050"/>
                </a:solidFill>
                <a:latin typeface="Adobe Garamond Pro Bold" pitchFamily="18" charset="0"/>
              </a:rPr>
              <a:t>SMS</a:t>
            </a:r>
            <a:r>
              <a:rPr lang="en-US" dirty="0"/>
              <a:t/>
            </a:r>
            <a:br>
              <a:rPr lang="en-US" dirty="0"/>
            </a:br>
            <a:r>
              <a:rPr lang="en-US" dirty="0" smtClean="0"/>
              <a:t>editing </a:t>
            </a:r>
            <a:r>
              <a:rPr lang="en-US" dirty="0"/>
              <a:t>an SMS</a:t>
            </a:r>
          </a:p>
        </p:txBody>
      </p:sp>
      <p:sp>
        <p:nvSpPr>
          <p:cNvPr id="3" name="Subtitle 2"/>
          <p:cNvSpPr>
            <a:spLocks noGrp="1"/>
          </p:cNvSpPr>
          <p:nvPr>
            <p:ph type="subTitle" idx="1"/>
          </p:nvPr>
        </p:nvSpPr>
        <p:spPr>
          <a:xfrm>
            <a:off x="228600" y="1676400"/>
            <a:ext cx="8763000" cy="5029200"/>
          </a:xfrm>
        </p:spPr>
        <p:txBody>
          <a:bodyPr>
            <a:normAutofit lnSpcReduction="10000"/>
          </a:bodyPr>
          <a:lstStyle/>
          <a:p>
            <a:pPr algn="just"/>
            <a:r>
              <a:rPr lang="en-US" sz="2600" dirty="0"/>
              <a:t>To </a:t>
            </a:r>
            <a:r>
              <a:rPr lang="en-US" sz="2600" dirty="0" smtClean="0"/>
              <a:t>edit </a:t>
            </a:r>
            <a:r>
              <a:rPr lang="en-US" sz="2600" dirty="0"/>
              <a:t>an SMS</a:t>
            </a:r>
          </a:p>
          <a:p>
            <a:pPr marL="342900" indent="-342900" algn="just">
              <a:buFont typeface="Wingdings" pitchFamily="2" charset="2"/>
              <a:buChar char="ü"/>
            </a:pPr>
            <a:r>
              <a:rPr lang="en-US" sz="2600" dirty="0"/>
              <a:t>Over your mouse on </a:t>
            </a:r>
            <a:r>
              <a:rPr lang="en-US" sz="2600" b="1" dirty="0"/>
              <a:t>SMS menu</a:t>
            </a:r>
          </a:p>
          <a:p>
            <a:pPr marL="342900" indent="-342900" algn="just">
              <a:buFont typeface="Wingdings" pitchFamily="2" charset="2"/>
              <a:buChar char="ü"/>
            </a:pPr>
            <a:r>
              <a:rPr lang="en-US" sz="2600" dirty="0"/>
              <a:t>Click on </a:t>
            </a:r>
            <a:r>
              <a:rPr lang="en-US" sz="2600" b="1" dirty="0" smtClean="0"/>
              <a:t>Edit </a:t>
            </a:r>
            <a:r>
              <a:rPr lang="en-US" sz="2600" b="1" dirty="0"/>
              <a:t>SMS</a:t>
            </a:r>
            <a:r>
              <a:rPr lang="en-US" sz="2600" dirty="0"/>
              <a:t> </a:t>
            </a:r>
            <a:r>
              <a:rPr lang="en-US" sz="2600" dirty="0" smtClean="0"/>
              <a:t>link</a:t>
            </a:r>
          </a:p>
          <a:p>
            <a:pPr marL="342900" indent="-342900" algn="just">
              <a:buFont typeface="Wingdings" pitchFamily="2" charset="2"/>
              <a:buChar char="ü"/>
            </a:pPr>
            <a:r>
              <a:rPr lang="en-US" sz="2600" dirty="0" smtClean="0"/>
              <a:t>A </a:t>
            </a:r>
            <a:r>
              <a:rPr lang="en-US" sz="2600" dirty="0"/>
              <a:t>window appears prompting you to select status of the </a:t>
            </a:r>
            <a:r>
              <a:rPr lang="en-US" sz="2600" dirty="0" smtClean="0"/>
              <a:t>SMS and the Category.</a:t>
            </a:r>
          </a:p>
          <a:p>
            <a:pPr marL="342900" indent="-342900" algn="just">
              <a:buFont typeface="Wingdings" pitchFamily="2" charset="2"/>
              <a:buChar char="ü"/>
            </a:pPr>
            <a:r>
              <a:rPr lang="en-US" sz="2600" dirty="0"/>
              <a:t>A list of all the messages </a:t>
            </a:r>
            <a:r>
              <a:rPr lang="en-US" sz="2600" dirty="0" smtClean="0"/>
              <a:t>appears under the selected category and status.</a:t>
            </a:r>
          </a:p>
          <a:p>
            <a:pPr marL="342900" indent="-342900" algn="just">
              <a:buFont typeface="Wingdings" pitchFamily="2" charset="2"/>
              <a:buChar char="ü"/>
            </a:pPr>
            <a:r>
              <a:rPr lang="en-US" sz="2600" dirty="0" smtClean="0"/>
              <a:t>Click on </a:t>
            </a:r>
            <a:r>
              <a:rPr lang="en-US" sz="2600" b="1" dirty="0" smtClean="0"/>
              <a:t>edit</a:t>
            </a:r>
            <a:r>
              <a:rPr lang="en-US" sz="2600" dirty="0" smtClean="0"/>
              <a:t> under any of the messages to view all the messages (</a:t>
            </a:r>
            <a:r>
              <a:rPr lang="en-US" sz="2600" dirty="0" err="1" smtClean="0"/>
              <a:t>swahili</a:t>
            </a:r>
            <a:r>
              <a:rPr lang="en-US" sz="2600" dirty="0" smtClean="0"/>
              <a:t>, English and </a:t>
            </a:r>
            <a:r>
              <a:rPr lang="en-US" sz="2600" dirty="0" err="1" smtClean="0"/>
              <a:t>Kalenjin</a:t>
            </a:r>
            <a:r>
              <a:rPr lang="en-US" sz="2600" dirty="0" smtClean="0"/>
              <a:t>) in both first and third person.</a:t>
            </a:r>
          </a:p>
          <a:p>
            <a:pPr marL="342900" indent="-342900" algn="just">
              <a:buFont typeface="Wingdings" pitchFamily="2" charset="2"/>
              <a:buChar char="ü"/>
            </a:pPr>
            <a:r>
              <a:rPr lang="en-US" sz="2600" dirty="0" smtClean="0"/>
              <a:t>Edit the message of </a:t>
            </a:r>
            <a:r>
              <a:rPr lang="en-US" sz="2600" dirty="0" err="1" smtClean="0"/>
              <a:t>intrest</a:t>
            </a:r>
            <a:endParaRPr lang="en-US" sz="2600" dirty="0" smtClean="0"/>
          </a:p>
          <a:p>
            <a:pPr marL="342900" indent="-342900" algn="just">
              <a:buFont typeface="Wingdings" pitchFamily="2" charset="2"/>
              <a:buChar char="ü"/>
            </a:pPr>
            <a:r>
              <a:rPr lang="en-US" sz="2600" dirty="0" smtClean="0"/>
              <a:t>Click the </a:t>
            </a:r>
            <a:r>
              <a:rPr lang="en-US" sz="2600" b="1" dirty="0" smtClean="0"/>
              <a:t>Update</a:t>
            </a:r>
            <a:r>
              <a:rPr lang="en-US" sz="2600" dirty="0" smtClean="0"/>
              <a:t> button to commit the edits.</a:t>
            </a:r>
            <a:endParaRPr lang="en-US" sz="2600" dirty="0"/>
          </a:p>
          <a:p>
            <a:endParaRPr lang="en-US" sz="2600" dirty="0"/>
          </a:p>
        </p:txBody>
      </p:sp>
    </p:spTree>
    <p:extLst>
      <p:ext uri="{BB962C8B-B14F-4D97-AF65-F5344CB8AC3E}">
        <p14:creationId xmlns:p14="http://schemas.microsoft.com/office/powerpoint/2010/main" val="40876624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 y="0"/>
            <a:ext cx="9037320" cy="1470025"/>
          </a:xfrm>
        </p:spPr>
        <p:txBody>
          <a:bodyPr/>
          <a:lstStyle/>
          <a:p>
            <a:r>
              <a:rPr lang="en-US" dirty="0">
                <a:solidFill>
                  <a:srgbClr val="92D050"/>
                </a:solidFill>
                <a:latin typeface="Adobe Garamond Pro Bold" pitchFamily="18" charset="0"/>
              </a:rPr>
              <a:t>Running  MNHC The First </a:t>
            </a:r>
            <a:r>
              <a:rPr lang="en-US" dirty="0" smtClean="0">
                <a:solidFill>
                  <a:srgbClr val="92D050"/>
                </a:solidFill>
                <a:latin typeface="Adobe Garamond Pro Bold" pitchFamily="18" charset="0"/>
              </a:rPr>
              <a:t>Time</a:t>
            </a:r>
            <a:br>
              <a:rPr lang="en-US" dirty="0" smtClean="0">
                <a:solidFill>
                  <a:srgbClr val="92D050"/>
                </a:solidFill>
                <a:latin typeface="Adobe Garamond Pro Bold" pitchFamily="18" charset="0"/>
              </a:rPr>
            </a:br>
            <a:r>
              <a:rPr lang="en-US" sz="3200" dirty="0" smtClean="0">
                <a:latin typeface="Adobe Garamond Pro Bold" pitchFamily="18" charset="0"/>
              </a:rPr>
              <a:t>Configuring the database</a:t>
            </a:r>
            <a:endParaRPr lang="en-US" sz="3200" dirty="0"/>
          </a:p>
        </p:txBody>
      </p:sp>
      <p:sp>
        <p:nvSpPr>
          <p:cNvPr id="3" name="Subtitle 2"/>
          <p:cNvSpPr>
            <a:spLocks noGrp="1"/>
          </p:cNvSpPr>
          <p:nvPr>
            <p:ph type="subTitle" idx="1"/>
          </p:nvPr>
        </p:nvSpPr>
        <p:spPr>
          <a:xfrm>
            <a:off x="228600" y="2133600"/>
            <a:ext cx="8610600" cy="4343400"/>
          </a:xfrm>
        </p:spPr>
        <p:txBody>
          <a:bodyPr/>
          <a:lstStyle/>
          <a:p>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43025"/>
            <a:ext cx="10048875" cy="543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a:xfrm>
            <a:off x="2286000" y="5105400"/>
            <a:ext cx="6019800" cy="10668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Unless otherwise advised, leave the password field unfilled and click the save button. If This should direct you to the login page if the configuration went </a:t>
            </a:r>
            <a:r>
              <a:rPr lang="en-US" dirty="0" err="1" smtClean="0">
                <a:solidFill>
                  <a:schemeClr val="tx1"/>
                </a:solidFill>
              </a:rPr>
              <a:t>succesful</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73971377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solidFill>
                  <a:srgbClr val="00B050"/>
                </a:solidFill>
                <a:latin typeface="Adobe Garamond Pro Bold" pitchFamily="18" charset="0"/>
              </a:rPr>
              <a:t>SMS</a:t>
            </a:r>
            <a:r>
              <a:rPr lang="en-US" dirty="0"/>
              <a:t/>
            </a:r>
            <a:br>
              <a:rPr lang="en-US" dirty="0"/>
            </a:br>
            <a:r>
              <a:rPr lang="en-US" dirty="0" smtClean="0"/>
              <a:t>interacting through </a:t>
            </a:r>
            <a:r>
              <a:rPr lang="en-US" dirty="0"/>
              <a:t>an SMS</a:t>
            </a:r>
          </a:p>
        </p:txBody>
      </p:sp>
      <p:sp>
        <p:nvSpPr>
          <p:cNvPr id="3" name="Content Placeholder 2"/>
          <p:cNvSpPr>
            <a:spLocks noGrp="1"/>
          </p:cNvSpPr>
          <p:nvPr>
            <p:ph idx="1"/>
          </p:nvPr>
        </p:nvSpPr>
        <p:spPr/>
        <p:txBody>
          <a:bodyPr>
            <a:noAutofit/>
          </a:bodyPr>
          <a:lstStyle/>
          <a:p>
            <a:pPr algn="just"/>
            <a:r>
              <a:rPr lang="en-US" sz="2200" dirty="0" smtClean="0"/>
              <a:t>One can send three types of SMS to mothers.</a:t>
            </a:r>
          </a:p>
          <a:p>
            <a:pPr algn="just">
              <a:buFont typeface="Wingdings" pitchFamily="2" charset="2"/>
              <a:buChar char="ü"/>
            </a:pPr>
            <a:r>
              <a:rPr lang="en-US" sz="2200" b="1" dirty="0" smtClean="0"/>
              <a:t>General SMS</a:t>
            </a:r>
          </a:p>
          <a:p>
            <a:pPr algn="just">
              <a:buFont typeface="Wingdings" pitchFamily="2" charset="2"/>
              <a:buChar char="ü"/>
            </a:pPr>
            <a:r>
              <a:rPr lang="en-US" sz="2200" b="1" dirty="0" smtClean="0"/>
              <a:t>Targeted SMS</a:t>
            </a:r>
          </a:p>
          <a:p>
            <a:pPr algn="just">
              <a:buFont typeface="Wingdings" pitchFamily="2" charset="2"/>
              <a:buChar char="ü"/>
            </a:pPr>
            <a:r>
              <a:rPr lang="en-US" sz="2200" b="1" dirty="0" smtClean="0"/>
              <a:t>Defaulters  SMS.</a:t>
            </a:r>
          </a:p>
          <a:p>
            <a:pPr algn="just"/>
            <a:r>
              <a:rPr lang="en-US" sz="2200" dirty="0" smtClean="0"/>
              <a:t>General SMS includes messages to mothers at either of the status pregnant or post natal.</a:t>
            </a:r>
          </a:p>
          <a:p>
            <a:pPr algn="just"/>
            <a:r>
              <a:rPr lang="en-US" sz="2200" dirty="0" smtClean="0"/>
              <a:t>Targeted SMS includes messages to mothers who their </a:t>
            </a:r>
            <a:r>
              <a:rPr lang="en-US" sz="2200" dirty="0" err="1" smtClean="0"/>
              <a:t>anc</a:t>
            </a:r>
            <a:r>
              <a:rPr lang="en-US" sz="2200" dirty="0" smtClean="0"/>
              <a:t> visits  or expected delivery days are due on a certain predefined date.</a:t>
            </a:r>
          </a:p>
          <a:p>
            <a:pPr algn="just"/>
            <a:r>
              <a:rPr lang="en-US" sz="2200" dirty="0" smtClean="0"/>
              <a:t>Defaulters SMS is a messaging system used to track and remind mothers who fail to attend ANC visits that they never did so.</a:t>
            </a:r>
          </a:p>
          <a:p>
            <a:pPr algn="just"/>
            <a:r>
              <a:rPr lang="en-US" sz="2200" dirty="0" smtClean="0"/>
              <a:t>MNHC is also used as interaction channel through which mothers assigned to a certain CHW can ask them questions and the chw responds back through the system.</a:t>
            </a:r>
          </a:p>
          <a:p>
            <a:pPr algn="just"/>
            <a:r>
              <a:rPr lang="en-US" sz="2200" dirty="0" smtClean="0"/>
              <a:t>The interaction should be free of charge .</a:t>
            </a:r>
            <a:endParaRPr lang="en-US" sz="2200" dirty="0"/>
          </a:p>
        </p:txBody>
      </p:sp>
    </p:spTree>
    <p:extLst>
      <p:ext uri="{BB962C8B-B14F-4D97-AF65-F5344CB8AC3E}">
        <p14:creationId xmlns:p14="http://schemas.microsoft.com/office/powerpoint/2010/main" val="28296692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solidFill>
                  <a:srgbClr val="00B050"/>
                </a:solidFill>
                <a:latin typeface="Adobe Garamond Pro Bold" pitchFamily="18" charset="0"/>
              </a:rPr>
              <a:t>SMS</a:t>
            </a:r>
            <a:r>
              <a:rPr lang="en-US" dirty="0"/>
              <a:t/>
            </a:r>
            <a:br>
              <a:rPr lang="en-US" dirty="0"/>
            </a:br>
            <a:r>
              <a:rPr lang="en-US" dirty="0"/>
              <a:t>sending General SMS</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532" y="2057400"/>
            <a:ext cx="9069038" cy="2986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triped Right Arrow 3"/>
          <p:cNvSpPr/>
          <p:nvPr/>
        </p:nvSpPr>
        <p:spPr>
          <a:xfrm rot="10800000">
            <a:off x="2811058" y="2667000"/>
            <a:ext cx="533400" cy="381000"/>
          </a:xfrm>
          <a:prstGeom prst="stripedRigh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50915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250"/>
                                  </p:stCondLst>
                                  <p:childTnLst>
                                    <p:animMotion origin="layout" path="M -0.0316 -0.00278 C -0.05139 -0.0007 -0.04774 -0.00324 -0.0592 0.00162 C -0.06892 0.00324 -0.07222 0.01319 -0.08246 0.01551 C -0.09271 0.01782 -0.10625 0.01504 -0.12118 0.01551 C -0.13524 0.01319 -0.15955 0.02361 -0.17639 0.01782 C -0.19271 0.01782 -0.21354 0.02152 -0.22014 0.01551 C -0.22621 0.00949 -0.23837 -0.01436 -0.21649 -0.01898 C -0.2151 -0.02292 -0.06094 -0.0213 -0.06094 -0.02107 C -0.05781 -0.01968 -0.05382 -0.02037 -0.05243 -0.01667 C -0.04982 -0.01065 -0.05503 0.00115 -0.05052 0.00393 C -0.03194 0.01435 -0.01041 0.0081 0.00972 0.01088 C 0.01945 0.01412 0.02778 0.01805 0.0375 0.02014 C 0.04445 0.02477 0.05 0.03055 0.05643 0.03611 C 0.05886 0.0456 0.0592 0.04189 0.05469 0.05231 C 0.05243 0.05717 0.05191 0.06504 0.04792 0.0662 C 0.03386 0.07037 0.02084 0.07569 0.00643 0.07754 C -0.00156 0.07847 -0.01007 0.07916 -0.01805 0.07986 C -0.02864 0.07916 -0.03993 0.08032 -0.05052 0.07754 C -0.05278 0.07708 -0.04687 0.075 -0.04548 0.07291 C -0.04444 0.07106 -0.04618 0.05231 -0.04548 0.05 C -0.04878 0.04305 -0.04444 0.04514 -0.05746 0.04074 C -0.06441 0.04236 -0.21163 0.03078 -0.21823 0.03379 C -0.22153 0.03634 -0.221 0.05787 -0.22309 0.06389 C -0.20937 0.09143 -0.10625 0.09027 -0.07986 0.0868 C -0.0783 0.08472 -0.05607 0.07986 -0.05399 0.07986 C -0.05208 0.07986 -0.05347 0.08495 -0.05243 0.0868 C -0.04653 0.09467 -0.03628 0.09051 -0.02795 0.09143 C -0.01371 0.09814 0.00139 0.09722 0.01667 0.09838 C 0.06858 0.09676 0.12552 0.10833 0.17709 0.10509 C 0.18056 0.1037 0.17882 0.08287 0.17882 0.09375 C 0.17882 0.11759 0.17986 0.14189 0.17518 0.16504 C 0.17448 0.16967 0.16823 0.16643 0.16493 0.16713 C 0.1507 0.17338 0.1559 0.17291 0.14445 0.18333 C 0.14375 0.18564 0.14271 0.18773 0.14271 0.19027 C 0.14271 0.20717 0.14271 0.22407 0.14445 0.24074 C 0.14584 0.25555 0.16632 0.25602 0.17361 0.25926 C 0.17952 0.25856 0.18542 0.25879 0.19097 0.25694 C 0.19653 0.25532 0.20156 0.2449 0.20625 0.24074 C 0.21111 0.22268 0.2092 0.23171 0.21163 0.21319 C 0.2099 0.20115 0.21771 0.18564 0.2099 0.1787 C 0.20226 0.16342 0.19306 0.16713 0.17882 0.16713 L 0.17882 0.29838 C 0.05122 0.29537 -0.07951 0.30208 -0.20677 0.28912 C -0.21441 0.28842 -0.20764 0.26921 -0.2085 0.25926 C -0.2092 0.25393 -0.21285 0.23981 -0.21371 0.23611 C -0.21649 0.22477 -0.24253 0.225 -0.24357 0.22477 C -0.25156 0.22199 -0.25989 0.2206 -0.27066 0.21782 C -0.28038 0.21944 -0.29323 0.22014 -0.30555 0.22245 C -0.3092 0.22314 -0.31614 0.22708 -0.31614 0.22731 C -0.31944 0.22939 -0.31996 0.23102 -0.32118 0.23379 C -0.32396 0.23958 -0.32795 0.25231 -0.32795 0.25254 C -0.32882 0.25995 -0.33142 0.26736 -0.33142 0.27523 C -0.33142 0.27963 -0.3335 0.32291 -0.32448 0.33495 C -0.31649 0.3456 -0.28281 0.35208 -0.27587 0.35347 C -0.24861 0.34814 -0.25868 0.35185 -0.24184 0.34421 C -0.23715 0.34213 -0.23316 0.3375 -0.22969 0.33287 C -0.22621 0.32824 -0.22413 0.32106 -0.221 0.31898 C -0.21458 0.31551 -0.21198 0.3118 -0.20677 0.30277 C -0.19687 0.275 -0.22413 0.2875 -0.24184 0.2868 C -0.25052 0.28657 -0.25903 0.2868 -0.27066 0.2868 " pathEditMode="relative" rAng="0" ptsTypes="ffafaaffffffffffffffffffffffffffffffffffAfffffffffffffffffff">
                                      <p:cBhvr>
                                        <p:cTn id="6" dur="7250" fill="hold"/>
                                        <p:tgtEl>
                                          <p:spTgt spid="4"/>
                                        </p:tgtEl>
                                        <p:attrNameLst>
                                          <p:attrName>ppt_x</p:attrName>
                                          <p:attrName>ppt_y</p:attrName>
                                        </p:attrNameLst>
                                      </p:cBhvr>
                                      <p:rCtr x="-2639" y="168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solidFill>
                  <a:srgbClr val="00B050"/>
                </a:solidFill>
                <a:latin typeface="Adobe Garamond Pro Bold" pitchFamily="18" charset="0"/>
              </a:rPr>
              <a:t>SMS</a:t>
            </a:r>
            <a:r>
              <a:rPr lang="en-US" dirty="0"/>
              <a:t/>
            </a:r>
            <a:br>
              <a:rPr lang="en-US" dirty="0"/>
            </a:br>
            <a:r>
              <a:rPr lang="en-US" dirty="0"/>
              <a:t>sending </a:t>
            </a:r>
            <a:r>
              <a:rPr lang="en-US" dirty="0" smtClean="0"/>
              <a:t>General </a:t>
            </a:r>
            <a:r>
              <a:rPr lang="en-US" dirty="0"/>
              <a:t>SMS</a:t>
            </a:r>
          </a:p>
        </p:txBody>
      </p:sp>
      <p:sp>
        <p:nvSpPr>
          <p:cNvPr id="3" name="Content Placeholder 2"/>
          <p:cNvSpPr>
            <a:spLocks noGrp="1"/>
          </p:cNvSpPr>
          <p:nvPr>
            <p:ph idx="1"/>
          </p:nvPr>
        </p:nvSpPr>
        <p:spPr/>
        <p:txBody>
          <a:bodyPr>
            <a:normAutofit fontScale="77500" lnSpcReduction="20000"/>
          </a:bodyPr>
          <a:lstStyle/>
          <a:p>
            <a:pPr marL="0" indent="0" algn="just">
              <a:buNone/>
            </a:pPr>
            <a:r>
              <a:rPr lang="en-US" dirty="0" smtClean="0"/>
              <a:t>To send a general sms,</a:t>
            </a:r>
          </a:p>
          <a:p>
            <a:pPr algn="just">
              <a:buFont typeface="Wingdings" pitchFamily="2" charset="2"/>
              <a:buChar char="ü"/>
            </a:pPr>
            <a:r>
              <a:rPr lang="en-US" dirty="0" smtClean="0"/>
              <a:t>Over your mouse on SMS menu</a:t>
            </a:r>
          </a:p>
          <a:p>
            <a:pPr algn="just">
              <a:buFont typeface="Wingdings" pitchFamily="2" charset="2"/>
              <a:buChar char="ü"/>
            </a:pPr>
            <a:r>
              <a:rPr lang="en-US" dirty="0" smtClean="0"/>
              <a:t>Select ‘</a:t>
            </a:r>
            <a:r>
              <a:rPr lang="en-US" b="1" dirty="0"/>
              <a:t>S</a:t>
            </a:r>
            <a:r>
              <a:rPr lang="en-US" b="1" dirty="0" smtClean="0"/>
              <a:t>end General SMS</a:t>
            </a:r>
            <a:r>
              <a:rPr lang="en-US" dirty="0" smtClean="0"/>
              <a:t>’ submenu</a:t>
            </a:r>
          </a:p>
          <a:p>
            <a:pPr algn="just">
              <a:buFont typeface="Wingdings" pitchFamily="2" charset="2"/>
              <a:buChar char="ü"/>
            </a:pPr>
            <a:r>
              <a:rPr lang="en-US" dirty="0" smtClean="0"/>
              <a:t>Select The status of the receivers(pregnant or postnatal)</a:t>
            </a:r>
          </a:p>
          <a:p>
            <a:pPr algn="just">
              <a:buFont typeface="Wingdings" pitchFamily="2" charset="2"/>
              <a:buChar char="ü"/>
            </a:pPr>
            <a:r>
              <a:rPr lang="en-US" dirty="0" smtClean="0"/>
              <a:t>Select the category of the sms amongst the following categories:</a:t>
            </a:r>
          </a:p>
          <a:p>
            <a:pPr algn="just">
              <a:buFont typeface="Wingdings" pitchFamily="2" charset="2"/>
              <a:buChar char="Ø"/>
            </a:pPr>
            <a:r>
              <a:rPr lang="en-US" b="1" i="1" dirty="0" err="1" smtClean="0"/>
              <a:t>Labour</a:t>
            </a:r>
            <a:r>
              <a:rPr lang="en-US" b="1" i="1" dirty="0" smtClean="0"/>
              <a:t> and delivery</a:t>
            </a:r>
          </a:p>
          <a:p>
            <a:pPr algn="just">
              <a:buFont typeface="Wingdings" pitchFamily="2" charset="2"/>
              <a:buChar char="Ø"/>
            </a:pPr>
            <a:r>
              <a:rPr lang="en-US" b="1" i="1" dirty="0" smtClean="0"/>
              <a:t>Mothers diet during pregnancy</a:t>
            </a:r>
          </a:p>
          <a:p>
            <a:pPr algn="just">
              <a:buFont typeface="Wingdings" pitchFamily="2" charset="2"/>
              <a:buChar char="Ø"/>
            </a:pPr>
            <a:r>
              <a:rPr lang="en-US" b="1" i="1" dirty="0" smtClean="0"/>
              <a:t>Preparing for a baby</a:t>
            </a:r>
          </a:p>
          <a:p>
            <a:pPr marL="0" indent="0" algn="just">
              <a:buNone/>
            </a:pPr>
            <a:r>
              <a:rPr lang="en-US" dirty="0" smtClean="0"/>
              <a:t>A list of sms under the specified status and category appears.</a:t>
            </a:r>
          </a:p>
          <a:p>
            <a:pPr algn="just">
              <a:buFont typeface="Wingdings" pitchFamily="2" charset="2"/>
              <a:buChar char="ü"/>
            </a:pPr>
            <a:r>
              <a:rPr lang="en-US" dirty="0" smtClean="0"/>
              <a:t>Check the sms you’d wish to broadcast.</a:t>
            </a:r>
          </a:p>
          <a:p>
            <a:pPr algn="just">
              <a:buFont typeface="Wingdings" pitchFamily="2" charset="2"/>
              <a:buChar char="ü"/>
            </a:pPr>
            <a:r>
              <a:rPr lang="en-US" dirty="0" smtClean="0"/>
              <a:t>Click submit and wait for the sms to be send.</a:t>
            </a:r>
          </a:p>
        </p:txBody>
      </p:sp>
    </p:spTree>
    <p:extLst>
      <p:ext uri="{BB962C8B-B14F-4D97-AF65-F5344CB8AC3E}">
        <p14:creationId xmlns:p14="http://schemas.microsoft.com/office/powerpoint/2010/main" val="26239127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7772400" cy="1470025"/>
          </a:xfrm>
        </p:spPr>
        <p:txBody>
          <a:bodyPr>
            <a:normAutofit fontScale="90000"/>
          </a:bodyPr>
          <a:lstStyle/>
          <a:p>
            <a:r>
              <a:rPr lang="en-US" sz="4800" dirty="0">
                <a:solidFill>
                  <a:srgbClr val="00B050"/>
                </a:solidFill>
                <a:latin typeface="Adobe Garamond Pro Bold" pitchFamily="18" charset="0"/>
              </a:rPr>
              <a:t>SMS</a:t>
            </a:r>
            <a:r>
              <a:rPr lang="en-US" dirty="0"/>
              <a:t/>
            </a:r>
            <a:br>
              <a:rPr lang="en-US" dirty="0"/>
            </a:br>
            <a:r>
              <a:rPr lang="en-US" dirty="0"/>
              <a:t>sending </a:t>
            </a:r>
            <a:r>
              <a:rPr lang="en-US" dirty="0" smtClean="0"/>
              <a:t>Targeted </a:t>
            </a:r>
            <a:r>
              <a:rPr lang="en-US" dirty="0"/>
              <a:t>SMS</a:t>
            </a:r>
          </a:p>
        </p:txBody>
      </p:sp>
      <p:sp>
        <p:nvSpPr>
          <p:cNvPr id="3" name="Subtitle 2"/>
          <p:cNvSpPr>
            <a:spLocks noGrp="1"/>
          </p:cNvSpPr>
          <p:nvPr>
            <p:ph type="subTitle" idx="1"/>
          </p:nvPr>
        </p:nvSpPr>
        <p:spPr>
          <a:xfrm>
            <a:off x="152400" y="1676400"/>
            <a:ext cx="8839200" cy="5029200"/>
          </a:xfrm>
        </p:spPr>
        <p:txBody>
          <a:bodyPr>
            <a:normAutofit fontScale="92500" lnSpcReduction="10000"/>
          </a:bodyPr>
          <a:lstStyle/>
          <a:p>
            <a:pPr marL="457200" indent="-457200" algn="just">
              <a:buFont typeface="Arial" pitchFamily="34" charset="0"/>
              <a:buChar char="•"/>
            </a:pPr>
            <a:r>
              <a:rPr lang="en-US" dirty="0" smtClean="0"/>
              <a:t>A </a:t>
            </a:r>
            <a:r>
              <a:rPr lang="en-US" dirty="0"/>
              <a:t>user interface accessible to an administrator is available for them  to make changes on the hours of the day in which the ANC visits and EDD modules that </a:t>
            </a:r>
            <a:r>
              <a:rPr lang="en-US" dirty="0" smtClean="0"/>
              <a:t>sends targeted </a:t>
            </a:r>
            <a:r>
              <a:rPr lang="en-US" dirty="0"/>
              <a:t>sms are executed.</a:t>
            </a:r>
          </a:p>
          <a:p>
            <a:pPr algn="just"/>
            <a:r>
              <a:rPr lang="en-US" dirty="0" err="1" smtClean="0"/>
              <a:t>Eg</a:t>
            </a:r>
            <a:r>
              <a:rPr lang="en-US" dirty="0" smtClean="0"/>
              <a:t>. </a:t>
            </a:r>
            <a:r>
              <a:rPr lang="en-US" dirty="0"/>
              <a:t>The EDD module for sending SMS can set to be executed daily at 8:30am and not any other time .</a:t>
            </a:r>
          </a:p>
          <a:p>
            <a:pPr marL="457200" indent="-457200" algn="just">
              <a:buFont typeface="Arial" pitchFamily="34" charset="0"/>
              <a:buChar char="•"/>
            </a:pPr>
            <a:r>
              <a:rPr lang="en-US" dirty="0"/>
              <a:t>The targeted sms are </a:t>
            </a:r>
            <a:r>
              <a:rPr lang="en-US" dirty="0" smtClean="0"/>
              <a:t>send </a:t>
            </a:r>
            <a:r>
              <a:rPr lang="en-US" dirty="0"/>
              <a:t>by a </a:t>
            </a:r>
            <a:r>
              <a:rPr lang="en-US" dirty="0" smtClean="0"/>
              <a:t>code </a:t>
            </a:r>
            <a:r>
              <a:rPr lang="en-US" dirty="0"/>
              <a:t>in the background </a:t>
            </a:r>
            <a:r>
              <a:rPr lang="en-US" dirty="0" smtClean="0"/>
              <a:t>.</a:t>
            </a:r>
          </a:p>
          <a:p>
            <a:pPr marL="457200" indent="-457200" algn="just">
              <a:buFont typeface="Arial" pitchFamily="34" charset="0"/>
              <a:buChar char="•"/>
            </a:pPr>
            <a:r>
              <a:rPr lang="en-US" dirty="0" smtClean="0"/>
              <a:t>The system sends the sms to mothers whose </a:t>
            </a:r>
            <a:r>
              <a:rPr lang="en-US" dirty="0" err="1" smtClean="0"/>
              <a:t>anc</a:t>
            </a:r>
            <a:r>
              <a:rPr lang="en-US" dirty="0" smtClean="0"/>
              <a:t> visit dates are one month and  one week due or their expected delivery date is one month due .</a:t>
            </a:r>
          </a:p>
          <a:p>
            <a:pPr algn="just"/>
            <a:endParaRPr lang="en-US" dirty="0" smtClean="0"/>
          </a:p>
        </p:txBody>
      </p:sp>
    </p:spTree>
    <p:extLst>
      <p:ext uri="{BB962C8B-B14F-4D97-AF65-F5344CB8AC3E}">
        <p14:creationId xmlns:p14="http://schemas.microsoft.com/office/powerpoint/2010/main" val="20265835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solidFill>
                  <a:srgbClr val="00B050"/>
                </a:solidFill>
                <a:latin typeface="Adobe Garamond Pro Bold" pitchFamily="18" charset="0"/>
              </a:rPr>
              <a:t>SMS</a:t>
            </a:r>
            <a:r>
              <a:rPr lang="en-US" dirty="0"/>
              <a:t/>
            </a:r>
            <a:br>
              <a:rPr lang="en-US" dirty="0"/>
            </a:br>
            <a:r>
              <a:rPr lang="en-US" dirty="0"/>
              <a:t>Setting up SMS Scheduler</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902" y="1629711"/>
            <a:ext cx="9115495" cy="4771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a:xfrm>
            <a:off x="4343400" y="4876800"/>
            <a:ext cx="4419600" cy="1371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Click the Update button, then stop the scheduler and restart it for the changes made to be effective.</a:t>
            </a:r>
            <a:endParaRPr lang="en-US" dirty="0">
              <a:solidFill>
                <a:schemeClr val="tx1"/>
              </a:solidFill>
            </a:endParaRPr>
          </a:p>
        </p:txBody>
      </p:sp>
    </p:spTree>
    <p:extLst>
      <p:ext uri="{BB962C8B-B14F-4D97-AF65-F5344CB8AC3E}">
        <p14:creationId xmlns:p14="http://schemas.microsoft.com/office/powerpoint/2010/main" val="240419841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400"/>
            <a:ext cx="7772400" cy="1470025"/>
          </a:xfrm>
        </p:spPr>
        <p:txBody>
          <a:bodyPr>
            <a:normAutofit fontScale="90000"/>
          </a:bodyPr>
          <a:lstStyle/>
          <a:p>
            <a:r>
              <a:rPr lang="en-US" sz="4800" dirty="0">
                <a:solidFill>
                  <a:srgbClr val="00B050"/>
                </a:solidFill>
                <a:latin typeface="Adobe Garamond Pro Bold" pitchFamily="18" charset="0"/>
              </a:rPr>
              <a:t>SMS</a:t>
            </a:r>
            <a:r>
              <a:rPr lang="en-US" dirty="0"/>
              <a:t/>
            </a:r>
            <a:br>
              <a:rPr lang="en-US" dirty="0"/>
            </a:br>
            <a:r>
              <a:rPr lang="en-US" dirty="0" smtClean="0"/>
              <a:t>Setting up SMS Scheduler</a:t>
            </a:r>
            <a:endParaRPr lang="en-US" dirty="0"/>
          </a:p>
        </p:txBody>
      </p:sp>
      <p:sp>
        <p:nvSpPr>
          <p:cNvPr id="3" name="Subtitle 2"/>
          <p:cNvSpPr>
            <a:spLocks noGrp="1"/>
          </p:cNvSpPr>
          <p:nvPr>
            <p:ph type="subTitle" idx="1"/>
          </p:nvPr>
        </p:nvSpPr>
        <p:spPr>
          <a:xfrm>
            <a:off x="0" y="1600200"/>
            <a:ext cx="8991600" cy="4953000"/>
          </a:xfrm>
        </p:spPr>
        <p:txBody>
          <a:bodyPr>
            <a:normAutofit fontScale="85000" lnSpcReduction="10000"/>
          </a:bodyPr>
          <a:lstStyle/>
          <a:p>
            <a:pPr algn="just"/>
            <a:r>
              <a:rPr lang="en-US" dirty="0"/>
              <a:t>To set the scheduler time :</a:t>
            </a:r>
          </a:p>
          <a:p>
            <a:pPr marL="457200" indent="-457200" algn="just">
              <a:buFont typeface="Wingdings" pitchFamily="2" charset="2"/>
              <a:buChar char="ü"/>
            </a:pPr>
            <a:r>
              <a:rPr lang="en-US" dirty="0"/>
              <a:t>Login as an admin</a:t>
            </a:r>
          </a:p>
          <a:p>
            <a:pPr marL="457200" indent="-457200" algn="just">
              <a:buFont typeface="Wingdings" pitchFamily="2" charset="2"/>
              <a:buChar char="ü"/>
            </a:pPr>
            <a:r>
              <a:rPr lang="en-US" dirty="0"/>
              <a:t>Click on </a:t>
            </a:r>
            <a:r>
              <a:rPr lang="en-US" b="1" dirty="0"/>
              <a:t>sms scheduler</a:t>
            </a:r>
            <a:r>
              <a:rPr lang="en-US" dirty="0"/>
              <a:t> menu.</a:t>
            </a:r>
          </a:p>
          <a:p>
            <a:pPr marL="457200" indent="-457200" algn="just">
              <a:buFont typeface="Wingdings" pitchFamily="2" charset="2"/>
              <a:buChar char="ü"/>
            </a:pPr>
            <a:r>
              <a:rPr lang="en-US" dirty="0" smtClean="0"/>
              <a:t>On the window that appears:</a:t>
            </a:r>
          </a:p>
          <a:p>
            <a:pPr marL="457200" indent="-457200" algn="just">
              <a:buFont typeface="Wingdings" pitchFamily="2" charset="2"/>
              <a:buChar char="ü"/>
            </a:pPr>
            <a:r>
              <a:rPr lang="en-US" dirty="0" smtClean="0"/>
              <a:t>Enter the hour, minute, seconds and am/pm values for each of ANC and EDD scheduler time.</a:t>
            </a:r>
          </a:p>
          <a:p>
            <a:pPr marL="457200" indent="-457200" algn="just">
              <a:buFont typeface="Wingdings" pitchFamily="2" charset="2"/>
              <a:buChar char="ü"/>
            </a:pPr>
            <a:r>
              <a:rPr lang="en-US" dirty="0" smtClean="0"/>
              <a:t>If any of the columns does not apply, select an </a:t>
            </a:r>
            <a:r>
              <a:rPr lang="en-US" dirty="0" err="1" smtClean="0"/>
              <a:t>asteric</a:t>
            </a:r>
            <a:r>
              <a:rPr lang="en-US" dirty="0" smtClean="0"/>
              <a:t> ‘</a:t>
            </a:r>
            <a:r>
              <a:rPr lang="en-US" b="1" dirty="0" smtClean="0"/>
              <a:t>*</a:t>
            </a:r>
            <a:r>
              <a:rPr lang="en-US" dirty="0" smtClean="0"/>
              <a:t>’.</a:t>
            </a:r>
          </a:p>
          <a:p>
            <a:pPr marL="457200" indent="-457200" algn="just">
              <a:buFont typeface="Wingdings" pitchFamily="2" charset="2"/>
              <a:buChar char="ü"/>
            </a:pPr>
            <a:r>
              <a:rPr lang="en-US" dirty="0" smtClean="0"/>
              <a:t>For the Real-time listener, specify the </a:t>
            </a:r>
            <a:r>
              <a:rPr lang="en-US" b="1" dirty="0" smtClean="0"/>
              <a:t>seconds</a:t>
            </a:r>
            <a:r>
              <a:rPr lang="en-US" dirty="0" smtClean="0"/>
              <a:t> column only. This is the number of seconds taken before the system checks for new incoming sms.</a:t>
            </a:r>
          </a:p>
          <a:p>
            <a:pPr algn="just"/>
            <a:r>
              <a:rPr lang="en-US" dirty="0" smtClean="0"/>
              <a:t>5 seconds is the advised value.</a:t>
            </a:r>
          </a:p>
          <a:p>
            <a:pPr algn="just"/>
            <a:endParaRPr lang="en-US" dirty="0"/>
          </a:p>
        </p:txBody>
      </p:sp>
    </p:spTree>
    <p:extLst>
      <p:ext uri="{BB962C8B-B14F-4D97-AF65-F5344CB8AC3E}">
        <p14:creationId xmlns:p14="http://schemas.microsoft.com/office/powerpoint/2010/main" val="29353408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1470025"/>
          </a:xfrm>
        </p:spPr>
        <p:txBody>
          <a:bodyPr>
            <a:normAutofit fontScale="90000"/>
          </a:bodyPr>
          <a:lstStyle/>
          <a:p>
            <a:r>
              <a:rPr lang="en-US" sz="4800" dirty="0">
                <a:solidFill>
                  <a:srgbClr val="00B050"/>
                </a:solidFill>
                <a:latin typeface="Adobe Garamond Pro Bold" pitchFamily="18" charset="0"/>
              </a:rPr>
              <a:t>SMS</a:t>
            </a:r>
            <a:r>
              <a:rPr lang="en-US" dirty="0"/>
              <a:t/>
            </a:r>
            <a:br>
              <a:rPr lang="en-US" dirty="0"/>
            </a:br>
            <a:r>
              <a:rPr lang="en-US" dirty="0" smtClean="0"/>
              <a:t>Sending SMS to defaulters</a:t>
            </a:r>
            <a:endParaRPr lang="en-US" dirty="0"/>
          </a:p>
        </p:txBody>
      </p:sp>
      <p:sp>
        <p:nvSpPr>
          <p:cNvPr id="3" name="Subtitle 2"/>
          <p:cNvSpPr>
            <a:spLocks noGrp="1"/>
          </p:cNvSpPr>
          <p:nvPr>
            <p:ph type="subTitle" idx="1"/>
          </p:nvPr>
        </p:nvSpPr>
        <p:spPr>
          <a:xfrm>
            <a:off x="228600" y="1676400"/>
            <a:ext cx="8839200" cy="4953000"/>
          </a:xfrm>
        </p:spPr>
        <p:txBody>
          <a:bodyPr>
            <a:normAutofit lnSpcReduction="10000"/>
          </a:bodyPr>
          <a:lstStyle/>
          <a:p>
            <a:pPr algn="just"/>
            <a:r>
              <a:rPr lang="en-US" sz="2800" dirty="0" smtClean="0"/>
              <a:t>To send sms to mothers who never attended the clinic;</a:t>
            </a:r>
          </a:p>
          <a:p>
            <a:pPr marL="457200" indent="-457200" algn="just">
              <a:buFont typeface="Wingdings" pitchFamily="2" charset="2"/>
              <a:buChar char="ü"/>
            </a:pPr>
            <a:r>
              <a:rPr lang="en-US" sz="2800" dirty="0" smtClean="0"/>
              <a:t>Ensure you fully mark the </a:t>
            </a:r>
            <a:r>
              <a:rPr lang="en-US" sz="2800" dirty="0" err="1" smtClean="0"/>
              <a:t>anc</a:t>
            </a:r>
            <a:r>
              <a:rPr lang="en-US" sz="2800" dirty="0" smtClean="0"/>
              <a:t> visits  attendance of mothers for that current day.</a:t>
            </a:r>
          </a:p>
          <a:p>
            <a:pPr algn="just"/>
            <a:r>
              <a:rPr lang="en-US" sz="2800" dirty="0" smtClean="0"/>
              <a:t>All mothers who have not attended the ANC visit will be qualified to receive a defaulter sms.</a:t>
            </a:r>
          </a:p>
          <a:p>
            <a:pPr marL="457200" indent="-457200" algn="just">
              <a:buFont typeface="Wingdings" pitchFamily="2" charset="2"/>
              <a:buChar char="ü"/>
            </a:pPr>
            <a:r>
              <a:rPr lang="en-US" sz="2800" dirty="0" smtClean="0"/>
              <a:t>Check  the mothers by ticking the check box under column </a:t>
            </a:r>
            <a:r>
              <a:rPr lang="en-US" sz="2800" b="1" dirty="0" smtClean="0"/>
              <a:t>send sms</a:t>
            </a:r>
            <a:r>
              <a:rPr lang="en-US" sz="2800" dirty="0" smtClean="0"/>
              <a:t>.</a:t>
            </a:r>
          </a:p>
          <a:p>
            <a:pPr marL="457200" indent="-457200" algn="just">
              <a:buFont typeface="Wingdings" pitchFamily="2" charset="2"/>
              <a:buChar char="ü"/>
            </a:pPr>
            <a:r>
              <a:rPr lang="en-US" sz="2800" dirty="0" smtClean="0"/>
              <a:t>Click the </a:t>
            </a:r>
            <a:r>
              <a:rPr lang="en-US" sz="2800" b="1" dirty="0" smtClean="0"/>
              <a:t>Send SMS to defaulters  button </a:t>
            </a:r>
            <a:r>
              <a:rPr lang="en-US" sz="2800" dirty="0" smtClean="0"/>
              <a:t>to disburse the </a:t>
            </a:r>
            <a:r>
              <a:rPr lang="en-US" sz="2800" dirty="0" err="1" smtClean="0"/>
              <a:t>smss</a:t>
            </a:r>
            <a:r>
              <a:rPr lang="en-US" sz="2800" dirty="0" smtClean="0"/>
              <a:t>. </a:t>
            </a:r>
          </a:p>
          <a:p>
            <a:pPr marL="457200" indent="-457200" algn="just">
              <a:buFont typeface="Wingdings" pitchFamily="2" charset="2"/>
              <a:buChar char="ü"/>
            </a:pPr>
            <a:r>
              <a:rPr lang="en-US" sz="2800" dirty="0" smtClean="0"/>
              <a:t>NB: You should sent sms to mothers at the very day they defaulted .</a:t>
            </a:r>
          </a:p>
          <a:p>
            <a:pPr algn="just"/>
            <a:endParaRPr lang="en-US" sz="2800" dirty="0"/>
          </a:p>
        </p:txBody>
      </p:sp>
    </p:spTree>
    <p:extLst>
      <p:ext uri="{BB962C8B-B14F-4D97-AF65-F5344CB8AC3E}">
        <p14:creationId xmlns:p14="http://schemas.microsoft.com/office/powerpoint/2010/main" val="9343467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solidFill>
                  <a:srgbClr val="00B050"/>
                </a:solidFill>
                <a:latin typeface="Adobe Garamond Pro Bold" pitchFamily="18" charset="0"/>
              </a:rPr>
              <a:t>SMS</a:t>
            </a:r>
            <a:r>
              <a:rPr lang="en-US" dirty="0"/>
              <a:t/>
            </a:r>
            <a:br>
              <a:rPr lang="en-US" dirty="0"/>
            </a:br>
            <a:r>
              <a:rPr lang="en-US" dirty="0"/>
              <a:t>Sending SMS to defaulters</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649" y="3471069"/>
            <a:ext cx="8796311" cy="2624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286000"/>
            <a:ext cx="8839200" cy="101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12373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normAutofit fontScale="90000"/>
          </a:bodyPr>
          <a:lstStyle/>
          <a:p>
            <a:r>
              <a:rPr lang="en-US" sz="4800" dirty="0">
                <a:solidFill>
                  <a:srgbClr val="00B050"/>
                </a:solidFill>
                <a:latin typeface="Adobe Garamond Pro Bold" pitchFamily="18" charset="0"/>
              </a:rPr>
              <a:t>SMS</a:t>
            </a:r>
            <a:r>
              <a:rPr lang="en-US" dirty="0"/>
              <a:t/>
            </a:r>
            <a:br>
              <a:rPr lang="en-US" dirty="0"/>
            </a:br>
            <a:r>
              <a:rPr lang="en-US" dirty="0" smtClean="0"/>
              <a:t>Mother To CHW Interaction</a:t>
            </a:r>
            <a:endParaRPr lang="en-US" dirty="0"/>
          </a:p>
        </p:txBody>
      </p:sp>
      <p:sp>
        <p:nvSpPr>
          <p:cNvPr id="3" name="Subtitle 2"/>
          <p:cNvSpPr>
            <a:spLocks noGrp="1"/>
          </p:cNvSpPr>
          <p:nvPr>
            <p:ph type="subTitle" idx="1"/>
          </p:nvPr>
        </p:nvSpPr>
        <p:spPr>
          <a:xfrm>
            <a:off x="76200" y="1676400"/>
            <a:ext cx="8915400" cy="5029200"/>
          </a:xfrm>
        </p:spPr>
        <p:txBody>
          <a:bodyPr>
            <a:normAutofit fontScale="92500" lnSpcReduction="20000"/>
          </a:bodyPr>
          <a:lstStyle/>
          <a:p>
            <a:pPr marL="457200" indent="-457200" algn="just">
              <a:buFont typeface="Wingdings" pitchFamily="2" charset="2"/>
              <a:buChar char="Ø"/>
            </a:pPr>
            <a:r>
              <a:rPr lang="en-US" dirty="0" smtClean="0"/>
              <a:t>A registered mother can send any SMS to their assigned chw through the MNHC System.</a:t>
            </a:r>
          </a:p>
          <a:p>
            <a:pPr marL="457200" indent="-457200" algn="just">
              <a:buFont typeface="Wingdings" pitchFamily="2" charset="2"/>
              <a:buChar char="Ø"/>
            </a:pPr>
            <a:r>
              <a:rPr lang="en-US" dirty="0"/>
              <a:t>A mother should send the sms using their </a:t>
            </a:r>
            <a:r>
              <a:rPr lang="en-US" b="1" dirty="0"/>
              <a:t>phone number </a:t>
            </a:r>
            <a:r>
              <a:rPr lang="en-US" dirty="0"/>
              <a:t>or the </a:t>
            </a:r>
            <a:r>
              <a:rPr lang="en-US" b="1" dirty="0"/>
              <a:t>next of kin’s phone number</a:t>
            </a:r>
            <a:endParaRPr lang="en-US" dirty="0"/>
          </a:p>
          <a:p>
            <a:pPr marL="457200" indent="-457200" algn="just">
              <a:buFont typeface="Wingdings" pitchFamily="2" charset="2"/>
              <a:buChar char="Ø"/>
            </a:pPr>
            <a:r>
              <a:rPr lang="en-US" dirty="0" smtClean="0"/>
              <a:t>The mother should sent the sms to the provided MNHC sms disbursement number.</a:t>
            </a:r>
          </a:p>
          <a:p>
            <a:pPr marL="457200" indent="-457200" algn="just">
              <a:buFont typeface="Wingdings" pitchFamily="2" charset="2"/>
              <a:buChar char="Ø"/>
            </a:pPr>
            <a:r>
              <a:rPr lang="en-US" dirty="0" smtClean="0"/>
              <a:t>As of version 1.0 of the  MNHC system, the number is not static but in later versions, the number will be communicated.</a:t>
            </a:r>
          </a:p>
          <a:p>
            <a:pPr marL="457200" indent="-457200" algn="just">
              <a:buFont typeface="Wingdings" pitchFamily="2" charset="2"/>
              <a:buChar char="Ø"/>
            </a:pPr>
            <a:r>
              <a:rPr lang="en-US" dirty="0" smtClean="0"/>
              <a:t>The send sms will be redirected to the right chw by the system.</a:t>
            </a:r>
          </a:p>
          <a:p>
            <a:pPr marL="457200" indent="-457200" algn="just">
              <a:buFont typeface="Wingdings" pitchFamily="2" charset="2"/>
              <a:buChar char="Ø"/>
            </a:pPr>
            <a:r>
              <a:rPr lang="en-US" dirty="0" smtClean="0"/>
              <a:t>NB: Read the notes below</a:t>
            </a:r>
          </a:p>
          <a:p>
            <a:pPr marL="457200" indent="-457200" algn="just">
              <a:buFont typeface="Wingdings" pitchFamily="2" charset="2"/>
              <a:buChar char="Ø"/>
            </a:pPr>
            <a:endParaRPr lang="en-US" dirty="0" smtClean="0"/>
          </a:p>
          <a:p>
            <a:pPr marL="457200" indent="-457200" algn="just">
              <a:buFont typeface="Wingdings" pitchFamily="2" charset="2"/>
              <a:buChar char="Ø"/>
            </a:pPr>
            <a:endParaRPr lang="en-US" dirty="0" smtClean="0"/>
          </a:p>
          <a:p>
            <a:pPr marL="457200" indent="-457200" algn="just">
              <a:buFont typeface="Wingdings" pitchFamily="2" charset="2"/>
              <a:buChar char="Ø"/>
            </a:pPr>
            <a:endParaRPr lang="en-US" dirty="0"/>
          </a:p>
        </p:txBody>
      </p:sp>
    </p:spTree>
    <p:extLst>
      <p:ext uri="{BB962C8B-B14F-4D97-AF65-F5344CB8AC3E}">
        <p14:creationId xmlns:p14="http://schemas.microsoft.com/office/powerpoint/2010/main" val="36878729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7772400" cy="1470025"/>
          </a:xfrm>
        </p:spPr>
        <p:txBody>
          <a:bodyPr>
            <a:normAutofit fontScale="90000"/>
          </a:bodyPr>
          <a:lstStyle/>
          <a:p>
            <a:r>
              <a:rPr lang="en-US" sz="4800" dirty="0">
                <a:solidFill>
                  <a:srgbClr val="00B050"/>
                </a:solidFill>
                <a:latin typeface="Adobe Garamond Pro Bold" pitchFamily="18" charset="0"/>
              </a:rPr>
              <a:t>SMS</a:t>
            </a:r>
            <a:r>
              <a:rPr lang="en-US" dirty="0"/>
              <a:t/>
            </a:r>
            <a:br>
              <a:rPr lang="en-US" dirty="0"/>
            </a:br>
            <a:r>
              <a:rPr lang="en-US" dirty="0" smtClean="0"/>
              <a:t>CHW </a:t>
            </a:r>
            <a:r>
              <a:rPr lang="en-US" dirty="0"/>
              <a:t>To </a:t>
            </a:r>
            <a:r>
              <a:rPr lang="en-US" dirty="0" smtClean="0"/>
              <a:t>Mother </a:t>
            </a:r>
            <a:r>
              <a:rPr lang="en-US" dirty="0"/>
              <a:t>Interaction</a:t>
            </a:r>
          </a:p>
        </p:txBody>
      </p:sp>
      <p:sp>
        <p:nvSpPr>
          <p:cNvPr id="3" name="Subtitle 2"/>
          <p:cNvSpPr>
            <a:spLocks noGrp="1"/>
          </p:cNvSpPr>
          <p:nvPr>
            <p:ph type="subTitle" idx="1"/>
          </p:nvPr>
        </p:nvSpPr>
        <p:spPr>
          <a:xfrm>
            <a:off x="76200" y="1752600"/>
            <a:ext cx="8991600" cy="4876800"/>
          </a:xfrm>
        </p:spPr>
        <p:txBody>
          <a:bodyPr>
            <a:normAutofit lnSpcReduction="10000"/>
          </a:bodyPr>
          <a:lstStyle/>
          <a:p>
            <a:pPr algn="just"/>
            <a:r>
              <a:rPr lang="en-US" dirty="0" smtClean="0"/>
              <a:t>The message that is sent to a chw comes with a mother id.</a:t>
            </a:r>
          </a:p>
          <a:p>
            <a:pPr algn="just"/>
            <a:r>
              <a:rPr lang="en-US" dirty="0" smtClean="0"/>
              <a:t>The mother id is usually written in brackets.</a:t>
            </a:r>
          </a:p>
          <a:p>
            <a:pPr algn="just"/>
            <a:r>
              <a:rPr lang="en-US" dirty="0" smtClean="0"/>
              <a:t>To respond back to the mother, send a message to the MNHC sms Disbursement number in this format:</a:t>
            </a:r>
          </a:p>
          <a:p>
            <a:pPr algn="just"/>
            <a:r>
              <a:rPr lang="en-US" b="1" i="1" dirty="0" smtClean="0"/>
              <a:t>@</a:t>
            </a:r>
            <a:r>
              <a:rPr lang="en-US" b="1" i="1" dirty="0" err="1" smtClean="0"/>
              <a:t>motherid</a:t>
            </a:r>
            <a:r>
              <a:rPr lang="en-US" b="1" i="1" dirty="0" smtClean="0"/>
              <a:t> @ Message</a:t>
            </a:r>
          </a:p>
          <a:p>
            <a:pPr algn="just"/>
            <a:r>
              <a:rPr lang="en-US" dirty="0" smtClean="0"/>
              <a:t>e.g. To respond to an sms from a mother whose id is 2, type the following:</a:t>
            </a:r>
          </a:p>
          <a:p>
            <a:pPr algn="just"/>
            <a:r>
              <a:rPr lang="en-US" b="1" dirty="0" smtClean="0"/>
              <a:t>@2@ ‘your response message’</a:t>
            </a:r>
            <a:endParaRPr lang="en-US" b="1" dirty="0"/>
          </a:p>
        </p:txBody>
      </p:sp>
    </p:spTree>
    <p:extLst>
      <p:ext uri="{BB962C8B-B14F-4D97-AF65-F5344CB8AC3E}">
        <p14:creationId xmlns:p14="http://schemas.microsoft.com/office/powerpoint/2010/main" val="1864583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92D050"/>
                </a:solidFill>
                <a:latin typeface="Adobe Garamond Pro Bold" pitchFamily="18" charset="0"/>
              </a:rPr>
              <a:t>Running </a:t>
            </a:r>
            <a:r>
              <a:rPr lang="en-US" dirty="0" smtClean="0">
                <a:solidFill>
                  <a:srgbClr val="92D050"/>
                </a:solidFill>
                <a:latin typeface="Adobe Garamond Pro Bold" pitchFamily="18" charset="0"/>
              </a:rPr>
              <a:t> MNHC The </a:t>
            </a:r>
            <a:r>
              <a:rPr lang="en-US" dirty="0">
                <a:solidFill>
                  <a:srgbClr val="92D050"/>
                </a:solidFill>
                <a:latin typeface="Adobe Garamond Pro Bold" pitchFamily="18" charset="0"/>
              </a:rPr>
              <a:t>First Time</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379" y="1371600"/>
            <a:ext cx="9006085" cy="4953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a:xfrm>
            <a:off x="533400" y="3276600"/>
            <a:ext cx="1981200" cy="1371600"/>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home page of the MNHC System</a:t>
            </a:r>
            <a:endParaRPr lang="en-US" dirty="0">
              <a:solidFill>
                <a:schemeClr val="tx1"/>
              </a:solidFill>
            </a:endParaRPr>
          </a:p>
        </p:txBody>
      </p:sp>
    </p:spTree>
    <p:extLst>
      <p:ext uri="{BB962C8B-B14F-4D97-AF65-F5344CB8AC3E}">
        <p14:creationId xmlns:p14="http://schemas.microsoft.com/office/powerpoint/2010/main" val="240546816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074"/>
                                        </p:tgtEl>
                                        <p:attrNameLst>
                                          <p:attrName>style.visibility</p:attrName>
                                        </p:attrNameLst>
                                      </p:cBhvr>
                                      <p:to>
                                        <p:strVal val="visible"/>
                                      </p:to>
                                    </p:set>
                                    <p:animEffect transition="in" filter="fade">
                                      <p:cBhvr>
                                        <p:cTn id="13" dur="1000"/>
                                        <p:tgtEl>
                                          <p:spTgt spid="3074"/>
                                        </p:tgtEl>
                                      </p:cBhvr>
                                    </p:animEffect>
                                    <p:anim calcmode="lin" valueType="num">
                                      <p:cBhvr>
                                        <p:cTn id="14" dur="1000" fill="hold"/>
                                        <p:tgtEl>
                                          <p:spTgt spid="3074"/>
                                        </p:tgtEl>
                                        <p:attrNameLst>
                                          <p:attrName>ppt_x</p:attrName>
                                        </p:attrNameLst>
                                      </p:cBhvr>
                                      <p:tavLst>
                                        <p:tav tm="0">
                                          <p:val>
                                            <p:strVal val="#ppt_x"/>
                                          </p:val>
                                        </p:tav>
                                        <p:tav tm="100000">
                                          <p:val>
                                            <p:strVal val="#ppt_x"/>
                                          </p:val>
                                        </p:tav>
                                      </p:tavLst>
                                    </p:anim>
                                    <p:anim calcmode="lin" valueType="num">
                                      <p:cBhvr>
                                        <p:cTn id="15"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End</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07582155"/>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92D050"/>
                </a:solidFill>
                <a:latin typeface="Adobe Garamond Pro Bold" pitchFamily="18" charset="0"/>
              </a:rPr>
              <a:t>Running The application The First Time</a:t>
            </a:r>
          </a:p>
        </p:txBody>
      </p:sp>
      <p:sp>
        <p:nvSpPr>
          <p:cNvPr id="3" name="Content Placeholder 2"/>
          <p:cNvSpPr>
            <a:spLocks noGrp="1"/>
          </p:cNvSpPr>
          <p:nvPr>
            <p:ph idx="1"/>
          </p:nvPr>
        </p:nvSpPr>
        <p:spPr/>
        <p:txBody>
          <a:bodyPr/>
          <a:lstStyle/>
          <a:p>
            <a:pPr marL="0" indent="0">
              <a:buNone/>
            </a:pPr>
            <a:r>
              <a:rPr lang="en-US" b="1" dirty="0">
                <a:latin typeface="Adobe Garamond Pro Bold" pitchFamily="18" charset="0"/>
              </a:rPr>
              <a:t>R</a:t>
            </a:r>
            <a:r>
              <a:rPr lang="en-US" b="1" dirty="0" smtClean="0">
                <a:latin typeface="Adobe Garamond Pro Bold" pitchFamily="18" charset="0"/>
              </a:rPr>
              <a:t>unning the MNHC web based System.</a:t>
            </a:r>
          </a:p>
          <a:p>
            <a:r>
              <a:rPr lang="en-US" dirty="0" smtClean="0"/>
              <a:t>Open your </a:t>
            </a:r>
            <a:r>
              <a:rPr lang="en-US" dirty="0" err="1" smtClean="0"/>
              <a:t>firefox</a:t>
            </a:r>
            <a:r>
              <a:rPr lang="en-US" dirty="0" smtClean="0"/>
              <a:t> or chrome browser.</a:t>
            </a:r>
          </a:p>
          <a:p>
            <a:r>
              <a:rPr lang="en-US" dirty="0" smtClean="0"/>
              <a:t>Type </a:t>
            </a:r>
            <a:r>
              <a:rPr lang="en-US" dirty="0"/>
              <a:t>url </a:t>
            </a:r>
            <a:r>
              <a:rPr lang="en-US" dirty="0">
                <a:hlinkClick r:id="rId3"/>
              </a:rPr>
              <a:t>http://</a:t>
            </a:r>
            <a:r>
              <a:rPr lang="en-US" dirty="0" smtClean="0">
                <a:hlinkClick r:id="rId3"/>
              </a:rPr>
              <a:t>localhost:8080/MHC/index.jsp</a:t>
            </a:r>
            <a:endParaRPr lang="en-US" dirty="0" smtClean="0"/>
          </a:p>
          <a:p>
            <a:pPr marL="0" indent="0">
              <a:buNone/>
            </a:pPr>
            <a:endParaRPr lang="en-US" dirty="0"/>
          </a:p>
        </p:txBody>
      </p:sp>
      <p:pic>
        <p:nvPicPr>
          <p:cNvPr id="205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46279"/>
          <a:stretch/>
        </p:blipFill>
        <p:spPr bwMode="auto">
          <a:xfrm>
            <a:off x="762000" y="3981450"/>
            <a:ext cx="7961258"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68930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981200"/>
            <a:ext cx="6400800" cy="3657600"/>
          </a:xfrm>
        </p:spPr>
        <p:txBody>
          <a:bodyPr/>
          <a:lstStyle/>
          <a:p>
            <a:endParaRPr lang="en-US" dirty="0"/>
          </a:p>
        </p:txBody>
      </p:sp>
      <p:sp>
        <p:nvSpPr>
          <p:cNvPr id="4" name="Title 1"/>
          <p:cNvSpPr>
            <a:spLocks noGrp="1"/>
          </p:cNvSpPr>
          <p:nvPr>
            <p:ph type="ctrTitle"/>
          </p:nvPr>
        </p:nvSpPr>
        <p:spPr>
          <a:xfrm>
            <a:off x="609600" y="-76200"/>
            <a:ext cx="7772400" cy="1470025"/>
          </a:xfrm>
        </p:spPr>
        <p:txBody>
          <a:bodyPr>
            <a:normAutofit fontScale="90000"/>
          </a:bodyPr>
          <a:lstStyle/>
          <a:p>
            <a:r>
              <a:rPr lang="en-US" sz="3600" dirty="0">
                <a:solidFill>
                  <a:srgbClr val="00B050"/>
                </a:solidFill>
                <a:latin typeface="Adobe Garamond Pro Bold" pitchFamily="18" charset="0"/>
              </a:rPr>
              <a:t>Managing Community Health </a:t>
            </a:r>
            <a:r>
              <a:rPr lang="en-US" sz="3600" dirty="0" smtClean="0">
                <a:solidFill>
                  <a:srgbClr val="00B050"/>
                </a:solidFill>
                <a:latin typeface="Adobe Garamond Pro Bold" pitchFamily="18" charset="0"/>
              </a:rPr>
              <a:t>workers</a:t>
            </a:r>
            <a:br>
              <a:rPr lang="en-US" sz="3600" dirty="0" smtClean="0">
                <a:solidFill>
                  <a:srgbClr val="00B050"/>
                </a:solidFill>
                <a:latin typeface="Adobe Garamond Pro Bold" pitchFamily="18" charset="0"/>
              </a:rPr>
            </a:br>
            <a:r>
              <a:rPr lang="en-US" sz="3600" dirty="0">
                <a:latin typeface="Adobe Garamond Pro Bold" pitchFamily="18" charset="0"/>
              </a:rPr>
              <a:t>ADDING A CHW</a:t>
            </a:r>
            <a:br>
              <a:rPr lang="en-US" sz="3600" dirty="0">
                <a:latin typeface="Adobe Garamond Pro Bold" pitchFamily="18" charset="0"/>
              </a:rPr>
            </a:br>
            <a:endParaRPr lang="en-US" sz="3600" dirty="0">
              <a:solidFill>
                <a:srgbClr val="00B050"/>
              </a:solidFill>
              <a:latin typeface="Adobe Garamond Pro Bold" pitchFamily="18" charset="0"/>
            </a:endParaRPr>
          </a:p>
        </p:txBody>
      </p:sp>
      <p:pic>
        <p:nvPicPr>
          <p:cNvPr id="4098" name="Picture 2" descr="M:\Users\SIXTYFOURBIT\Desktop\MNHC SCREENSHOTS\addch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295400"/>
            <a:ext cx="8910638" cy="5428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4386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4725</TotalTime>
  <Words>3259</Words>
  <Application>Microsoft Office PowerPoint</Application>
  <PresentationFormat>On-screen Show (4:3)</PresentationFormat>
  <Paragraphs>387</Paragraphs>
  <Slides>70</Slides>
  <Notes>28</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Office Theme</vt:lpstr>
      <vt:lpstr>INTEGRATED MNCH SYSTEM</vt:lpstr>
      <vt:lpstr>MNHC OVERVIEW</vt:lpstr>
      <vt:lpstr>MNHC MODULES</vt:lpstr>
      <vt:lpstr>Configuring ODK Collect</vt:lpstr>
      <vt:lpstr>Running MNHC The First Time</vt:lpstr>
      <vt:lpstr>Running  MNHC The First Time Configuring the database</vt:lpstr>
      <vt:lpstr>Running  MNHC The First Time</vt:lpstr>
      <vt:lpstr>Running The application The First Time</vt:lpstr>
      <vt:lpstr>Managing Community Health workers ADDING A CHW </vt:lpstr>
      <vt:lpstr>Managing Community Health workers</vt:lpstr>
      <vt:lpstr>Managing Community Health workers  EDITING A CHW  </vt:lpstr>
      <vt:lpstr>Managing Community Health workers</vt:lpstr>
      <vt:lpstr>Managing Community Health workers</vt:lpstr>
      <vt:lpstr>Managing Community Health workers</vt:lpstr>
      <vt:lpstr>ENROLLING MOTHERS ODK Mobile Phone Application. </vt:lpstr>
      <vt:lpstr>ENROLLING MOTHERS</vt:lpstr>
      <vt:lpstr>ENROLLING MOTHERS           Computer based web Application </vt:lpstr>
      <vt:lpstr>  </vt:lpstr>
      <vt:lpstr>IMPORTING DATA </vt:lpstr>
      <vt:lpstr>IMPORTING DATA </vt:lpstr>
      <vt:lpstr>IMPORTING DATA UPLOADING DATA  </vt:lpstr>
      <vt:lpstr>IMPORTING DATA </vt:lpstr>
      <vt:lpstr>Data Entry Mother Baby Book- view mothers page</vt:lpstr>
      <vt:lpstr>Data Entry Mother Baby Book </vt:lpstr>
      <vt:lpstr>Data Entry Mother Baby Book- maternal profile</vt:lpstr>
      <vt:lpstr>Data Entry Mother Baby Book-Previous pregnancy</vt:lpstr>
      <vt:lpstr>Data Entry Mother Baby Book-Present pregnancy</vt:lpstr>
      <vt:lpstr>Data Entry Mother Baby Book-Preventive Services</vt:lpstr>
      <vt:lpstr>Data Entry Mother Baby Book-Delivery</vt:lpstr>
      <vt:lpstr>Data Entry Mother Baby Book-Post natal mother</vt:lpstr>
      <vt:lpstr>Data Entry Mother Baby Book-Post natal baby</vt:lpstr>
      <vt:lpstr>Data Entry Mother Baby Book-Cancer Screening</vt:lpstr>
      <vt:lpstr>Data Entry Mother Baby Book-Vitamin A </vt:lpstr>
      <vt:lpstr>Data Entry Mother Baby Book-Deworming</vt:lpstr>
      <vt:lpstr>Data Entry Mother Baby Book-HIV EXPOSURE</vt:lpstr>
      <vt:lpstr>Data Entry ANC REGISTER</vt:lpstr>
      <vt:lpstr>Data Entry ANC REGISTER</vt:lpstr>
      <vt:lpstr> </vt:lpstr>
      <vt:lpstr>Data Entry ANC REGISTER – a to h</vt:lpstr>
      <vt:lpstr>Data Entry ANC REGISTER – i to p</vt:lpstr>
      <vt:lpstr>Data Entry ANC REGISTER – q to w</vt:lpstr>
      <vt:lpstr>Data Entry ANC REGISTER – x to ad</vt:lpstr>
      <vt:lpstr>Data Entry ANC REGISTER – ae to ak</vt:lpstr>
      <vt:lpstr>Data Entry ANC REGISTER – al to an</vt:lpstr>
      <vt:lpstr>Data Entry MATERNITY REGISTER </vt:lpstr>
      <vt:lpstr>Data Entry MATERNITY REGISTER (a) to (h) </vt:lpstr>
      <vt:lpstr>Data Entry MATERNITY REGISTER (i) to (p) </vt:lpstr>
      <vt:lpstr>Data Entry MATERNITY REGISTER (q) to (u) </vt:lpstr>
      <vt:lpstr>Data Entry MATERNITY REGISTER (v) to (ab) </vt:lpstr>
      <vt:lpstr>Data Entry MATERNITY REGISTER  (ac) to (ai)</vt:lpstr>
      <vt:lpstr>Data Entry MATERNITY REGISTER (aj) to (an)</vt:lpstr>
      <vt:lpstr>Data Entry ANC VISITS DAIRY</vt:lpstr>
      <vt:lpstr>Data Entry Marking ANC visits dairy</vt:lpstr>
      <vt:lpstr>Data Entry Marking ANC visits dairy</vt:lpstr>
      <vt:lpstr>SMS</vt:lpstr>
      <vt:lpstr>SMS creating an SMS</vt:lpstr>
      <vt:lpstr>SMS creating an SMS</vt:lpstr>
      <vt:lpstr>SMS editing an SMS</vt:lpstr>
      <vt:lpstr>SMS editing an SMS</vt:lpstr>
      <vt:lpstr>SMS interacting through an SMS</vt:lpstr>
      <vt:lpstr>SMS sending General SMS</vt:lpstr>
      <vt:lpstr>SMS sending General SMS</vt:lpstr>
      <vt:lpstr>SMS sending Targeted SMS</vt:lpstr>
      <vt:lpstr>SMS Setting up SMS Scheduler</vt:lpstr>
      <vt:lpstr>SMS Setting up SMS Scheduler</vt:lpstr>
      <vt:lpstr>SMS Sending SMS to defaulters</vt:lpstr>
      <vt:lpstr>SMS Sending SMS to defaulters</vt:lpstr>
      <vt:lpstr>SMS Mother To CHW Interaction</vt:lpstr>
      <vt:lpstr>SMS CHW To Mother Interaction</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MNHC SYSTEM</dc:title>
  <dc:creator>SIXTYFOURBIT;Emmanuel Kaunda</dc:creator>
  <cp:lastModifiedBy>SIXTYFOURBIT</cp:lastModifiedBy>
  <cp:revision>448</cp:revision>
  <dcterms:created xsi:type="dcterms:W3CDTF">2013-12-14T01:00:21Z</dcterms:created>
  <dcterms:modified xsi:type="dcterms:W3CDTF">2014-04-26T14:05:43Z</dcterms:modified>
</cp:coreProperties>
</file>