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1"/>
  </p:notesMasterIdLst>
  <p:sldIdLst>
    <p:sldId id="256" r:id="rId2"/>
    <p:sldId id="257" r:id="rId3"/>
    <p:sldId id="302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91" r:id="rId12"/>
    <p:sldId id="266" r:id="rId13"/>
    <p:sldId id="267" r:id="rId14"/>
    <p:sldId id="268" r:id="rId15"/>
    <p:sldId id="264" r:id="rId16"/>
    <p:sldId id="269" r:id="rId17"/>
    <p:sldId id="270" r:id="rId18"/>
    <p:sldId id="292" r:id="rId19"/>
    <p:sldId id="271" r:id="rId20"/>
    <p:sldId id="293" r:id="rId21"/>
    <p:sldId id="275" r:id="rId22"/>
    <p:sldId id="273" r:id="rId23"/>
    <p:sldId id="272" r:id="rId24"/>
    <p:sldId id="274" r:id="rId25"/>
    <p:sldId id="276" r:id="rId26"/>
    <p:sldId id="294" r:id="rId27"/>
    <p:sldId id="295" r:id="rId28"/>
    <p:sldId id="278" r:id="rId29"/>
    <p:sldId id="277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6" r:id="rId39"/>
    <p:sldId id="288" r:id="rId40"/>
    <p:sldId id="289" r:id="rId41"/>
    <p:sldId id="290" r:id="rId42"/>
    <p:sldId id="297" r:id="rId43"/>
    <p:sldId id="298" r:id="rId44"/>
    <p:sldId id="299" r:id="rId45"/>
    <p:sldId id="300" r:id="rId46"/>
    <p:sldId id="303" r:id="rId47"/>
    <p:sldId id="304" r:id="rId48"/>
    <p:sldId id="305" r:id="rId49"/>
    <p:sldId id="301" r:id="rId50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007" autoAdjust="0"/>
  </p:normalViewPr>
  <p:slideViewPr>
    <p:cSldViewPr>
      <p:cViewPr>
        <p:scale>
          <a:sx n="118" d="100"/>
          <a:sy n="118" d="100"/>
        </p:scale>
        <p:origin x="60" y="1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F461-880F-47EC-89A5-406F3C8EDEA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C92C-6344-4787-99F2-BF3876B0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2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45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8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4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55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5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10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4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7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63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4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0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9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0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2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9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2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83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7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5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3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56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9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74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90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174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9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19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31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25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4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9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86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5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6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4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C92C-6344-4787-99F2-BF3876B05D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9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ECE8BE-B564-4BFA-A3FB-8AF9BE0EE23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3170B22-2180-4DD7-BC68-59CBE7F3C5E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Program Progress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Training Presentation</a:t>
            </a:r>
            <a:r>
              <a:rPr lang="en-US" dirty="0">
                <a:solidFill>
                  <a:srgbClr val="EC700A"/>
                </a:solidFill>
              </a:rPr>
              <a:t/>
            </a:r>
            <a:br>
              <a:rPr lang="en-US" dirty="0">
                <a:solidFill>
                  <a:srgbClr val="EC700A"/>
                </a:solidFill>
              </a:rPr>
            </a:br>
            <a:endParaRPr lang="en-US" dirty="0" smtClean="0">
              <a:solidFill>
                <a:srgbClr val="EC700A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7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Entry Table(Combined)-User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52400"/>
            <a:ext cx="7710803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ight Brace 18"/>
          <p:cNvSpPr/>
          <p:nvPr/>
        </p:nvSpPr>
        <p:spPr>
          <a:xfrm>
            <a:off x="8617343" y="3448050"/>
            <a:ext cx="152400" cy="609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7086600" y="4152900"/>
            <a:ext cx="838200" cy="647700"/>
          </a:xfrm>
          <a:prstGeom prst="wedgeRoundRectCallout">
            <a:avLst>
              <a:gd name="adj1" fmla="val 130172"/>
              <a:gd name="adj2" fmla="val -614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Is combined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72827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554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data entry add the number of rows you want to enter data on then click submit to save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790688" cy="441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7467599" cy="372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8417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C700A"/>
                </a:solidFill>
              </a:rPr>
              <a:t>Data Entry for PPT with combined achieved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allows user to enter indicator activities.</a:t>
            </a:r>
          </a:p>
          <a:p>
            <a:r>
              <a:rPr lang="en-US" dirty="0" smtClean="0"/>
              <a:t>To add rows to any of the sections </a:t>
            </a:r>
            <a:r>
              <a:rPr lang="en-US" dirty="0" err="1" smtClean="0"/>
              <a:t>i.e</a:t>
            </a:r>
            <a:r>
              <a:rPr lang="en-US" dirty="0" smtClean="0"/>
              <a:t> the activities and the results, click add row.</a:t>
            </a:r>
          </a:p>
          <a:p>
            <a:r>
              <a:rPr lang="en-US" dirty="0" smtClean="0"/>
              <a:t>Enter the Unit, the county which filters the districts, the activity which is determined by the indicator.</a:t>
            </a:r>
          </a:p>
          <a:p>
            <a:r>
              <a:rPr lang="en-US" dirty="0" smtClean="0"/>
              <a:t> The start date and end date  and achieved number of trained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815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Data Entry Table (Separate)User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1447800"/>
            <a:ext cx="7444017" cy="312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7229559" y="3810000"/>
            <a:ext cx="152400" cy="609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772400" y="3733800"/>
            <a:ext cx="838200" cy="647700"/>
          </a:xfrm>
          <a:prstGeom prst="wedgeRoundRectCallout">
            <a:avLst>
              <a:gd name="adj1" fmla="val -88975"/>
              <a:gd name="adj2" fmla="val 35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Has option  for men and women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572985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C700A"/>
                </a:solidFill>
              </a:rPr>
              <a:t>Data Entry Table(Separate) User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allows a distinction of the number of men and women who took part in a specific activity.</a:t>
            </a:r>
          </a:p>
          <a:p>
            <a:r>
              <a:rPr lang="en-US" dirty="0" smtClean="0"/>
              <a:t>The subtotal auto-calculates the total number of men and women.</a:t>
            </a:r>
          </a:p>
          <a:p>
            <a:r>
              <a:rPr lang="en-US" dirty="0" smtClean="0"/>
              <a:t>Select the start date and end date from the calendar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91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enter data add rows then enter your data and click submit to save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96" y="1462264"/>
            <a:ext cx="7452370" cy="393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7543800" y="4174816"/>
            <a:ext cx="914400" cy="404602"/>
          </a:xfrm>
          <a:prstGeom prst="wedgeRoundRectCallout">
            <a:avLst>
              <a:gd name="adj1" fmla="val 41114"/>
              <a:gd name="adj2" fmla="val -139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Enter the activities </a:t>
            </a:r>
            <a:endParaRPr lang="en-US" sz="8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696200" y="4827573"/>
            <a:ext cx="838200" cy="457200"/>
          </a:xfrm>
          <a:prstGeom prst="wedgeRoundRectCallout">
            <a:avLst>
              <a:gd name="adj1" fmla="val -131854"/>
              <a:gd name="adj2" fmla="val 23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Enter the results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316465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View Data 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view the data entered for a specific indicator you have to select the indicator, The financial year the data and the quarter .</a:t>
            </a:r>
          </a:p>
          <a:p>
            <a:r>
              <a:rPr lang="en-US" dirty="0" smtClean="0"/>
              <a:t>The page displays: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ctivities entered by the users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indicator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4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View Data- Activities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7553325" cy="440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2665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View Data-Results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763550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6397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93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Data  for indicators with men and women, Editing of the data can also be done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33600"/>
            <a:ext cx="7552267" cy="4114800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75522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0339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Program Progress Overview 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 Progress Table is a system used to capture Indicator activities and Indicator results </a:t>
            </a:r>
          </a:p>
          <a:p>
            <a:r>
              <a:rPr lang="en-US" dirty="0" smtClean="0"/>
              <a:t>It captures the unit, district, county , the activity according to the activity and the number of men and women who </a:t>
            </a:r>
            <a:r>
              <a:rPr lang="en-US" dirty="0"/>
              <a:t>t</a:t>
            </a:r>
            <a:r>
              <a:rPr lang="en-US" dirty="0" smtClean="0"/>
              <a:t>ook up in the activity.</a:t>
            </a:r>
          </a:p>
          <a:p>
            <a:r>
              <a:rPr lang="en-US" dirty="0" smtClean="0"/>
              <a:t>Different indicators show whether its requires data as a combined total for men and women or if it’s a separate total capturing men and women.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836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2239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C700A"/>
                </a:solidFill>
              </a:rPr>
              <a:t>Setting Project,  Yearly and Quarterly Targets. </a:t>
            </a:r>
            <a:br>
              <a:rPr lang="en-US" dirty="0" smtClean="0">
                <a:solidFill>
                  <a:srgbClr val="EC700A"/>
                </a:solidFill>
              </a:rPr>
            </a:br>
            <a:r>
              <a:rPr lang="en-US" dirty="0" smtClean="0"/>
              <a:t>Select from the menu either of the targets you want to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90800"/>
            <a:ext cx="7714488" cy="3657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7620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9698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Project Targets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Choose the indicator, choose a county, district then the baseline and target column will be editable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719161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2098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C700A"/>
                </a:solidFill>
              </a:rPr>
              <a:t>Data Entry form for baseline and targets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pressing add row you can enter baseline and targets for other indicators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86" y="2819400"/>
            <a:ext cx="81724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1546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257288" cy="944562"/>
          </a:xfrm>
        </p:spPr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Setting Yearly Targets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638288" cy="5181600"/>
          </a:xfrm>
        </p:spPr>
        <p:txBody>
          <a:bodyPr/>
          <a:lstStyle/>
          <a:p>
            <a:r>
              <a:rPr lang="en-US" dirty="0" smtClean="0"/>
              <a:t>The Procedure is: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Select Indicator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Select County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Select Districts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Select </a:t>
            </a:r>
            <a:r>
              <a:rPr lang="en-US" dirty="0" smtClean="0"/>
              <a:t>Year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Enter the Target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Select Quarter</a:t>
            </a:r>
          </a:p>
          <a:p>
            <a:pPr marL="658368" lvl="2" indent="0">
              <a:buNone/>
            </a:pPr>
            <a:endParaRPr lang="en-US" dirty="0"/>
          </a:p>
          <a:p>
            <a:pPr lvl="2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7127902" cy="215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0627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33488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EC700A"/>
                </a:solidFill>
              </a:rPr>
              <a:t>Setting Quarterly Targets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485888" cy="5257800"/>
          </a:xfrm>
        </p:spPr>
        <p:txBody>
          <a:bodyPr/>
          <a:lstStyle/>
          <a:p>
            <a:r>
              <a:rPr lang="en-US" dirty="0"/>
              <a:t>The Procedure is: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Select Indicator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Select County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Select Districts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Select </a:t>
            </a:r>
            <a:r>
              <a:rPr lang="en-US" dirty="0" smtClean="0"/>
              <a:t>Year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Select Quarter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Enter the Target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Select Quarter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0202"/>
            <a:ext cx="7381875" cy="205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8760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Edit Project Target 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Go to menu &gt; Edit Project Targets.</a:t>
            </a:r>
          </a:p>
          <a:p>
            <a:pPr marL="82296" indent="0">
              <a:buNone/>
            </a:pPr>
            <a:r>
              <a:rPr lang="en-US" dirty="0" smtClean="0"/>
              <a:t>This appears: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Select Indicator then you want to edit targets for then this appears: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72580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24401"/>
            <a:ext cx="68770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8054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797" y="274638"/>
            <a:ext cx="7456891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C700A"/>
                </a:solidFill>
              </a:rPr>
              <a:t>Edit Yearly Targets 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7620000" cy="5791200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Go to menu &gt; Edit </a:t>
            </a:r>
            <a:r>
              <a:rPr lang="en-US" dirty="0" smtClean="0"/>
              <a:t>Yearly </a:t>
            </a:r>
            <a:r>
              <a:rPr lang="en-US" dirty="0" err="1" smtClean="0"/>
              <a:t>Targets.This</a:t>
            </a:r>
            <a:r>
              <a:rPr lang="en-US" dirty="0" smtClean="0"/>
              <a:t> appears: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Select Indicator and year that </a:t>
            </a:r>
            <a:r>
              <a:rPr lang="en-US" dirty="0"/>
              <a:t>you want to edit targets for then this appears: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97" y="4038600"/>
            <a:ext cx="6981404" cy="240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877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4360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257288" cy="334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C700A"/>
                </a:solidFill>
              </a:rPr>
              <a:t>Edit Quarterly targets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85800"/>
            <a:ext cx="7485888" cy="5562600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Go to menu &gt; Edit </a:t>
            </a:r>
            <a:r>
              <a:rPr lang="en-US" dirty="0" smtClean="0"/>
              <a:t>Quarterly </a:t>
            </a:r>
            <a:r>
              <a:rPr lang="en-US" dirty="0"/>
              <a:t>Targets</a:t>
            </a:r>
            <a:r>
              <a:rPr lang="en-US" dirty="0" smtClean="0"/>
              <a:t>. This </a:t>
            </a:r>
            <a:r>
              <a:rPr lang="en-US" dirty="0"/>
              <a:t>appears:</a:t>
            </a:r>
          </a:p>
          <a:p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Select Indicator, year, quarter </a:t>
            </a:r>
            <a:r>
              <a:rPr lang="en-US" dirty="0"/>
              <a:t>that you want to edit targets for then this appears: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752600"/>
            <a:ext cx="7229475" cy="75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6200"/>
            <a:ext cx="7204232" cy="157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0120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C700A"/>
                </a:solidFill>
              </a:rPr>
              <a:t>Maintenance Module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module allow users to maintain the Districts and Counties by either adding new counties or districts, deleting and also editing.</a:t>
            </a:r>
          </a:p>
          <a:p>
            <a:r>
              <a:rPr lang="en-US" dirty="0" smtClean="0"/>
              <a:t>For the admin, the module allows them to add, edit, delete districts, counties , indicators and baselines.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400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Maintain Districts 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7290612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785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PPT Modules 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85888" cy="4876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Home-Register user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 Progress Tables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 forms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Maintenance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Targets/ baselines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Reports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Uploads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Downloads </a:t>
            </a:r>
          </a:p>
        </p:txBody>
      </p:sp>
    </p:spTree>
    <p:extLst>
      <p:ext uri="{BB962C8B-B14F-4D97-AF65-F5344CB8AC3E}">
        <p14:creationId xmlns:p14="http://schemas.microsoft.com/office/powerpoint/2010/main" val="3999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Maintain Districts 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module allows a user to edit a districts by clicking on the specific cell a user wants to edit . </a:t>
            </a:r>
          </a:p>
          <a:p>
            <a:r>
              <a:rPr lang="en-US" dirty="0" smtClean="0"/>
              <a:t>On clicking add a popup appears as shown;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Deleting requires selected a row then clicking the delete button.</a:t>
            </a:r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0"/>
            <a:ext cx="2390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444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Maintain Counties 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7467600" cy="396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470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Counties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module allows a user to edit a </a:t>
            </a:r>
            <a:r>
              <a:rPr lang="en-US" dirty="0" smtClean="0"/>
              <a:t>county by </a:t>
            </a:r>
            <a:r>
              <a:rPr lang="en-US" dirty="0"/>
              <a:t>clicking on the specific cell a user wants to edit . </a:t>
            </a:r>
          </a:p>
          <a:p>
            <a:r>
              <a:rPr lang="en-US" dirty="0"/>
              <a:t>On clicking </a:t>
            </a:r>
            <a:r>
              <a:rPr lang="en-US" dirty="0" smtClean="0"/>
              <a:t>add county, </a:t>
            </a:r>
            <a:r>
              <a:rPr lang="en-US" dirty="0"/>
              <a:t>a popup appears as shown;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Deleting requires selected a row then clicking the delete button.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429000"/>
            <a:ext cx="24193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4344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0816"/>
            <a:ext cx="7453439" cy="457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92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Maintain Indicators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module allows a user to edit </a:t>
            </a:r>
            <a:r>
              <a:rPr lang="en-US" dirty="0" smtClean="0"/>
              <a:t>an indicator by </a:t>
            </a:r>
            <a:r>
              <a:rPr lang="en-US" dirty="0"/>
              <a:t>clicking on the specific cell a user wants to </a:t>
            </a:r>
            <a:r>
              <a:rPr lang="en-US" dirty="0" smtClean="0"/>
              <a:t>edit. </a:t>
            </a:r>
            <a:endParaRPr lang="en-US" dirty="0"/>
          </a:p>
          <a:p>
            <a:r>
              <a:rPr lang="en-US" dirty="0"/>
              <a:t>On clicking add </a:t>
            </a:r>
            <a:r>
              <a:rPr lang="en-US" dirty="0" smtClean="0"/>
              <a:t>indicator title, </a:t>
            </a:r>
            <a:r>
              <a:rPr lang="en-US" dirty="0"/>
              <a:t>a popup appears as shown;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Deleting requires selected a row then clicking the delete button.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62225"/>
            <a:ext cx="24003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8135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14" y="274638"/>
            <a:ext cx="7297074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C700A"/>
                </a:solidFill>
              </a:rPr>
              <a:t>Edit user details(Admin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38200"/>
            <a:ext cx="7562088" cy="5791200"/>
          </a:xfrm>
        </p:spPr>
        <p:txBody>
          <a:bodyPr/>
          <a:lstStyle/>
          <a:p>
            <a:r>
              <a:rPr lang="en-US" dirty="0" smtClean="0"/>
              <a:t>Go to menu&gt;maintenance&gt;edit user details. Select the category of user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this appears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14" y="3581400"/>
            <a:ext cx="6324600" cy="305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72" y="1828800"/>
            <a:ext cx="6349549" cy="133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6398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Edit Your Details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module allows a user to edit all their details.</a:t>
            </a:r>
          </a:p>
          <a:p>
            <a:endParaRPr 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75488"/>
            <a:ext cx="6482067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4489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62088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C700A"/>
                </a:solidFill>
              </a:rPr>
              <a:t>Scheduling database backups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714488" cy="5410200"/>
          </a:xfrm>
        </p:spPr>
        <p:txBody>
          <a:bodyPr/>
          <a:lstStyle/>
          <a:p>
            <a:r>
              <a:rPr lang="en-US" dirty="0" smtClean="0"/>
              <a:t>Go to menu&gt;maintenance&gt;backup scheduler. Set the time in hours, minutes ,seconds, am and pm.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6591728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4379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638288" cy="2697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Click Update , the stop and restart the scheduler so that the changes can be effective , a data backup is done automatically when the time arrives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048000"/>
            <a:ext cx="7562088" cy="320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7999"/>
            <a:ext cx="6858000" cy="33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029200" y="5715000"/>
            <a:ext cx="1600200" cy="457200"/>
          </a:xfrm>
          <a:prstGeom prst="wedgeRoundRectCallout">
            <a:avLst>
              <a:gd name="adj1" fmla="val -111736"/>
              <a:gd name="adj2" fmla="val -38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Stop scheduler then restart it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9631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Manage Form Module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Module is an additional module that allows a user to view all the activities and results entered by the user into the database and allows them to edit and delete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454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Login</a:t>
            </a:r>
            <a:endParaRPr lang="en-US" dirty="0">
              <a:solidFill>
                <a:srgbClr val="EC700A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7499350" cy="435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 Arrow 2"/>
          <p:cNvSpPr/>
          <p:nvPr/>
        </p:nvSpPr>
        <p:spPr>
          <a:xfrm>
            <a:off x="5562600" y="2667000"/>
            <a:ext cx="838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5320176" y="3048000"/>
            <a:ext cx="1143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177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270099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7638287" cy="5715000"/>
          </a:xfrm>
        </p:spPr>
        <p:txBody>
          <a:bodyPr/>
          <a:lstStyle/>
          <a:p>
            <a:r>
              <a:rPr lang="en-US" dirty="0" smtClean="0"/>
              <a:t>Go to manage forms&gt;separated indicator activities then search for an indicator you want to edit on, then double click on the data you need to edit and save changes 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53" y="2819400"/>
            <a:ext cx="748114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8357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Edit 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Double click on what you need to edit then click on save changes </a:t>
            </a:r>
            <a:endParaRPr lang="en-US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622026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10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62088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edit results, double click on the data you want to edit then click save changes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7562088" cy="426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7396266" cy="316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9389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Upload Module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uploads&gt;upload data, then this appears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Click on browse, n select a file to upload form a folder drive C&gt; </a:t>
            </a:r>
            <a:r>
              <a:rPr lang="en-US" dirty="0" err="1" smtClean="0"/>
              <a:t>ppt</a:t>
            </a:r>
            <a:r>
              <a:rPr lang="en-US" dirty="0" smtClean="0"/>
              <a:t> uploads 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57" y="2590800"/>
            <a:ext cx="7353300" cy="21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140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Select the file then click submit 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72" y="1447799"/>
            <a:ext cx="7464227" cy="406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2779614" y="1295400"/>
            <a:ext cx="188814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295400" y="4495800"/>
            <a:ext cx="1368228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63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Reports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menu&gt;reports&gt;select either county or district report then this appears. Select the Year and Quarter then click generate report.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7000875" cy="314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126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report –Activities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3999"/>
            <a:ext cx="7620000" cy="385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</a:t>
            </a:r>
            <a:r>
              <a:rPr lang="en-US" dirty="0"/>
              <a:t>R</a:t>
            </a:r>
            <a:r>
              <a:rPr lang="en-US" dirty="0" smtClean="0"/>
              <a:t>eport –Results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7467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6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District Report – Activities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7696200" cy="435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3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228600"/>
            <a:ext cx="7485888" cy="6019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554480" tIns="2468880" bIns="91440">
            <a:scene3d>
              <a:camera prst="perspectiveLeft"/>
              <a:lightRig rig="threePt" dir="t"/>
            </a:scene3d>
          </a:bodyPr>
          <a:lstStyle/>
          <a:p>
            <a:pPr marL="82296" indent="0">
              <a:buNone/>
            </a:pPr>
            <a:r>
              <a:rPr lang="en-US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58000">
                      <a:srgbClr val="C00000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    </a:t>
            </a:r>
            <a:r>
              <a:rPr lang="en-US" dirty="0" smtClean="0">
                <a:solidFill>
                  <a:srgbClr val="EC700A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THE END</a:t>
            </a:r>
            <a:endParaRPr lang="en-US" dirty="0">
              <a:solidFill>
                <a:srgbClr val="EC700A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2153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Login Page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allows users to Login into the system. It requires users to enter the correct usernames and password as assigned by the admin or when the account was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503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Register Data Clerk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64658"/>
            <a:ext cx="7467600" cy="473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6019800" y="3641193"/>
            <a:ext cx="685800" cy="242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934200" y="2895600"/>
            <a:ext cx="1295401" cy="638151"/>
          </a:xfrm>
          <a:prstGeom prst="wedgeRoundRectCallout">
            <a:avLst>
              <a:gd name="adj1" fmla="val -60812"/>
              <a:gd name="adj2" fmla="val 865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UserID</a:t>
            </a:r>
            <a:r>
              <a:rPr lang="en-US" sz="1050" dirty="0" smtClean="0"/>
              <a:t> is auto-generated</a:t>
            </a:r>
            <a:endParaRPr lang="en-US" sz="1050" dirty="0"/>
          </a:p>
        </p:txBody>
      </p:sp>
      <p:sp>
        <p:nvSpPr>
          <p:cNvPr id="9" name="Left Arrow 8"/>
          <p:cNvSpPr/>
          <p:nvPr/>
        </p:nvSpPr>
        <p:spPr>
          <a:xfrm>
            <a:off x="5410200" y="5257800"/>
            <a:ext cx="685800" cy="242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6345842" y="4572000"/>
            <a:ext cx="1295401" cy="638151"/>
          </a:xfrm>
          <a:prstGeom prst="wedgeRoundRectCallout">
            <a:avLst>
              <a:gd name="adj1" fmla="val -63936"/>
              <a:gd name="adj2" fmla="val 764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Select </a:t>
            </a:r>
            <a:r>
              <a:rPr lang="en-US" sz="1050" dirty="0" err="1" smtClean="0"/>
              <a:t>accesslevel</a:t>
            </a:r>
            <a:r>
              <a:rPr lang="en-US" sz="1050" dirty="0" smtClean="0"/>
              <a:t> of 1 is data clerk or 2 is for admin</a:t>
            </a:r>
          </a:p>
        </p:txBody>
      </p:sp>
    </p:spTree>
    <p:extLst>
      <p:ext uri="{BB962C8B-B14F-4D97-AF65-F5344CB8AC3E}">
        <p14:creationId xmlns:p14="http://schemas.microsoft.com/office/powerpoint/2010/main" val="33687793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Data Clerk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module will be used to register data clerk and admin.</a:t>
            </a:r>
          </a:p>
          <a:p>
            <a:r>
              <a:rPr lang="en-US" dirty="0" smtClean="0"/>
              <a:t>The data clerk is given an access level of 1 while the admin is given an access level of 2. </a:t>
            </a:r>
          </a:p>
          <a:p>
            <a:r>
              <a:rPr lang="en-US" dirty="0" smtClean="0"/>
              <a:t>The user id is auto generated by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617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Program </a:t>
            </a:r>
            <a:r>
              <a:rPr lang="en-US" dirty="0">
                <a:solidFill>
                  <a:srgbClr val="EC700A"/>
                </a:solidFill>
              </a:rPr>
              <a:t>P</a:t>
            </a:r>
            <a:r>
              <a:rPr lang="en-US" dirty="0" smtClean="0">
                <a:solidFill>
                  <a:srgbClr val="EC700A"/>
                </a:solidFill>
              </a:rPr>
              <a:t>rogress Table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799"/>
            <a:ext cx="7572796" cy="390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752600" y="3657600"/>
            <a:ext cx="914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4419600" y="4038600"/>
            <a:ext cx="45719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6705600" y="4038600"/>
            <a:ext cx="45719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20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700A"/>
                </a:solidFill>
              </a:rPr>
              <a:t>Program Progress Table</a:t>
            </a:r>
            <a:endParaRPr lang="en-US" dirty="0">
              <a:solidFill>
                <a:srgbClr val="EC70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select the indicator title , this filter out the indicator number </a:t>
            </a:r>
          </a:p>
          <a:p>
            <a:r>
              <a:rPr lang="en-US" dirty="0" smtClean="0"/>
              <a:t>Then select the financial year you require to enter data for e.g. </a:t>
            </a:r>
            <a:r>
              <a:rPr lang="en-US" dirty="0"/>
              <a:t>2012, </a:t>
            </a:r>
            <a:r>
              <a:rPr lang="en-US" dirty="0" smtClean="0"/>
              <a:t>201etc. </a:t>
            </a:r>
          </a:p>
          <a:p>
            <a:r>
              <a:rPr lang="en-US" dirty="0" smtClean="0"/>
              <a:t>Then select the quarter which divides the year from Oct-Dec , Jan-March, April- June , July-Sept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201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52AC081A-299A-4DDF-B9EC-CB484943A493}"/>
  <p:tag name="ISPRING_RESOURCE_FOLDER" val="C:\Users\Maureen\Desktop\Work stuff\Program Progress Training\"/>
  <p:tag name="ISPRING_PRESENTATION_PATH" val="C:\Users\Maureen\Desktop\Work stuff\Program Progress Training.pptx"/>
  <p:tag name="ISPRING_PROJECT_FOLDER_UPDATED" val="1"/>
  <p:tag name="ISPRING_RESOURCE_PATHS_HASH_PRESENTER" val="11cbb9d0ab2f0aeb2df344537b1a0f646787a"/>
  <p:tag name="ISPRING_ULTRA_SCORM_COURSE_ID" val="EC8AFAEF-4455-42FE-B420-AB3192F0B69A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BplTE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CVlZERs4AfYCisAAMxIAAAXAAAAdW5pdmVyc2FsL3VuaXZlcnNhbC5wbmftfHtYUmnbr6VZlmZZTTmaWmknD0w2ZaaCph3Uyk5mpkK9alqKFo4aciptrKbymNKMBywrS1PMA4RyqKkZVEysxlBQsAQxFTFQEBHYYDNNM9N7fde3v72vvfe3+6OE9ax137/78Pye+37WYl3et3enydyv5+rp6Zn47vI5oKdnYKSnN/PqHEPtkcvlb9q1f2YkHNi5Ta+qzfKd9otBlNceLz29h5nzpo7P0n43Or0rOEFPb/5T3b8Z9Ph7EXp6u477+ngdOgsW9cTjvwsKA54GLwI8Xur5cs1Px8KR/5psvSHZVTB34S9mfre+8l102+/chcWzLn+1aM7No4ueve48x11x49S8DZ6eDtDqO+1H3Wm8Td0VD0bQTHBC/9S7Bx44ewW/cCOCWeyR0BZMobFaC6mCB4wAzOSr2iAwXDAswEK4iveZGGMtuNhdBYqNmrLZA9KjvlnXOvJm6OmdE/lZt9fYG4FR4x2wndpzjilfzhv2S9UoaRr7ZO13vb07J88TzxZoz9XLQvc6ghTNAS3XtF8ev9sFGs0/pa/9eDrlusHOtRr7HwAYBUOwWXvkkZNf6qrbttpPvc9P29k9STMFTmyFTPy81JiEPb3IzosagFO0RrVASVNk6CrXERfq+2swzk2Yk4oZJG6XxsKuVgAhWnDBYb6+o6+J1PHhIjFSGJPGceO+z6htHGmIKWPjEl32m/ERX/E0ajkkGU5tE1xEi2E9FUA51fYsh8MluBFl45H+qUNbPkgK9q22rHOOpapE8TxKeQmt8GHBeiOJKnh+l6LB5K1KoGwYudm4xKCD4L1WG3I99AjbL7VpAduw4fos2ug8WjXHxfkSQVXjCCFCVb2TDzNRw/WMVfgj0RxJIqZR1CVAFh+XqJViniiX8zwSqheHrR+ySoljCe76pboTGM4lHnEqAXw3R8Xs+82qrzBcxpCTlgOsOSThwxY1Ma4nRdQp2vLCijG4hUTOUbFFcslg3mDnQzFzH+ZqIUMS+JUWU0iyY7zLJeNQ8wUcJWVjtBy/fmDehdgY7zAECWFIDHXBEVU1ldYjHLTCnQ0VSo1zoTzLsiUzRJYwRKXxFn43m8p6o4XTvUPj0ULv5oUW0wFYgdTdSpRiPpHQQ3DElR2KFnIyCugOrBh6HITYVyfeafVqcIvwvl+qZaOG279M1KlUG4+DTB86+OlS40levoH5A+dz24spzz3zRdDq1m9e16FqPZ4GG9ZsfrTJfLgGggmm7p2RzeRs4BCGeelPLPGipSSu5Ahp5KYwqSiuxrZJXumRgMskiUlIVxvicSCsJ/Q1MB6/+BKyKLz/fQxP0yRfiSWG+yhd72ckFBeytFdEopoXrbOFDaMw6UdfZKmUUu3k3GLHkiSlGaepan+Fzmn9hnhdBCcQTfKhTa0lr01Ve6hxrBBuHA0je4dvnGpwHevOp5P8XILNIh7F8SqQrSXFDG1gUM89e6xK3dMV7hx2OCvDXLGV/g5yfiEpzj40patsaxscViSQb8A6WuMJkFfxDFZXMTOhUdTgii1EODFITldma/OsspFA8806XuGRximuFF8cQnKrXgEJDPbG1uyb5LA1sNakLkmS8vxp190n2sOApYUicwNTVyJBnPioOacEVUxfkXZGm8nQSyO4xEz3+V00EQsYzz6zKjMQ0eg1PiEUruRU9BVGKVDXLBsBtitBGFIsD3ezcKcbqzBI1qyQs7TTsbMhxt7I+bRAIouNNWxHHxm6+KtxuEqvq/j7OHq0/rF04jAnzl77KZyTBPbNCo9AyGIgxJsTWQkxEMjFAicjGCYBFKLIZoT4ZkFV4bnMhJ7DP/GlBMd8OpQeDFSLlIlL7LzGKc9ZrvQXzH1uvG55ElC0TCTUqu49FOrrm/Wk0iSaYgw2XyzVxgAL2wk6GxViWEOotPY76BxxNobDrmZVsQiCSRKF4EEXy68ZY0VbumhFUm1GhMXdsh2gRcGvShMtshLgCONJJY7egApIQHe99jt3FxSXPobs+eFWPR0DL5Qe4rG2iDsfyjb+hovP6JE1q1UbPiTldYPQyoLpWXzM1/f0hesG2k9kcy1H7fLVEVeB16cHdUcycnRM17nfTPfHzW+m7sqdunP1hqfFnFtup+O/amk+HiWKidIN/PuTSnW0p5f0n5G8e/BdGQ6IGCEJ28DI979sXJj9YFbwoprNh2J+BerkfHMTj1ENRQFoUxLRC08fvrCZnbXp1lG3HR8GrdWjF4n0GQuzXVbH+NQnXdVJPrZt5crSQzH0SzoAq21XOvt9Gfi/dMB5J/jsm+9rd1rB+cNchLiHJG1zY4486ssozUk4JcQmPHdlbD5QuXyVLntuZFlinGN5KHmP4Bi6Fdb2Qyr09h95sMJV7T76WF+wAJhW2NiKOyVapku7xxf4EwlX4x07g9pUWe6TA6VEUG74ro/KYVP308U/hn67bs58UnEopLw+3EeXnoty+piwgeLn21/OTb0CDqhy6WBvuKVN7HNGze/LrB8hFKA53Q2JQzJwPLgY3v9jD+mQcJnyLmCOE8yDpP7TTDoOfXpkeUh5wlVUjcMcGaW4e/dfNJyNy3DscP11baBXNXOc3/+pleUztk6PHW2zn7MtY82n+r8u6es8UBReiK1PteGf/cxFO/L2ey2Aud9/nbFwenrtygB16C2n5w9ahv+Impua1ef7qf2GA1sIWvgomeO/UVQXettmjmvxp2adOpcR7p+YkR1a929Gzuz6NwgA3p/T0RfZ9P7TQB7S/85S6zay8WeFY1fQcz8J70GT9jOx99veO3/WGb/qm7rvAwNXfu6SDTneP8z8rIoXsBe3PD/rjTHSrv02nxWW30Vc+3nfBsrWzf08OLj5klmfj5RjzPbzlgGfpEvAJk/6wztb6csE5H8DbTi3/G8Aguczn6/KdIchMl1AmcDJaHjGw/j8v8sFbWEOrHx35W+OQPcWv9j+6u/uaRRTlSZpcgfYyEXbv8lhPjUFhc7v3dhEYkx9ahCAPPpzV1hyT+D8N3QHYWECVnHwoyNas4058p5kiOtV69LCitRjbn9e6BNx/aOPfXx2/LcY4A9KKGKUePh1ZUj86bnwN98vTZJvsq6oEzVTlc2fTABSg/vU6NOo5O4zdIvuRFZYFNNd2iqiZNi7Cit2pSvdxGTpcPZOKxKqeSiXQ5JzEck44QZX/JwmQZcTPe8TdS/9UoHmxRsto84Bfw0VeKof65sW9mjZk0hLQR24rqPDRiYL7Ftiu6XtzygHYcttd1lhpt73COCbvLg5WcddsZEa2dUUYP/QamV9RElbIpsgONcTz9ioUMmSHhA8iJwcfAIYiosQucPcSKZQjnNXft84yxfWSrUNtiKCTiAeHIVBYDi27PC3dWNyR3bfuqCCT2DmrKhfb+Tc2S8xrs6O6liF/6ZpX3f60EWrlOjkqwSKiRKepKYqRzjQGLxfNMfZUzgUyxiXwmXQ5jOr6AxgF/eH1CSq4sZxxHdWJBGyKFMFHWsm9TegJHPTLGvtiC/SFYX+jXsbn8fGN4vqRK57CfXEb/lktusJRKOGZA2r/zNYVU7mhzjtPYxeNjgd92aLcox5O2ogjhPC7i2I0Gy+t4bkTm+OdE0CnRM+6qKZvBEhj9bEx+HtOCE7hNki899YOdtsWSdPCjt5PPXU5MuVvjPa2+57HFbJLEGs5jNYuV0zyQmQyyj7JNARns/3FayoxzI4WTxDHlC0tQvfXF3MyEG2HiuM6thoC8jMO06ixcme0205HM9iviSp+zYIi2orXS4n1x0o8SjASUXxgJPC3+Zei2RHkiqRXFzASEwjOhHY0WePDfiTCxJPeouOlq/YDBGaT6KXZRh3OkI726jwu0D6SfpRMKDGsVkmg+dAVe1cHGPAXbbOKEctmkXaiwHlJO0VTWFPYgUEtr15/oFv1hrFOf1JPh12+kPRnpXpncY/M7y2Ah5mGj9leG15egYc2F58WQxpwfHtlKIfp2J5RNsjbpkRvBwbYg94T1Ymoy6hpWJ+vpA3cjAn4R2vIYu/1fUicvfCh0ild+JyEvJPYqlg3LTzqmLRfEDWSq+tHPZGqS93Znv6uPGIYqvSzjynFqNsWF5mxwrJN1i3hD2K4sJtlfkGvoiCbRiuo2rDRv7OOBCMEhsgSWwrA8w8kFEnZW6ooSy3n+Wt6WzquPOXWIhnj643J1egnDtPbMkwpqo2TpL2Fi+P5yhXbEn7zlBIcFTWrwA1Q8chwkeq3uIZ7sq6oHkPinZWsTCUfEsAPYzasuId8yRczaB/o6x/a1PjyDrZLOK71zrKKevt+JL/3uz2ZeB/wYCuAeKEn7vUZJH7SYtThkNPDncEQSge8y9dmnIPtqjZ8ZGvx387GFBEGXvpT6TPXJhd2/NTVv3NoxtlN//zfdh/2Lzd6NRtVdUKcRj18C9LId3ZLGFeEBguetjcN4bTKHCCvrMLA9zfP+sqA6ne1c62Ro4OZ6oHMtu0nV3x8xZVDAyXwKugXxDt05l623ms5Rdpn7VmYljb/jlZv8rORI+VCr5BreeOVyWLrNIGHx63+GB+PEbJIe4Eu9peXDwLLvDctAV3i1xeknL1Bm7aA9dXBDlhyUveDEE0KYoJJ9TEU2uni4KDMhITVYV8cKPg92UtlxxZmoJE6OogV1tcA3m8JIX8cRBbVpxSjrxaUKk58zPjLD97Zwv9Knzd79TZzEu+Z9XXBJHi08PRq+Of3rNy6b/zB/9pEM8GN2Qc1NDMh/vsIQo/ReeGNb+vJpuFFEGvhxge4LpMmsCFVTtOO7H9poIrpyYnDb2uLEJyhd8vBXeGqVs3Mrup/KhgcHGmaFneMC8uCm6BYqsdGfiQNg6+JgkRA5d1RfFGl1lPzp4HGj1vOgxO14wk0xB4Rp9u3w16ZTiZS/AjCG90EO7SngveSxIxiKV5tK5q5PAN7LSR373gd3Gna4cMt5GzRdrldUBmBbKgJnRRtCWEMgcXCYcDZfQjLWpT0NToiBTpDoBq8mWJ6VKgUBQU3Eip52MuPkJe3egZ5P1+l/3BYqSkWSJRP1JMacPLCeOuIfIMlQD0+ytEQGWuyLXtKBt6d8FEWzI1QfkSJzyIm/wtRvjdpSlRuqCPXvghsFdsZ3kZDlw3ML9VcPjruptI7fKgJIbrSp5GqKm2m4vBCrqmkK0CxVlwjcdRNssVT/76poCsYovGYVUX+7V5g+4JL9T8Atm0IHMM/2xg3vlI36wg4zrkO38I20T5In3isHOEhqCtN605kV1WvnMvJsHxlKMlS8xEku4dkpf+gLDBJbMUHBNVOJ38ARIq9zwlb0YmSD0h8sfkI4sYGwfWaNcTFLtibv5TuKEstDhTaMcpvYNarrK3bOOIy1/RBDa/+G0yFpcCjJxHAYB4Oy97/QML6lArn6akyyJcH0VVB0ge0sh5BqRragkYYjuGFar7UxhE11AfdZI3Yvj3HKyLZ1fMObqwejfCzjP9Wfg6I7ZrPQ1wmosmPb/DuI1h6HaRj8x/qoyO9ES8plKu0wBGk0ELDzF7iVETIGUXkzoi2e+b9XYFTs4exREBdZKblLc2HIB0bioYfPyl5qrzh6yM5tUdp3w9motuyjzFkzoFVJXaRuNPRxOTueg8xup41ybNS/zXqfKOlnPX9c1bVumnQMx8/BOvSlvO7ffdZ0fkyPyPn16OybWBze9grk/4QFqy51ftvGDatlwEjP/eqx7iJuRG5hItQ/srDV9gZ8DtPHOIi7t9fKtlfqkCNbx+G2QZv0aAXpqXemcSHmn1YVJQT3rLJJkzVisaVJRUGc21VUjfZ1ZHu9POTdH6IKgIpx4ra9TcgWzSE1cA9CWJFs84HFMYHBzcfsBEKFqmpRE6JFlxz3YAsqn6OgpGEWw4eMyWobF4uuJA9SEQvtV7uppo2MUuKdLoe+G0gVW+oZn0QnftYaM7HmPC7LxeZmxgi8trLW8BTgWb1c2g3gnjqkc8/S7IaG5XyWOgk/EHo7H0SL/Ubny++pGoY76CNCgH+czNF3z0g1OOcYZoiX6y1hNx1Uy6Tse2EhNVNlOJr8BKM/1S/apy6/Ah+ZA1IvcK1XpRJ7Y5Ercfkm/worgygC0w/00ZZM5PUclvTbrNKM3pJdepWHHiGsEu6bNFAddBta1eH2yIliSlonvj9ccljnOaYY+ZJeAlBr7qoO9d94JiVyv85STyS7U8XTSUL2D5xsnJqvUqzdb37XzzqVMTPUFKpb6KN3PXivZ0iYA3Z2DeBVt95HiywcpfvDIeOiyowbih74hw0mj8sWjfM6cDZ3khx0qtHTEnfkz7QJSsggrLnwKeI7jSYklUvuvvxSWF9APobXKLxC9nUJjfV/aBGsejFDv1uyDqHdvGExjvD36o9SelSzHvlwr0WjsbtTQv+eTsNZhR/NfnuphCoJwkicL23f1w/DkfJUZAXPU29jvOTjjwQciJHI3H8U16tTg8UmAvYALo/h9KxYLmBKZH0HzasFDbHa3DoF3BH9rM7lA1P0B92/KcOWL0yWwGDpLxgRFtXbBrcMgay3NdmUTL1u3TQswWBvfr1jbKdh29OLGuof7YvxIKBFgIUDnJooGr/mhgLzUdRWuXm/z/DZtkdfnTd7AUQhxoemtUPURTz+u8MRUnTHanDcV8LB+iHTUqngYlK7VWDejud1FRly/FrlP0tInPolmsj5sO7Uclu0svxYJKeeMfi43Xt2wXuF7TqT5XVL/WyGfv9KnHorTrVParaRSdwVdyPPnf6op9vaS/n54B0t0Oa4vraUiUuWCkLnjFz0upp2XaeqSHG26pA1ddm1+x3ogqLRKT+5/vjgPp5zUdloA0UlCUtbKT3qZdgW6+hKgFEC43weN31dh1Rs5XNX0gdV/cvuYFucftrKVXhQXZxgddscjFXdskbvm8iqlQkIKfi7d/LEkoDloUwQnP9EhSvpSWfkAJ+zHHJtIz/TrQPMK5jmyOXzvR70Ij2a/zIeTIlN+Bjdqxc0p5rr/DY1w3gEO+A/tW73YS8+yL3tg93evA8y6K8uYQBmYXxTLUokloiGHp4sWMPsFQt6yWCQyxCogg6PrzxrcVmFlPnBXmPGGHwR/oUXZe6blI9/hLvpezvMpMRF0gb6R/8axrsTFKAv+ROdLZNnIi4GTW+bUQoSSJTE61aQa6Hm6kIJevrF0N4imnjMW1uA+OZ2ip5ramwIBRY/MUQRjHrNIujcS1/EA9BtE+4nE8U102p4klmnRNiivLm+mb8QL8PAsqkt72eLreOUa3lD3OC2FE+qfepkyB9FHFzfH4xQO4jnjnprGnuw0VaER60WEz/qSKYySBO1XkrFzBEkHuZPUVEWlNxs3MeHQVixvX3vKIalPxe+xh0b5ZM8iY7z39EfaeOU/uUBxLWLQDNt77nBglr7jUrIi1R+fv7NKQvdayAla8WBP5LPq0mWs/P7lUZRXYLN5pbzaZ+uCH3y3TNnTpOcbjjIhjJ/WfSypnmEc7j90OvZc+GRuDd96VnTUkbyYMv8rp49ckdQts8hKG4yERv9aZlageEG8vbhLvI2yXDREBpX8CO+/ujeTOzDoPZNvPYNvPksgN2b1mqPNZqASVbDgK2N9QaTAwLy2fvL5kybxKm2h6yFdzRGdV7dcTKjO6IABlFO5Fbc1Kl7yp3f3J9/NmxLz+Yebv6eHtn2q8snLtwOzrAvvZk2/uWv+aG0qDMqqL35ZQtq5QyjCZNif1kY17M3oMbyG5LZdthS/mXsi3TIAHZ7BwCVpGNfPJWKFwfc48kYsTTGWM0dLOgPeXfARus5KeTR68A5g7GTQwNl1ou8XsN7vUiju8uDBoge1/ajb+R5NX0p3ALFIN7AQ1qPIuxW5QLGeKJ49+bLOPMuzxZJhMJcZg5A6rqvf8bdhsofmfnfLC7P3/9w3c3A9OeXenlqbi0DyUtSBlbS1oIg20BcFq5M7a7URjKIraxElo+s5PeJMJVA53eci7E5LkPcn6Fnm891NV+D8F1iPfLsKtvTj3WIikkZr/J2m+DTQ4/fVfDx0wWfR4c+Unlx5KM6je8ylHd9gspE1coTX9GshLJkAdP26gVN752nalN98UPaq/ebAWp4pVoKI4rz9h7XKvldcNOHdtt/xdnF8q9KBZ4d36TxaMU1lz7J4Q1hntffVJYP037bqQc4xz3aDs5F/VbvOthvqlvqr7ix1mN207N9s9OXnU/+OiFHPf8PI+s9iCnN5v/2qiz1ojwh7f0z99gfsF7v+LcEVZOb08bfHE631It0JAOTBNtnYepgkEwmYoRaMS81BorgilJYHO+4QiYTFiBC56pBrHyJMxyVFwRes/LU3a5ZsVUS2ufzN5Sx9j2yEQ+m5ojxOSOcpuIZB4EOoWgCmiLhuIF2f1WZX+0/blR80OYXeCIoTmcpDqFajHpFMUPLk5Qjg0jEXlnBptA3YVQ133NiJd64iMhAISmVZEcMRGhrhhk+C5Q/2PRJ2UKBxKNnx5TXGnqNY9jgbBkMOJ/3AQoSLFzsuCnItsjTSvWpWWbDisrRt3Ns5wi1/aJCQ5PEXkqJScS8b9mkm8pqGxjUgdr2RR7twU4fjhcTQTaXbdcfVGnKJ1RAZTJT2QtVxczYpniRjnkMWqhKvDr5yYibA40vOkYCB+7qXwf4aHoF1QZQ8Qr9JHbK03PlsDjW7LKrrZsLx0/Vf5zp3EPsK2FbggbXEwpo6fFdEZ/xSZLhcQoiEu0E4ImssDN7oLc/nhjWpJUkbXP7OkalJkCA1JHzRmiSSy3ShDTSjX9JVoqz/8ilfxL/H4BdH68ECzMex2ED/oHbOyYa8GjhlOglOrXlYlDH8mlgftvAAc5ynirZIwofu62RK/C9dnKRrWGx1YOYYhllhLOMBVqsRJJtPeqK0Rs/HIP3KOsyfPwPztQeM6vPR1mrFa4X7S++wrcBvPUEPusMFvaxIG+rZz29rB0KxtN00UIvHXdUQXvjub5zIQiZP98P1hQ76kGzzuYgQDiqZqHN9d+SGc8Bl3+qXWR7VzCMbjKpviFVufwv1lMd6I9An10Gr8t9HNnlwwPKtPhsGViHAMDtVcxlG7xsWV3lk/Z6U+OgO7zYYFZQWsy2LUUmjuwvaRgxj05wxZYTdDGvKFsb7A/QL3/wDcXb6Pk1QSgAb298pQt6sOu6FHsPvrbgBu4tmalvMzO/P/Wsy6K4drwXv0LLB/q3L3awk+vgg1mmbtcHHesTjdvsHE2o9gL1+6+udjC5ea/isDy3NoGiUtqs9n8qPbvtvl7KPunQ06VgpUdjG56r1Xphz+PN9s2qERP3700fzL086s2f3RPxd9dI6cGXz3oznet3ROPO/w8RmD9hX7dfH2zP/oooGs6VjbMD7BMR3nrMiPodtqOx3jJucvcL7A+Z+B43bb9uzUezpzpFFMrUWIKcnCmxetGiiC54yNTPeEm9IBOZOODLOTi2+REodej/RJCtsapzoP/EWzduF90pPMo1jANo7tAAacHD2xWngm+zyVB/JWzgOQq5XIH91GHvXJopR3QHEZXS0X1ZIrxUN7yv5iEOFKvgFPyZUnpSUAZe8uco3p5hfCFcaoqmQuIUlbAV20Rk/UD9UxQyY5l6WG4u69VRaVxgNyzNiLnZDk7iTyMAdroCLJlXJ47/nZbSMNQ1WsjB8zGQwlZ6/MdWTPX71H8Ib4Zq1wiXc7sjotMf1NLHMfl9ZSAmU8LoQmc+HCmDQ0MB4bhdtpBY9ILjJ+R6KEFvdFhPjHrWI1Q/mTqt6enJtuHDaJL918naiSboCs6cL3gOMq8gzWfS2Bu9FDy4rCcaH5Q1Ea9ea2RiSvjxvxD683HeOlvzN+ZH6Xk1UU1aL0AurDZc3aKz1qi29HNGUVziDR3Okt3+D4DSRKPrIoAheKt2PFpyXjjLtVIStglMO761TSh0WYxBHfuBg4QkV1VJ2RKz6v68hqZnvUjbbRgpU2OED9ky3W2PvaAngy01E01L23bkwrdPFM85859iZHzV+IeXG0rTsatRYzsfnvMh8yhUor+eq/phpnu3+qcVeH9bpYwAvIfDHKeUGUZ1yzULRETxWy1LlTjrcdeEVtszc4oBMuhzcDXZnd/bB9TBZc4EmQnyQS3eXSl9bJOKbc4x+R0aYB9Fw8s2mN+SgHoZLKzpNDgdZYDttfI4XnzHD9/meJxF3Km3tO6pea5CbaSkJbkJX8I6penAqGEJoMurIOH+EDZXd8MBmutMibWfwtJHchi/crHCtGdBf8bVZdJPfY6EMNu4zbs1cQ82b62hvWVAKMc4xFohSV/YxJRgJZljwnPw2jSUyfsKQtrwCB/TNe4WKqcAzYXqgGGSu8kSm64Zqplh2Idsis3W1VEBuT6dt4TeoU8JmUq5goMKip/MJWX+D894NzwKw6TDPF1CCVbo6S2i9Pjn8Z+DLwZeD/twEAdeKtaIOnD/9a89f7PxLoqwAQSjZYgedazfbxQRc/MAle9Qdt56YM3i9r090P4oSfv9TUFbenib2v0ly577/4/NvfLioiTk3QQUDdb0D/K5Jn5xkwQZqpLiFIo6g1RQ14R4kRPOX0Q3OludIWhcA9gdqh0p65ZZbKOOh5QG2Tgg5RdUDCotsYVNLeRnTicDB/Cp/QRjntO9ojRsuHtf8lw2vo64UF0qoRU63CfJS0gOfOXpMMWJUAHglJxCG6ogjmSdaK4pEEDWDwZ7sna0CKZolBZlhbYwMIO/4jE3mijE0Ya0umSocteBO/WjhpJFgaUtabZjqCHA63RjxNqmJWhhDBiGHa6PcAclyIBtWMVhHA1CgoTYzRKPGc1048uTKFy2wK7P41mqYU0zDjaPBhHhjyC+b2fFR9+8PC2XqP9zTl3gl6H18cPv4iE11H5lGGD4Ylz5NQKINrngFCzVrZj/nkCmWCuTmBO/maOGKIP6V8GZbcM57OOPANX2J8+z2BSIHKz5CsWasyUS3n3fvFZ+luYPu5zpeI4u1klSgeROxtHpdsYD1HQ0PQTs5no0KUZFrcnUlz0g+cIxyAfBOdyYQR5KzG9SzV3NuWCNwv74+06ev1ruYbXZ1tdbZkKpmRf0hOCQqL8pd4UFvWVDiFmh1as+nKoNpyvXdgej2ytT1Q9IpxLtjkNLz/kXUr7AEqgy4QnBHPHnG/UvwvbV8w+93ibQqwQLrYTYR47ZdOgKCt2Pb+zt/JmZOanwFT24K//VaoumqZYkEyFUnrVTAchylNzDNweT/3Ngrs+J2DcIbe6UUSP/ogzz7kYI8cnFhU2SxvaBBf3GdmeY/igODdBHqfAA0U0e2N4vZS1zDEYenvkKH5LgqyBwPnRTV5Z07gAF+grZzPASBLsvAsKvGDOoU7qKxUdTS4HZLUUSXtUq4m7u9JEk8b3yCgDHbQAgn3GjSUwa0huZg0cAdvzT6z0AMWneVQivtBDig3pPkYu7iyfzKQ13jYzGF2P5JqWVcq4tWFH1Zmpo9K0TucEBbKEZetNMY9tDXeO5GjlcS62QDVO1eQgy2OV4gXOARmeuEb2r4SQGd3qGhr7Z7Y1Z+vZL8OmX+SYpzeVWXzKLhDPvLcwai872LOMUwHVF4+VIgNQA0eFKiV9+Is9HrvxipMxwPL6SXa6FRIaPAHVmlX/gC5B7wNzQWumyMBjw5SBkLx5MgSwIlJmm8WgxMy95amwIAyzANXWYvEs/g1SQ9OiOLNHqiuhso2y3oCfEeloXdtLg0SZujF/dyXCQKrlRGMcvpNrRYGdbIDn5/5lMqtyzn2I4oYtiMR4xSDy7GZ9RiuiSEZF4tMf93EeHNtKJvu+hSm5PIRL344Z/xGQb397OT2vfYmkocmr1SJsEL0RNsxLiTK9Z58B2jVxe4daCcAzIl+2Az5/grEAQAJWVTOGQlkBfeTOZRpHFWcRA2uMCNw/MhY+VBsMNrQSYrpPqA11bBqM7IoSnFAfJfy/NjJ79yr9loNkQtBR9e1EyK/iedIhlGNZM3T7ys9o5XjvMbN7UIJMtTisRSFd8r0jl9Fj/3lKVBYc/hQ6OFx5dlih1O635mQaEphmNW0ux2kL/0BRahefeu18p6gRI6eHkvkrGl86r6/Zux9JmaqXqQg/osmqsWphrsugqbeuEw13ueVYYNOEcIP4dmtD2sctR3mjnL6La3rbIU5yk7I67YN8lUQIZo/5EcQvmcIVX3LXOOcmDSEcshhueTIt1iF0sBvZi87kJaZ53DB/GXIJFQ0JHt4oCcJ37CXkRsAhCtrcUtmYU++qeAY6j3aCwekjItzUEXYzWuFvJNCQQxEyR7dAjdby+HQxvM1rye1DFbbSDbpXbrfw0qbgascVSXFTyi0Bx4PA+04B0tsVTTHg8tsRe+P+McBlJaD7bSAElu9qrBxZeeDSBJE87vml+xhZGwz5t58x7nlOr1OGlm85rC6gL8yZ/OjHS3n1TWHzcbSYgwnhcWIuGS4xUiueou/6PKP6uDJUJdmGm0SJQ/0WD2tn4QR1Wh7bALlZVWusggTQsiJCE6voyeLHrr5oDeX0yOu5eg9SuoQh9fmEyiTR+7HNWqdp4ARv6UGk/vaicsPEU30TodVvdWcyHKY/ZtsGA3E+6VOvMRS67RmtjWzSzjFYeJ55w/vOhTv3blz/IY2Ya6OnZQrsnJs2H2dMggw/UyYnde/01SWozm7/OgCn+lY35mUN223Mz+x8cEOC7X0mS9B7h2b3n1k5FXGwTvWVzkVpmwakb0AFYZ/+6BqYw6f2t8N00haNXC7J84ML9qSVb6algtcLZXt91gdc93AXq17qGv45kUrtspzDBZMCGTN4N6bRMW+fkkIsrafTrhhe5qyQ5A3nfL+4+LsK1sBosyR+hUEkwnfdOGUR6qa5yuSGDdS1IEzK0Ob6FrnMt5zZFfKrXK1vJhtK+wZSR4Rwu28MKBV8grQYc3mtFgxcZNfqib+99m6fp2e5GmKvCcZp7vDC1LqMLHg2gUXIRuiqYcaUddnfXNYBdwcc5JTkakFguhIlGVroiOPQ6gNveQgiw/u58qp8jzNatKl2xg7L4sLBZufEYIM6s7DXResKfUietQWYyD1xK8dNKZ62rybjrtvo5Zr1vKHbntsFg2pU/IWG/vaH5mk0dvr6PJy/9Sp2EOZzV/bPflZdwO6ljf1nNe9ZIbCy4O5EyjJ7gF2ubDuZ8ya2v3XtGzbFVKdS13bREdSukEf8jLTQ3ZEEZ9zZddrw98ifReIoDMZmsYnwLQ4zQ8XpOBUGn5ww7tAlrkvWzUAMcoKvW0bjVnmppQJmiTNd4fWG0lqP8RqHvzO43htjmN/8bRT9m/teHgOdx9tbV+ZHfeOWI/n0P2m6Vw5oMHPDv5Nmqg03V6PmU6Zd97Wk/sU2hlpF6N/KtCsjjjXFnp6r0R82zLmfhiAbT8nR1Cx0Kk8xT2lI3FHjrpwo7LewT9VDdy8boZkgv/wErJ4qE5ZlHpnuVtVqW0T02f8rLYG3EqM62FTrh0LNrg6NYhXD3ZBNOMQnIpBm5qXqxgrA1EQIUZCxswgFTXUZ5rHsmL0J+DYnR9ADl5JBXZQO6D6eqFlul8u9IKmlprvZaWPTxV8oxzDhNg4j/VLDlvxpdIxFqO92ylef+xmOb10mrLqke4SQlooFzwrSyQCOkTi3FcrkApZalJha46oRjYBJnxzUlKbhbs8+H7ZfrPvJLONpC5z8u08qSTNqKmmOpeJ5WA0coxmWI4Wy1tWXO8LMvmVDB5XwhZ2iPt+cjgVbFsBjYnZNg10aTZPE1mumo5jnALzNkizuath8OFAIKurAY8erxCEP8x0qbQ9u/GQvExuQXtv0Ri1QTnTppIJu9caqQLCzen4qRY8+Tiof5/JLx+VJN6bJhDIyWSOveXkIeVhXf4uAmoUTKwG2FUzeEYnvyYALckV9FUD7LyEVY0jKT2j1h37zBkq9Dss+n53phb1PwRaC5cY+H4Iuovg/GyrtZprNYEd4e0VVbWBCpq55eTmtB2+7fvNCu+eWts/Xs7DXvlHGSDR1aoHMLhjm3+/jjfV78Kg9668blA0KDKEm0pg90LVYTPjXW6EbFosTekQM7Z3P8PchllouSJD4K6nVxXCzQWrQiKvlCt5WgHbM0Hqs3ANwM+3vVnTUj359HvdsxpytueP2jhIL86T0rYNzw7o3/+HNXDIoXE3eJ4MLu74UIw+uoxRWqYNUrVMFPs8UG0xpi2MHwBCuoRdlDXFZ//lssDR/1w2RFkPcVNKQRopTE/wSPUKpHplYfgvsJiIHiK2aO18NIIlCzpJ17TcQYdZad1jh0+pUvfULIGbohNpiK6yhpHDfERoj9g77JHtjfprbGKwooinKKrVcgol0nxfs7amT3ToFUrU94YmMg9lwLPl4OUMuJ5e94VKDSoV1U92pN16u7X4dsNp32/6TLu2Wz3S/T6mkbZntFhOLnOY9VMmkr+qEVUTX3Vw+TzdK2jy1zgTjiwedhNC69c2oxoy1tzXFrHPEj0WJS+fD08CeGPUQC/wiaJMRmqvqTZvkwFP2zbP0nYtp4dP/PRGduaFq/g3sWa75SGzwh/oVojhYd3vTVT4hQiSA6d8SNfPPPhcWxOvaA5AH4j7+BIdsqTFXrBD906c725bn51+Rw9sle71OVtfmpIFwxp6hdH04J2lu5LsvCS6m4WCDJ3YpDum0fBK2126l/TUYiFoElmnoHr5j5pX+lPuUVEa02Xj54/NideD6HT5bt/rU7XtWOr/AFBLAwQUAAIACAAlZWREDxMtz0wAAABqAAAAGwAAAHVuaXZlcnNhbC91bml2ZXJzYWwucG5nLnhtbLOxr8jNUShLLSrOzM+zVTLUM1Cyt+PlsikoSi3LTC1XqACKAQUhQEmh0lbJxAjBLc9MKcmwVTI3RlKSkZqZnlFiq2RqYgEX1AcaCQBQSwECAAAUAAIACAAaZUxEzoIJN+wCAACICAAAFAAAAAAAAAABAAAAAAAAAAAAdW5pdmVyc2FsL3BsYXllci54bWxQSwECAAAUAAIACAAlZWREbOAH2AorAADMSAAAFwAAAAAAAAAAAAAAAAAeAwAAdW5pdmVyc2FsL3VuaXZlcnNhbC5wbmdQSwECAAAUAAIACAAlZWREDxMtz0wAAABqAAAAGwAAAAAAAAABAAAAAABdLgAAdW5pdmVyc2FsL3VuaXZlcnNhbC5wbmcueG1sUEsFBgAAAAADAAMA0AAAAOIuAAAAAA=="/>
  <p:tag name="ISPRING_PRESENTATION_TITLE" val="Program Progress Traini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2115</TotalTime>
  <Words>1148</Words>
  <Application>Microsoft Office PowerPoint</Application>
  <PresentationFormat>On-screen Show (4:3)</PresentationFormat>
  <Paragraphs>221</Paragraphs>
  <Slides>49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Solstice</vt:lpstr>
      <vt:lpstr>Program Progress</vt:lpstr>
      <vt:lpstr>Program Progress Overview </vt:lpstr>
      <vt:lpstr>PPT Modules </vt:lpstr>
      <vt:lpstr>Login</vt:lpstr>
      <vt:lpstr>Login Page</vt:lpstr>
      <vt:lpstr>Register Data Clerk</vt:lpstr>
      <vt:lpstr>Register Data Clerk </vt:lpstr>
      <vt:lpstr>Program Progress Table</vt:lpstr>
      <vt:lpstr>Program Progress Table</vt:lpstr>
      <vt:lpstr>Data Entry Table(Combined)-User</vt:lpstr>
      <vt:lpstr>For data entry add the number of rows you want to enter data on then click submit to save the data</vt:lpstr>
      <vt:lpstr>Data Entry for PPT with combined achieved</vt:lpstr>
      <vt:lpstr>Data Entry Table (Separate)User</vt:lpstr>
      <vt:lpstr>Data Entry Table(Separate) User</vt:lpstr>
      <vt:lpstr>To enter data add rows then enter your data and click submit to save </vt:lpstr>
      <vt:lpstr>View Data </vt:lpstr>
      <vt:lpstr>View Data- Activities</vt:lpstr>
      <vt:lpstr>View Data-Results</vt:lpstr>
      <vt:lpstr>View Data  for indicators with men and women, Editing of the data can also be done here</vt:lpstr>
      <vt:lpstr>Setting Project,  Yearly and Quarterly Targets.  Select from the menu either of the targets you want to set </vt:lpstr>
      <vt:lpstr>Setting Project Targets </vt:lpstr>
      <vt:lpstr>Data Entry form for baseline and targets</vt:lpstr>
      <vt:lpstr>Setting Yearly Targets</vt:lpstr>
      <vt:lpstr>Setting Quarterly Targets</vt:lpstr>
      <vt:lpstr>Edit Project Target </vt:lpstr>
      <vt:lpstr>Edit Yearly Targets </vt:lpstr>
      <vt:lpstr>Edit Quarterly targets</vt:lpstr>
      <vt:lpstr>Maintenance Module</vt:lpstr>
      <vt:lpstr>Maintain Districts </vt:lpstr>
      <vt:lpstr>Maintain Districts </vt:lpstr>
      <vt:lpstr>Maintain Counties </vt:lpstr>
      <vt:lpstr>Maintain Counties</vt:lpstr>
      <vt:lpstr>Maintain Indicators</vt:lpstr>
      <vt:lpstr>Maintain Indicators</vt:lpstr>
      <vt:lpstr>Edit user details(Admin)</vt:lpstr>
      <vt:lpstr>Edit Your Details</vt:lpstr>
      <vt:lpstr>Scheduling database backups</vt:lpstr>
      <vt:lpstr>Click Update , the stop and restart the scheduler so that the changes can be effective , a data backup is done automatically when the time arrives </vt:lpstr>
      <vt:lpstr>Manage Form Module</vt:lpstr>
      <vt:lpstr>Manage Forms</vt:lpstr>
      <vt:lpstr>To Edit activities </vt:lpstr>
      <vt:lpstr>To edit results, double click on the data you want to edit then click save changes  </vt:lpstr>
      <vt:lpstr>Upload Module</vt:lpstr>
      <vt:lpstr>Select the file then click submit </vt:lpstr>
      <vt:lpstr>Reports</vt:lpstr>
      <vt:lpstr>County report –Activities </vt:lpstr>
      <vt:lpstr>County Report –Results </vt:lpstr>
      <vt:lpstr>District Report – Activities and 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Progress Training</dc:title>
  <dc:creator>Maureen</dc:creator>
  <cp:lastModifiedBy>Maureen</cp:lastModifiedBy>
  <cp:revision>60</cp:revision>
  <dcterms:created xsi:type="dcterms:W3CDTF">2014-01-02T04:46:32Z</dcterms:created>
  <dcterms:modified xsi:type="dcterms:W3CDTF">2014-03-17T05:19:49Z</dcterms:modified>
</cp:coreProperties>
</file>