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1"/>
  </p:notesMasterIdLst>
  <p:sldIdLst>
    <p:sldId id="258" r:id="rId2"/>
    <p:sldId id="263" r:id="rId3"/>
    <p:sldId id="264" r:id="rId4"/>
    <p:sldId id="265" r:id="rId5"/>
    <p:sldId id="256" r:id="rId6"/>
    <p:sldId id="259" r:id="rId7"/>
    <p:sldId id="260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04105-BCFC-BC4C-BDA6-460246C5C1BF}" type="datetimeFigureOut">
              <a:rPr lang="en-US" smtClean="0"/>
              <a:t>10/2/19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C2BD4-021A-5B4F-9955-005DBAE37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6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have in depth knowledge of who your current and potential customers are, you have already won half the battle.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2BD4-021A-5B4F-9955-005DBAE371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88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this, I had several ideas for models that can be created from a good customer database: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2BD4-021A-5B4F-9955-005DBAE371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80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2BD4-021A-5B4F-9955-005DBAE371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59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C08DDD-2CB6-D946-9196-7AA5FA7580A7}"/>
              </a:ext>
            </a:extLst>
          </p:cNvPr>
          <p:cNvSpPr txBox="1"/>
          <p:nvPr/>
        </p:nvSpPr>
        <p:spPr>
          <a:xfrm>
            <a:off x="5157788" y="5700713"/>
            <a:ext cx="4243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By Elke Hansen</a:t>
            </a:r>
          </a:p>
        </p:txBody>
      </p:sp>
    </p:spTree>
    <p:extLst>
      <p:ext uri="{BB962C8B-B14F-4D97-AF65-F5344CB8AC3E}">
        <p14:creationId xmlns:p14="http://schemas.microsoft.com/office/powerpoint/2010/main" val="352701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95B688-0874-E94A-9799-92388DBF1BA5}"/>
              </a:ext>
            </a:extLst>
          </p:cNvPr>
          <p:cNvSpPr/>
          <p:nvPr/>
        </p:nvSpPr>
        <p:spPr>
          <a:xfrm>
            <a:off x="2401646" y="2736502"/>
            <a:ext cx="75882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>
                <a:solidFill>
                  <a:srgbClr val="333333"/>
                </a:solidFill>
                <a:latin typeface="tabular-numbers"/>
              </a:rPr>
              <a:t>Get closer than ever to your customers. So close that you tell them what they need well before they realize it themselves.  ~ </a:t>
            </a:r>
            <a:r>
              <a:rPr lang="en-AU" sz="2800" i="1" dirty="0">
                <a:solidFill>
                  <a:srgbClr val="333333"/>
                </a:solidFill>
                <a:latin typeface="tabular-numbers"/>
              </a:rPr>
              <a:t>Steve Jobs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517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212ECF-980E-2C4C-B77B-2C6C9E311856}"/>
              </a:ext>
            </a:extLst>
          </p:cNvPr>
          <p:cNvSpPr txBox="1"/>
          <p:nvPr/>
        </p:nvSpPr>
        <p:spPr>
          <a:xfrm>
            <a:off x="3860238" y="5979716"/>
            <a:ext cx="6440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How? Machine Learning!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937894-48F0-8B46-B044-3E5B9ED2FD9D}"/>
              </a:ext>
            </a:extLst>
          </p:cNvPr>
          <p:cNvSpPr/>
          <p:nvPr/>
        </p:nvSpPr>
        <p:spPr>
          <a:xfrm>
            <a:off x="3741179" y="406565"/>
            <a:ext cx="2071688" cy="20277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Relationship Management Software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3996C0-AC90-FE49-86A6-A876650B1FC7}"/>
              </a:ext>
            </a:extLst>
          </p:cNvPr>
          <p:cNvSpPr/>
          <p:nvPr/>
        </p:nvSpPr>
        <p:spPr>
          <a:xfrm>
            <a:off x="4814885" y="3041677"/>
            <a:ext cx="2469357" cy="23717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Customer Database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A97EA2-13B6-324A-B140-3E55BADA18B6}"/>
              </a:ext>
            </a:extLst>
          </p:cNvPr>
          <p:cNvSpPr/>
          <p:nvPr/>
        </p:nvSpPr>
        <p:spPr>
          <a:xfrm>
            <a:off x="6379134" y="406565"/>
            <a:ext cx="2071688" cy="20277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Loyalty Programs of Value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1AC6CC-548D-E946-8B30-85CDBF596ECB}"/>
              </a:ext>
            </a:extLst>
          </p:cNvPr>
          <p:cNvSpPr/>
          <p:nvPr/>
        </p:nvSpPr>
        <p:spPr>
          <a:xfrm>
            <a:off x="414813" y="1818365"/>
            <a:ext cx="2786063" cy="135731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Recommendation Engine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027756-6B25-4542-843D-1FA8D590E800}"/>
              </a:ext>
            </a:extLst>
          </p:cNvPr>
          <p:cNvSpPr/>
          <p:nvPr/>
        </p:nvSpPr>
        <p:spPr>
          <a:xfrm>
            <a:off x="414813" y="3519317"/>
            <a:ext cx="2786063" cy="135731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Forecasting for Buying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69B587-71B4-2247-A6DA-F532BEEF9BD3}"/>
              </a:ext>
            </a:extLst>
          </p:cNvPr>
          <p:cNvSpPr/>
          <p:nvPr/>
        </p:nvSpPr>
        <p:spPr>
          <a:xfrm>
            <a:off x="8908010" y="1818365"/>
            <a:ext cx="2786063" cy="135731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Targeted Marketing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D3774C3-5DBE-EF49-ACC8-65FF9F6FCCBA}"/>
              </a:ext>
            </a:extLst>
          </p:cNvPr>
          <p:cNvSpPr/>
          <p:nvPr/>
        </p:nvSpPr>
        <p:spPr>
          <a:xfrm>
            <a:off x="8908010" y="3519317"/>
            <a:ext cx="2786063" cy="135731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Promotional Optimisation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A80086E-C054-3D41-BCDC-6C265372C8A2}"/>
              </a:ext>
            </a:extLst>
          </p:cNvPr>
          <p:cNvSpPr/>
          <p:nvPr/>
        </p:nvSpPr>
        <p:spPr>
          <a:xfrm>
            <a:off x="414984" y="5170304"/>
            <a:ext cx="2786063" cy="135731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Allocation 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62BE85F-7C0A-424F-99DE-1AD3E728E85C}"/>
              </a:ext>
            </a:extLst>
          </p:cNvPr>
          <p:cNvSpPr/>
          <p:nvPr/>
        </p:nvSpPr>
        <p:spPr>
          <a:xfrm>
            <a:off x="8908010" y="5170304"/>
            <a:ext cx="2786063" cy="135731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 Prevention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205BB1-7F90-5240-956D-6BE1C6A78765}"/>
              </a:ext>
            </a:extLst>
          </p:cNvPr>
          <p:cNvCxnSpPr/>
          <p:nvPr/>
        </p:nvCxnSpPr>
        <p:spPr>
          <a:xfrm flipH="1">
            <a:off x="6572250" y="2434289"/>
            <a:ext cx="385763" cy="607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4AEE93C-8591-C846-B5BC-E64063129942}"/>
              </a:ext>
            </a:extLst>
          </p:cNvPr>
          <p:cNvCxnSpPr/>
          <p:nvPr/>
        </p:nvCxnSpPr>
        <p:spPr>
          <a:xfrm>
            <a:off x="5229225" y="2434289"/>
            <a:ext cx="385763" cy="607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B5B3AC-D1CD-7E4C-B3C6-E9E0D7E4B1F5}"/>
              </a:ext>
            </a:extLst>
          </p:cNvPr>
          <p:cNvCxnSpPr/>
          <p:nvPr/>
        </p:nvCxnSpPr>
        <p:spPr>
          <a:xfrm flipH="1" flipV="1">
            <a:off x="3741179" y="3041677"/>
            <a:ext cx="893212" cy="387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B9AA4D-3BB3-4346-92CB-3CC7A5B0A9FC}"/>
              </a:ext>
            </a:extLst>
          </p:cNvPr>
          <p:cNvCxnSpPr/>
          <p:nvPr/>
        </p:nvCxnSpPr>
        <p:spPr>
          <a:xfrm flipH="1">
            <a:off x="3529249" y="4197973"/>
            <a:ext cx="987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D2B2FC-4243-BA4B-A9C0-0856101E502A}"/>
              </a:ext>
            </a:extLst>
          </p:cNvPr>
          <p:cNvCxnSpPr/>
          <p:nvPr/>
        </p:nvCxnSpPr>
        <p:spPr>
          <a:xfrm flipH="1">
            <a:off x="3741179" y="4786313"/>
            <a:ext cx="893212" cy="385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89EB84-9008-F94C-AA5C-08A55D97888B}"/>
              </a:ext>
            </a:extLst>
          </p:cNvPr>
          <p:cNvCxnSpPr/>
          <p:nvPr/>
        </p:nvCxnSpPr>
        <p:spPr>
          <a:xfrm flipV="1">
            <a:off x="7414978" y="3045348"/>
            <a:ext cx="871772" cy="42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E101F95-D0B9-2B42-AF85-9D5EB79B8DC5}"/>
              </a:ext>
            </a:extLst>
          </p:cNvPr>
          <p:cNvCxnSpPr/>
          <p:nvPr/>
        </p:nvCxnSpPr>
        <p:spPr>
          <a:xfrm>
            <a:off x="7607859" y="4197973"/>
            <a:ext cx="1014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731D70F-E984-9440-BFEE-6F61299AFDF4}"/>
              </a:ext>
            </a:extLst>
          </p:cNvPr>
          <p:cNvCxnSpPr/>
          <p:nvPr/>
        </p:nvCxnSpPr>
        <p:spPr>
          <a:xfrm>
            <a:off x="7414978" y="4824102"/>
            <a:ext cx="871772" cy="385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20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6B11C1-98CB-924D-9A3B-073AE92298AD}"/>
              </a:ext>
            </a:extLst>
          </p:cNvPr>
          <p:cNvSpPr/>
          <p:nvPr/>
        </p:nvSpPr>
        <p:spPr>
          <a:xfrm>
            <a:off x="0" y="742950"/>
            <a:ext cx="7843838" cy="5372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CF4C04-A1BF-564B-A3F7-3662229E67D4}"/>
              </a:ext>
            </a:extLst>
          </p:cNvPr>
          <p:cNvSpPr txBox="1">
            <a:spLocks/>
          </p:cNvSpPr>
          <p:nvPr/>
        </p:nvSpPr>
        <p:spPr>
          <a:xfrm>
            <a:off x="657225" y="1188936"/>
            <a:ext cx="7315200" cy="11161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 Statement</a:t>
            </a:r>
          </a:p>
        </p:txBody>
      </p:sp>
      <p:pic>
        <p:nvPicPr>
          <p:cNvPr id="6" name="Google Shape;73;p14">
            <a:extLst>
              <a:ext uri="{FF2B5EF4-FFF2-40B4-BE49-F238E27FC236}">
                <a16:creationId xmlns:a16="http://schemas.microsoft.com/office/drawing/2014/main" id="{239A9E6B-DA64-0F48-AA1C-5047E939A6C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" y="3925197"/>
            <a:ext cx="5686425" cy="18700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872057-4C04-9147-B044-B448EFA41FF4}"/>
              </a:ext>
            </a:extLst>
          </p:cNvPr>
          <p:cNvSpPr txBox="1"/>
          <p:nvPr/>
        </p:nvSpPr>
        <p:spPr>
          <a:xfrm>
            <a:off x="560265" y="1902189"/>
            <a:ext cx="65503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buClr>
                <a:srgbClr val="000000"/>
              </a:buClr>
              <a:buSzPts val="1800"/>
            </a:pPr>
            <a:r>
              <a:rPr lang="en-AU" dirty="0">
                <a:solidFill>
                  <a:schemeClr val="bg1"/>
                </a:solidFill>
              </a:rPr>
              <a:t>*     Customers have too many choices in a modern retail market</a:t>
            </a:r>
          </a:p>
          <a:p>
            <a:pPr marL="114300" lvl="0">
              <a:buClr>
                <a:srgbClr val="000000"/>
              </a:buClr>
              <a:buSzPts val="1800"/>
            </a:pPr>
            <a:endParaRPr lang="en-AU" dirty="0">
              <a:solidFill>
                <a:schemeClr val="bg1"/>
              </a:solidFill>
            </a:endParaRPr>
          </a:p>
          <a:p>
            <a:pPr marL="114300" lvl="0">
              <a:buClr>
                <a:srgbClr val="000000"/>
              </a:buClr>
              <a:buSzPts val="1800"/>
            </a:pPr>
            <a:r>
              <a:rPr lang="en-AU" dirty="0">
                <a:solidFill>
                  <a:schemeClr val="bg1"/>
                </a:solidFill>
              </a:rPr>
              <a:t>*     There is a strong need for taste curation and suggestions</a:t>
            </a:r>
          </a:p>
          <a:p>
            <a:pPr marL="114300" lvl="0">
              <a:buClr>
                <a:srgbClr val="000000"/>
              </a:buClr>
              <a:buSzPts val="1800"/>
            </a:pPr>
            <a:endParaRPr lang="en-AU" dirty="0">
              <a:solidFill>
                <a:schemeClr val="bg1"/>
              </a:solidFill>
            </a:endParaRPr>
          </a:p>
          <a:p>
            <a:pPr marL="114300" lvl="0">
              <a:buClr>
                <a:srgbClr val="000000"/>
              </a:buClr>
              <a:buSzPts val="1800"/>
            </a:pPr>
            <a:r>
              <a:rPr lang="en-AU" dirty="0">
                <a:solidFill>
                  <a:schemeClr val="bg1"/>
                </a:solidFill>
              </a:rPr>
              <a:t>*     How can retailers use data to improve user experiences, create             customer satisfaction and retain brand loyalty?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9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E10B5B-DE7B-0F42-A7BB-A82786012842}"/>
              </a:ext>
            </a:extLst>
          </p:cNvPr>
          <p:cNvSpPr/>
          <p:nvPr/>
        </p:nvSpPr>
        <p:spPr>
          <a:xfrm>
            <a:off x="657225" y="1768521"/>
            <a:ext cx="3442447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Pros: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Range from simple to 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Easy to implement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Continue to improve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Increased consumption and higher profits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Reduce customer churn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C78098-28A4-3B46-B059-2AE680D5DCF1}"/>
              </a:ext>
            </a:extLst>
          </p:cNvPr>
          <p:cNvSpPr txBox="1">
            <a:spLocks/>
          </p:cNvSpPr>
          <p:nvPr/>
        </p:nvSpPr>
        <p:spPr>
          <a:xfrm>
            <a:off x="1181268" y="1026828"/>
            <a:ext cx="7315200" cy="11161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Recommendation Engines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2B1D7E-311C-224B-B022-55D7A3C143B5}"/>
              </a:ext>
            </a:extLst>
          </p:cNvPr>
          <p:cNvSpPr/>
          <p:nvPr/>
        </p:nvSpPr>
        <p:spPr>
          <a:xfrm>
            <a:off x="4838868" y="1768521"/>
            <a:ext cx="34424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Cons: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Require a large amount of data storage and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Initial calculation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Require regular 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153840-C452-A74F-A1FA-AD90BACFFFA3}"/>
              </a:ext>
            </a:extLst>
          </p:cNvPr>
          <p:cNvSpPr txBox="1"/>
          <p:nvPr/>
        </p:nvSpPr>
        <p:spPr>
          <a:xfrm>
            <a:off x="9750015" y="2828835"/>
            <a:ext cx="2571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Fun Fact:</a:t>
            </a:r>
          </a:p>
          <a:p>
            <a:r>
              <a:rPr lang="en-US" dirty="0">
                <a:solidFill>
                  <a:schemeClr val="tx2"/>
                </a:solidFill>
              </a:rPr>
              <a:t>Amazon make 35% of their sales through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68699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D6AFD-C4AC-804E-8E57-0C0A181C7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1464" y="1200721"/>
            <a:ext cx="3114674" cy="4571429"/>
          </a:xfrm>
        </p:spPr>
        <p:txBody>
          <a:bodyPr>
            <a:normAutofit/>
          </a:bodyPr>
          <a:lstStyle/>
          <a:p>
            <a:r>
              <a:rPr lang="en-US" sz="1800" dirty="0"/>
              <a:t>Collaborative filtering:</a:t>
            </a:r>
          </a:p>
          <a:p>
            <a:r>
              <a:rPr lang="en-US" sz="1800" dirty="0"/>
              <a:t>- Needs a large amount of customer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dirty="0"/>
              <a:t>Content-based Filtering:</a:t>
            </a:r>
          </a:p>
          <a:p>
            <a:r>
              <a:rPr lang="en-US" sz="1800" dirty="0"/>
              <a:t>- Needs a large amount of product based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AU" sz="18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As you get more information about customer, transition from content based to collaborative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6" name="Google Shape;94;p17">
            <a:extLst>
              <a:ext uri="{FF2B5EF4-FFF2-40B4-BE49-F238E27FC236}">
                <a16:creationId xmlns:a16="http://schemas.microsoft.com/office/drawing/2014/main" id="{E6CC75E0-186B-5D41-ADAA-1C326AD2AB2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682" y="1598754"/>
            <a:ext cx="7177352" cy="445655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68EA50-D733-CC45-81B4-A0726D6549E3}"/>
              </a:ext>
            </a:extLst>
          </p:cNvPr>
          <p:cNvSpPr txBox="1"/>
          <p:nvPr/>
        </p:nvSpPr>
        <p:spPr>
          <a:xfrm>
            <a:off x="4177682" y="802689"/>
            <a:ext cx="7175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166557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FECF754-2726-0A4A-8C1B-358914E1989C}"/>
              </a:ext>
            </a:extLst>
          </p:cNvPr>
          <p:cNvSpPr/>
          <p:nvPr/>
        </p:nvSpPr>
        <p:spPr>
          <a:xfrm>
            <a:off x="4324574" y="762448"/>
            <a:ext cx="7867426" cy="53331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877B6C5-BA60-8E49-B5F8-AC84D0B7A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52" y="1233768"/>
            <a:ext cx="5122208" cy="43904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D55A6CC-CD6A-174D-B2E3-34C833FE5607}"/>
              </a:ext>
            </a:extLst>
          </p:cNvPr>
          <p:cNvSpPr txBox="1"/>
          <p:nvPr/>
        </p:nvSpPr>
        <p:spPr>
          <a:xfrm>
            <a:off x="972112" y="1430767"/>
            <a:ext cx="399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 versus products in 3D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0779F6B-D4E1-8F4F-A838-311BAB4CBD48}"/>
              </a:ext>
            </a:extLst>
          </p:cNvPr>
          <p:cNvSpPr txBox="1">
            <a:spLocks/>
          </p:cNvSpPr>
          <p:nvPr/>
        </p:nvSpPr>
        <p:spPr>
          <a:xfrm>
            <a:off x="6663242" y="872697"/>
            <a:ext cx="7315200" cy="11161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Key Concepts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81CA17-7441-0043-BCAF-7F56A7E7A14F}"/>
              </a:ext>
            </a:extLst>
          </p:cNvPr>
          <p:cNvSpPr txBox="1"/>
          <p:nvPr/>
        </p:nvSpPr>
        <p:spPr>
          <a:xfrm>
            <a:off x="6359827" y="1800099"/>
            <a:ext cx="42484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Project the products into multi-dimensional space based on their common customers :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  - TFIDF Vectorizer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- Truncated SVD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Measure the angle between each customer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  - Cosine Similarity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Store each products similarities in a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Recommend products based on what their most similar products customers have purchased</a:t>
            </a:r>
          </a:p>
        </p:txBody>
      </p:sp>
    </p:spTree>
    <p:extLst>
      <p:ext uri="{BB962C8B-B14F-4D97-AF65-F5344CB8AC3E}">
        <p14:creationId xmlns:p14="http://schemas.microsoft.com/office/powerpoint/2010/main" val="40561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98CA28-6F03-EB4A-BC76-D46F260E7107}"/>
              </a:ext>
            </a:extLst>
          </p:cNvPr>
          <p:cNvSpPr txBox="1"/>
          <p:nvPr/>
        </p:nvSpPr>
        <p:spPr>
          <a:xfrm>
            <a:off x="6653463" y="346789"/>
            <a:ext cx="44656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   </a:t>
            </a:r>
          </a:p>
          <a:p>
            <a:endParaRPr lang="en-US" sz="4000" dirty="0">
              <a:solidFill>
                <a:schemeClr val="tx2"/>
              </a:solidFill>
            </a:endParaRPr>
          </a:p>
          <a:p>
            <a:r>
              <a:rPr lang="en-US" sz="4000" dirty="0">
                <a:solidFill>
                  <a:schemeClr val="tx2"/>
                </a:solidFill>
              </a:rPr>
              <a:t>  Future Challenges: 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Further develop strategy to incorporate future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</a:rPr>
              <a:t>Combination of models for increased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Creation of web based 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C671B5-8D87-114C-A8FB-4837918CAF53}"/>
              </a:ext>
            </a:extLst>
          </p:cNvPr>
          <p:cNvSpPr/>
          <p:nvPr/>
        </p:nvSpPr>
        <p:spPr>
          <a:xfrm>
            <a:off x="173680" y="762448"/>
            <a:ext cx="5577415" cy="53331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4BE455-5942-EE4A-9A0B-BC4DAE1131F8}"/>
              </a:ext>
            </a:extLst>
          </p:cNvPr>
          <p:cNvSpPr txBox="1"/>
          <p:nvPr/>
        </p:nvSpPr>
        <p:spPr>
          <a:xfrm>
            <a:off x="330868" y="1407696"/>
            <a:ext cx="484872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Challenges: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Dataset: not a large amount of customer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Figuring out how to fit the results of other models into the recommendation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Volume of data and calculation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680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31F24B-10A0-C944-BEC8-6A5E2C447D8E}"/>
              </a:ext>
            </a:extLst>
          </p:cNvPr>
          <p:cNvSpPr txBox="1"/>
          <p:nvPr/>
        </p:nvSpPr>
        <p:spPr>
          <a:xfrm>
            <a:off x="5088367" y="5787614"/>
            <a:ext cx="4927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8399605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759</TotalTime>
  <Words>352</Words>
  <Application>Microsoft Macintosh PowerPoint</Application>
  <PresentationFormat>Widescreen</PresentationFormat>
  <Paragraphs>93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Corbel</vt:lpstr>
      <vt:lpstr>Open Sans</vt:lpstr>
      <vt:lpstr>tabular-numbers</vt:lpstr>
      <vt:lpstr>Wingdings 2</vt:lpstr>
      <vt:lpstr>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Elke Hansen</dc:creator>
  <cp:lastModifiedBy>Elke Hansen</cp:lastModifiedBy>
  <cp:revision>25</cp:revision>
  <dcterms:created xsi:type="dcterms:W3CDTF">2019-09-05T08:55:52Z</dcterms:created>
  <dcterms:modified xsi:type="dcterms:W3CDTF">2019-10-02T12:53:18Z</dcterms:modified>
</cp:coreProperties>
</file>