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2"/>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4" name="Google Shape;24;p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27" name="Google Shape;27;p2"/>
          <p:cNvSpPr txBox="1"/>
          <p:nvPr/>
        </p:nvSpPr>
        <p:spPr>
          <a:xfrm>
            <a:off x="2191282" y="3262852"/>
            <a:ext cx="415636"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leyenda" type="picTx">
  <p:cSld name="PICTURE_WITH_CAPTION_TEXT">
    <p:spTree>
      <p:nvGrpSpPr>
        <p:cNvPr id="1" name="Shape 104"/>
        <p:cNvGrpSpPr/>
        <p:nvPr/>
      </p:nvGrpSpPr>
      <p:grpSpPr>
        <a:xfrm>
          <a:off x="0" y="0"/>
          <a:ext cx="0" cy="0"/>
          <a:chOff x="0" y="0"/>
          <a:chExt cx="0" cy="0"/>
        </a:xfrm>
      </p:grpSpPr>
      <p:sp>
        <p:nvSpPr>
          <p:cNvPr id="105" name="Google Shape;105;p1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a:spLocks noGrp="1"/>
          </p:cNvSpPr>
          <p:nvPr>
            <p:ph type="pic" idx="2"/>
          </p:nvPr>
        </p:nvSpPr>
        <p:spPr>
          <a:xfrm>
            <a:off x="6747062" y="3229"/>
            <a:ext cx="4629734" cy="6858000"/>
          </a:xfrm>
          <a:prstGeom prst="rect">
            <a:avLst/>
          </a:prstGeom>
          <a:solidFill>
            <a:schemeClr val="lt1">
              <a:alpha val="9803"/>
            </a:schemeClr>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2160"/>
              <a:buFont typeface="Noto Sans Symbols"/>
              <a:buNone/>
              <a:defRPr sz="24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9pPr>
          </a:lstStyle>
          <a:p>
            <a:endParaRPr/>
          </a:p>
        </p:txBody>
      </p:sp>
      <p:sp>
        <p:nvSpPr>
          <p:cNvPr id="108" name="Google Shape;108;p11"/>
          <p:cNvSpPr txBox="1"/>
          <p:nvPr/>
        </p:nvSpPr>
        <p:spPr>
          <a:xfrm>
            <a:off x="1554686" y="1127550"/>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9" name="Google Shape;109;p11"/>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111" name="Google Shape;111;p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4"/>
        <p:cNvGrpSpPr/>
        <p:nvPr/>
      </p:nvGrpSpPr>
      <p:grpSpPr>
        <a:xfrm>
          <a:off x="0" y="0"/>
          <a:ext cx="0" cy="0"/>
          <a:chOff x="0" y="0"/>
          <a:chExt cx="0" cy="0"/>
        </a:xfrm>
      </p:grpSpPr>
      <p:sp>
        <p:nvSpPr>
          <p:cNvPr id="115" name="Google Shape;115;p12"/>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2"/>
          <p:cNvSpPr txBox="1"/>
          <p:nvPr/>
        </p:nvSpPr>
        <p:spPr>
          <a:xfrm>
            <a:off x="2194236"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8" name="Google Shape;118;p12"/>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2"/>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20" name="Google Shape;120;p1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23"/>
        <p:cNvGrpSpPr/>
        <p:nvPr/>
      </p:nvGrpSpPr>
      <p:grpSpPr>
        <a:xfrm>
          <a:off x="0" y="0"/>
          <a:ext cx="0" cy="0"/>
          <a:chOff x="0" y="0"/>
          <a:chExt cx="0" cy="0"/>
        </a:xfrm>
      </p:grpSpPr>
      <p:sp>
        <p:nvSpPr>
          <p:cNvPr id="124" name="Google Shape;124;p1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txBox="1"/>
          <p:nvPr/>
        </p:nvSpPr>
        <p:spPr>
          <a:xfrm rot="5400000">
            <a:off x="10337141" y="416061"/>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27" name="Google Shape;127;p13"/>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3"/>
          <p:cNvSpPr txBox="1">
            <a:spLocks noGrp="1"/>
          </p:cNvSpPr>
          <p:nvPr>
            <p:ph type="body" idx="1"/>
          </p:nvPr>
        </p:nvSpPr>
        <p:spPr>
          <a:xfrm rot="5400000">
            <a:off x="3302435" y="276725"/>
            <a:ext cx="5079534" cy="6466903"/>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29" name="Google Shape;129;p1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28"/>
        <p:cNvGrpSpPr/>
        <p:nvPr/>
      </p:nvGrpSpPr>
      <p:grpSpPr>
        <a:xfrm>
          <a:off x="0" y="0"/>
          <a:ext cx="0" cy="0"/>
          <a:chOff x="0" y="0"/>
          <a:chExt cx="0" cy="0"/>
        </a:xfrm>
      </p:grpSpPr>
      <p:sp>
        <p:nvSpPr>
          <p:cNvPr id="29" name="Google Shape;29;p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Autofit/>
          </a:bodyPr>
          <a:lstStyle>
            <a:lvl1pPr marL="457200" lvl="0" indent="-342900" algn="l">
              <a:lnSpc>
                <a:spcPct val="120000"/>
              </a:lnSpc>
              <a:spcBef>
                <a:spcPts val="1000"/>
              </a:spcBef>
              <a:spcAft>
                <a:spcPts val="0"/>
              </a:spcAft>
              <a:buSzPts val="180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33" name="Google Shape;33;p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36" name="Google Shape;36;p3"/>
          <p:cNvSpPr txBox="1"/>
          <p:nvPr/>
        </p:nvSpPr>
        <p:spPr>
          <a:xfrm>
            <a:off x="2194943"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res objetos">
  <p:cSld name="Tres objetos">
    <p:spTree>
      <p:nvGrpSpPr>
        <p:cNvPr id="1" name="Shape 37"/>
        <p:cNvGrpSpPr/>
        <p:nvPr/>
      </p:nvGrpSpPr>
      <p:grpSpPr>
        <a:xfrm>
          <a:off x="0" y="0"/>
          <a:ext cx="0" cy="0"/>
          <a:chOff x="0" y="0"/>
          <a:chExt cx="0" cy="0"/>
        </a:xfrm>
      </p:grpSpPr>
      <p:sp>
        <p:nvSpPr>
          <p:cNvPr id="38" name="Google Shape;38;p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39" name="Google Shape;39;p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a:spLocks noGrp="1"/>
          </p:cNvSpPr>
          <p:nvPr>
            <p:ph type="pic" idx="2"/>
          </p:nvPr>
        </p:nvSpPr>
        <p:spPr>
          <a:xfrm>
            <a:off x="1772412" y="2219248"/>
            <a:ext cx="2414016" cy="2414016"/>
          </a:xfrm>
          <a:prstGeom prst="ellipse">
            <a:avLst/>
          </a:prstGeom>
          <a:noFill/>
          <a:ln>
            <a:noFill/>
          </a:ln>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43" name="Google Shape;43;p4"/>
          <p:cNvSpPr>
            <a:spLocks noGrp="1"/>
          </p:cNvSpPr>
          <p:nvPr>
            <p:ph type="pic" idx="3"/>
          </p:nvPr>
        </p:nvSpPr>
        <p:spPr>
          <a:xfrm>
            <a:off x="8005572" y="2196083"/>
            <a:ext cx="2414016" cy="2414016"/>
          </a:xfrm>
          <a:prstGeom prst="ellipse">
            <a:avLst/>
          </a:prstGeom>
          <a:noFill/>
          <a:ln>
            <a:noFill/>
          </a:ln>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44" name="Google Shape;44;p4"/>
          <p:cNvSpPr>
            <a:spLocks noGrp="1"/>
          </p:cNvSpPr>
          <p:nvPr>
            <p:ph type="pic" idx="4"/>
          </p:nvPr>
        </p:nvSpPr>
        <p:spPr>
          <a:xfrm>
            <a:off x="4587240" y="2019165"/>
            <a:ext cx="3017520" cy="3017520"/>
          </a:xfrm>
          <a:prstGeom prst="ellipse">
            <a:avLst/>
          </a:prstGeom>
          <a:noFill/>
          <a:ln>
            <a:noFill/>
          </a:ln>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45" name="Google Shape;45;p4"/>
          <p:cNvSpPr txBox="1">
            <a:spLocks noGrp="1"/>
          </p:cNvSpPr>
          <p:nvPr>
            <p:ph type="body" idx="1"/>
          </p:nvPr>
        </p:nvSpPr>
        <p:spPr>
          <a:xfrm>
            <a:off x="1612900" y="5033963"/>
            <a:ext cx="2700338" cy="738187"/>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800"/>
              <a:buNone/>
              <a:defRPr sz="2000">
                <a:solidFill>
                  <a:schemeClr val="dk1"/>
                </a:solidFill>
                <a:latin typeface="Arial"/>
                <a:ea typeface="Arial"/>
                <a:cs typeface="Arial"/>
                <a:sym typeface="Arial"/>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6" name="Google Shape;46;p4"/>
          <p:cNvSpPr txBox="1">
            <a:spLocks noGrp="1"/>
          </p:cNvSpPr>
          <p:nvPr>
            <p:ph type="body" idx="5"/>
          </p:nvPr>
        </p:nvSpPr>
        <p:spPr>
          <a:xfrm>
            <a:off x="4745831" y="5236700"/>
            <a:ext cx="2700338" cy="738187"/>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800"/>
              <a:buNone/>
              <a:defRPr sz="2000">
                <a:solidFill>
                  <a:schemeClr val="dk1"/>
                </a:solidFill>
                <a:latin typeface="Arial"/>
                <a:ea typeface="Arial"/>
                <a:cs typeface="Arial"/>
                <a:sym typeface="Arial"/>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4"/>
          <p:cNvSpPr txBox="1">
            <a:spLocks noGrp="1"/>
          </p:cNvSpPr>
          <p:nvPr>
            <p:ph type="body" idx="6"/>
          </p:nvPr>
        </p:nvSpPr>
        <p:spPr>
          <a:xfrm>
            <a:off x="7878762" y="5033963"/>
            <a:ext cx="2700338" cy="738187"/>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800"/>
              <a:buNone/>
              <a:defRPr sz="2000">
                <a:solidFill>
                  <a:schemeClr val="dk1"/>
                </a:solidFill>
                <a:latin typeface="Arial"/>
                <a:ea typeface="Arial"/>
                <a:cs typeface="Arial"/>
                <a:sym typeface="Arial"/>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4"/>
          <p:cNvSpPr>
            <a:spLocks noGrp="1"/>
          </p:cNvSpPr>
          <p:nvPr>
            <p:ph type="pic" idx="7"/>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9"/>
        <p:cNvGrpSpPr/>
        <p:nvPr/>
      </p:nvGrpSpPr>
      <p:grpSpPr>
        <a:xfrm>
          <a:off x="0" y="0"/>
          <a:ext cx="0" cy="0"/>
          <a:chOff x="0" y="0"/>
          <a:chExt cx="0" cy="0"/>
        </a:xfrm>
      </p:grpSpPr>
      <p:sp>
        <p:nvSpPr>
          <p:cNvPr id="50" name="Google Shape;50;p5"/>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txBox="1"/>
          <p:nvPr/>
        </p:nvSpPr>
        <p:spPr>
          <a:xfrm>
            <a:off x="2191843" y="2962586"/>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53" name="Google Shape;53;p5"/>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55" name="Google Shape;55;p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8"/>
        <p:cNvGrpSpPr/>
        <p:nvPr/>
      </p:nvGrpSpPr>
      <p:grpSpPr>
        <a:xfrm>
          <a:off x="0" y="0"/>
          <a:ext cx="0" cy="0"/>
          <a:chOff x="0" y="0"/>
          <a:chExt cx="0" cy="0"/>
        </a:xfrm>
      </p:grpSpPr>
      <p:sp>
        <p:nvSpPr>
          <p:cNvPr id="59" name="Google Shape;59;p6"/>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6"/>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3" name="Google Shape;63;p6"/>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4" name="Google Shape;64;p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67" name="Google Shape;67;p6"/>
          <p:cNvSpPr txBox="1"/>
          <p:nvPr/>
        </p:nvSpPr>
        <p:spPr>
          <a:xfrm>
            <a:off x="2196172" y="641223"/>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8"/>
        <p:cNvGrpSpPr/>
        <p:nvPr/>
      </p:nvGrpSpPr>
      <p:grpSpPr>
        <a:xfrm>
          <a:off x="0" y="0"/>
          <a:ext cx="0" cy="0"/>
          <a:chOff x="0" y="0"/>
          <a:chExt cx="0" cy="0"/>
        </a:xfrm>
      </p:grpSpPr>
      <p:sp>
        <p:nvSpPr>
          <p:cNvPr id="69" name="Google Shape;69;p7"/>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txBox="1"/>
          <p:nvPr/>
        </p:nvSpPr>
        <p:spPr>
          <a:xfrm>
            <a:off x="2193650" y="636424"/>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72" name="Google Shape;72;p7"/>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7"/>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74" name="Google Shape;74;p7"/>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75" name="Google Shape;75;p7"/>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76" name="Google Shape;76;p7"/>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77" name="Google Shape;77;p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0"/>
        <p:cNvGrpSpPr/>
        <p:nvPr/>
      </p:nvGrpSpPr>
      <p:grpSpPr>
        <a:xfrm>
          <a:off x="0" y="0"/>
          <a:ext cx="0" cy="0"/>
          <a:chOff x="0" y="0"/>
          <a:chExt cx="0" cy="0"/>
        </a:xfrm>
      </p:grpSpPr>
      <p:sp>
        <p:nvSpPr>
          <p:cNvPr id="81" name="Google Shape;81;p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87" name="Google Shape;87;p8"/>
          <p:cNvSpPr txBox="1"/>
          <p:nvPr/>
        </p:nvSpPr>
        <p:spPr>
          <a:xfrm>
            <a:off x="2196172" y="641226"/>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88"/>
        <p:cNvGrpSpPr/>
        <p:nvPr/>
      </p:nvGrpSpPr>
      <p:grpSpPr>
        <a:xfrm>
          <a:off x="0" y="0"/>
          <a:ext cx="0" cy="0"/>
          <a:chOff x="0" y="0"/>
          <a:chExt cx="0" cy="0"/>
        </a:xfrm>
      </p:grpSpPr>
      <p:sp>
        <p:nvSpPr>
          <p:cNvPr id="89" name="Google Shape;89;p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4"/>
        <p:cNvGrpSpPr/>
        <p:nvPr/>
      </p:nvGrpSpPr>
      <p:grpSpPr>
        <a:xfrm>
          <a:off x="0" y="0"/>
          <a:ext cx="0" cy="0"/>
          <a:chOff x="0" y="0"/>
          <a:chExt cx="0" cy="0"/>
        </a:xfrm>
      </p:grpSpPr>
      <p:sp>
        <p:nvSpPr>
          <p:cNvPr id="95" name="Google Shape;95;p1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txBox="1"/>
          <p:nvPr/>
        </p:nvSpPr>
        <p:spPr>
          <a:xfrm>
            <a:off x="1554154" y="1127550"/>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8" name="Google Shape;98;p10"/>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0"/>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Autofit/>
          </a:bodyPr>
          <a:lstStyle>
            <a:lvl1pPr marL="457200" lvl="0" indent="-342900" algn="l">
              <a:lnSpc>
                <a:spcPct val="120000"/>
              </a:lnSpc>
              <a:spcBef>
                <a:spcPts val="1000"/>
              </a:spcBef>
              <a:spcAft>
                <a:spcPts val="0"/>
              </a:spcAft>
              <a:buSzPts val="180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0" name="Google Shape;100;p10"/>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101" name="Google Shape;101;p1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5">
            <a:alphaModFix/>
          </a:blip>
          <a:srcRect/>
          <a:stretch/>
        </p:blipFill>
        <p:spPr>
          <a:xfrm>
            <a:off x="2831794" y="2105202"/>
            <a:ext cx="9360205" cy="4752798"/>
          </a:xfrm>
          <a:prstGeom prst="rect">
            <a:avLst/>
          </a:prstGeom>
          <a:noFill/>
          <a:ln>
            <a:noFill/>
          </a:ln>
        </p:spPr>
      </p:pic>
      <p:pic>
        <p:nvPicPr>
          <p:cNvPr id="11" name="Google Shape;11;p1"/>
          <p:cNvPicPr preferRelativeResize="0"/>
          <p:nvPr/>
        </p:nvPicPr>
        <p:blipFill rotWithShape="1">
          <a:blip r:embed="rId16">
            <a:alphaModFix/>
          </a:blip>
          <a:srcRect/>
          <a:stretch/>
        </p:blipFill>
        <p:spPr>
          <a:xfrm>
            <a:off x="0" y="0"/>
            <a:ext cx="12189867" cy="6858000"/>
          </a:xfrm>
          <a:prstGeom prst="rect">
            <a:avLst/>
          </a:prstGeom>
          <a:noFill/>
          <a:ln>
            <a:noFill/>
          </a:ln>
        </p:spPr>
      </p:pic>
      <p:sp>
        <p:nvSpPr>
          <p:cNvPr id="12" name="Google Shape;12;p1"/>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5" name="Google Shape;15;p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 name="Google Shape;16;p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8" name="Google Shape;18;p1"/>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14"/>
          <p:cNvSpPr/>
          <p:nvPr/>
        </p:nvSpPr>
        <p:spPr>
          <a:xfrm>
            <a:off x="0" y="0"/>
            <a:ext cx="12189867" cy="685528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38" name="Google Shape;138;p14"/>
          <p:cNvPicPr preferRelativeResize="0"/>
          <p:nvPr/>
        </p:nvPicPr>
        <p:blipFill rotWithShape="1">
          <a:blip r:embed="rId4">
            <a:alphaModFix/>
          </a:blip>
          <a:srcRect/>
          <a:stretch/>
        </p:blipFill>
        <p:spPr>
          <a:xfrm>
            <a:off x="2831794" y="2105202"/>
            <a:ext cx="9360205" cy="4752798"/>
          </a:xfrm>
          <a:prstGeom prst="rect">
            <a:avLst/>
          </a:prstGeom>
          <a:noFill/>
          <a:ln>
            <a:noFill/>
          </a:ln>
        </p:spPr>
      </p:pic>
      <p:pic>
        <p:nvPicPr>
          <p:cNvPr id="139" name="Google Shape;139;p14"/>
          <p:cNvPicPr preferRelativeResize="0"/>
          <p:nvPr/>
        </p:nvPicPr>
        <p:blipFill rotWithShape="1">
          <a:blip r:embed="rId5">
            <a:alphaModFix/>
          </a:blip>
          <a:srcRect/>
          <a:stretch/>
        </p:blipFill>
        <p:spPr>
          <a:xfrm>
            <a:off x="0" y="0"/>
            <a:ext cx="12189867" cy="6858000"/>
          </a:xfrm>
          <a:prstGeom prst="rect">
            <a:avLst/>
          </a:prstGeom>
          <a:noFill/>
          <a:ln>
            <a:noFill/>
          </a:ln>
        </p:spPr>
      </p:pic>
      <p:sp>
        <p:nvSpPr>
          <p:cNvPr id="140" name="Google Shape;140;p14"/>
          <p:cNvSpPr/>
          <p:nvPr/>
        </p:nvSpPr>
        <p:spPr>
          <a:xfrm>
            <a:off x="0" y="0"/>
            <a:ext cx="964174"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1" name="Google Shape;141;p14"/>
          <p:cNvSpPr/>
          <p:nvPr/>
        </p:nvSpPr>
        <p:spPr>
          <a:xfrm>
            <a:off x="1007533" y="0"/>
            <a:ext cx="10378001" cy="6858000"/>
          </a:xfrm>
          <a:prstGeom prst="rect">
            <a:avLst/>
          </a:prstGeom>
          <a:solidFill>
            <a:schemeClr val="dk2">
              <a:alpha val="9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2" name="Google Shape;142;p14"/>
          <p:cNvSpPr>
            <a:spLocks noGrp="1"/>
          </p:cNvSpPr>
          <p:nvPr>
            <p:ph type="ctrTitle"/>
          </p:nvPr>
        </p:nvSpPr>
        <p:spPr>
          <a:xfrm>
            <a:off x="2549989" y="5166421"/>
            <a:ext cx="9566957" cy="883524"/>
          </a:xfrm>
          <a:prstGeom prst="parallelogram">
            <a:avLst>
              <a:gd name="adj" fmla="val 99234"/>
            </a:avLst>
          </a:prstGeom>
          <a:noFill/>
          <a:ln>
            <a:noFill/>
          </a:ln>
        </p:spPr>
        <p:txBody>
          <a:bodyPr spcFirstLastPara="1" wrap="square" lIns="0" tIns="45700" rIns="0" bIns="45700" anchor="t" anchorCtr="0">
            <a:noAutofit/>
          </a:bodyPr>
          <a:lstStyle/>
          <a:p>
            <a:pPr marL="0" lvl="0" indent="0" algn="r" rtl="0">
              <a:lnSpc>
                <a:spcPct val="90000"/>
              </a:lnSpc>
              <a:spcBef>
                <a:spcPts val="0"/>
              </a:spcBef>
              <a:spcAft>
                <a:spcPts val="0"/>
              </a:spcAft>
              <a:buClr>
                <a:schemeClr val="lt1"/>
              </a:buClr>
              <a:buSzPts val="5400"/>
              <a:buFont typeface="Arial"/>
              <a:buNone/>
            </a:pPr>
            <a:r>
              <a:rPr lang="en-US" sz="5400"/>
              <a:t>Timberhut Social Network</a:t>
            </a:r>
            <a:endParaRPr sz="5400"/>
          </a:p>
        </p:txBody>
      </p:sp>
      <p:sp>
        <p:nvSpPr>
          <p:cNvPr id="143" name="Google Shape;143;p14"/>
          <p:cNvSpPr/>
          <p:nvPr/>
        </p:nvSpPr>
        <p:spPr>
          <a:xfrm>
            <a:off x="962042" y="0"/>
            <a:ext cx="45719"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44" name="Google Shape;144;p14" descr="Mujer corriendo junto a un hombre en bicicleta en un camino de campo"/>
          <p:cNvPicPr preferRelativeResize="0"/>
          <p:nvPr/>
        </p:nvPicPr>
        <p:blipFill rotWithShape="1">
          <a:blip r:embed="rId6">
            <a:alphaModFix/>
          </a:blip>
          <a:srcRect t="21554" b="10667"/>
          <a:stretch/>
        </p:blipFill>
        <p:spPr>
          <a:xfrm>
            <a:off x="1005401" y="-1"/>
            <a:ext cx="10380133" cy="4030679"/>
          </a:xfrm>
          <a:prstGeom prst="rect">
            <a:avLst/>
          </a:prstGeom>
          <a:noFill/>
          <a:ln w="9525" cap="flat" cmpd="sng">
            <a:solidFill>
              <a:schemeClr val="accent6"/>
            </a:solidFill>
            <a:prstDash val="solid"/>
            <a:round/>
            <a:headEnd type="none" w="sm" len="sm"/>
            <a:tailEnd type="none" w="sm" len="sm"/>
          </a:ln>
        </p:spPr>
      </p:pic>
      <p:sp>
        <p:nvSpPr>
          <p:cNvPr id="145" name="Google Shape;145;p14"/>
          <p:cNvSpPr txBox="1"/>
          <p:nvPr/>
        </p:nvSpPr>
        <p:spPr>
          <a:xfrm>
            <a:off x="1648589" y="5007362"/>
            <a:ext cx="311727" cy="43088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200" b="0" i="0" u="none" strike="noStrike" cap="none">
                <a:solidFill>
                  <a:schemeClr val="accent6"/>
                </a:solidFill>
                <a:latin typeface="Noto Sans Symbols"/>
                <a:ea typeface="Noto Sans Symbols"/>
                <a:cs typeface="Noto Sans Symbols"/>
                <a:sym typeface="Noto Sans Symbols"/>
              </a:rPr>
              <a:t>◤</a:t>
            </a:r>
            <a:endParaRPr sz="2200" b="0" i="0" u="none" strike="noStrike" cap="none">
              <a:solidFill>
                <a:schemeClr val="accent6"/>
              </a:solidFill>
              <a:latin typeface="Arial"/>
              <a:ea typeface="Arial"/>
              <a:cs typeface="Arial"/>
              <a:sym typeface="Arial"/>
            </a:endParaRPr>
          </a:p>
        </p:txBody>
      </p:sp>
      <p:sp>
        <p:nvSpPr>
          <p:cNvPr id="146" name="Google Shape;146;p14"/>
          <p:cNvSpPr/>
          <p:nvPr/>
        </p:nvSpPr>
        <p:spPr>
          <a:xfrm>
            <a:off x="11387666" y="-2718"/>
            <a:ext cx="27432"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
        <p:cNvGrpSpPr/>
        <p:nvPr/>
      </p:nvGrpSpPr>
      <p:grpSpPr>
        <a:xfrm>
          <a:off x="0" y="0"/>
          <a:ext cx="0" cy="0"/>
          <a:chOff x="0" y="0"/>
          <a:chExt cx="0" cy="0"/>
        </a:xfrm>
      </p:grpSpPr>
      <p:sp>
        <p:nvSpPr>
          <p:cNvPr id="265" name="Google Shape;265;p23"/>
          <p:cNvSpPr/>
          <p:nvPr/>
        </p:nvSpPr>
        <p:spPr>
          <a:xfrm>
            <a:off x="1524"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6" name="Google Shape;266;p23"/>
          <p:cNvSpPr/>
          <p:nvPr/>
        </p:nvSpPr>
        <p:spPr>
          <a:xfrm>
            <a:off x="0" y="0"/>
            <a:ext cx="12189867" cy="685528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67" name="Google Shape;267;p23"/>
          <p:cNvPicPr preferRelativeResize="0"/>
          <p:nvPr/>
        </p:nvPicPr>
        <p:blipFill rotWithShape="1">
          <a:blip r:embed="rId3">
            <a:alphaModFix/>
          </a:blip>
          <a:srcRect/>
          <a:stretch/>
        </p:blipFill>
        <p:spPr>
          <a:xfrm>
            <a:off x="1067" y="0"/>
            <a:ext cx="12189867" cy="6858000"/>
          </a:xfrm>
          <a:prstGeom prst="rect">
            <a:avLst/>
          </a:prstGeom>
          <a:noFill/>
          <a:ln>
            <a:noFill/>
          </a:ln>
        </p:spPr>
      </p:pic>
      <p:sp>
        <p:nvSpPr>
          <p:cNvPr id="268" name="Google Shape;268;p23"/>
          <p:cNvSpPr/>
          <p:nvPr/>
        </p:nvSpPr>
        <p:spPr>
          <a:xfrm>
            <a:off x="0" y="0"/>
            <a:ext cx="964174"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9" name="Google Shape;269;p23"/>
          <p:cNvSpPr/>
          <p:nvPr/>
        </p:nvSpPr>
        <p:spPr>
          <a:xfrm>
            <a:off x="962042" y="0"/>
            <a:ext cx="45719"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0" name="Google Shape;270;p23"/>
          <p:cNvSpPr txBox="1"/>
          <p:nvPr/>
        </p:nvSpPr>
        <p:spPr>
          <a:xfrm>
            <a:off x="2194943"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pic>
        <p:nvPicPr>
          <p:cNvPr id="271" name="Google Shape;271;p23" descr="Apretón de manos entre dos personas"/>
          <p:cNvPicPr preferRelativeResize="0"/>
          <p:nvPr/>
        </p:nvPicPr>
        <p:blipFill rotWithShape="1">
          <a:blip r:embed="rId4">
            <a:alphaModFix/>
          </a:blip>
          <a:srcRect/>
          <a:stretch/>
        </p:blipFill>
        <p:spPr>
          <a:xfrm>
            <a:off x="1007760" y="337"/>
            <a:ext cx="11183039" cy="6857325"/>
          </a:xfrm>
          <a:prstGeom prst="rect">
            <a:avLst/>
          </a:prstGeom>
          <a:noFill/>
          <a:ln>
            <a:noFill/>
          </a:ln>
        </p:spPr>
      </p:pic>
      <p:sp>
        <p:nvSpPr>
          <p:cNvPr id="272" name="Google Shape;272;p23" descr="Rectángulo azul"/>
          <p:cNvSpPr/>
          <p:nvPr/>
        </p:nvSpPr>
        <p:spPr>
          <a:xfrm>
            <a:off x="1007625" y="0"/>
            <a:ext cx="11182242"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3" name="Google Shape;273;p23"/>
          <p:cNvSpPr txBox="1"/>
          <p:nvPr/>
        </p:nvSpPr>
        <p:spPr>
          <a:xfrm>
            <a:off x="2088351" y="1441628"/>
            <a:ext cx="9119579" cy="3293209"/>
          </a:xfrm>
          <a:prstGeom prst="rect">
            <a:avLst/>
          </a:prstGeom>
          <a:solidFill>
            <a:srgbClr val="A5A5A5">
              <a:alpha val="68627"/>
            </a:srgbClr>
          </a:solidFill>
          <a:ln w="9525" cap="flat" cmpd="sng">
            <a:solidFill>
              <a:srgbClr val="FAFDF8"/>
            </a:solidFill>
            <a:prstDash val="solid"/>
            <a:round/>
            <a:headEnd type="none" w="sm" len="sm"/>
            <a:tailEnd type="none" w="sm" len="sm"/>
          </a:ln>
          <a:effectLst>
            <a:outerShdw blurRad="50800" dist="50800" dir="54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900">
                <a:solidFill>
                  <a:schemeClr val="lt1"/>
                </a:solidFill>
                <a:latin typeface="Arial"/>
                <a:ea typeface="Arial"/>
                <a:cs typeface="Arial"/>
                <a:sym typeface="Arial"/>
              </a:rPr>
              <a:t>By carrying out this project, we can show that there are many creative ways to solve a problem in the society.</a:t>
            </a:r>
            <a:endParaRPr sz="1900">
              <a:solidFill>
                <a:schemeClr val="lt1"/>
              </a:solidFill>
              <a:latin typeface="Arial"/>
              <a:ea typeface="Arial"/>
              <a:cs typeface="Arial"/>
              <a:sym typeface="Arial"/>
            </a:endParaRPr>
          </a:p>
          <a:p>
            <a:pPr marL="0" marR="0" lvl="0" indent="0" algn="l" rtl="0">
              <a:spcBef>
                <a:spcPts val="0"/>
              </a:spcBef>
              <a:spcAft>
                <a:spcPts val="0"/>
              </a:spcAft>
              <a:buNone/>
            </a:pPr>
            <a:r>
              <a:rPr lang="en-US" sz="1900">
                <a:solidFill>
                  <a:schemeClr val="lt1"/>
                </a:solidFill>
                <a:latin typeface="Arial"/>
                <a:ea typeface="Arial"/>
                <a:cs typeface="Arial"/>
                <a:sym typeface="Arial"/>
              </a:rPr>
              <a:t>The project arises mainly from the need to promote outdoor activities to the society and for the individuals already involved in outdoor sports, so they  can find new places to explore because many times the information of these activities is not available.</a:t>
            </a:r>
            <a:endParaRPr/>
          </a:p>
          <a:p>
            <a:pPr marL="0" marR="0" lvl="0" indent="0" algn="l" rtl="0">
              <a:spcBef>
                <a:spcPts val="0"/>
              </a:spcBef>
              <a:spcAft>
                <a:spcPts val="0"/>
              </a:spcAft>
              <a:buNone/>
            </a:pPr>
            <a:r>
              <a:rPr lang="en-US" sz="1900">
                <a:solidFill>
                  <a:schemeClr val="lt1"/>
                </a:solidFill>
                <a:latin typeface="Arial"/>
                <a:ea typeface="Arial"/>
                <a:cs typeface="Arial"/>
                <a:sym typeface="Arial"/>
              </a:rPr>
              <a:t>We focus on facilitating the access to this informative content in a quick and attractive way through this project, giving a positive impact in this sector by bringing new stakeholders in this area of opportunity that today has not been widely disseminated and we can be the boost that the outdoor sports area needs.</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74" name="Google Shape;274;p23"/>
          <p:cNvSpPr>
            <a:spLocks noGrp="1"/>
          </p:cNvSpPr>
          <p:nvPr>
            <p:ph type="title"/>
          </p:nvPr>
        </p:nvSpPr>
        <p:spPr>
          <a:xfrm>
            <a:off x="1968279" y="558966"/>
            <a:ext cx="4564997" cy="695765"/>
          </a:xfrm>
          <a:prstGeom prst="parallelogram">
            <a:avLst>
              <a:gd name="adj" fmla="val 99596"/>
            </a:avLst>
          </a:prstGeom>
          <a:solidFill>
            <a:srgbClr val="A5A5A5">
              <a:alpha val="84705"/>
            </a:srgb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60"/>
              <a:buFont typeface="Arial"/>
              <a:buNone/>
            </a:pPr>
            <a:r>
              <a:rPr lang="en-US" sz="3060"/>
              <a:t>Conclusion</a:t>
            </a:r>
            <a:endParaRPr sz="306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24" descr="Apretón de manos entre dos personas"/>
          <p:cNvPicPr preferRelativeResize="0">
            <a:picLocks noGrp="1"/>
          </p:cNvPicPr>
          <p:nvPr>
            <p:ph type="pic" idx="7"/>
          </p:nvPr>
        </p:nvPicPr>
        <p:blipFill rotWithShape="1">
          <a:blip r:embed="rId3">
            <a:alphaModFix/>
          </a:blip>
          <a:srcRect/>
          <a:stretch/>
        </p:blipFill>
        <p:spPr>
          <a:xfrm>
            <a:off x="0" y="337"/>
            <a:ext cx="12190800" cy="6857325"/>
          </a:xfrm>
          <a:prstGeom prst="rect">
            <a:avLst/>
          </a:prstGeom>
          <a:noFill/>
          <a:ln>
            <a:noFill/>
          </a:ln>
        </p:spPr>
      </p:pic>
      <p:sp>
        <p:nvSpPr>
          <p:cNvPr id="281" name="Google Shape;281;p24" descr="Rectángulo azul"/>
          <p:cNvSpPr/>
          <p:nvPr/>
        </p:nvSpPr>
        <p:spPr>
          <a:xfrm>
            <a:off x="1200" y="-25909"/>
            <a:ext cx="1219080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lt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2" name="Google Shape;282;p24" descr="Óvalo beige"/>
          <p:cNvSpPr/>
          <p:nvPr/>
        </p:nvSpPr>
        <p:spPr>
          <a:xfrm>
            <a:off x="11562237" y="6227432"/>
            <a:ext cx="266400" cy="26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3" name="Google Shape;283;p24" descr="Rectángulo azul"/>
          <p:cNvSpPr/>
          <p:nvPr/>
        </p:nvSpPr>
        <p:spPr>
          <a:xfrm>
            <a:off x="0" y="2770632"/>
            <a:ext cx="12192000" cy="131673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4" name="Google Shape;284;p24" descr="Círculo azul"/>
          <p:cNvSpPr/>
          <p:nvPr/>
        </p:nvSpPr>
        <p:spPr>
          <a:xfrm>
            <a:off x="1557528" y="2004364"/>
            <a:ext cx="2843784" cy="284378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5" name="Google Shape;285;p24" descr="Círculo azul"/>
          <p:cNvSpPr/>
          <p:nvPr/>
        </p:nvSpPr>
        <p:spPr>
          <a:xfrm>
            <a:off x="7790688" y="1981199"/>
            <a:ext cx="2843784" cy="284378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6" name="Google Shape;286;p24"/>
          <p:cNvSpPr txBox="1">
            <a:spLocks noGrp="1"/>
          </p:cNvSpPr>
          <p:nvPr>
            <p:ph type="sldNum" idx="12"/>
          </p:nvPr>
        </p:nvSpPr>
        <p:spPr>
          <a:xfrm>
            <a:off x="11482699" y="6174902"/>
            <a:ext cx="357116" cy="365125"/>
          </a:xfrm>
          <a:prstGeom prst="rect">
            <a:avLst/>
          </a:prstGeom>
          <a:noFill/>
          <a:ln>
            <a:noFill/>
          </a:ln>
        </p:spPr>
        <p:txBody>
          <a:bodyPr spcFirstLastPara="1" wrap="square" lIns="91425" tIns="45700" rIns="45700"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87" name="Google Shape;287;p24"/>
          <p:cNvSpPr txBox="1">
            <a:spLocks noGrp="1"/>
          </p:cNvSpPr>
          <p:nvPr>
            <p:ph type="title"/>
          </p:nvPr>
        </p:nvSpPr>
        <p:spPr>
          <a:xfrm>
            <a:off x="824292" y="365125"/>
            <a:ext cx="10515600" cy="1325563"/>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3400"/>
              <a:buFont typeface="Arial"/>
              <a:buNone/>
            </a:pPr>
            <a:r>
              <a:rPr lang="en-US">
                <a:solidFill>
                  <a:schemeClr val="dk1"/>
                </a:solidFill>
              </a:rPr>
              <a:t>Aquí vamos pero no sé si olga lo pidió.</a:t>
            </a:r>
            <a:endParaRPr>
              <a:solidFill>
                <a:schemeClr val="dk1"/>
              </a:solidFill>
            </a:endParaRPr>
          </a:p>
        </p:txBody>
      </p:sp>
      <p:sp>
        <p:nvSpPr>
          <p:cNvPr id="288" name="Google Shape;288;p24"/>
          <p:cNvSpPr txBox="1">
            <a:spLocks noGrp="1"/>
          </p:cNvSpPr>
          <p:nvPr>
            <p:ph type="body" idx="1"/>
          </p:nvPr>
        </p:nvSpPr>
        <p:spPr>
          <a:xfrm>
            <a:off x="1612900" y="5033963"/>
            <a:ext cx="2700338" cy="73818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US"/>
              <a:t>Iker Arteaga</a:t>
            </a:r>
            <a:endParaRPr/>
          </a:p>
          <a:p>
            <a:pPr marL="0" lvl="0" indent="0" algn="ctr" rtl="0">
              <a:lnSpc>
                <a:spcPct val="100000"/>
              </a:lnSpc>
              <a:spcBef>
                <a:spcPts val="600"/>
              </a:spcBef>
              <a:spcAft>
                <a:spcPts val="0"/>
              </a:spcAft>
              <a:buSzPts val="1440"/>
              <a:buNone/>
            </a:pPr>
            <a:r>
              <a:rPr lang="en-US" sz="1600" i="1">
                <a:solidFill>
                  <a:schemeClr val="dk2"/>
                </a:solidFill>
                <a:latin typeface="Arial"/>
                <a:ea typeface="Arial"/>
                <a:cs typeface="Arial"/>
                <a:sym typeface="Arial"/>
              </a:rPr>
              <a:t>Director</a:t>
            </a:r>
            <a:endParaRPr/>
          </a:p>
        </p:txBody>
      </p:sp>
      <p:sp>
        <p:nvSpPr>
          <p:cNvPr id="289" name="Google Shape;289;p24"/>
          <p:cNvSpPr txBox="1">
            <a:spLocks noGrp="1"/>
          </p:cNvSpPr>
          <p:nvPr>
            <p:ph type="body" idx="5"/>
          </p:nvPr>
        </p:nvSpPr>
        <p:spPr>
          <a:xfrm>
            <a:off x="4745831" y="5628583"/>
            <a:ext cx="2700338" cy="73818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US"/>
              <a:t>Naiara Padilla</a:t>
            </a:r>
            <a:endParaRPr/>
          </a:p>
          <a:p>
            <a:pPr marL="0" lvl="0" indent="0" algn="ctr" rtl="0">
              <a:lnSpc>
                <a:spcPct val="100000"/>
              </a:lnSpc>
              <a:spcBef>
                <a:spcPts val="600"/>
              </a:spcBef>
              <a:spcAft>
                <a:spcPts val="0"/>
              </a:spcAft>
              <a:buSzPts val="1440"/>
              <a:buNone/>
            </a:pPr>
            <a:r>
              <a:rPr lang="en-US" sz="1600" i="1">
                <a:solidFill>
                  <a:schemeClr val="dk2"/>
                </a:solidFill>
                <a:latin typeface="Arial"/>
                <a:ea typeface="Arial"/>
                <a:cs typeface="Arial"/>
                <a:sym typeface="Arial"/>
              </a:rPr>
              <a:t>Propietaria</a:t>
            </a:r>
            <a:endParaRPr/>
          </a:p>
        </p:txBody>
      </p:sp>
      <p:sp>
        <p:nvSpPr>
          <p:cNvPr id="290" name="Google Shape;290;p24"/>
          <p:cNvSpPr txBox="1">
            <a:spLocks noGrp="1"/>
          </p:cNvSpPr>
          <p:nvPr>
            <p:ph type="body" idx="6"/>
          </p:nvPr>
        </p:nvSpPr>
        <p:spPr>
          <a:xfrm>
            <a:off x="7878762" y="5033963"/>
            <a:ext cx="2700338" cy="73818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US"/>
              <a:t>Alejandro Barbosa</a:t>
            </a:r>
            <a:endParaRPr/>
          </a:p>
          <a:p>
            <a:pPr marL="0" lvl="0" indent="0" algn="ctr" rtl="0">
              <a:lnSpc>
                <a:spcPct val="100000"/>
              </a:lnSpc>
              <a:spcBef>
                <a:spcPts val="600"/>
              </a:spcBef>
              <a:spcAft>
                <a:spcPts val="0"/>
              </a:spcAft>
              <a:buSzPts val="1440"/>
              <a:buNone/>
            </a:pPr>
            <a:endParaRPr/>
          </a:p>
        </p:txBody>
      </p:sp>
      <p:sp>
        <p:nvSpPr>
          <p:cNvPr id="291" name="Google Shape;291;p24" descr="Rectángulo beige"/>
          <p:cNvSpPr/>
          <p:nvPr/>
        </p:nvSpPr>
        <p:spPr>
          <a:xfrm>
            <a:off x="941942" y="1332834"/>
            <a:ext cx="2268000" cy="0"/>
          </a:xfrm>
          <a:custGeom>
            <a:avLst/>
            <a:gdLst/>
            <a:ahLst/>
            <a:cxnLst/>
            <a:rect l="l" t="t" r="r" b="b"/>
            <a:pathLst>
              <a:path w="1934210" h="120000" extrusionOk="0">
                <a:moveTo>
                  <a:pt x="0" y="0"/>
                </a:moveTo>
                <a:lnTo>
                  <a:pt x="1933600"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pic>
        <p:nvPicPr>
          <p:cNvPr id="292" name="Google Shape;292;p24" descr="Un hombre"/>
          <p:cNvPicPr preferRelativeResize="0">
            <a:picLocks noGrp="1"/>
          </p:cNvPicPr>
          <p:nvPr>
            <p:ph type="pic" idx="2"/>
          </p:nvPr>
        </p:nvPicPr>
        <p:blipFill rotWithShape="1">
          <a:blip r:embed="rId4">
            <a:alphaModFix/>
          </a:blip>
          <a:srcRect/>
          <a:stretch/>
        </p:blipFill>
        <p:spPr>
          <a:xfrm>
            <a:off x="1772412" y="2219248"/>
            <a:ext cx="2414016" cy="2414016"/>
          </a:xfrm>
          <a:prstGeom prst="ellipse">
            <a:avLst/>
          </a:prstGeom>
          <a:noFill/>
          <a:ln>
            <a:noFill/>
          </a:ln>
        </p:spPr>
      </p:pic>
      <p:pic>
        <p:nvPicPr>
          <p:cNvPr id="293" name="Google Shape;293;p24"/>
          <p:cNvPicPr preferRelativeResize="0">
            <a:picLocks noGrp="1"/>
          </p:cNvPicPr>
          <p:nvPr>
            <p:ph type="pic" idx="3"/>
          </p:nvPr>
        </p:nvPicPr>
        <p:blipFill rotWithShape="1">
          <a:blip r:embed="rId5">
            <a:alphaModFix/>
          </a:blip>
          <a:srcRect l="32326" r="11424"/>
          <a:stretch/>
        </p:blipFill>
        <p:spPr>
          <a:xfrm>
            <a:off x="8005572" y="2196083"/>
            <a:ext cx="2414100" cy="2414100"/>
          </a:xfrm>
          <a:prstGeom prst="ellipse">
            <a:avLst/>
          </a:prstGeom>
          <a:noFill/>
          <a:ln>
            <a:noFill/>
          </a:ln>
        </p:spPr>
      </p:pic>
      <p:sp>
        <p:nvSpPr>
          <p:cNvPr id="294" name="Google Shape;294;p24" descr="Círculo beige"/>
          <p:cNvSpPr/>
          <p:nvPr/>
        </p:nvSpPr>
        <p:spPr>
          <a:xfrm>
            <a:off x="4111752" y="1544325"/>
            <a:ext cx="3968496" cy="3967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95" name="Google Shape;295;p24" descr="Una mujer"/>
          <p:cNvPicPr preferRelativeResize="0">
            <a:picLocks noGrp="1"/>
          </p:cNvPicPr>
          <p:nvPr>
            <p:ph type="pic" idx="4"/>
          </p:nvPr>
        </p:nvPicPr>
        <p:blipFill rotWithShape="1">
          <a:blip r:embed="rId6">
            <a:alphaModFix/>
          </a:blip>
          <a:srcRect/>
          <a:stretch/>
        </p:blipFill>
        <p:spPr>
          <a:xfrm>
            <a:off x="4587240" y="2019165"/>
            <a:ext cx="3017520" cy="301752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0"/>
        <p:cNvGrpSpPr/>
        <p:nvPr/>
      </p:nvGrpSpPr>
      <p:grpSpPr>
        <a:xfrm>
          <a:off x="0" y="0"/>
          <a:ext cx="0" cy="0"/>
          <a:chOff x="0" y="0"/>
          <a:chExt cx="0" cy="0"/>
        </a:xfrm>
      </p:grpSpPr>
      <p:sp>
        <p:nvSpPr>
          <p:cNvPr id="301" name="Google Shape;301;p25"/>
          <p:cNvSpPr/>
          <p:nvPr/>
        </p:nvSpPr>
        <p:spPr>
          <a:xfrm>
            <a:off x="0" y="0"/>
            <a:ext cx="12189867" cy="685528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2" name="Google Shape;302;p25" descr="SKI en pendiente"/>
          <p:cNvPicPr preferRelativeResize="0"/>
          <p:nvPr/>
        </p:nvPicPr>
        <p:blipFill rotWithShape="1">
          <a:blip r:embed="rId4">
            <a:alphaModFix/>
          </a:blip>
          <a:srcRect/>
          <a:stretch/>
        </p:blipFill>
        <p:spPr>
          <a:xfrm flipH="1">
            <a:off x="0" y="0"/>
            <a:ext cx="12192000" cy="6855282"/>
          </a:xfrm>
          <a:prstGeom prst="rect">
            <a:avLst/>
          </a:prstGeom>
          <a:noFill/>
          <a:ln>
            <a:noFill/>
          </a:ln>
        </p:spPr>
      </p:pic>
      <p:pic>
        <p:nvPicPr>
          <p:cNvPr id="303" name="Google Shape;303;p25"/>
          <p:cNvPicPr preferRelativeResize="0"/>
          <p:nvPr/>
        </p:nvPicPr>
        <p:blipFill rotWithShape="1">
          <a:blip r:embed="rId5">
            <a:alphaModFix/>
          </a:blip>
          <a:srcRect/>
          <a:stretch/>
        </p:blipFill>
        <p:spPr>
          <a:xfrm>
            <a:off x="2831794" y="2105202"/>
            <a:ext cx="9360205" cy="4752798"/>
          </a:xfrm>
          <a:prstGeom prst="rect">
            <a:avLst/>
          </a:prstGeom>
          <a:noFill/>
          <a:ln>
            <a:noFill/>
          </a:ln>
        </p:spPr>
      </p:pic>
      <p:pic>
        <p:nvPicPr>
          <p:cNvPr id="304" name="Google Shape;304;p25"/>
          <p:cNvPicPr preferRelativeResize="0"/>
          <p:nvPr/>
        </p:nvPicPr>
        <p:blipFill rotWithShape="1">
          <a:blip r:embed="rId6">
            <a:alphaModFix/>
          </a:blip>
          <a:srcRect/>
          <a:stretch/>
        </p:blipFill>
        <p:spPr>
          <a:xfrm>
            <a:off x="0" y="0"/>
            <a:ext cx="12189867" cy="6858000"/>
          </a:xfrm>
          <a:prstGeom prst="rect">
            <a:avLst/>
          </a:prstGeom>
          <a:noFill/>
          <a:ln>
            <a:noFill/>
          </a:ln>
        </p:spPr>
      </p:pic>
      <p:sp>
        <p:nvSpPr>
          <p:cNvPr id="305" name="Google Shape;305;p25"/>
          <p:cNvSpPr/>
          <p:nvPr/>
        </p:nvSpPr>
        <p:spPr>
          <a:xfrm>
            <a:off x="0" y="0"/>
            <a:ext cx="964174"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6" name="Google Shape;306;p25"/>
          <p:cNvSpPr/>
          <p:nvPr/>
        </p:nvSpPr>
        <p:spPr>
          <a:xfrm>
            <a:off x="962042" y="0"/>
            <a:ext cx="45719"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7" name="Google Shape;307;p25"/>
          <p:cNvSpPr/>
          <p:nvPr/>
        </p:nvSpPr>
        <p:spPr>
          <a:xfrm>
            <a:off x="1007535" y="0"/>
            <a:ext cx="4431479" cy="6858000"/>
          </a:xfrm>
          <a:prstGeom prst="rect">
            <a:avLst/>
          </a:prstGeom>
          <a:solidFill>
            <a:schemeClr val="dk2">
              <a:alpha val="9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8" name="Google Shape;308;p25"/>
          <p:cNvSpPr>
            <a:spLocks noGrp="1"/>
          </p:cNvSpPr>
          <p:nvPr>
            <p:ph type="title"/>
          </p:nvPr>
        </p:nvSpPr>
        <p:spPr>
          <a:xfrm>
            <a:off x="225600" y="755916"/>
            <a:ext cx="5893747" cy="1876011"/>
          </a:xfrm>
          <a:prstGeom prst="parallelogram">
            <a:avLst>
              <a:gd name="adj" fmla="val 102136"/>
            </a:avLst>
          </a:prstGeom>
          <a:solidFill>
            <a:schemeClr val="lt1">
              <a:alpha val="9803"/>
            </a:schemeClr>
          </a:solidFill>
          <a:ln>
            <a:noFill/>
          </a:ln>
        </p:spPr>
        <p:txBody>
          <a:bodyPr spcFirstLastPara="1" wrap="square" lIns="504000" tIns="1080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sz="4000" b="1"/>
              <a:t>Thank you.</a:t>
            </a:r>
            <a:endParaRPr sz="4000" b="1"/>
          </a:p>
        </p:txBody>
      </p:sp>
      <p:sp>
        <p:nvSpPr>
          <p:cNvPr id="309" name="Google Shape;309;p25"/>
          <p:cNvSpPr txBox="1"/>
          <p:nvPr/>
        </p:nvSpPr>
        <p:spPr>
          <a:xfrm>
            <a:off x="1550645"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310" name="Google Shape;310;p25"/>
          <p:cNvSpPr txBox="1">
            <a:spLocks noGrp="1"/>
          </p:cNvSpPr>
          <p:nvPr>
            <p:ph type="body" idx="1"/>
          </p:nvPr>
        </p:nvSpPr>
        <p:spPr>
          <a:xfrm>
            <a:off x="1683893" y="2564811"/>
            <a:ext cx="3777294" cy="3878243"/>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620"/>
              <a:buNone/>
            </a:pPr>
            <a:r>
              <a:rPr lang="en-US" sz="1800" b="1"/>
              <a:t>timberhutenterprise@gmail.com</a:t>
            </a:r>
            <a:endParaRPr sz="1800" b="1"/>
          </a:p>
        </p:txBody>
      </p:sp>
      <p:sp>
        <p:nvSpPr>
          <p:cNvPr id="311" name="Google Shape;311;p25"/>
          <p:cNvSpPr/>
          <p:nvPr/>
        </p:nvSpPr>
        <p:spPr>
          <a:xfrm>
            <a:off x="5433755" y="0"/>
            <a:ext cx="27432"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1"/>
        <p:cNvGrpSpPr/>
        <p:nvPr/>
      </p:nvGrpSpPr>
      <p:grpSpPr>
        <a:xfrm>
          <a:off x="0" y="0"/>
          <a:ext cx="0" cy="0"/>
          <a:chOff x="0" y="0"/>
          <a:chExt cx="0" cy="0"/>
        </a:xfrm>
      </p:grpSpPr>
      <p:sp>
        <p:nvSpPr>
          <p:cNvPr id="152" name="Google Shape;152;p15"/>
          <p:cNvSpPr/>
          <p:nvPr/>
        </p:nvSpPr>
        <p:spPr>
          <a:xfrm>
            <a:off x="1524"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3" name="Google Shape;153;p15"/>
          <p:cNvSpPr/>
          <p:nvPr/>
        </p:nvSpPr>
        <p:spPr>
          <a:xfrm>
            <a:off x="0" y="0"/>
            <a:ext cx="12189867" cy="685528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54" name="Google Shape;154;p15"/>
          <p:cNvPicPr preferRelativeResize="0"/>
          <p:nvPr/>
        </p:nvPicPr>
        <p:blipFill rotWithShape="1">
          <a:blip r:embed="rId3">
            <a:alphaModFix/>
          </a:blip>
          <a:srcRect/>
          <a:stretch/>
        </p:blipFill>
        <p:spPr>
          <a:xfrm>
            <a:off x="1067" y="0"/>
            <a:ext cx="12189867" cy="6858000"/>
          </a:xfrm>
          <a:prstGeom prst="rect">
            <a:avLst/>
          </a:prstGeom>
          <a:noFill/>
          <a:ln>
            <a:noFill/>
          </a:ln>
        </p:spPr>
      </p:pic>
      <p:sp>
        <p:nvSpPr>
          <p:cNvPr id="155" name="Google Shape;155;p15"/>
          <p:cNvSpPr/>
          <p:nvPr/>
        </p:nvSpPr>
        <p:spPr>
          <a:xfrm>
            <a:off x="0" y="0"/>
            <a:ext cx="964174"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6" name="Google Shape;156;p15"/>
          <p:cNvSpPr/>
          <p:nvPr/>
        </p:nvSpPr>
        <p:spPr>
          <a:xfrm>
            <a:off x="962042" y="0"/>
            <a:ext cx="45719"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7" name="Google Shape;157;p15"/>
          <p:cNvSpPr txBox="1"/>
          <p:nvPr/>
        </p:nvSpPr>
        <p:spPr>
          <a:xfrm>
            <a:off x="2194943"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pic>
        <p:nvPicPr>
          <p:cNvPr id="158" name="Google Shape;158;p15"/>
          <p:cNvPicPr preferRelativeResize="0"/>
          <p:nvPr/>
        </p:nvPicPr>
        <p:blipFill rotWithShape="1">
          <a:blip r:embed="rId4">
            <a:alphaModFix/>
          </a:blip>
          <a:srcRect/>
          <a:stretch/>
        </p:blipFill>
        <p:spPr>
          <a:xfrm>
            <a:off x="1007761" y="287629"/>
            <a:ext cx="11182106" cy="6299253"/>
          </a:xfrm>
          <a:prstGeom prst="rect">
            <a:avLst/>
          </a:prstGeom>
          <a:blipFill rotWithShape="1">
            <a:blip r:embed="rId5">
              <a:alphaModFix/>
            </a:blip>
            <a:stretch>
              <a:fillRect/>
            </a:stretch>
          </a:blipFill>
          <a:ln>
            <a:noFill/>
          </a:ln>
          <a:effectLst>
            <a:outerShdw blurRad="50800" dist="50800" dir="5400000" algn="ctr" rotWithShape="0">
              <a:srgbClr val="000000">
                <a:alpha val="63921"/>
              </a:srgbClr>
            </a:outerShdw>
          </a:effectLst>
        </p:spPr>
      </p:pic>
      <p:grpSp>
        <p:nvGrpSpPr>
          <p:cNvPr id="159" name="Google Shape;159;p15"/>
          <p:cNvGrpSpPr/>
          <p:nvPr/>
        </p:nvGrpSpPr>
        <p:grpSpPr>
          <a:xfrm>
            <a:off x="4213175" y="4589618"/>
            <a:ext cx="4869931" cy="1453798"/>
            <a:chOff x="2124823" y="235612"/>
            <a:chExt cx="4869931" cy="1453798"/>
          </a:xfrm>
        </p:grpSpPr>
        <p:sp>
          <p:nvSpPr>
            <p:cNvPr id="160" name="Google Shape;160;p15"/>
            <p:cNvSpPr/>
            <p:nvPr/>
          </p:nvSpPr>
          <p:spPr>
            <a:xfrm>
              <a:off x="2524594" y="235612"/>
              <a:ext cx="654169" cy="654169"/>
            </a:xfrm>
            <a:prstGeom prst="ellipse">
              <a:avLst/>
            </a:prstGeom>
            <a:blipFill rotWithShape="1">
              <a:blip r:embed="rId6">
                <a:alphaModFix/>
              </a:blip>
              <a:stretch>
                <a:fillRect/>
              </a:stretch>
            </a:blipFill>
            <a:ln w="1587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2124823" y="1107926"/>
              <a:ext cx="1453710" cy="5814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txBox="1"/>
            <p:nvPr/>
          </p:nvSpPr>
          <p:spPr>
            <a:xfrm>
              <a:off x="2124823" y="1107926"/>
              <a:ext cx="1453710" cy="58148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Swimming</a:t>
              </a:r>
              <a:endParaRPr sz="1800" b="0" i="0" u="none" strike="noStrike" cap="none">
                <a:solidFill>
                  <a:schemeClr val="lt1"/>
                </a:solidFill>
                <a:latin typeface="Arial"/>
                <a:ea typeface="Arial"/>
                <a:cs typeface="Arial"/>
                <a:sym typeface="Arial"/>
              </a:endParaRPr>
            </a:p>
          </p:txBody>
        </p:sp>
        <p:sp>
          <p:nvSpPr>
            <p:cNvPr id="163" name="Google Shape;163;p15"/>
            <p:cNvSpPr/>
            <p:nvPr/>
          </p:nvSpPr>
          <p:spPr>
            <a:xfrm>
              <a:off x="4232704" y="235612"/>
              <a:ext cx="654169" cy="654169"/>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3832934" y="1107926"/>
              <a:ext cx="1453710" cy="5814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txBox="1"/>
            <p:nvPr/>
          </p:nvSpPr>
          <p:spPr>
            <a:xfrm>
              <a:off x="3832934" y="1107926"/>
              <a:ext cx="1453710" cy="58148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Tennis</a:t>
              </a:r>
              <a:endParaRPr sz="1800" b="0" i="0" u="none" strike="noStrike" cap="none">
                <a:solidFill>
                  <a:schemeClr val="lt1"/>
                </a:solidFill>
                <a:latin typeface="Arial"/>
                <a:ea typeface="Arial"/>
                <a:cs typeface="Arial"/>
                <a:sym typeface="Arial"/>
              </a:endParaRPr>
            </a:p>
          </p:txBody>
        </p:sp>
        <p:sp>
          <p:nvSpPr>
            <p:cNvPr id="166" name="Google Shape;166;p15"/>
            <p:cNvSpPr/>
            <p:nvPr/>
          </p:nvSpPr>
          <p:spPr>
            <a:xfrm>
              <a:off x="5940814" y="235612"/>
              <a:ext cx="654169" cy="654169"/>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5541044" y="1107926"/>
              <a:ext cx="1453710" cy="5814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txBox="1"/>
            <p:nvPr/>
          </p:nvSpPr>
          <p:spPr>
            <a:xfrm>
              <a:off x="5541044" y="1107926"/>
              <a:ext cx="1453710" cy="58148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Gym</a:t>
              </a:r>
              <a:endParaRPr sz="1800" b="0" i="0" u="none" strike="noStrike" cap="none">
                <a:solidFill>
                  <a:schemeClr val="lt1"/>
                </a:solidFill>
                <a:latin typeface="Arial"/>
                <a:ea typeface="Arial"/>
                <a:cs typeface="Arial"/>
                <a:sym typeface="Arial"/>
              </a:endParaRPr>
            </a:p>
          </p:txBody>
        </p:sp>
      </p:grpSp>
      <p:sp>
        <p:nvSpPr>
          <p:cNvPr id="169" name="Google Shape;169;p15"/>
          <p:cNvSpPr txBox="1"/>
          <p:nvPr/>
        </p:nvSpPr>
        <p:spPr>
          <a:xfrm>
            <a:off x="2088352" y="1746428"/>
            <a:ext cx="9119579" cy="2139047"/>
          </a:xfrm>
          <a:prstGeom prst="rect">
            <a:avLst/>
          </a:prstGeom>
          <a:solidFill>
            <a:srgbClr val="A5A5A5">
              <a:alpha val="68627"/>
            </a:srgbClr>
          </a:solidFill>
          <a:ln w="9525" cap="flat" cmpd="sng">
            <a:solidFill>
              <a:srgbClr val="FAFDF8"/>
            </a:solidFill>
            <a:prstDash val="solid"/>
            <a:round/>
            <a:headEnd type="none" w="sm" len="sm"/>
            <a:tailEnd type="none" w="sm" len="sm"/>
          </a:ln>
          <a:effectLst>
            <a:outerShdw blurRad="50800" dist="50800" dir="54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900" b="0" i="0" u="none" strike="noStrike" cap="none">
                <a:solidFill>
                  <a:schemeClr val="lt1"/>
                </a:solidFill>
                <a:latin typeface="Arial"/>
                <a:ea typeface="Arial"/>
                <a:cs typeface="Arial"/>
                <a:sym typeface="Arial"/>
              </a:rPr>
              <a:t>Nowadays we have solutions to almost any daily problems, we can order anything within a click, we can see streaming content everywhere, but we have forgotten one of the main needs humans, which is stay healthy by physical activity.</a:t>
            </a:r>
            <a:endParaRPr/>
          </a:p>
          <a:p>
            <a:pPr marL="0" marR="0" lvl="0" indent="0" algn="l" rtl="0">
              <a:spcBef>
                <a:spcPts val="0"/>
              </a:spcBef>
              <a:spcAft>
                <a:spcPts val="0"/>
              </a:spcAft>
              <a:buNone/>
            </a:pPr>
            <a:endParaRPr sz="1900">
              <a:solidFill>
                <a:schemeClr val="lt1"/>
              </a:solidFill>
              <a:latin typeface="Arial"/>
              <a:ea typeface="Arial"/>
              <a:cs typeface="Arial"/>
              <a:sym typeface="Arial"/>
            </a:endParaRPr>
          </a:p>
          <a:p>
            <a:pPr marL="0" marR="0" lvl="0" indent="0" algn="l" rtl="0">
              <a:spcBef>
                <a:spcPts val="0"/>
              </a:spcBef>
              <a:spcAft>
                <a:spcPts val="0"/>
              </a:spcAft>
              <a:buNone/>
            </a:pPr>
            <a:r>
              <a:rPr lang="en-US" sz="1900">
                <a:solidFill>
                  <a:schemeClr val="lt1"/>
                </a:solidFill>
                <a:latin typeface="Arial"/>
                <a:ea typeface="Arial"/>
                <a:cs typeface="Arial"/>
                <a:sym typeface="Arial"/>
              </a:rPr>
              <a:t>Right now we have many options for physical activities as the typical sports, gyms, etc. But there's a field within sports that there's no diffusion, these are the Outdoor sports or Outdoor recreation</a:t>
            </a:r>
            <a:endParaRPr sz="1900">
              <a:solidFill>
                <a:schemeClr val="lt1"/>
              </a:solidFill>
              <a:latin typeface="Arial"/>
              <a:ea typeface="Arial"/>
              <a:cs typeface="Arial"/>
              <a:sym typeface="Arial"/>
            </a:endParaRPr>
          </a:p>
        </p:txBody>
      </p:sp>
      <p:sp>
        <p:nvSpPr>
          <p:cNvPr id="170" name="Google Shape;170;p15"/>
          <p:cNvSpPr>
            <a:spLocks noGrp="1"/>
          </p:cNvSpPr>
          <p:nvPr>
            <p:ph type="title"/>
          </p:nvPr>
        </p:nvSpPr>
        <p:spPr>
          <a:xfrm>
            <a:off x="1968279" y="558966"/>
            <a:ext cx="4564997" cy="695765"/>
          </a:xfrm>
          <a:prstGeom prst="parallelogram">
            <a:avLst>
              <a:gd name="adj" fmla="val 99596"/>
            </a:avLst>
          </a:prstGeom>
          <a:solidFill>
            <a:srgbClr val="A5A5A5">
              <a:alpha val="84705"/>
            </a:srgb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60"/>
              <a:buFont typeface="Arial"/>
              <a:buNone/>
            </a:pPr>
            <a:r>
              <a:rPr lang="en-US" sz="3060"/>
              <a:t>Why Timberhut?</a:t>
            </a:r>
            <a:endParaRPr sz="306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5"/>
        <p:cNvGrpSpPr/>
        <p:nvPr/>
      </p:nvGrpSpPr>
      <p:grpSpPr>
        <a:xfrm>
          <a:off x="0" y="0"/>
          <a:ext cx="0" cy="0"/>
          <a:chOff x="0" y="0"/>
          <a:chExt cx="0" cy="0"/>
        </a:xfrm>
      </p:grpSpPr>
      <p:sp>
        <p:nvSpPr>
          <p:cNvPr id="176" name="Google Shape;176;p16"/>
          <p:cNvSpPr/>
          <p:nvPr/>
        </p:nvSpPr>
        <p:spPr>
          <a:xfrm>
            <a:off x="1524"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16"/>
          <p:cNvSpPr/>
          <p:nvPr/>
        </p:nvSpPr>
        <p:spPr>
          <a:xfrm>
            <a:off x="0" y="0"/>
            <a:ext cx="12189867" cy="685528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8" name="Google Shape;178;p16"/>
          <p:cNvPicPr preferRelativeResize="0"/>
          <p:nvPr/>
        </p:nvPicPr>
        <p:blipFill rotWithShape="1">
          <a:blip r:embed="rId3">
            <a:alphaModFix/>
          </a:blip>
          <a:srcRect/>
          <a:stretch/>
        </p:blipFill>
        <p:spPr>
          <a:xfrm>
            <a:off x="1067" y="0"/>
            <a:ext cx="12189867" cy="6858000"/>
          </a:xfrm>
          <a:prstGeom prst="rect">
            <a:avLst/>
          </a:prstGeom>
          <a:noFill/>
          <a:ln>
            <a:noFill/>
          </a:ln>
        </p:spPr>
      </p:pic>
      <p:sp>
        <p:nvSpPr>
          <p:cNvPr id="179" name="Google Shape;179;p16"/>
          <p:cNvSpPr/>
          <p:nvPr/>
        </p:nvSpPr>
        <p:spPr>
          <a:xfrm>
            <a:off x="0" y="0"/>
            <a:ext cx="964174"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16"/>
          <p:cNvSpPr/>
          <p:nvPr/>
        </p:nvSpPr>
        <p:spPr>
          <a:xfrm>
            <a:off x="962042" y="0"/>
            <a:ext cx="45719"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p16"/>
          <p:cNvSpPr txBox="1"/>
          <p:nvPr/>
        </p:nvSpPr>
        <p:spPr>
          <a:xfrm>
            <a:off x="2194943"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pic>
        <p:nvPicPr>
          <p:cNvPr id="182" name="Google Shape;182;p16"/>
          <p:cNvPicPr preferRelativeResize="0"/>
          <p:nvPr/>
        </p:nvPicPr>
        <p:blipFill rotWithShape="1">
          <a:blip r:embed="rId4">
            <a:alphaModFix/>
          </a:blip>
          <a:srcRect/>
          <a:stretch/>
        </p:blipFill>
        <p:spPr>
          <a:xfrm>
            <a:off x="1007761" y="287629"/>
            <a:ext cx="11182106" cy="6299253"/>
          </a:xfrm>
          <a:prstGeom prst="rect">
            <a:avLst/>
          </a:prstGeom>
          <a:blipFill rotWithShape="1">
            <a:blip r:embed="rId5">
              <a:alphaModFix/>
            </a:blip>
            <a:stretch>
              <a:fillRect/>
            </a:stretch>
          </a:blipFill>
          <a:ln>
            <a:noFill/>
          </a:ln>
          <a:effectLst>
            <a:outerShdw blurRad="50800" dist="50800" dir="5400000" algn="ctr" rotWithShape="0">
              <a:srgbClr val="000000">
                <a:alpha val="63921"/>
              </a:srgbClr>
            </a:outerShdw>
          </a:effectLst>
        </p:spPr>
      </p:pic>
      <p:sp>
        <p:nvSpPr>
          <p:cNvPr id="183" name="Google Shape;183;p16"/>
          <p:cNvSpPr txBox="1"/>
          <p:nvPr/>
        </p:nvSpPr>
        <p:spPr>
          <a:xfrm>
            <a:off x="2088351" y="1441628"/>
            <a:ext cx="9119579" cy="4170372"/>
          </a:xfrm>
          <a:prstGeom prst="rect">
            <a:avLst/>
          </a:prstGeom>
          <a:solidFill>
            <a:srgbClr val="A5A5A5">
              <a:alpha val="68627"/>
            </a:srgbClr>
          </a:solidFill>
          <a:ln w="9525" cap="flat" cmpd="sng">
            <a:solidFill>
              <a:srgbClr val="FAFDF8"/>
            </a:solidFill>
            <a:prstDash val="solid"/>
            <a:round/>
            <a:headEnd type="none" w="sm" len="sm"/>
            <a:tailEnd type="none" w="sm" len="sm"/>
          </a:ln>
          <a:effectLst>
            <a:outerShdw blurRad="50800" dist="50800" dir="54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900">
                <a:solidFill>
                  <a:schemeClr val="lt1"/>
                </a:solidFill>
                <a:latin typeface="Arial"/>
                <a:ea typeface="Arial"/>
                <a:cs typeface="Arial"/>
                <a:sym typeface="Arial"/>
              </a:rPr>
              <a:t>There's a field within sports that there's no diffusion, these are the Outdoor sports or Outdoor recreation, this section of sports is actually really important because besides that they have many goods as being fit, they offer you exclusive benefits as:</a:t>
            </a:r>
            <a:endParaRPr/>
          </a:p>
          <a:p>
            <a:pPr marL="285750" marR="0" lvl="0" indent="-165100" algn="l" rtl="0">
              <a:spcBef>
                <a:spcPts val="0"/>
              </a:spcBef>
              <a:spcAft>
                <a:spcPts val="0"/>
              </a:spcAft>
              <a:buClr>
                <a:schemeClr val="lt1"/>
              </a:buClr>
              <a:buSzPts val="1900"/>
              <a:buFont typeface="Arial"/>
              <a:buNone/>
            </a:pPr>
            <a:endParaRPr sz="19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900"/>
              <a:buFont typeface="Arial"/>
              <a:buChar char="•"/>
            </a:pPr>
            <a:r>
              <a:rPr lang="en-US" sz="1900">
                <a:solidFill>
                  <a:schemeClr val="lt1"/>
                </a:solidFill>
                <a:latin typeface="Arial"/>
                <a:ea typeface="Arial"/>
                <a:cs typeface="Arial"/>
                <a:sym typeface="Arial"/>
              </a:rPr>
              <a:t> being in contact with nature (flora and fauna)</a:t>
            </a:r>
            <a:endParaRPr/>
          </a:p>
          <a:p>
            <a:pPr marL="285750" marR="0" lvl="0" indent="-165100" algn="l" rtl="0">
              <a:spcBef>
                <a:spcPts val="0"/>
              </a:spcBef>
              <a:spcAft>
                <a:spcPts val="0"/>
              </a:spcAft>
              <a:buClr>
                <a:schemeClr val="lt1"/>
              </a:buClr>
              <a:buSzPts val="1900"/>
              <a:buFont typeface="Arial"/>
              <a:buNone/>
            </a:pPr>
            <a:endParaRPr sz="19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900"/>
              <a:buFont typeface="Arial"/>
              <a:buChar char="•"/>
            </a:pPr>
            <a:r>
              <a:rPr lang="en-US" sz="1900">
                <a:solidFill>
                  <a:schemeClr val="lt1"/>
                </a:solidFill>
                <a:latin typeface="Arial"/>
                <a:ea typeface="Arial"/>
                <a:cs typeface="Arial"/>
                <a:sym typeface="Arial"/>
              </a:rPr>
              <a:t> make community with other people</a:t>
            </a:r>
            <a:endParaRPr/>
          </a:p>
          <a:p>
            <a:pPr marL="285750" marR="0" lvl="0" indent="-165100" algn="l" rtl="0">
              <a:spcBef>
                <a:spcPts val="0"/>
              </a:spcBef>
              <a:spcAft>
                <a:spcPts val="0"/>
              </a:spcAft>
              <a:buClr>
                <a:schemeClr val="lt1"/>
              </a:buClr>
              <a:buSzPts val="1900"/>
              <a:buFont typeface="Arial"/>
              <a:buNone/>
            </a:pPr>
            <a:endParaRPr sz="19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900"/>
              <a:buFont typeface="Arial"/>
              <a:buChar char="•"/>
            </a:pPr>
            <a:r>
              <a:rPr lang="en-US" sz="1900">
                <a:solidFill>
                  <a:schemeClr val="lt1"/>
                </a:solidFill>
                <a:latin typeface="Arial"/>
                <a:ea typeface="Arial"/>
                <a:cs typeface="Arial"/>
                <a:sym typeface="Arial"/>
              </a:rPr>
              <a:t>nature's conscience and  ecological responsibility</a:t>
            </a:r>
            <a:endParaRPr/>
          </a:p>
          <a:p>
            <a:pPr marL="285750" marR="0" lvl="0" indent="-165100" algn="l" rtl="0">
              <a:spcBef>
                <a:spcPts val="0"/>
              </a:spcBef>
              <a:spcAft>
                <a:spcPts val="0"/>
              </a:spcAft>
              <a:buClr>
                <a:schemeClr val="lt1"/>
              </a:buClr>
              <a:buSzPts val="1900"/>
              <a:buFont typeface="Arial"/>
              <a:buNone/>
            </a:pPr>
            <a:endParaRPr sz="19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1900"/>
              <a:buFont typeface="Arial"/>
              <a:buChar char="•"/>
            </a:pPr>
            <a:r>
              <a:rPr lang="en-US" sz="1900">
                <a:solidFill>
                  <a:schemeClr val="lt1"/>
                </a:solidFill>
                <a:latin typeface="Arial"/>
                <a:ea typeface="Arial"/>
                <a:cs typeface="Arial"/>
                <a:sym typeface="Arial"/>
              </a:rPr>
              <a:t>they challenge you not only physical but mentally too because of the constant changing environment</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16"/>
          <p:cNvSpPr>
            <a:spLocks noGrp="1"/>
          </p:cNvSpPr>
          <p:nvPr>
            <p:ph type="title"/>
          </p:nvPr>
        </p:nvSpPr>
        <p:spPr>
          <a:xfrm>
            <a:off x="1968279" y="558966"/>
            <a:ext cx="4564997" cy="695765"/>
          </a:xfrm>
          <a:prstGeom prst="parallelogram">
            <a:avLst>
              <a:gd name="adj" fmla="val 99596"/>
            </a:avLst>
          </a:prstGeom>
          <a:solidFill>
            <a:srgbClr val="A5A5A5">
              <a:alpha val="84705"/>
            </a:srgb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60"/>
              <a:buFont typeface="Arial"/>
              <a:buNone/>
            </a:pPr>
            <a:r>
              <a:rPr lang="en-US" sz="3060"/>
              <a:t>Why Timberhut?</a:t>
            </a:r>
            <a:endParaRPr sz="30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9"/>
        <p:cNvGrpSpPr/>
        <p:nvPr/>
      </p:nvGrpSpPr>
      <p:grpSpPr>
        <a:xfrm>
          <a:off x="0" y="0"/>
          <a:ext cx="0" cy="0"/>
          <a:chOff x="0" y="0"/>
          <a:chExt cx="0" cy="0"/>
        </a:xfrm>
      </p:grpSpPr>
      <p:sp>
        <p:nvSpPr>
          <p:cNvPr id="190" name="Google Shape;190;p17"/>
          <p:cNvSpPr/>
          <p:nvPr/>
        </p:nvSpPr>
        <p:spPr>
          <a:xfrm>
            <a:off x="1524"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17"/>
          <p:cNvSpPr/>
          <p:nvPr/>
        </p:nvSpPr>
        <p:spPr>
          <a:xfrm>
            <a:off x="0" y="0"/>
            <a:ext cx="12189867" cy="685528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2" name="Google Shape;192;p17"/>
          <p:cNvPicPr preferRelativeResize="0"/>
          <p:nvPr/>
        </p:nvPicPr>
        <p:blipFill rotWithShape="1">
          <a:blip r:embed="rId3">
            <a:alphaModFix/>
          </a:blip>
          <a:srcRect/>
          <a:stretch/>
        </p:blipFill>
        <p:spPr>
          <a:xfrm>
            <a:off x="1067" y="0"/>
            <a:ext cx="12189867" cy="6858000"/>
          </a:xfrm>
          <a:prstGeom prst="rect">
            <a:avLst/>
          </a:prstGeom>
          <a:noFill/>
          <a:ln>
            <a:noFill/>
          </a:ln>
        </p:spPr>
      </p:pic>
      <p:sp>
        <p:nvSpPr>
          <p:cNvPr id="193" name="Google Shape;193;p17"/>
          <p:cNvSpPr/>
          <p:nvPr/>
        </p:nvSpPr>
        <p:spPr>
          <a:xfrm>
            <a:off x="0" y="0"/>
            <a:ext cx="964174"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p17"/>
          <p:cNvSpPr/>
          <p:nvPr/>
        </p:nvSpPr>
        <p:spPr>
          <a:xfrm>
            <a:off x="962042" y="0"/>
            <a:ext cx="45719"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5" name="Google Shape;195;p17"/>
          <p:cNvSpPr txBox="1"/>
          <p:nvPr/>
        </p:nvSpPr>
        <p:spPr>
          <a:xfrm>
            <a:off x="2194943"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pic>
        <p:nvPicPr>
          <p:cNvPr id="196" name="Google Shape;196;p17"/>
          <p:cNvPicPr preferRelativeResize="0"/>
          <p:nvPr/>
        </p:nvPicPr>
        <p:blipFill rotWithShape="1">
          <a:blip r:embed="rId4">
            <a:alphaModFix/>
          </a:blip>
          <a:srcRect/>
          <a:stretch/>
        </p:blipFill>
        <p:spPr>
          <a:xfrm>
            <a:off x="1007761" y="287629"/>
            <a:ext cx="11182106" cy="6299253"/>
          </a:xfrm>
          <a:prstGeom prst="rect">
            <a:avLst/>
          </a:prstGeom>
          <a:blipFill rotWithShape="1">
            <a:blip r:embed="rId5">
              <a:alphaModFix/>
            </a:blip>
            <a:stretch>
              <a:fillRect/>
            </a:stretch>
          </a:blipFill>
          <a:ln>
            <a:noFill/>
          </a:ln>
          <a:effectLst>
            <a:outerShdw blurRad="50800" dist="50800" dir="5400000" algn="ctr" rotWithShape="0">
              <a:srgbClr val="000000">
                <a:alpha val="63921"/>
              </a:srgbClr>
            </a:outerShdw>
          </a:effectLst>
        </p:spPr>
      </p:pic>
      <p:sp>
        <p:nvSpPr>
          <p:cNvPr id="197" name="Google Shape;197;p17"/>
          <p:cNvSpPr txBox="1"/>
          <p:nvPr/>
        </p:nvSpPr>
        <p:spPr>
          <a:xfrm>
            <a:off x="2088351" y="1441628"/>
            <a:ext cx="9119579" cy="2215991"/>
          </a:xfrm>
          <a:prstGeom prst="rect">
            <a:avLst/>
          </a:prstGeom>
          <a:solidFill>
            <a:srgbClr val="A5A5A5">
              <a:alpha val="68627"/>
            </a:srgbClr>
          </a:solidFill>
          <a:ln w="9525" cap="flat" cmpd="sng">
            <a:solidFill>
              <a:srgbClr val="FAFDF8"/>
            </a:solidFill>
            <a:prstDash val="solid"/>
            <a:round/>
            <a:headEnd type="none" w="sm" len="sm"/>
            <a:tailEnd type="none" w="sm" len="sm"/>
          </a:ln>
          <a:effectLst>
            <a:outerShdw blurRad="50800" dist="50800" dir="5400000" algn="ctr" rotWithShape="0">
              <a:srgbClr val="000000"/>
            </a:outerShdw>
          </a:effectLst>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You get vitamin D which is really important for our bodies</a:t>
            </a:r>
            <a:endParaRPr/>
          </a:p>
          <a:p>
            <a:pPr marL="285750" marR="0" lvl="0" indent="-158750" algn="l" rtl="0">
              <a:spcBef>
                <a:spcPts val="0"/>
              </a:spcBef>
              <a:spcAft>
                <a:spcPts val="0"/>
              </a:spcAft>
              <a:buClr>
                <a:schemeClr val="lt1"/>
              </a:buClr>
              <a:buSzPts val="2000"/>
              <a:buFont typeface="Arial"/>
              <a:buNone/>
            </a:pPr>
            <a:endParaRPr sz="20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Possibility to maintain our forests and green areas with government collaboration (natural reserves)</a:t>
            </a:r>
            <a:endParaRPr/>
          </a:p>
          <a:p>
            <a:pPr marL="285750" marR="0" lvl="0" indent="-158750" algn="l" rtl="0">
              <a:spcBef>
                <a:spcPts val="0"/>
              </a:spcBef>
              <a:spcAft>
                <a:spcPts val="0"/>
              </a:spcAft>
              <a:buClr>
                <a:schemeClr val="lt1"/>
              </a:buClr>
              <a:buSzPts val="2000"/>
              <a:buFont typeface="Arial"/>
              <a:buNone/>
            </a:pPr>
            <a:endParaRPr sz="20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2000"/>
              <a:buFont typeface="Arial"/>
              <a:buChar char="•"/>
            </a:pPr>
            <a:r>
              <a:rPr lang="en-US" sz="2000" b="1" u="sng">
                <a:solidFill>
                  <a:schemeClr val="lt1"/>
                </a:solidFill>
                <a:latin typeface="Arial"/>
                <a:ea typeface="Arial"/>
                <a:cs typeface="Arial"/>
                <a:sym typeface="Arial"/>
              </a:rPr>
              <a:t>You don't need a membership</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98" name="Google Shape;198;p17"/>
          <p:cNvSpPr>
            <a:spLocks noGrp="1"/>
          </p:cNvSpPr>
          <p:nvPr>
            <p:ph type="title"/>
          </p:nvPr>
        </p:nvSpPr>
        <p:spPr>
          <a:xfrm>
            <a:off x="1968279" y="558966"/>
            <a:ext cx="4564997" cy="695765"/>
          </a:xfrm>
          <a:prstGeom prst="parallelogram">
            <a:avLst>
              <a:gd name="adj" fmla="val 99596"/>
            </a:avLst>
          </a:prstGeom>
          <a:solidFill>
            <a:srgbClr val="A5A5A5">
              <a:alpha val="84705"/>
            </a:srgb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60"/>
              <a:buFont typeface="Arial"/>
              <a:buNone/>
            </a:pPr>
            <a:r>
              <a:rPr lang="en-US" sz="3060"/>
              <a:t>Why Timberhut?</a:t>
            </a:r>
            <a:endParaRPr sz="306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alpha val="69803"/>
          </a:schemeClr>
        </a:solidFill>
        <a:effectLst/>
      </p:bgPr>
    </p:bg>
    <p:spTree>
      <p:nvGrpSpPr>
        <p:cNvPr id="1" name="Shape 203"/>
        <p:cNvGrpSpPr/>
        <p:nvPr/>
      </p:nvGrpSpPr>
      <p:grpSpPr>
        <a:xfrm>
          <a:off x="0" y="0"/>
          <a:ext cx="0" cy="0"/>
          <a:chOff x="0" y="0"/>
          <a:chExt cx="0" cy="0"/>
        </a:xfrm>
      </p:grpSpPr>
      <p:sp>
        <p:nvSpPr>
          <p:cNvPr id="204" name="Google Shape;204;p18"/>
          <p:cNvSpPr/>
          <p:nvPr/>
        </p:nvSpPr>
        <p:spPr>
          <a:xfrm>
            <a:off x="1524" y="0"/>
            <a:ext cx="12188952" cy="6858000"/>
          </a:xfrm>
          <a:prstGeom prst="rect">
            <a:avLst/>
          </a:prstGeom>
          <a:solidFill>
            <a:schemeClr val="dk2">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p18"/>
          <p:cNvSpPr/>
          <p:nvPr/>
        </p:nvSpPr>
        <p:spPr>
          <a:xfrm>
            <a:off x="0" y="0"/>
            <a:ext cx="12189867" cy="6855282"/>
          </a:xfrm>
          <a:prstGeom prst="rect">
            <a:avLst/>
          </a:prstGeom>
          <a:solidFill>
            <a:schemeClr val="dk2">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06" name="Google Shape;206;p18"/>
          <p:cNvPicPr preferRelativeResize="0"/>
          <p:nvPr/>
        </p:nvPicPr>
        <p:blipFill rotWithShape="1">
          <a:blip r:embed="rId3">
            <a:alphaModFix/>
          </a:blip>
          <a:srcRect/>
          <a:stretch/>
        </p:blipFill>
        <p:spPr>
          <a:xfrm>
            <a:off x="1067" y="0"/>
            <a:ext cx="12189867" cy="6858000"/>
          </a:xfrm>
          <a:prstGeom prst="rect">
            <a:avLst/>
          </a:prstGeom>
          <a:noFill/>
          <a:ln>
            <a:noFill/>
          </a:ln>
        </p:spPr>
      </p:pic>
      <p:sp>
        <p:nvSpPr>
          <p:cNvPr id="207" name="Google Shape;207;p18"/>
          <p:cNvSpPr/>
          <p:nvPr/>
        </p:nvSpPr>
        <p:spPr>
          <a:xfrm>
            <a:off x="0" y="0"/>
            <a:ext cx="964174"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8" name="Google Shape;208;p18" descr="Rectángulo azul"/>
          <p:cNvSpPr/>
          <p:nvPr/>
        </p:nvSpPr>
        <p:spPr>
          <a:xfrm>
            <a:off x="1007760" y="0"/>
            <a:ext cx="11184239" cy="6858000"/>
          </a:xfrm>
          <a:prstGeom prst="rect">
            <a:avLst/>
          </a:prstGeom>
          <a:blipFill rotWithShape="1">
            <a:blip r:embed="rId4">
              <a:alphaModFix/>
            </a:blip>
            <a:stretch>
              <a:fillRect l="-11" r="-10"/>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p18"/>
          <p:cNvSpPr/>
          <p:nvPr/>
        </p:nvSpPr>
        <p:spPr>
          <a:xfrm>
            <a:off x="962042" y="0"/>
            <a:ext cx="45719"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0" name="Google Shape;210;p18"/>
          <p:cNvSpPr txBox="1"/>
          <p:nvPr/>
        </p:nvSpPr>
        <p:spPr>
          <a:xfrm>
            <a:off x="2194943"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211" name="Google Shape;211;p18" descr="Personas con documentos"/>
          <p:cNvSpPr/>
          <p:nvPr/>
        </p:nvSpPr>
        <p:spPr>
          <a:xfrm>
            <a:off x="1007760" y="0"/>
            <a:ext cx="1118424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2" name="Google Shape;212;p18"/>
          <p:cNvSpPr txBox="1"/>
          <p:nvPr/>
        </p:nvSpPr>
        <p:spPr>
          <a:xfrm>
            <a:off x="2088351" y="1441628"/>
            <a:ext cx="9119579" cy="3000821"/>
          </a:xfrm>
          <a:prstGeom prst="rect">
            <a:avLst/>
          </a:prstGeom>
          <a:solidFill>
            <a:srgbClr val="A5A5A5">
              <a:alpha val="68627"/>
            </a:srgbClr>
          </a:solidFill>
          <a:ln w="9525" cap="flat" cmpd="sng">
            <a:solidFill>
              <a:srgbClr val="FAFDF8"/>
            </a:solidFill>
            <a:prstDash val="solid"/>
            <a:round/>
            <a:headEnd type="none" w="sm" len="sm"/>
            <a:tailEnd type="none" w="sm" len="sm"/>
          </a:ln>
          <a:effectLst>
            <a:outerShdw blurRad="50800" dist="50800" dir="54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900">
                <a:solidFill>
                  <a:schemeClr val="lt1"/>
                </a:solidFill>
                <a:latin typeface="Arial"/>
                <a:ea typeface="Arial"/>
                <a:cs typeface="Arial"/>
                <a:sym typeface="Arial"/>
              </a:rPr>
              <a:t>The main reason to develop this project is to make a positive impact to our community by being the bridge between outdoors sports and people, all with a responsible approach and always promoting good values and healthy habits.</a:t>
            </a:r>
            <a:endParaRPr/>
          </a:p>
          <a:p>
            <a:pPr marL="0" marR="0" lvl="0" indent="0" algn="l" rtl="0">
              <a:spcBef>
                <a:spcPts val="0"/>
              </a:spcBef>
              <a:spcAft>
                <a:spcPts val="0"/>
              </a:spcAft>
              <a:buNone/>
            </a:pPr>
            <a:endParaRPr sz="1900">
              <a:solidFill>
                <a:schemeClr val="lt1"/>
              </a:solidFill>
              <a:latin typeface="Arial"/>
              <a:ea typeface="Arial"/>
              <a:cs typeface="Arial"/>
              <a:sym typeface="Arial"/>
            </a:endParaRPr>
          </a:p>
          <a:p>
            <a:pPr marL="0" marR="0" lvl="0" indent="0" algn="l" rtl="0">
              <a:spcBef>
                <a:spcPts val="0"/>
              </a:spcBef>
              <a:spcAft>
                <a:spcPts val="0"/>
              </a:spcAft>
              <a:buNone/>
            </a:pPr>
            <a:r>
              <a:rPr lang="en-US" sz="1900">
                <a:solidFill>
                  <a:schemeClr val="lt1"/>
                </a:solidFill>
                <a:latin typeface="Arial"/>
                <a:ea typeface="Arial"/>
                <a:cs typeface="Arial"/>
                <a:sym typeface="Arial"/>
              </a:rPr>
              <a:t>Be the impulse that the growing Outdoors business area needs by making sponsorships and business covenants with the existing enterprises in the field.</a:t>
            </a:r>
            <a:endParaRPr/>
          </a:p>
          <a:p>
            <a:pPr marL="0" marR="0" lvl="0" indent="0" algn="l" rtl="0">
              <a:spcBef>
                <a:spcPts val="0"/>
              </a:spcBef>
              <a:spcAft>
                <a:spcPts val="0"/>
              </a:spcAft>
              <a:buNone/>
            </a:pPr>
            <a:endParaRPr sz="1900">
              <a:solidFill>
                <a:schemeClr val="lt1"/>
              </a:solidFill>
              <a:latin typeface="Arial"/>
              <a:ea typeface="Arial"/>
              <a:cs typeface="Arial"/>
              <a:sym typeface="Arial"/>
            </a:endParaRPr>
          </a:p>
          <a:p>
            <a:pPr marL="0" marR="0" lvl="0" indent="0" algn="l" rtl="0">
              <a:spcBef>
                <a:spcPts val="0"/>
              </a:spcBef>
              <a:spcAft>
                <a:spcPts val="0"/>
              </a:spcAft>
              <a:buNone/>
            </a:pPr>
            <a:r>
              <a:rPr lang="en-US" sz="1900">
                <a:solidFill>
                  <a:schemeClr val="lt1"/>
                </a:solidFill>
                <a:latin typeface="Arial"/>
                <a:ea typeface="Arial"/>
                <a:cs typeface="Arial"/>
                <a:sym typeface="Arial"/>
              </a:rPr>
              <a:t>We are not here to be a competitor, but to be the cluster of a growing and </a:t>
            </a:r>
            <a:endParaRPr sz="1900">
              <a:solidFill>
                <a:schemeClr val="lt1"/>
              </a:solidFill>
              <a:latin typeface="Arial"/>
              <a:ea typeface="Arial"/>
              <a:cs typeface="Arial"/>
              <a:sym typeface="Arial"/>
            </a:endParaRPr>
          </a:p>
          <a:p>
            <a:pPr marL="0" marR="0" lvl="0" indent="0" algn="l" rtl="0">
              <a:spcBef>
                <a:spcPts val="0"/>
              </a:spcBef>
              <a:spcAft>
                <a:spcPts val="0"/>
              </a:spcAft>
              <a:buNone/>
            </a:pPr>
            <a:r>
              <a:rPr lang="en-US" sz="1900">
                <a:solidFill>
                  <a:schemeClr val="lt1"/>
                </a:solidFill>
                <a:latin typeface="Arial"/>
                <a:ea typeface="Arial"/>
                <a:cs typeface="Arial"/>
                <a:sym typeface="Arial"/>
              </a:rPr>
              <a:t>successful area as Outdoors is.</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18"/>
          <p:cNvSpPr>
            <a:spLocks noGrp="1"/>
          </p:cNvSpPr>
          <p:nvPr>
            <p:ph type="title"/>
          </p:nvPr>
        </p:nvSpPr>
        <p:spPr>
          <a:xfrm>
            <a:off x="1968279" y="558966"/>
            <a:ext cx="4564997" cy="695765"/>
          </a:xfrm>
          <a:prstGeom prst="parallelogram">
            <a:avLst>
              <a:gd name="adj" fmla="val 99596"/>
            </a:avLst>
          </a:prstGeom>
          <a:solidFill>
            <a:srgbClr val="A5A5A5">
              <a:alpha val="84705"/>
            </a:srgb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60"/>
              <a:buFont typeface="Arial"/>
              <a:buNone/>
            </a:pPr>
            <a:r>
              <a:rPr lang="en-US" sz="3060"/>
              <a:t>Objective</a:t>
            </a:r>
            <a:endParaRPr sz="30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8"/>
        <p:cNvGrpSpPr/>
        <p:nvPr/>
      </p:nvGrpSpPr>
      <p:grpSpPr>
        <a:xfrm>
          <a:off x="0" y="0"/>
          <a:ext cx="0" cy="0"/>
          <a:chOff x="0" y="0"/>
          <a:chExt cx="0" cy="0"/>
        </a:xfrm>
      </p:grpSpPr>
      <p:sp>
        <p:nvSpPr>
          <p:cNvPr id="219" name="Google Shape;219;p19"/>
          <p:cNvSpPr/>
          <p:nvPr/>
        </p:nvSpPr>
        <p:spPr>
          <a:xfrm>
            <a:off x="1524"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19"/>
          <p:cNvSpPr/>
          <p:nvPr/>
        </p:nvSpPr>
        <p:spPr>
          <a:xfrm>
            <a:off x="0" y="0"/>
            <a:ext cx="12189867" cy="685528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21" name="Google Shape;221;p19"/>
          <p:cNvPicPr preferRelativeResize="0"/>
          <p:nvPr/>
        </p:nvPicPr>
        <p:blipFill rotWithShape="1">
          <a:blip r:embed="rId3">
            <a:alphaModFix/>
          </a:blip>
          <a:srcRect/>
          <a:stretch/>
        </p:blipFill>
        <p:spPr>
          <a:xfrm>
            <a:off x="1067" y="0"/>
            <a:ext cx="12189867" cy="6858000"/>
          </a:xfrm>
          <a:prstGeom prst="rect">
            <a:avLst/>
          </a:prstGeom>
          <a:noFill/>
          <a:ln>
            <a:noFill/>
          </a:ln>
        </p:spPr>
      </p:pic>
      <p:sp>
        <p:nvSpPr>
          <p:cNvPr id="222" name="Google Shape;222;p19"/>
          <p:cNvSpPr/>
          <p:nvPr/>
        </p:nvSpPr>
        <p:spPr>
          <a:xfrm>
            <a:off x="0" y="0"/>
            <a:ext cx="964174"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3" name="Google Shape;223;p19"/>
          <p:cNvSpPr/>
          <p:nvPr/>
        </p:nvSpPr>
        <p:spPr>
          <a:xfrm>
            <a:off x="962042" y="0"/>
            <a:ext cx="45719"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4" name="Google Shape;224;p19"/>
          <p:cNvSpPr txBox="1"/>
          <p:nvPr/>
        </p:nvSpPr>
        <p:spPr>
          <a:xfrm>
            <a:off x="2194943" y="641225"/>
            <a:ext cx="415636"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pic>
        <p:nvPicPr>
          <p:cNvPr id="225" name="Google Shape;225;p19"/>
          <p:cNvPicPr preferRelativeResize="0"/>
          <p:nvPr/>
        </p:nvPicPr>
        <p:blipFill rotWithShape="1">
          <a:blip r:embed="rId4">
            <a:alphaModFix/>
          </a:blip>
          <a:srcRect/>
          <a:stretch/>
        </p:blipFill>
        <p:spPr>
          <a:xfrm>
            <a:off x="1007760" y="-2718"/>
            <a:ext cx="11184239" cy="6849841"/>
          </a:xfrm>
          <a:prstGeom prst="rect">
            <a:avLst/>
          </a:prstGeom>
          <a:blipFill rotWithShape="1">
            <a:blip r:embed="rId5">
              <a:alphaModFix/>
            </a:blip>
            <a:stretch>
              <a:fillRect/>
            </a:stretch>
          </a:blipFill>
          <a:ln>
            <a:noFill/>
          </a:ln>
          <a:effectLst>
            <a:outerShdw blurRad="50800" dist="50800" dir="5400000" algn="ctr" rotWithShape="0">
              <a:srgbClr val="000000">
                <a:alpha val="63921"/>
              </a:srgbClr>
            </a:outerShdw>
          </a:effectLst>
        </p:spPr>
      </p:pic>
      <p:sp>
        <p:nvSpPr>
          <p:cNvPr id="226" name="Google Shape;226;p19"/>
          <p:cNvSpPr txBox="1"/>
          <p:nvPr/>
        </p:nvSpPr>
        <p:spPr>
          <a:xfrm>
            <a:off x="2088351" y="1441628"/>
            <a:ext cx="9119579" cy="3000821"/>
          </a:xfrm>
          <a:prstGeom prst="rect">
            <a:avLst/>
          </a:prstGeom>
          <a:solidFill>
            <a:srgbClr val="A5A5A5">
              <a:alpha val="68627"/>
            </a:srgbClr>
          </a:solidFill>
          <a:ln w="9525" cap="flat" cmpd="sng">
            <a:solidFill>
              <a:srgbClr val="FAFDF8"/>
            </a:solidFill>
            <a:prstDash val="solid"/>
            <a:round/>
            <a:headEnd type="none" w="sm" len="sm"/>
            <a:tailEnd type="none" w="sm" len="sm"/>
          </a:ln>
          <a:effectLst>
            <a:outerShdw blurRad="50800" dist="50800" dir="54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900">
                <a:solidFill>
                  <a:schemeClr val="lt1"/>
                </a:solidFill>
                <a:latin typeface="Arial"/>
                <a:ea typeface="Arial"/>
                <a:cs typeface="Arial"/>
                <a:sym typeface="Arial"/>
              </a:rPr>
              <a:t>The main reason to develop this project is to make a positive impact to our community by being the bridge between outdoors sports and people, all with a responsible approach and always promoting good values and healthy habits.</a:t>
            </a:r>
            <a:endParaRPr/>
          </a:p>
          <a:p>
            <a:pPr marL="0" marR="0" lvl="0" indent="0" algn="l" rtl="0">
              <a:spcBef>
                <a:spcPts val="0"/>
              </a:spcBef>
              <a:spcAft>
                <a:spcPts val="0"/>
              </a:spcAft>
              <a:buNone/>
            </a:pPr>
            <a:endParaRPr sz="1900">
              <a:solidFill>
                <a:schemeClr val="lt1"/>
              </a:solidFill>
              <a:latin typeface="Arial"/>
              <a:ea typeface="Arial"/>
              <a:cs typeface="Arial"/>
              <a:sym typeface="Arial"/>
            </a:endParaRPr>
          </a:p>
          <a:p>
            <a:pPr marL="0" marR="0" lvl="0" indent="0" algn="l" rtl="0">
              <a:spcBef>
                <a:spcPts val="0"/>
              </a:spcBef>
              <a:spcAft>
                <a:spcPts val="0"/>
              </a:spcAft>
              <a:buNone/>
            </a:pPr>
            <a:r>
              <a:rPr lang="en-US" sz="1900">
                <a:solidFill>
                  <a:schemeClr val="lt1"/>
                </a:solidFill>
                <a:latin typeface="Arial"/>
                <a:ea typeface="Arial"/>
                <a:cs typeface="Arial"/>
                <a:sym typeface="Arial"/>
              </a:rPr>
              <a:t>Be the impulse that the growing Outdoors business area needs by making sponsorships and business covenants with the existing enterprises in the field.</a:t>
            </a:r>
            <a:endParaRPr/>
          </a:p>
          <a:p>
            <a:pPr marL="0" marR="0" lvl="0" indent="0" algn="l" rtl="0">
              <a:spcBef>
                <a:spcPts val="0"/>
              </a:spcBef>
              <a:spcAft>
                <a:spcPts val="0"/>
              </a:spcAft>
              <a:buNone/>
            </a:pPr>
            <a:endParaRPr sz="1900">
              <a:solidFill>
                <a:schemeClr val="lt1"/>
              </a:solidFill>
              <a:latin typeface="Arial"/>
              <a:ea typeface="Arial"/>
              <a:cs typeface="Arial"/>
              <a:sym typeface="Arial"/>
            </a:endParaRPr>
          </a:p>
          <a:p>
            <a:pPr marL="0" marR="0" lvl="0" indent="0" algn="l" rtl="0">
              <a:spcBef>
                <a:spcPts val="0"/>
              </a:spcBef>
              <a:spcAft>
                <a:spcPts val="0"/>
              </a:spcAft>
              <a:buNone/>
            </a:pPr>
            <a:r>
              <a:rPr lang="en-US" sz="1900">
                <a:solidFill>
                  <a:schemeClr val="lt1"/>
                </a:solidFill>
                <a:latin typeface="Arial"/>
                <a:ea typeface="Arial"/>
                <a:cs typeface="Arial"/>
                <a:sym typeface="Arial"/>
              </a:rPr>
              <a:t>We are not here to be a competitor, but to be the cluster of a growing and </a:t>
            </a:r>
            <a:endParaRPr sz="1900">
              <a:solidFill>
                <a:schemeClr val="lt1"/>
              </a:solidFill>
              <a:latin typeface="Arial"/>
              <a:ea typeface="Arial"/>
              <a:cs typeface="Arial"/>
              <a:sym typeface="Arial"/>
            </a:endParaRPr>
          </a:p>
          <a:p>
            <a:pPr marL="0" marR="0" lvl="0" indent="0" algn="l" rtl="0">
              <a:spcBef>
                <a:spcPts val="0"/>
              </a:spcBef>
              <a:spcAft>
                <a:spcPts val="0"/>
              </a:spcAft>
              <a:buNone/>
            </a:pPr>
            <a:r>
              <a:rPr lang="en-US" sz="1900">
                <a:solidFill>
                  <a:schemeClr val="lt1"/>
                </a:solidFill>
                <a:latin typeface="Arial"/>
                <a:ea typeface="Arial"/>
                <a:cs typeface="Arial"/>
                <a:sym typeface="Arial"/>
              </a:rPr>
              <a:t>successful area as Outdoors is.</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p19"/>
          <p:cNvSpPr>
            <a:spLocks noGrp="1"/>
          </p:cNvSpPr>
          <p:nvPr>
            <p:ph type="title"/>
          </p:nvPr>
        </p:nvSpPr>
        <p:spPr>
          <a:xfrm>
            <a:off x="1968279" y="558966"/>
            <a:ext cx="4564997" cy="695765"/>
          </a:xfrm>
          <a:prstGeom prst="parallelogram">
            <a:avLst>
              <a:gd name="adj" fmla="val 99596"/>
            </a:avLst>
          </a:prstGeom>
          <a:solidFill>
            <a:srgbClr val="A5A5A5">
              <a:alpha val="84705"/>
            </a:srgb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60"/>
              <a:buFont typeface="Arial"/>
              <a:buNone/>
            </a:pPr>
            <a:r>
              <a:rPr lang="en-US" sz="3060"/>
              <a:t>Objective</a:t>
            </a:r>
            <a:endParaRPr sz="306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20"/>
          <p:cNvPicPr preferRelativeResize="0"/>
          <p:nvPr/>
        </p:nvPicPr>
        <p:blipFill rotWithShape="1">
          <a:blip r:embed="rId3">
            <a:alphaModFix/>
          </a:blip>
          <a:srcRect/>
          <a:stretch/>
        </p:blipFill>
        <p:spPr>
          <a:xfrm>
            <a:off x="1007760" y="-2718"/>
            <a:ext cx="11184239" cy="6849841"/>
          </a:xfrm>
          <a:prstGeom prst="rect">
            <a:avLst/>
          </a:prstGeom>
          <a:blipFill rotWithShape="1">
            <a:blip r:embed="rId4">
              <a:alphaModFix/>
            </a:blip>
            <a:stretch>
              <a:fillRect/>
            </a:stretch>
          </a:blipFill>
          <a:ln>
            <a:noFill/>
          </a:ln>
          <a:effectLst>
            <a:outerShdw blurRad="50800" dist="50800" dir="5400000" algn="ctr" rotWithShape="0">
              <a:srgbClr val="000000">
                <a:alpha val="63921"/>
              </a:srgbClr>
            </a:outerShdw>
          </a:effectLst>
        </p:spPr>
      </p:pic>
      <p:sp>
        <p:nvSpPr>
          <p:cNvPr id="234" name="Google Shape;234;p20"/>
          <p:cNvSpPr txBox="1"/>
          <p:nvPr/>
        </p:nvSpPr>
        <p:spPr>
          <a:xfrm>
            <a:off x="2088351" y="1441628"/>
            <a:ext cx="9119579" cy="2877711"/>
          </a:xfrm>
          <a:prstGeom prst="rect">
            <a:avLst/>
          </a:prstGeom>
          <a:solidFill>
            <a:srgbClr val="A5A5A5">
              <a:alpha val="68627"/>
            </a:srgbClr>
          </a:solidFill>
          <a:ln w="9525" cap="flat" cmpd="sng">
            <a:solidFill>
              <a:srgbClr val="FAFDF8"/>
            </a:solidFill>
            <a:prstDash val="solid"/>
            <a:round/>
            <a:headEnd type="none" w="sm" len="sm"/>
            <a:tailEnd type="none" w="sm" len="sm"/>
          </a:ln>
          <a:effectLst>
            <a:outerShdw blurRad="50800" dist="50800" dir="54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900" dirty="0">
              <a:solidFill>
                <a:schemeClr val="lt1"/>
              </a:solidFill>
              <a:latin typeface="Arial"/>
              <a:ea typeface="Arial"/>
              <a:cs typeface="Arial"/>
              <a:sym typeface="Arial"/>
            </a:endParaRPr>
          </a:p>
          <a:p>
            <a:pPr lvl="0"/>
            <a:r>
              <a:rPr lang="en-US" sz="1800" dirty="0">
                <a:solidFill>
                  <a:schemeClr val="lt1"/>
                </a:solidFill>
                <a:latin typeface="Arial"/>
                <a:ea typeface="Arial"/>
                <a:cs typeface="Arial"/>
                <a:sym typeface="Arial"/>
              </a:rPr>
              <a:t>This Project is a social network in which it is intended that fans of outdoor sports can share their experiences about </a:t>
            </a:r>
            <a:r>
              <a:rPr lang="en-US" sz="1800" dirty="0" smtClean="0">
                <a:solidFill>
                  <a:schemeClr val="lt1"/>
                </a:solidFill>
              </a:rPr>
              <a:t> </a:t>
            </a:r>
            <a:r>
              <a:rPr lang="en-US" sz="1800" dirty="0">
                <a:solidFill>
                  <a:schemeClr val="lt1"/>
                </a:solidFill>
              </a:rPr>
              <a:t>the sports of </a:t>
            </a:r>
            <a:r>
              <a:rPr lang="en-US" sz="1800" dirty="0" smtClean="0">
                <a:solidFill>
                  <a:schemeClr val="lt1"/>
                </a:solidFill>
              </a:rPr>
              <a:t>your preference on </a:t>
            </a:r>
            <a:r>
              <a:rPr lang="en-US" sz="1800" dirty="0">
                <a:solidFill>
                  <a:schemeClr val="lt1"/>
                </a:solidFill>
                <a:latin typeface="Arial"/>
                <a:ea typeface="Arial"/>
                <a:cs typeface="Arial"/>
                <a:sym typeface="Arial"/>
              </a:rPr>
              <a:t>the social network, in which they can share photos, tips, experiences and the location of the destination they are visiting.</a:t>
            </a:r>
            <a:endParaRPr dirty="0"/>
          </a:p>
          <a:p>
            <a:pPr marL="0" marR="0" lvl="0" indent="0" algn="l" rtl="0">
              <a:spcBef>
                <a:spcPts val="0"/>
              </a:spcBef>
              <a:spcAft>
                <a:spcPts val="0"/>
              </a:spcAft>
              <a:buNone/>
            </a:pPr>
            <a:endParaRPr sz="1800" dirty="0">
              <a:solidFill>
                <a:schemeClr val="lt1"/>
              </a:solidFill>
              <a:latin typeface="Arial"/>
              <a:ea typeface="Arial"/>
              <a:cs typeface="Arial"/>
              <a:sym typeface="Arial"/>
            </a:endParaRPr>
          </a:p>
          <a:p>
            <a:pPr marL="0" marR="0" lvl="0" indent="0" algn="l" rtl="0">
              <a:spcBef>
                <a:spcPts val="0"/>
              </a:spcBef>
              <a:spcAft>
                <a:spcPts val="0"/>
              </a:spcAft>
              <a:buNone/>
            </a:pPr>
            <a:r>
              <a:rPr lang="en-US" sz="1800" dirty="0">
                <a:solidFill>
                  <a:schemeClr val="lt1"/>
                </a:solidFill>
                <a:latin typeface="Arial"/>
                <a:ea typeface="Arial"/>
                <a:cs typeface="Arial"/>
                <a:sym typeface="Arial"/>
              </a:rPr>
              <a:t>Nowadays we see that outdoor sports is a sector which it is not being given much attention and in which we see potential business that will grow and which we want to be part of.</a:t>
            </a:r>
            <a:endParaRPr sz="1800" dirty="0">
              <a:solidFill>
                <a:schemeClr val="lt1"/>
              </a:solidFill>
              <a:latin typeface="Arial"/>
              <a:ea typeface="Arial"/>
              <a:cs typeface="Arial"/>
              <a:sym typeface="Arial"/>
            </a:endParaRPr>
          </a:p>
          <a:p>
            <a:pPr marL="0" marR="0" lvl="0" indent="0" algn="l" rtl="0">
              <a:spcBef>
                <a:spcPts val="0"/>
              </a:spcBef>
              <a:spcAft>
                <a:spcPts val="0"/>
              </a:spcAft>
              <a:buNone/>
            </a:pPr>
            <a:r>
              <a:rPr lang="en-US" sz="1800" dirty="0">
                <a:solidFill>
                  <a:schemeClr val="lt1"/>
                </a:solidFill>
                <a:latin typeface="Arial"/>
                <a:ea typeface="Arial"/>
                <a:cs typeface="Arial"/>
                <a:sym typeface="Arial"/>
              </a:rPr>
              <a:t/>
            </a:r>
            <a:br>
              <a:rPr lang="en-US" sz="1800" dirty="0">
                <a:solidFill>
                  <a:schemeClr val="lt1"/>
                </a:solidFill>
                <a:latin typeface="Arial"/>
                <a:ea typeface="Arial"/>
                <a:cs typeface="Arial"/>
                <a:sym typeface="Arial"/>
              </a:rPr>
            </a:br>
            <a:endParaRPr sz="1800" dirty="0">
              <a:solidFill>
                <a:schemeClr val="lt1"/>
              </a:solidFill>
              <a:latin typeface="Arial"/>
              <a:ea typeface="Arial"/>
              <a:cs typeface="Arial"/>
              <a:sym typeface="Arial"/>
            </a:endParaRPr>
          </a:p>
        </p:txBody>
      </p:sp>
      <p:sp>
        <p:nvSpPr>
          <p:cNvPr id="235" name="Google Shape;235;p20"/>
          <p:cNvSpPr>
            <a:spLocks noGrp="1"/>
          </p:cNvSpPr>
          <p:nvPr>
            <p:ph type="title"/>
          </p:nvPr>
        </p:nvSpPr>
        <p:spPr>
          <a:xfrm>
            <a:off x="1968278" y="558966"/>
            <a:ext cx="5493677" cy="695765"/>
          </a:xfrm>
          <a:prstGeom prst="parallelogram">
            <a:avLst>
              <a:gd name="adj" fmla="val 99596"/>
            </a:avLst>
          </a:prstGeom>
          <a:solidFill>
            <a:srgbClr val="A5A5A5">
              <a:alpha val="84705"/>
            </a:srgb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60"/>
              <a:buFont typeface="Arial"/>
              <a:buNone/>
            </a:pPr>
            <a:r>
              <a:rPr lang="en-US" sz="3060"/>
              <a:t>What is Timberhut? </a:t>
            </a:r>
            <a:endParaRPr sz="306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21" descr="Conexiones digitales"/>
          <p:cNvPicPr preferRelativeResize="0"/>
          <p:nvPr/>
        </p:nvPicPr>
        <p:blipFill rotWithShape="1">
          <a:blip r:embed="rId3">
            <a:alphaModFix/>
          </a:blip>
          <a:srcRect l="13265" t="9090" r="3502"/>
          <a:stretch/>
        </p:blipFill>
        <p:spPr>
          <a:xfrm>
            <a:off x="1018902" y="10"/>
            <a:ext cx="11173098" cy="6857990"/>
          </a:xfrm>
          <a:prstGeom prst="rect">
            <a:avLst/>
          </a:prstGeom>
          <a:noFill/>
          <a:ln>
            <a:noFill/>
          </a:ln>
        </p:spPr>
      </p:pic>
      <p:sp>
        <p:nvSpPr>
          <p:cNvPr id="242" name="Google Shape;242;p21"/>
          <p:cNvSpPr txBox="1"/>
          <p:nvPr/>
        </p:nvSpPr>
        <p:spPr>
          <a:xfrm>
            <a:off x="2088351" y="1441628"/>
            <a:ext cx="9119579" cy="2308324"/>
          </a:xfrm>
          <a:prstGeom prst="rect">
            <a:avLst/>
          </a:prstGeom>
          <a:solidFill>
            <a:srgbClr val="A5A5A5">
              <a:alpha val="68627"/>
            </a:srgbClr>
          </a:solidFill>
          <a:ln w="9525" cap="flat" cmpd="sng">
            <a:solidFill>
              <a:srgbClr val="FAFDF8"/>
            </a:solidFill>
            <a:prstDash val="solid"/>
            <a:round/>
            <a:headEnd type="none" w="sm" len="sm"/>
            <a:tailEnd type="none" w="sm" len="sm"/>
          </a:ln>
          <a:effectLst>
            <a:outerShdw blurRad="50800" dist="50800" dir="54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Our project has a Rest architecture, we made a Rest API and we consume data with a web application.</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In the web application, we used HTML, CSS, Javascript and Bootstrap library. </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Server communication was made via HTTP petitions with the API, we used AJAX and Fetch, the last one to send files to the server, like a photo from the user.</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For the API development we used Java with the framework Spring, which created the layers, to receive petitions, send and receive data, processing data, and connection with the database. </a:t>
            </a:r>
            <a:endParaRPr/>
          </a:p>
        </p:txBody>
      </p:sp>
      <p:sp>
        <p:nvSpPr>
          <p:cNvPr id="243" name="Google Shape;243;p21"/>
          <p:cNvSpPr>
            <a:spLocks noGrp="1"/>
          </p:cNvSpPr>
          <p:nvPr>
            <p:ph type="title"/>
          </p:nvPr>
        </p:nvSpPr>
        <p:spPr>
          <a:xfrm>
            <a:off x="1968279" y="558966"/>
            <a:ext cx="5412235" cy="695765"/>
          </a:xfrm>
          <a:prstGeom prst="parallelogram">
            <a:avLst>
              <a:gd name="adj" fmla="val 99596"/>
            </a:avLst>
          </a:prstGeom>
          <a:solidFill>
            <a:srgbClr val="A5A5A5">
              <a:alpha val="84705"/>
            </a:srgb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60"/>
              <a:buFont typeface="Arial"/>
              <a:buNone/>
            </a:pPr>
            <a:r>
              <a:rPr lang="en-US" sz="3060"/>
              <a:t>Applied Technologies</a:t>
            </a:r>
            <a:endParaRPr sz="3060"/>
          </a:p>
        </p:txBody>
      </p:sp>
      <p:pic>
        <p:nvPicPr>
          <p:cNvPr id="244" name="Google Shape;244;p21"/>
          <p:cNvPicPr preferRelativeResize="0"/>
          <p:nvPr/>
        </p:nvPicPr>
        <p:blipFill rotWithShape="1">
          <a:blip r:embed="rId4">
            <a:alphaModFix/>
          </a:blip>
          <a:srcRect/>
          <a:stretch/>
        </p:blipFill>
        <p:spPr>
          <a:xfrm>
            <a:off x="2088351" y="3893137"/>
            <a:ext cx="2110822" cy="1308403"/>
          </a:xfrm>
          <a:prstGeom prst="rect">
            <a:avLst/>
          </a:prstGeom>
          <a:noFill/>
          <a:ln>
            <a:noFill/>
          </a:ln>
        </p:spPr>
      </p:pic>
      <p:pic>
        <p:nvPicPr>
          <p:cNvPr id="245" name="Google Shape;245;p21"/>
          <p:cNvPicPr preferRelativeResize="0"/>
          <p:nvPr/>
        </p:nvPicPr>
        <p:blipFill rotWithShape="1">
          <a:blip r:embed="rId5">
            <a:alphaModFix/>
          </a:blip>
          <a:srcRect/>
          <a:stretch/>
        </p:blipFill>
        <p:spPr>
          <a:xfrm>
            <a:off x="4859382" y="3936849"/>
            <a:ext cx="2612573" cy="1314554"/>
          </a:xfrm>
          <a:prstGeom prst="rect">
            <a:avLst/>
          </a:prstGeom>
          <a:noFill/>
          <a:ln>
            <a:noFill/>
          </a:ln>
        </p:spPr>
      </p:pic>
      <p:pic>
        <p:nvPicPr>
          <p:cNvPr id="246" name="Google Shape;246;p21"/>
          <p:cNvPicPr preferRelativeResize="0"/>
          <p:nvPr/>
        </p:nvPicPr>
        <p:blipFill rotWithShape="1">
          <a:blip r:embed="rId6">
            <a:alphaModFix/>
          </a:blip>
          <a:srcRect/>
          <a:stretch/>
        </p:blipFill>
        <p:spPr>
          <a:xfrm>
            <a:off x="8219249" y="3936849"/>
            <a:ext cx="2326050" cy="1308403"/>
          </a:xfrm>
          <a:prstGeom prst="rect">
            <a:avLst/>
          </a:prstGeom>
          <a:noFill/>
          <a:ln>
            <a:noFill/>
          </a:ln>
        </p:spPr>
      </p:pic>
      <p:pic>
        <p:nvPicPr>
          <p:cNvPr id="247" name="Google Shape;247;p21"/>
          <p:cNvPicPr preferRelativeResize="0"/>
          <p:nvPr/>
        </p:nvPicPr>
        <p:blipFill rotWithShape="1">
          <a:blip r:embed="rId7">
            <a:alphaModFix/>
          </a:blip>
          <a:srcRect/>
          <a:stretch/>
        </p:blipFill>
        <p:spPr>
          <a:xfrm>
            <a:off x="2621279" y="5438300"/>
            <a:ext cx="2612573" cy="1254036"/>
          </a:xfrm>
          <a:prstGeom prst="rect">
            <a:avLst/>
          </a:prstGeom>
          <a:noFill/>
          <a:ln>
            <a:noFill/>
          </a:ln>
        </p:spPr>
      </p:pic>
      <p:pic>
        <p:nvPicPr>
          <p:cNvPr id="248" name="Google Shape;248;p21"/>
          <p:cNvPicPr preferRelativeResize="0"/>
          <p:nvPr/>
        </p:nvPicPr>
        <p:blipFill rotWithShape="1">
          <a:blip r:embed="rId8">
            <a:alphaModFix/>
          </a:blip>
          <a:srcRect/>
          <a:stretch/>
        </p:blipFill>
        <p:spPr>
          <a:xfrm>
            <a:off x="6965151" y="5431769"/>
            <a:ext cx="2647328" cy="12670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22" descr="Conexiones digitales"/>
          <p:cNvPicPr preferRelativeResize="0"/>
          <p:nvPr/>
        </p:nvPicPr>
        <p:blipFill rotWithShape="1">
          <a:blip r:embed="rId3">
            <a:alphaModFix/>
          </a:blip>
          <a:srcRect l="13265" t="9090" r="3502"/>
          <a:stretch/>
        </p:blipFill>
        <p:spPr>
          <a:xfrm>
            <a:off x="1018902" y="10"/>
            <a:ext cx="11173098" cy="6857990"/>
          </a:xfrm>
          <a:prstGeom prst="rect">
            <a:avLst/>
          </a:prstGeom>
          <a:noFill/>
          <a:ln>
            <a:noFill/>
          </a:ln>
        </p:spPr>
      </p:pic>
      <p:sp>
        <p:nvSpPr>
          <p:cNvPr id="255" name="Google Shape;255;p22"/>
          <p:cNvSpPr txBox="1"/>
          <p:nvPr/>
        </p:nvSpPr>
        <p:spPr>
          <a:xfrm>
            <a:off x="2088351" y="1441628"/>
            <a:ext cx="9119579" cy="2031325"/>
          </a:xfrm>
          <a:prstGeom prst="rect">
            <a:avLst/>
          </a:prstGeom>
          <a:solidFill>
            <a:srgbClr val="A5A5A5">
              <a:alpha val="68627"/>
            </a:srgbClr>
          </a:solidFill>
          <a:ln w="9525" cap="flat" cmpd="sng">
            <a:solidFill>
              <a:srgbClr val="FAFDF8"/>
            </a:solidFill>
            <a:prstDash val="solid"/>
            <a:round/>
            <a:headEnd type="none" w="sm" len="sm"/>
            <a:tailEnd type="none" w="sm" len="sm"/>
          </a:ln>
          <a:effectLst>
            <a:outerShdw blurRad="50800" dist="50800" dir="5400000" algn="ctr" rotWithShape="0">
              <a:srgbClr val="000000"/>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For the API development we used Java with the framework Spring, which created the layers, to receive petitions, send and receive data, processing data, and connection with the database. </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The management of database was made with MySQL</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Google Cloud service was used to store a photo and get a public URL, which is saved on the database to be shown on the web application.   </a:t>
            </a:r>
            <a:endParaRPr/>
          </a:p>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22"/>
          <p:cNvSpPr>
            <a:spLocks noGrp="1"/>
          </p:cNvSpPr>
          <p:nvPr>
            <p:ph type="title"/>
          </p:nvPr>
        </p:nvSpPr>
        <p:spPr>
          <a:xfrm>
            <a:off x="1968279" y="558966"/>
            <a:ext cx="5412235" cy="695765"/>
          </a:xfrm>
          <a:prstGeom prst="parallelogram">
            <a:avLst>
              <a:gd name="adj" fmla="val 99596"/>
            </a:avLst>
          </a:prstGeom>
          <a:solidFill>
            <a:srgbClr val="A5A5A5">
              <a:alpha val="84705"/>
            </a:srgbClr>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60"/>
              <a:buFont typeface="Arial"/>
              <a:buNone/>
            </a:pPr>
            <a:r>
              <a:rPr lang="en-US" sz="3060"/>
              <a:t>Applied Technologies</a:t>
            </a:r>
            <a:endParaRPr sz="3060"/>
          </a:p>
        </p:txBody>
      </p:sp>
      <p:pic>
        <p:nvPicPr>
          <p:cNvPr id="257" name="Google Shape;257;p22"/>
          <p:cNvPicPr preferRelativeResize="0"/>
          <p:nvPr/>
        </p:nvPicPr>
        <p:blipFill rotWithShape="1">
          <a:blip r:embed="rId4">
            <a:alphaModFix/>
          </a:blip>
          <a:srcRect/>
          <a:stretch/>
        </p:blipFill>
        <p:spPr>
          <a:xfrm>
            <a:off x="8002262" y="3688161"/>
            <a:ext cx="2850968" cy="1267097"/>
          </a:xfrm>
          <a:prstGeom prst="rect">
            <a:avLst/>
          </a:prstGeom>
          <a:noFill/>
          <a:ln>
            <a:noFill/>
          </a:ln>
        </p:spPr>
      </p:pic>
      <p:pic>
        <p:nvPicPr>
          <p:cNvPr id="258" name="Google Shape;258;p22"/>
          <p:cNvPicPr preferRelativeResize="0"/>
          <p:nvPr/>
        </p:nvPicPr>
        <p:blipFill rotWithShape="1">
          <a:blip r:embed="rId5">
            <a:alphaModFix/>
          </a:blip>
          <a:srcRect/>
          <a:stretch/>
        </p:blipFill>
        <p:spPr>
          <a:xfrm>
            <a:off x="2217987" y="3688161"/>
            <a:ext cx="2188549" cy="1314078"/>
          </a:xfrm>
          <a:prstGeom prst="rect">
            <a:avLst/>
          </a:prstGeom>
          <a:noFill/>
          <a:ln>
            <a:noFill/>
          </a:ln>
        </p:spPr>
      </p:pic>
      <p:pic>
        <p:nvPicPr>
          <p:cNvPr id="259" name="Google Shape;259;p22"/>
          <p:cNvPicPr preferRelativeResize="0"/>
          <p:nvPr/>
        </p:nvPicPr>
        <p:blipFill rotWithShape="1">
          <a:blip r:embed="rId6">
            <a:alphaModFix/>
          </a:blip>
          <a:srcRect/>
          <a:stretch/>
        </p:blipFill>
        <p:spPr>
          <a:xfrm>
            <a:off x="5496891" y="3688161"/>
            <a:ext cx="1314078" cy="1314078"/>
          </a:xfrm>
          <a:prstGeom prst="rect">
            <a:avLst/>
          </a:prstGeom>
          <a:noFill/>
          <a:ln>
            <a:noFill/>
          </a:ln>
        </p:spPr>
      </p:pic>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647</Words>
  <Application>Microsoft Office PowerPoint</Application>
  <PresentationFormat>Panorámica</PresentationFormat>
  <Paragraphs>85</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Noto Sans Symbols</vt:lpstr>
      <vt:lpstr>Madison</vt:lpstr>
      <vt:lpstr>Timberhut Social Network</vt:lpstr>
      <vt:lpstr>Why Timberhut?</vt:lpstr>
      <vt:lpstr>Why Timberhut?</vt:lpstr>
      <vt:lpstr>Why Timberhut?</vt:lpstr>
      <vt:lpstr>Objective</vt:lpstr>
      <vt:lpstr>Objective</vt:lpstr>
      <vt:lpstr>What is Timberhut? </vt:lpstr>
      <vt:lpstr>Applied Technologies</vt:lpstr>
      <vt:lpstr>Applied Technologies</vt:lpstr>
      <vt:lpstr>Conclusion</vt:lpstr>
      <vt:lpstr>Aquí vamos pero no sé si olga lo pidió.</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Timberhut Social Network</dc:title>
  <cp:lastModifiedBy>Usuario</cp:lastModifiedBy>
  <cp:revision>1</cp:revision>
  <dcterms:modified xsi:type="dcterms:W3CDTF">2020-04-16T18:36:39Z</dcterms:modified>
</cp:coreProperties>
</file>