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7"/>
    <p:restoredTop sz="94663"/>
  </p:normalViewPr>
  <p:slideViewPr>
    <p:cSldViewPr snapToGrid="0" snapToObjects="1">
      <p:cViewPr>
        <p:scale>
          <a:sx n="110" d="100"/>
          <a:sy n="110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SMT-COMP Benchmarks</a:t>
            </a:r>
            <a:r>
              <a:rPr lang="en-US" baseline="0" dirty="0"/>
              <a:t> </a:t>
            </a:r>
            <a:r>
              <a:rPr lang="en-US" dirty="0"/>
              <a:t>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CVC4-2018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QF_SLIA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22694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7E-334A-BF41-AC40FB7619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CVC4-2019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QF_SLIA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23014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7E-334A-BF41-AC40FB7619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QF_SLIA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23175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7E-334A-BF41-AC40FB7619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9378112"/>
        <c:axId val="579379744"/>
      </c:barChart>
      <c:catAx>
        <c:axId val="57937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379744"/>
        <c:crosses val="autoZero"/>
        <c:auto val="1"/>
        <c:lblAlgn val="ctr"/>
        <c:lblOffset val="100"/>
        <c:noMultiLvlLbl val="0"/>
      </c:catAx>
      <c:valAx>
        <c:axId val="579379744"/>
        <c:scaling>
          <c:orientation val="minMax"/>
          <c:max val="25000"/>
          <c:min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37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"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SMT-COMP Benchmarks</a:t>
            </a:r>
            <a:r>
              <a:rPr lang="en-US" baseline="0" dirty="0"/>
              <a:t> Results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CVC4-2018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QF_BV</c:v>
                </c:pt>
                <c:pt idx="1">
                  <c:v>QF_NRA</c:v>
                </c:pt>
                <c:pt idx="2">
                  <c:v>QF_NIA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8482</c:v>
                </c:pt>
                <c:pt idx="1">
                  <c:v>1763</c:v>
                </c:pt>
                <c:pt idx="2">
                  <c:v>7566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69-4C44-8DF2-49569290DA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CVC4-2019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QF_BV</c:v>
                </c:pt>
                <c:pt idx="1">
                  <c:v>QF_NRA</c:v>
                </c:pt>
                <c:pt idx="2">
                  <c:v>QF_NIA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8567</c:v>
                </c:pt>
                <c:pt idx="1">
                  <c:v>1791</c:v>
                </c:pt>
                <c:pt idx="2">
                  <c:v>8480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69-4C44-8DF2-49569290DA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Yices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QF_BV</c:v>
                </c:pt>
                <c:pt idx="1">
                  <c:v>QF_NRA</c:v>
                </c:pt>
                <c:pt idx="2">
                  <c:v>QF_NIA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8405</c:v>
                </c:pt>
                <c:pt idx="1">
                  <c:v>2139</c:v>
                </c:pt>
                <c:pt idx="2">
                  <c:v>7521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69-4C44-8DF2-49569290DA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QF_BV</c:v>
                </c:pt>
                <c:pt idx="1">
                  <c:v>QF_NRA</c:v>
                </c:pt>
                <c:pt idx="2">
                  <c:v>QF_NIA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8747</c:v>
                </c:pt>
                <c:pt idx="1">
                  <c:v>2558</c:v>
                </c:pt>
                <c:pt idx="2">
                  <c:v>9180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69-4C44-8DF2-49569290DA5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QF_BV</c:v>
                </c:pt>
                <c:pt idx="1">
                  <c:v>QF_NRA</c:v>
                </c:pt>
                <c:pt idx="2">
                  <c:v>QF_NIA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8909</c:v>
                </c:pt>
                <c:pt idx="1">
                  <c:v>2842</c:v>
                </c:pt>
                <c:pt idx="2">
                  <c:v>11494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69-4C44-8DF2-49569290DA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9486048"/>
        <c:axId val="549059280"/>
      </c:barChart>
      <c:catAx>
        <c:axId val="54948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059280"/>
        <c:crosses val="autoZero"/>
        <c:auto val="1"/>
        <c:lblAlgn val="ctr"/>
        <c:lblOffset val="100"/>
        <c:noMultiLvlLbl val="0"/>
      </c:catAx>
      <c:valAx>
        <c:axId val="54905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48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E390-7485-E540-AC5A-297105E06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1956E-E12F-7A4C-B8B7-224F66D38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18FAB-F3FA-4D48-A54C-6C6A99A5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6CC1-68A6-604F-8F02-1DD050A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99E9D-D869-9D44-88FD-69A861A5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0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85D5-DE77-D844-A737-CA19DB00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92B8E-8142-B047-B0F1-7CB3BE49C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CBA8-6B30-A741-A72B-A99A7DC5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2355-FB45-E545-A917-35281F16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C404F-14F0-1247-97B7-CA71436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9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D4225-F63D-EE4E-AD51-4C0357A6F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518B8-C9B4-F64A-9B86-4C9AE721D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86895-EFE5-AB47-A97E-A88E17E1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08ED-FCF6-7C4A-8C27-E6A28C2C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F545-B5A1-1941-86F2-A1114496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5E3F-FCFF-9E42-A468-0E42A5B7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355B-F603-014C-BA46-532727BA8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CB49-DFF9-4C4F-8D9F-A3EED496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77A7-D936-2541-9797-5AC6F458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D0025-460D-0C43-B49F-5B433259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398F-5A69-704A-AD0F-724EFD77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4F865-5BD7-A541-9F11-9359B5B3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89408-CF13-E143-A662-09EFB669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6474-1261-094B-BB75-479AFF20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5A333-4862-5D42-9BAA-6BDB809B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8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A16F-F0B3-F245-8FC9-EA2E4C16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18055-9BF2-4347-9083-B19886D1B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0D60-3F17-3244-93B1-C9142EF2F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C6E29-6693-3549-8B27-2AB8DC24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24E9D-72B8-0F4C-90BA-B18E6564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73C87-26B1-2A48-B7B2-8DD47674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001A-9ADC-4740-B3E0-38C21923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B8135-AC83-A849-A01A-A3607F76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E769D-7844-FF46-B7B7-E2AE23BE0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004D2-EEC2-5E47-AFDB-4B4BE3A6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84631-ED25-EE4B-9CDE-E125DB9D2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11A79-B5EE-5546-B6B6-232DB0B9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FC556-CC4F-B043-A56E-959F5465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D0591-68AA-8F4F-9FFA-D691E8F2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3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9590-E7C0-B346-BB52-F6A57898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EA9DC-BFB4-D74C-A089-EB1D834D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51E97-95CD-0A4B-9AFF-1F9FDC02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E4BA9-EA8F-4D4E-B28C-7BC76E99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9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EEBED-F02C-3C40-A6CC-936321A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6278C-B9A3-FA4C-8F53-28299557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2F096-86C5-0A4D-93EB-C2634169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6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BAF3-95A8-A54A-9C98-C6782FF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90D6-F35F-B34E-ABF7-2A322287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1A0EF-5648-604A-987B-67487F979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95696-11D8-8A49-98D5-CB4D0E63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3526C-ECFB-7348-9ADD-DBB660C2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073B7-7CE3-2D4A-B25B-E5AA6ABE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9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5023-01B7-1D4E-A154-72210094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B2496-70F2-6A49-83DC-AB39E3C5C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23757-8629-E044-BCA9-5C2FDB255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93775-7EAB-2843-80E9-2B57F6E1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1FE08-4B68-4846-A17D-51BD7316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B427E-709F-4046-8FB9-19F49FDF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3D767-2D7F-BE46-B2DE-CDABAE43A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F5738-6C05-4647-A53F-EC1EA9045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2B1A-1630-B54B-B6D7-1FC4564D0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8930-ABD7-6841-B8F9-F9F3D0592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69FAB-122A-0848-BFB4-69EC5E7FB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C187-889E-B743-AD4A-0816F7A3D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CVC4 and Query Dispatcher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53578-284B-954F-96A8-BFCFBBD77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24DE-9A04-3D4D-B953-121182CA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Dispatcher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46B9-2547-8C4F-8CA0-1965ED87C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SMT-LIB file</a:t>
            </a:r>
          </a:p>
          <a:p>
            <a:r>
              <a:rPr lang="en-US" dirty="0"/>
              <a:t>Chooses up to 4 SMT-solvers</a:t>
            </a:r>
          </a:p>
          <a:p>
            <a:pPr lvl="1"/>
            <a:r>
              <a:rPr lang="en-US" dirty="0"/>
              <a:t>Based on results of last SMT-COMP</a:t>
            </a:r>
          </a:p>
          <a:p>
            <a:pPr lvl="1"/>
            <a:r>
              <a:rPr lang="en-US" dirty="0"/>
              <a:t>Filters solvers that can solve the input problem</a:t>
            </a:r>
          </a:p>
          <a:p>
            <a:pPr lvl="1"/>
            <a:r>
              <a:rPr lang="en-US" dirty="0"/>
              <a:t>Decision is guided by the </a:t>
            </a:r>
            <a:r>
              <a:rPr lang="en-US" b="1" dirty="0"/>
              <a:t>logic</a:t>
            </a:r>
            <a:r>
              <a:rPr lang="en-US" dirty="0"/>
              <a:t> of the input problem</a:t>
            </a:r>
          </a:p>
          <a:p>
            <a:r>
              <a:rPr lang="en-US" dirty="0"/>
              <a:t>Runs selected solvers in parallel</a:t>
            </a:r>
          </a:p>
          <a:p>
            <a:r>
              <a:rPr lang="en-US" dirty="0"/>
              <a:t>Once the first solver finishes, the rest are terminated</a:t>
            </a:r>
          </a:p>
          <a:p>
            <a:r>
              <a:rPr lang="en-US" dirty="0"/>
              <a:t>Demo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7FB6-9C44-CD46-9149-B7385793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5942"/>
            <a:ext cx="10515600" cy="1325563"/>
          </a:xfrm>
        </p:spPr>
        <p:txBody>
          <a:bodyPr/>
          <a:lstStyle/>
          <a:p>
            <a:r>
              <a:rPr lang="en-US" dirty="0"/>
              <a:t>Syntax Guided Interpolation in CVC4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C562-EE21-ED4A-9541-1ED7C65E2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957"/>
            <a:ext cx="10515600" cy="5273458"/>
          </a:xfrm>
        </p:spPr>
        <p:txBody>
          <a:bodyPr>
            <a:normAutofit/>
          </a:bodyPr>
          <a:lstStyle/>
          <a:p>
            <a:r>
              <a:rPr lang="en-US" dirty="0"/>
              <a:t>Interpolation:</a:t>
            </a:r>
          </a:p>
          <a:p>
            <a:pPr lvl="1"/>
            <a:r>
              <a:rPr lang="en-US" sz="2800" dirty="0"/>
              <a:t>Given formulas A and B such that A=&gt;B</a:t>
            </a:r>
          </a:p>
          <a:p>
            <a:pPr lvl="1"/>
            <a:r>
              <a:rPr lang="en-US" sz="2800" dirty="0"/>
              <a:t>Find a formula C such that:</a:t>
            </a:r>
          </a:p>
          <a:p>
            <a:pPr lvl="2"/>
            <a:r>
              <a:rPr lang="en-US" sz="2800" dirty="0"/>
              <a:t>A=&gt;C and C=&gt;B</a:t>
            </a:r>
          </a:p>
          <a:p>
            <a:pPr lvl="2"/>
            <a:r>
              <a:rPr lang="en-US" sz="2800" dirty="0"/>
              <a:t>C only has symbols that are shared between A and B</a:t>
            </a:r>
          </a:p>
          <a:p>
            <a:r>
              <a:rPr lang="en-US" dirty="0"/>
              <a:t>Syntax Guided Synthesis</a:t>
            </a:r>
          </a:p>
          <a:p>
            <a:pPr lvl="1"/>
            <a:r>
              <a:rPr lang="en-US" sz="2800" dirty="0"/>
              <a:t>Given a grammar and a property</a:t>
            </a:r>
          </a:p>
          <a:p>
            <a:pPr lvl="1"/>
            <a:r>
              <a:rPr lang="en-US" sz="2800" dirty="0"/>
              <a:t>Synthesize a formula in the grammar that satisfies the property</a:t>
            </a:r>
          </a:p>
          <a:p>
            <a:r>
              <a:rPr lang="en-US" dirty="0"/>
              <a:t>Syntax Guided Interpolation:</a:t>
            </a:r>
          </a:p>
          <a:p>
            <a:pPr lvl="1"/>
            <a:r>
              <a:rPr lang="en-US" sz="2800" dirty="0"/>
              <a:t>Grammar: Symbols that are shared between A and B</a:t>
            </a:r>
          </a:p>
          <a:p>
            <a:pPr lvl="1"/>
            <a:r>
              <a:rPr lang="en-US" sz="2800" dirty="0"/>
              <a:t>Property: A=&gt;C and C=&gt;B</a:t>
            </a:r>
          </a:p>
        </p:txBody>
      </p:sp>
    </p:spTree>
    <p:extLst>
      <p:ext uri="{BB962C8B-B14F-4D97-AF65-F5344CB8AC3E}">
        <p14:creationId xmlns:p14="http://schemas.microsoft.com/office/powerpoint/2010/main" val="46336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2AFA-0411-7340-A5F9-A7F863D5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for Model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7066-25D6-3647-BAEE-D8D01766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Interpolants are used to over-approximate the reachable states</a:t>
            </a:r>
          </a:p>
          <a:p>
            <a:r>
              <a:rPr lang="en-US" dirty="0"/>
              <a:t>Several interpolants are needed until a fixed-point is reached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Interpolants for Bit-vectors:</a:t>
            </a:r>
          </a:p>
          <a:p>
            <a:pPr lvl="1"/>
            <a:r>
              <a:rPr lang="en-US" dirty="0"/>
              <a:t>Word-level: </a:t>
            </a:r>
            <a:r>
              <a:rPr lang="en-US" dirty="0" err="1"/>
              <a:t>x+y</a:t>
            </a:r>
            <a:r>
              <a:rPr lang="en-US" dirty="0"/>
              <a:t>=z, </a:t>
            </a:r>
            <a:r>
              <a:rPr lang="en-US" dirty="0" err="1"/>
              <a:t>x&amp;y</a:t>
            </a:r>
            <a:r>
              <a:rPr lang="en-US" dirty="0"/>
              <a:t>&gt;z, …</a:t>
            </a:r>
          </a:p>
          <a:p>
            <a:pPr lvl="1"/>
            <a:r>
              <a:rPr lang="en-US" dirty="0"/>
              <a:t>Bit-level: x[0]&amp;y[0]=z[0], …</a:t>
            </a:r>
          </a:p>
          <a:p>
            <a:r>
              <a:rPr lang="en-US" dirty="0"/>
              <a:t>Word-level interpolants have more potential:</a:t>
            </a:r>
          </a:p>
          <a:p>
            <a:pPr lvl="1"/>
            <a:r>
              <a:rPr lang="en-US" dirty="0" err="1"/>
              <a:t>Explainability</a:t>
            </a:r>
            <a:r>
              <a:rPr lang="en-US" dirty="0"/>
              <a:t>: Easier to understand</a:t>
            </a:r>
          </a:p>
          <a:p>
            <a:pPr lvl="1"/>
            <a:r>
              <a:rPr lang="en-US" dirty="0"/>
              <a:t>Scalability: Amenable to more bit-vector solvers techniques  </a:t>
            </a:r>
          </a:p>
        </p:txBody>
      </p:sp>
    </p:spTree>
    <p:extLst>
      <p:ext uri="{BB962C8B-B14F-4D97-AF65-F5344CB8AC3E}">
        <p14:creationId xmlns:p14="http://schemas.microsoft.com/office/powerpoint/2010/main" val="235406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655A-EB4E-224B-ABE9-087FDD9E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7780"/>
            <a:ext cx="10515600" cy="1325563"/>
          </a:xfrm>
        </p:spPr>
        <p:txBody>
          <a:bodyPr/>
          <a:lstStyle/>
          <a:p>
            <a:r>
              <a:rPr lang="en-US" dirty="0"/>
              <a:t>Work In Progress: CVC4-Interpolants in </a:t>
            </a:r>
            <a:r>
              <a:rPr lang="en-US" dirty="0" err="1"/>
              <a:t>CoSA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908419-8295-A741-955E-B3F2B5ED3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56169"/>
              </p:ext>
            </p:extLst>
          </p:nvPr>
        </p:nvGraphicFramePr>
        <p:xfrm>
          <a:off x="115746" y="636613"/>
          <a:ext cx="11462795" cy="449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586">
                  <a:extLst>
                    <a:ext uri="{9D8B030D-6E8A-4147-A177-3AD203B41FA5}">
                      <a16:colId xmlns:a16="http://schemas.microsoft.com/office/drawing/2014/main" val="2041655445"/>
                    </a:ext>
                  </a:extLst>
                </a:gridCol>
                <a:gridCol w="6335209">
                  <a:extLst>
                    <a:ext uri="{9D8B030D-6E8A-4147-A177-3AD203B41FA5}">
                      <a16:colId xmlns:a16="http://schemas.microsoft.com/office/drawing/2014/main" val="1883918121"/>
                    </a:ext>
                  </a:extLst>
                </a:gridCol>
              </a:tblGrid>
              <a:tr h="24778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CVC4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mathsat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359893"/>
                  </a:ext>
                </a:extLst>
              </a:tr>
              <a:tr h="379203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(! (self.c__AT1 u&lt; self.a__AT1)) &amp; (! (self.c__AT1 u&lt; self.b__AT1))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((! (self.c__AT1 u&lt; self.b__AT1)) &amp; (! (self.c__AT1 u&lt; self.a__AT1))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460044"/>
                  </a:ext>
                </a:extLst>
              </a:tr>
              <a:tr h="601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((config_reg.conf_reg.value.out__AT1 = config_reg.conf_reg.value.in__AT1) &amp; (config_reg.conf_reg.value.out__AT1 u&lt; 1_2))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((! (config_reg.conf_reg.value.clk__AT1 = 0_1)) &amp; ((0_1 = config_reg.conf_reg.value.out__AT1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[0:0]</a:t>
                      </a:r>
                      <a:r>
                        <a:rPr lang="en-US" sz="1500" dirty="0"/>
                        <a:t>) &amp; (0_1 = config_reg.conf_reg.value.out__AT1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[1:1]</a:t>
                      </a:r>
                      <a:r>
                        <a:rPr lang="en-US" sz="1500" dirty="0"/>
                        <a:t>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07692"/>
                  </a:ext>
                </a:extLst>
              </a:tr>
              <a:tr h="15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((config_reg.conf_reg.value.in__AT1 u&lt; 1_2) &amp; (config_reg.conf_reg.value.out__AT1 = 0_2))</a:t>
                      </a:r>
                    </a:p>
                    <a:p>
                      <a:pPr algn="l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((H__state_id1__H__AT1 = 1_1) &amp; (((config_reg.conf_reg.value.in__AT1 = config_reg.conf_reg.value.out__AT1) &amp; ((0_1 = config_reg.conf_reg.value.in__AT1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[0:0]</a:t>
                      </a:r>
                      <a:r>
                        <a:rPr lang="en-US" sz="1400" dirty="0"/>
                        <a:t>) &amp; (0_1 = config_reg.conf_reg.value.in__AT1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[1:1]</a:t>
                      </a:r>
                      <a:r>
                        <a:rPr lang="en-US" sz="1400" dirty="0"/>
                        <a:t>))) | ((config_reg.conf_reg.value.in__AT1 = config_reg.conf_reg.value.out__AT1) &amp; (((config_reg.conf_reg.value.in__AT1 = config_reg.conf_reg.value.out__AT1) &amp; ((0_1 = config_reg.conf_reg.value.in__AT1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[0:0]</a:t>
                      </a:r>
                      <a:r>
                        <a:rPr lang="en-US" sz="1400" dirty="0"/>
                        <a:t>) &amp; (0_1 = config_reg.conf_reg.value.in__AT1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[1:1]</a:t>
                      </a:r>
                      <a:r>
                        <a:rPr lang="en-US" sz="1400" dirty="0"/>
                        <a:t>))) | (config_reg.conf_reg.value.out__AT1 = 0_2)))))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13329"/>
                  </a:ext>
                </a:extLst>
              </a:tr>
              <a:tr h="778750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((H__state_id1__H__AT1 = 1_1) &amp; ((config_reg.conf_reg.value.in__AT1 = config_reg.conf_reg.value.out__AT1) &amp; ((0_1 = config_reg.conf_reg.value.in__AT1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[0:0]</a:t>
                      </a:r>
                      <a:r>
                        <a:rPr lang="en-US" sz="1500" dirty="0"/>
                        <a:t>) &amp; (0_1 = config_reg.conf_reg.value.in__AT1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[1:1]</a:t>
                      </a:r>
                      <a:r>
                        <a:rPr lang="en-US" sz="1500" dirty="0"/>
                        <a:t>))))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2734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411E84-603F-7046-936B-E8206FF2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59" y="5130616"/>
            <a:ext cx="10515600" cy="1640993"/>
          </a:xfrm>
        </p:spPr>
        <p:txBody>
          <a:bodyPr/>
          <a:lstStyle/>
          <a:p>
            <a:r>
              <a:rPr lang="en-US" dirty="0"/>
              <a:t>CVC4’s interpolants are </a:t>
            </a:r>
            <a:r>
              <a:rPr lang="en-US" b="1" dirty="0"/>
              <a:t>word level</a:t>
            </a:r>
          </a:p>
          <a:p>
            <a:r>
              <a:rPr lang="en-US" dirty="0"/>
              <a:t>One less iteration was needed!</a:t>
            </a:r>
          </a:p>
          <a:p>
            <a:r>
              <a:rPr lang="en-US" dirty="0"/>
              <a:t>However… each interpolant computation is slower.</a:t>
            </a:r>
          </a:p>
        </p:txBody>
      </p:sp>
    </p:spTree>
    <p:extLst>
      <p:ext uri="{BB962C8B-B14F-4D97-AF65-F5344CB8AC3E}">
        <p14:creationId xmlns:p14="http://schemas.microsoft.com/office/powerpoint/2010/main" val="193404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E8FFB4-363F-A043-82E6-63CB29CBC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830666"/>
              </p:ext>
            </p:extLst>
          </p:nvPr>
        </p:nvGraphicFramePr>
        <p:xfrm>
          <a:off x="7593474" y="975669"/>
          <a:ext cx="452859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B442BD5-F5A8-9744-97D4-96350C57C905}"/>
              </a:ext>
            </a:extLst>
          </p:cNvPr>
          <p:cNvSpPr txBox="1">
            <a:spLocks/>
          </p:cNvSpPr>
          <p:nvPr/>
        </p:nvSpPr>
        <p:spPr>
          <a:xfrm>
            <a:off x="0" y="-29463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CVC4 Scalability: Strings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4CA7F2-D196-8D4B-8CC2-F7BAB258CA10}"/>
              </a:ext>
            </a:extLst>
          </p:cNvPr>
          <p:cNvSpPr txBox="1">
            <a:spLocks/>
          </p:cNvSpPr>
          <p:nvPr/>
        </p:nvSpPr>
        <p:spPr>
          <a:xfrm>
            <a:off x="0" y="975669"/>
            <a:ext cx="75235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String solving:</a:t>
            </a:r>
          </a:p>
          <a:p>
            <a:pPr lvl="1"/>
            <a:r>
              <a:rPr lang="en-US" dirty="0" err="1"/>
              <a:t>concat</a:t>
            </a:r>
            <a:r>
              <a:rPr lang="en-US" dirty="0"/>
              <a:t>, </a:t>
            </a:r>
            <a:r>
              <a:rPr lang="en-US" dirty="0" err="1"/>
              <a:t>substing</a:t>
            </a:r>
            <a:r>
              <a:rPr lang="en-US" dirty="0"/>
              <a:t>, replace, etc.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Regular expressions</a:t>
            </a:r>
          </a:p>
          <a:p>
            <a:r>
              <a:rPr lang="en-US" dirty="0"/>
              <a:t>CVC4’s String solver is under constant improvement</a:t>
            </a:r>
          </a:p>
          <a:p>
            <a:r>
              <a:rPr lang="en-US" dirty="0"/>
              <a:t>Used by AWS for verifying access control policies</a:t>
            </a:r>
          </a:p>
          <a:p>
            <a:r>
              <a:rPr lang="en-US" dirty="0"/>
              <a:t>Improved since 2018 (+320 solved)</a:t>
            </a:r>
          </a:p>
          <a:p>
            <a:r>
              <a:rPr lang="en-US" dirty="0"/>
              <a:t>Experiments were re-run on the same cluster</a:t>
            </a:r>
          </a:p>
        </p:txBody>
      </p:sp>
    </p:spTree>
    <p:extLst>
      <p:ext uri="{BB962C8B-B14F-4D97-AF65-F5344CB8AC3E}">
        <p14:creationId xmlns:p14="http://schemas.microsoft.com/office/powerpoint/2010/main" val="213357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7F9E-E5FF-7746-A5CB-0683BB76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4632"/>
            <a:ext cx="12192000" cy="1325563"/>
          </a:xfrm>
        </p:spPr>
        <p:txBody>
          <a:bodyPr/>
          <a:lstStyle/>
          <a:p>
            <a:r>
              <a:rPr lang="en-US" dirty="0"/>
              <a:t>CVC4 Scalability: Bit-vectors + Non-linear Arithmetic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FFCD94-FAFC-BB4C-8BAB-2B1BFF744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29444"/>
              </p:ext>
            </p:extLst>
          </p:nvPr>
        </p:nvGraphicFramePr>
        <p:xfrm>
          <a:off x="838200" y="67364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DB2023-9DAA-3942-8A88-2B6DBF2F6E11}"/>
              </a:ext>
            </a:extLst>
          </p:cNvPr>
          <p:cNvSpPr txBox="1">
            <a:spLocks/>
          </p:cNvSpPr>
          <p:nvPr/>
        </p:nvSpPr>
        <p:spPr>
          <a:xfrm>
            <a:off x="601884" y="5024980"/>
            <a:ext cx="10515600" cy="1640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Improvement from 2018 to 2019 in all 3 divisions</a:t>
            </a:r>
          </a:p>
          <a:p>
            <a:r>
              <a:rPr lang="en-US" dirty="0"/>
              <a:t>Some problems are better for CVC4, some are better for </a:t>
            </a:r>
            <a:r>
              <a:rPr lang="en-US" dirty="0" err="1"/>
              <a:t>Yices</a:t>
            </a:r>
            <a:endParaRPr lang="en-US" dirty="0"/>
          </a:p>
          <a:p>
            <a:r>
              <a:rPr lang="en-US" dirty="0"/>
              <a:t>Portfolio is </a:t>
            </a:r>
            <a:r>
              <a:rPr lang="en-US" b="1" dirty="0"/>
              <a:t>always </a:t>
            </a:r>
            <a:r>
              <a:rPr lang="en-US" dirty="0"/>
              <a:t>strictly better than either solver</a:t>
            </a:r>
          </a:p>
        </p:txBody>
      </p:sp>
    </p:spTree>
    <p:extLst>
      <p:ext uri="{BB962C8B-B14F-4D97-AF65-F5344CB8AC3E}">
        <p14:creationId xmlns:p14="http://schemas.microsoft.com/office/powerpoint/2010/main" val="266157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805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CVC4 and Query Dispatcher</vt:lpstr>
      <vt:lpstr>Query Dispatcher</vt:lpstr>
      <vt:lpstr>Syntax Guided Interpolation in CVC4</vt:lpstr>
      <vt:lpstr>Interpolation for Model Checking</vt:lpstr>
      <vt:lpstr>Work In Progress: CVC4-Interpolants in CoSA</vt:lpstr>
      <vt:lpstr>PowerPoint Presentation</vt:lpstr>
      <vt:lpstr>CVC4 Scalability: Bit-vectors + Non-linear Arithmetic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CVC4 and Query Dispatcher</dc:title>
  <dc:creator>Yehonathan Zohar Zaidel</dc:creator>
  <cp:lastModifiedBy>Yehonathan Zohar Zaidel</cp:lastModifiedBy>
  <cp:revision>16</cp:revision>
  <cp:lastPrinted>2019-08-16T09:12:41Z</cp:lastPrinted>
  <dcterms:created xsi:type="dcterms:W3CDTF">2019-08-16T07:43:50Z</dcterms:created>
  <dcterms:modified xsi:type="dcterms:W3CDTF">2019-08-16T13:55:16Z</dcterms:modified>
</cp:coreProperties>
</file>