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37e26d0d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37e26d0d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37e26d0d8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137e26d0d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p15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Massa Marco 5CIA </a:t>
            </a:r>
            <a:endParaRPr b="1" i="0" sz="11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>
                <a:solidFill>
                  <a:schemeClr val="accent1"/>
                </a:solidFill>
              </a:rPr>
              <a:t>Bot Telegram</a:t>
            </a:r>
            <a:r>
              <a:rPr lang="it-IT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>
                <a:solidFill>
                  <a:srgbClr val="4A8CFF"/>
                </a:solidFill>
              </a:rPr>
              <a:t>NodeJs</a:t>
            </a:r>
            <a:endParaRPr>
              <a:solidFill>
                <a:srgbClr val="4A8CFF"/>
              </a:solidFill>
            </a:endParaRPr>
          </a:p>
        </p:txBody>
      </p:sp>
      <p:sp>
        <p:nvSpPr>
          <p:cNvPr id="149" name="Google Shape;149;p16"/>
          <p:cNvSpPr txBox="1"/>
          <p:nvPr>
            <p:ph idx="1" type="subTitle"/>
          </p:nvPr>
        </p:nvSpPr>
        <p:spPr>
          <a:xfrm>
            <a:off x="1643852" y="3261774"/>
            <a:ext cx="6770700" cy="1047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2000"/>
              <a:t>El Kharroubi Omar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2000"/>
              <a:t>Classe 5CIA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2000"/>
              <a:t>a.s. 2021-2022 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5"/>
          <p:cNvGrpSpPr/>
          <p:nvPr/>
        </p:nvGrpSpPr>
        <p:grpSpPr>
          <a:xfrm>
            <a:off x="1" y="4719636"/>
            <a:ext cx="9144000" cy="423864"/>
            <a:chOff x="50" y="4719711"/>
            <a:chExt cx="9143950" cy="423864"/>
          </a:xfrm>
        </p:grpSpPr>
        <p:sp>
          <p:nvSpPr>
            <p:cNvPr id="266" name="Google Shape;266;p25"/>
            <p:cNvSpPr/>
            <p:nvPr/>
          </p:nvSpPr>
          <p:spPr>
            <a:xfrm>
              <a:off x="50" y="4719711"/>
              <a:ext cx="4572000" cy="423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4572000" y="4719711"/>
              <a:ext cx="4572000" cy="423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8" name="Google Shape;268;p25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4942" y="4783015"/>
              <a:ext cx="1151457" cy="310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</p:grpSp>
      <p:pic>
        <p:nvPicPr>
          <p:cNvPr id="269" name="Google Shape;2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25" y="948975"/>
            <a:ext cx="8991550" cy="294864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/>
        </p:nvSpPr>
        <p:spPr>
          <a:xfrm>
            <a:off x="351700" y="244825"/>
            <a:ext cx="209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latin typeface="Calibri"/>
                <a:ea typeface="Calibri"/>
                <a:cs typeface="Calibri"/>
                <a:sym typeface="Calibri"/>
              </a:rPr>
              <a:t>Esempio Pratico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11"/>
            <a:ext cx="9144001" cy="51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 txBox="1"/>
          <p:nvPr/>
        </p:nvSpPr>
        <p:spPr>
          <a:xfrm>
            <a:off x="431350" y="3829325"/>
            <a:ext cx="20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El Kharroubi Omar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0" y="0"/>
            <a:ext cx="4572000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0" y="0"/>
            <a:ext cx="4572000" cy="952500"/>
          </a:xfrm>
          <a:prstGeom prst="rect">
            <a:avLst/>
          </a:prstGeom>
          <a:solidFill>
            <a:srgbClr val="003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50" y="4719711"/>
            <a:ext cx="4572000" cy="423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4572000" y="4719711"/>
            <a:ext cx="4572000" cy="4238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422905" y="1085485"/>
            <a:ext cx="77175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4000">
                <a:solidFill>
                  <a:schemeClr val="lt1"/>
                </a:solidFill>
              </a:rPr>
              <a:t>Introduzione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11700" y="2133801"/>
            <a:ext cx="85206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t-IT" sz="2300">
                <a:solidFill>
                  <a:srgbClr val="3F3F3F"/>
                </a:solidFill>
              </a:rPr>
              <a:t>Funzionalità del Progetto: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solidFill>
                  <a:schemeClr val="accent2"/>
                </a:solidFill>
              </a:rPr>
              <a:t>Il progetto ha lo scopo di fornire dati riguardanti le condizione metereologiche di diverse città sparse per il mondo.</a:t>
            </a:r>
            <a:endParaRPr sz="2300">
              <a:solidFill>
                <a:schemeClr val="accent2"/>
              </a:solidFill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chemeClr val="accent2"/>
              </a:solidFill>
            </a:endParaRPr>
          </a:p>
        </p:txBody>
      </p:sp>
      <p:pic>
        <p:nvPicPr>
          <p:cNvPr id="160" name="Google Shape;160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4942" y="4783015"/>
            <a:ext cx="1151457" cy="3105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0" y="0"/>
            <a:ext cx="4572000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572000" y="0"/>
            <a:ext cx="4572000" cy="952500"/>
          </a:xfrm>
          <a:prstGeom prst="rect">
            <a:avLst/>
          </a:prstGeom>
          <a:solidFill>
            <a:srgbClr val="003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>
            <p:ph type="title"/>
          </p:nvPr>
        </p:nvSpPr>
        <p:spPr>
          <a:xfrm>
            <a:off x="400805" y="155910"/>
            <a:ext cx="7717500" cy="6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4000">
                <a:solidFill>
                  <a:schemeClr val="lt1"/>
                </a:solidFill>
              </a:rPr>
              <a:t>Ambiente di Sviluppo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879325" y="1793488"/>
            <a:ext cx="5006700" cy="2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accent2"/>
                </a:solidFill>
              </a:rPr>
              <a:t>La tecnologia adottata è Node js. Node.js è un runtime system open source multipiattaforma orientato agli eventi per l'esecuzione di codice JavaScript.</a:t>
            </a:r>
            <a:endParaRPr sz="24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  <p:grpSp>
        <p:nvGrpSpPr>
          <p:cNvPr id="169" name="Google Shape;169;p18"/>
          <p:cNvGrpSpPr/>
          <p:nvPr/>
        </p:nvGrpSpPr>
        <p:grpSpPr>
          <a:xfrm>
            <a:off x="50" y="4719711"/>
            <a:ext cx="9143950" cy="423864"/>
            <a:chOff x="50" y="4719711"/>
            <a:chExt cx="9143950" cy="423864"/>
          </a:xfrm>
        </p:grpSpPr>
        <p:sp>
          <p:nvSpPr>
            <p:cNvPr id="170" name="Google Shape;170;p18"/>
            <p:cNvSpPr/>
            <p:nvPr/>
          </p:nvSpPr>
          <p:spPr>
            <a:xfrm>
              <a:off x="50" y="4719711"/>
              <a:ext cx="4572000" cy="423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572000" y="4719711"/>
              <a:ext cx="4572000" cy="423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18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4942" y="4783015"/>
              <a:ext cx="1151457" cy="310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</p:grpSp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263" y="1929938"/>
            <a:ext cx="2962926" cy="181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9"/>
          <p:cNvGrpSpPr/>
          <p:nvPr/>
        </p:nvGrpSpPr>
        <p:grpSpPr>
          <a:xfrm>
            <a:off x="1" y="4719636"/>
            <a:ext cx="9144000" cy="423864"/>
            <a:chOff x="50" y="4719711"/>
            <a:chExt cx="9143950" cy="423864"/>
          </a:xfrm>
        </p:grpSpPr>
        <p:sp>
          <p:nvSpPr>
            <p:cNvPr id="179" name="Google Shape;179;p19"/>
            <p:cNvSpPr/>
            <p:nvPr/>
          </p:nvSpPr>
          <p:spPr>
            <a:xfrm>
              <a:off x="50" y="4719711"/>
              <a:ext cx="4572000" cy="423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4572000" y="4719711"/>
              <a:ext cx="4572000" cy="423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" name="Google Shape;181;p1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4942" y="4783015"/>
              <a:ext cx="1151457" cy="310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</p:grpSp>
      <p:sp>
        <p:nvSpPr>
          <p:cNvPr id="182" name="Google Shape;182;p19"/>
          <p:cNvSpPr/>
          <p:nvPr/>
        </p:nvSpPr>
        <p:spPr>
          <a:xfrm>
            <a:off x="0" y="0"/>
            <a:ext cx="4572000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4572000" y="0"/>
            <a:ext cx="4572000" cy="952500"/>
          </a:xfrm>
          <a:prstGeom prst="rect">
            <a:avLst/>
          </a:prstGeom>
          <a:solidFill>
            <a:srgbClr val="003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400805" y="155910"/>
            <a:ext cx="7717500" cy="6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 sz="4000">
                <a:solidFill>
                  <a:schemeClr val="lt1"/>
                </a:solidFill>
              </a:rPr>
              <a:t>Servizi Esterni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/>
              <a:t>Librerie </a:t>
            </a:r>
            <a:r>
              <a:rPr lang="it-IT" sz="1800"/>
              <a:t>per il corretto funzionamento</a:t>
            </a:r>
            <a:endParaRPr sz="1800"/>
          </a:p>
        </p:txBody>
      </p:sp>
      <p:sp>
        <p:nvSpPr>
          <p:cNvPr id="186" name="Google Shape;186;p19"/>
          <p:cNvSpPr txBox="1"/>
          <p:nvPr/>
        </p:nvSpPr>
        <p:spPr>
          <a:xfrm>
            <a:off x="577800" y="1905400"/>
            <a:ext cx="8147700" cy="91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latin typeface="Consolas"/>
                <a:ea typeface="Consolas"/>
                <a:cs typeface="Consolas"/>
                <a:sym typeface="Consolas"/>
              </a:rPr>
              <a:t>const TelegramBot = require('node-telegram-bot-api');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latin typeface="Consolas"/>
                <a:ea typeface="Consolas"/>
                <a:cs typeface="Consolas"/>
                <a:sym typeface="Consolas"/>
              </a:rPr>
              <a:t>const http = require('http');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59300" y="3346051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lang="it-IT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Importazione dell’API: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https://github.com/yagop/node-telegram-bot-api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5399774" y="139152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093580" y="139152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>
            <p:ph type="title"/>
          </p:nvPr>
        </p:nvSpPr>
        <p:spPr>
          <a:xfrm>
            <a:off x="819150" y="436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/>
              <a:t>Struttura Generale Del Progetto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717875" y="139152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>
            <p:ph idx="4294967295" type="subTitle"/>
          </p:nvPr>
        </p:nvSpPr>
        <p:spPr>
          <a:xfrm>
            <a:off x="1154752" y="1662425"/>
            <a:ext cx="1734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lang="it-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Codice sorgente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0"/>
          <p:cNvSpPr txBox="1"/>
          <p:nvPr>
            <p:ph idx="4294967295" type="subTitle"/>
          </p:nvPr>
        </p:nvSpPr>
        <p:spPr>
          <a:xfrm>
            <a:off x="3744275" y="1516725"/>
            <a:ext cx="195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lang="it-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Collegamento al servizio meteo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0"/>
          <p:cNvSpPr txBox="1"/>
          <p:nvPr>
            <p:ph idx="4294967295" type="subTitle"/>
          </p:nvPr>
        </p:nvSpPr>
        <p:spPr>
          <a:xfrm>
            <a:off x="6253866" y="1662425"/>
            <a:ext cx="1734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lang="it-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attivazione dell’API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0"/>
          <p:cNvSpPr txBox="1"/>
          <p:nvPr>
            <p:ph idx="4294967295" type="subTitle"/>
          </p:nvPr>
        </p:nvSpPr>
        <p:spPr>
          <a:xfrm>
            <a:off x="717875" y="2714225"/>
            <a:ext cx="24333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0" i="0" lang="it-IT" sz="1400" u="none" cap="none" strike="noStrike">
                <a:latin typeface="Montserrat"/>
                <a:ea typeface="Montserrat"/>
                <a:cs typeface="Montserrat"/>
                <a:sym typeface="Montserrat"/>
              </a:rPr>
              <a:t>Creazione </a:t>
            </a:r>
            <a:r>
              <a:rPr lang="it-IT" sz="1400">
                <a:latin typeface="Montserrat"/>
                <a:ea typeface="Montserrat"/>
                <a:cs typeface="Montserrat"/>
                <a:sym typeface="Montserrat"/>
              </a:rPr>
              <a:t>del codice sorgente con i vari eventi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latin typeface="Montserrat"/>
                <a:ea typeface="Montserrat"/>
                <a:cs typeface="Montserrat"/>
                <a:sym typeface="Montserrat"/>
              </a:rPr>
              <a:t>	index.js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0"/>
          <p:cNvSpPr txBox="1"/>
          <p:nvPr>
            <p:ph idx="4294967295" type="subTitle"/>
          </p:nvPr>
        </p:nvSpPr>
        <p:spPr>
          <a:xfrm>
            <a:off x="3136675" y="2714225"/>
            <a:ext cx="24333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it-IT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Permette di poter </a:t>
            </a:r>
            <a:r>
              <a:rPr lang="it-IT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prelevare i dati desiderati in formato JSON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http://api.openweathermap.org/data/2.5/weather?q='+ city + '&amp;units=metric&amp;lang=it&amp;APPID=' + meteoAppId</a:t>
            </a:r>
            <a:r>
              <a:rPr b="0" i="0" lang="it-IT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0"/>
          <p:cNvSpPr txBox="1"/>
          <p:nvPr>
            <p:ph idx="4294967295" type="subTitle"/>
          </p:nvPr>
        </p:nvSpPr>
        <p:spPr>
          <a:xfrm>
            <a:off x="5555475" y="2714225"/>
            <a:ext cx="24333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it-IT" sz="1400">
                <a:latin typeface="Montserrat"/>
                <a:ea typeface="Montserrat"/>
                <a:cs typeface="Montserrat"/>
                <a:sym typeface="Montserrat"/>
              </a:rPr>
              <a:t>cmd “node index”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it-IT" sz="1400">
                <a:latin typeface="Montserrat"/>
                <a:ea typeface="Montserrat"/>
                <a:cs typeface="Montserrat"/>
                <a:sym typeface="Montserrat"/>
              </a:rPr>
              <a:t>Attraverso il bot digitando “/meteo citta</a:t>
            </a:r>
            <a:r>
              <a:rPr b="0" i="0" lang="it-IT" sz="1400" u="none" cap="none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it-IT" sz="1400">
                <a:latin typeface="Montserrat"/>
                <a:ea typeface="Montserrat"/>
                <a:cs typeface="Montserrat"/>
                <a:sym typeface="Montserrat"/>
              </a:rPr>
              <a:t>” ritorna i dati desiderati</a:t>
            </a:r>
            <a:endParaRPr b="0" i="0" sz="14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2" name="Google Shape;202;p20"/>
          <p:cNvGrpSpPr/>
          <p:nvPr/>
        </p:nvGrpSpPr>
        <p:grpSpPr>
          <a:xfrm>
            <a:off x="0" y="4723371"/>
            <a:ext cx="9107534" cy="423864"/>
            <a:chOff x="50" y="4719711"/>
            <a:chExt cx="9143950" cy="423864"/>
          </a:xfrm>
        </p:grpSpPr>
        <p:sp>
          <p:nvSpPr>
            <p:cNvPr id="203" name="Google Shape;203;p20"/>
            <p:cNvSpPr/>
            <p:nvPr/>
          </p:nvSpPr>
          <p:spPr>
            <a:xfrm>
              <a:off x="50" y="4719711"/>
              <a:ext cx="4572000" cy="423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4572000" y="4719711"/>
              <a:ext cx="4572000" cy="423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5" name="Google Shape;205;p20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4942" y="4783015"/>
              <a:ext cx="1151457" cy="310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1"/>
          <p:cNvGrpSpPr/>
          <p:nvPr/>
        </p:nvGrpSpPr>
        <p:grpSpPr>
          <a:xfrm>
            <a:off x="0" y="4719636"/>
            <a:ext cx="9167525" cy="423864"/>
            <a:chOff x="50" y="4719711"/>
            <a:chExt cx="9143950" cy="423864"/>
          </a:xfrm>
        </p:grpSpPr>
        <p:sp>
          <p:nvSpPr>
            <p:cNvPr id="211" name="Google Shape;211;p21"/>
            <p:cNvSpPr/>
            <p:nvPr/>
          </p:nvSpPr>
          <p:spPr>
            <a:xfrm>
              <a:off x="50" y="4719711"/>
              <a:ext cx="4572000" cy="423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572000" y="4719711"/>
              <a:ext cx="4572000" cy="423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" name="Google Shape;213;p21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4942" y="4783015"/>
              <a:ext cx="1151457" cy="310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</p:grpSp>
      <p:sp>
        <p:nvSpPr>
          <p:cNvPr id="214" name="Google Shape;214;p21"/>
          <p:cNvSpPr/>
          <p:nvPr/>
        </p:nvSpPr>
        <p:spPr>
          <a:xfrm>
            <a:off x="0" y="0"/>
            <a:ext cx="4572000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572000" y="0"/>
            <a:ext cx="4572000" cy="952500"/>
          </a:xfrm>
          <a:prstGeom prst="rect">
            <a:avLst/>
          </a:prstGeom>
          <a:solidFill>
            <a:srgbClr val="003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400805" y="155910"/>
            <a:ext cx="7717500" cy="6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 sz="4000"/>
              <a:t>librerie e key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159300" y="1225650"/>
            <a:ext cx="8600231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t-IT" sz="1600"/>
              <a:t>Dal Bot Telegram viene fornito il </a:t>
            </a:r>
            <a:r>
              <a:rPr b="1" lang="it-IT" sz="1600" u="sng"/>
              <a:t>token</a:t>
            </a:r>
            <a:r>
              <a:rPr b="1" lang="it-IT" sz="1600"/>
              <a:t> e dal sito viene fornito l’ID univoco in base al servizio</a:t>
            </a:r>
            <a:endParaRPr sz="1600"/>
          </a:p>
        </p:txBody>
      </p:sp>
      <p:sp>
        <p:nvSpPr>
          <p:cNvPr id="218" name="Google Shape;218;p21"/>
          <p:cNvSpPr txBox="1"/>
          <p:nvPr/>
        </p:nvSpPr>
        <p:spPr>
          <a:xfrm>
            <a:off x="384468" y="2345203"/>
            <a:ext cx="8375063" cy="221852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b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707" y="2662057"/>
            <a:ext cx="7894300" cy="15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2"/>
          <p:cNvGrpSpPr/>
          <p:nvPr/>
        </p:nvGrpSpPr>
        <p:grpSpPr>
          <a:xfrm>
            <a:off x="0" y="4719636"/>
            <a:ext cx="9167525" cy="423864"/>
            <a:chOff x="50" y="4719711"/>
            <a:chExt cx="9143950" cy="423864"/>
          </a:xfrm>
        </p:grpSpPr>
        <p:sp>
          <p:nvSpPr>
            <p:cNvPr id="225" name="Google Shape;225;p22"/>
            <p:cNvSpPr/>
            <p:nvPr/>
          </p:nvSpPr>
          <p:spPr>
            <a:xfrm>
              <a:off x="50" y="4719711"/>
              <a:ext cx="4572000" cy="423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4572000" y="4719711"/>
              <a:ext cx="4572000" cy="423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7" name="Google Shape;227;p22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4942" y="4783015"/>
              <a:ext cx="1151457" cy="310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</p:grpSp>
      <p:sp>
        <p:nvSpPr>
          <p:cNvPr id="228" name="Google Shape;228;p22"/>
          <p:cNvSpPr/>
          <p:nvPr/>
        </p:nvSpPr>
        <p:spPr>
          <a:xfrm>
            <a:off x="0" y="0"/>
            <a:ext cx="4572000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4572000" y="0"/>
            <a:ext cx="4572000" cy="952500"/>
          </a:xfrm>
          <a:prstGeom prst="rect">
            <a:avLst/>
          </a:prstGeom>
          <a:solidFill>
            <a:srgbClr val="003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290648" y="2052773"/>
            <a:ext cx="8375100" cy="240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br>
              <a:rPr b="0" i="0" lang="it-IT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150" y="2881879"/>
            <a:ext cx="5900050" cy="15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200" y="2392852"/>
            <a:ext cx="285750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522375" y="1166550"/>
            <a:ext cx="786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Vengono prelevati i dati in formato JSON e una volta analizzati vengono mostrati all’utente con il testo associato. Il tutto viene  inserito nell’array messages precedentemente creato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3"/>
          <p:cNvGrpSpPr/>
          <p:nvPr/>
        </p:nvGrpSpPr>
        <p:grpSpPr>
          <a:xfrm>
            <a:off x="0" y="4719636"/>
            <a:ext cx="9167724" cy="423900"/>
            <a:chOff x="50" y="4719711"/>
            <a:chExt cx="9143950" cy="423900"/>
          </a:xfrm>
        </p:grpSpPr>
        <p:sp>
          <p:nvSpPr>
            <p:cNvPr id="239" name="Google Shape;239;p23"/>
            <p:cNvSpPr/>
            <p:nvPr/>
          </p:nvSpPr>
          <p:spPr>
            <a:xfrm>
              <a:off x="50" y="4719711"/>
              <a:ext cx="45720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572000" y="4719711"/>
              <a:ext cx="4572000" cy="42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" name="Google Shape;241;p23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4942" y="4783015"/>
              <a:ext cx="1151457" cy="310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</p:grpSp>
      <p:sp>
        <p:nvSpPr>
          <p:cNvPr id="242" name="Google Shape;242;p23"/>
          <p:cNvSpPr/>
          <p:nvPr/>
        </p:nvSpPr>
        <p:spPr>
          <a:xfrm>
            <a:off x="0" y="0"/>
            <a:ext cx="4572000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4572000" y="0"/>
            <a:ext cx="4572000" cy="952500"/>
          </a:xfrm>
          <a:prstGeom prst="rect">
            <a:avLst/>
          </a:prstGeom>
          <a:solidFill>
            <a:srgbClr val="003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 flipH="1" rot="10800000">
            <a:off x="290648" y="2052773"/>
            <a:ext cx="8375100" cy="240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br>
              <a:rPr b="0" i="0" lang="it-IT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353100" y="1026650"/>
            <a:ext cx="786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Calibri"/>
                <a:ea typeface="Calibri"/>
                <a:cs typeface="Calibri"/>
                <a:sym typeface="Calibri"/>
              </a:rPr>
              <a:t>I vari dati JSON raggruppati per modello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475" y="1547200"/>
            <a:ext cx="62674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4"/>
          <p:cNvGrpSpPr/>
          <p:nvPr/>
        </p:nvGrpSpPr>
        <p:grpSpPr>
          <a:xfrm>
            <a:off x="0" y="4719636"/>
            <a:ext cx="9167525" cy="423864"/>
            <a:chOff x="50" y="4719711"/>
            <a:chExt cx="9143950" cy="423864"/>
          </a:xfrm>
        </p:grpSpPr>
        <p:sp>
          <p:nvSpPr>
            <p:cNvPr id="252" name="Google Shape;252;p24"/>
            <p:cNvSpPr/>
            <p:nvPr/>
          </p:nvSpPr>
          <p:spPr>
            <a:xfrm>
              <a:off x="50" y="4719711"/>
              <a:ext cx="4572000" cy="423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572000" y="4719711"/>
              <a:ext cx="4572000" cy="423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2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4942" y="4783015"/>
              <a:ext cx="1151457" cy="310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</p:grpSp>
      <p:sp>
        <p:nvSpPr>
          <p:cNvPr id="255" name="Google Shape;255;p24"/>
          <p:cNvSpPr/>
          <p:nvPr/>
        </p:nvSpPr>
        <p:spPr>
          <a:xfrm>
            <a:off x="0" y="0"/>
            <a:ext cx="4572000" cy="9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4572000" y="0"/>
            <a:ext cx="4572000" cy="952500"/>
          </a:xfrm>
          <a:prstGeom prst="rect">
            <a:avLst/>
          </a:prstGeom>
          <a:solidFill>
            <a:srgbClr val="003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324509" y="2070600"/>
            <a:ext cx="8435022" cy="240667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00" y="1797450"/>
            <a:ext cx="35242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075" y="1048325"/>
            <a:ext cx="8783851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1725" y="1732500"/>
            <a:ext cx="55222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