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91" r:id="rId5"/>
    <p:sldId id="258" r:id="rId6"/>
    <p:sldId id="259" r:id="rId7"/>
    <p:sldId id="260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2192000" cy="6858000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Fira Code" pitchFamily="1" charset="0"/>
      <p:regular r:id="rId37"/>
      <p:bold r:id="rId38"/>
    </p:embeddedFont>
    <p:embeddedFont>
      <p:font typeface="Gill Sans" panose="020B0604020202020204" charset="0"/>
      <p:regular r:id="rId39"/>
      <p:bold r:id="rId40"/>
    </p:embeddedFont>
    <p:embeddedFont>
      <p:font typeface="Montserrat" panose="00000500000000000000" pitchFamily="2" charset="0"/>
      <p:regular r:id="rId41"/>
      <p:bold r:id="rId42"/>
    </p:embeddedFont>
    <p:embeddedFont>
      <p:font typeface="Syne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accen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geocode.maps.co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hyperlink" Target="https://sunrise-sunse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open-meteo.com/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Réduit (soleil moyen) avec un remplissage un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77508" y="-919772"/>
            <a:ext cx="8697543" cy="869754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GB" dirty="0"/>
              <a:t>WEATHER STATION :</a:t>
            </a:r>
            <a:br>
              <a:rPr lang="en-GB" dirty="0"/>
            </a:br>
            <a:r>
              <a:rPr lang="en-GB" dirty="0"/>
              <a:t>CENTRAL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chemeClr val="lt1"/>
                </a:solidFill>
              </a:rPr>
              <a:t> FRIES Léo		L3 ME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chemeClr val="lt1"/>
                </a:solidFill>
              </a:rPr>
              <a:t>EL KHAYDER Zakaria	L3 SE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chemeClr val="lt1"/>
                </a:solidFill>
              </a:rPr>
              <a:t>OUFASKI Nouhaila	L3 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0864" y="257300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191886" y="6288040"/>
            <a:ext cx="1343406" cy="3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2022 / 2023</a:t>
            </a:r>
            <a:endParaRPr sz="20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0BE78-53AF-FF26-B08C-82B41FF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3D333B-97DA-018B-A0D8-F63A83FB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31F6A8-4190-A965-94D0-A0FB553B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14" name="Graphique 10" descr="Réduit (soleil moyen) avec un remplissage uni">
            <a:extLst>
              <a:ext uri="{FF2B5EF4-FFF2-40B4-BE49-F238E27FC236}">
                <a16:creationId xmlns:a16="http://schemas.microsoft.com/office/drawing/2014/main" id="{B99CE1C8-D8BF-7363-9031-31F166D4A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6718" y="592024"/>
            <a:ext cx="3122776" cy="3122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BF0DA-99F9-583D-7D4E-D5CD495D6EA3}"/>
              </a:ext>
            </a:extLst>
          </p:cNvPr>
          <p:cNvSpPr txBox="1"/>
          <p:nvPr/>
        </p:nvSpPr>
        <p:spPr>
          <a:xfrm>
            <a:off x="2231136" y="3290118"/>
            <a:ext cx="996086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400" b="0" dirty="0" err="1">
                <a:solidFill>
                  <a:srgbClr val="0000FF"/>
                </a:solidFill>
                <a:effectLst/>
                <a:latin typeface="Fira Code" pitchFamily="1" charset="0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 data = </a:t>
            </a:r>
            <a:r>
              <a:rPr lang="en-GB" sz="1400" b="0" dirty="0">
                <a:solidFill>
                  <a:srgbClr val="74531F"/>
                </a:solidFill>
                <a:effectLst/>
                <a:latin typeface="Fira Code" pitchFamily="1" charset="0"/>
              </a:rPr>
              <a:t>fetch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(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en-GB" sz="1400" b="0" dirty="0">
                <a:solidFill>
                  <a:srgbClr val="A31515"/>
                </a:solidFill>
                <a:effectLst/>
                <a:latin typeface="Fira Code" pitchFamily="1" charset="0"/>
              </a:rPr>
              <a:t>/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api</a:t>
            </a:r>
            <a:r>
              <a:rPr lang="en-GB" sz="1400" b="0" dirty="0">
                <a:solidFill>
                  <a:srgbClr val="A31515"/>
                </a:solidFill>
                <a:effectLst/>
                <a:latin typeface="Fira Code" pitchFamily="1" charset="0"/>
              </a:rPr>
              <a:t>/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db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).</a:t>
            </a:r>
            <a:r>
              <a:rPr lang="en-GB" sz="1400" b="0" dirty="0">
                <a:solidFill>
                  <a:srgbClr val="74531F"/>
                </a:solidFill>
                <a:effectLst/>
                <a:latin typeface="Fira Code" pitchFamily="1" charset="0"/>
              </a:rPr>
              <a:t>then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(</a:t>
            </a:r>
            <a:r>
              <a:rPr lang="en-GB" sz="1400" b="0" dirty="0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en-GB" sz="1400" b="0" dirty="0">
                <a:solidFill>
                  <a:srgbClr val="0000FF"/>
                </a:solidFill>
                <a:effectLst/>
                <a:latin typeface="Fira Code" pitchFamily="1" charset="0"/>
              </a:rPr>
              <a:t>=&gt;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en-GB" sz="1400" b="0" dirty="0" err="1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.</a:t>
            </a:r>
            <a:r>
              <a:rPr lang="en-GB" sz="1400" b="0" dirty="0" err="1">
                <a:solidFill>
                  <a:srgbClr val="74531F"/>
                </a:solidFill>
                <a:effectLst/>
                <a:latin typeface="Fira Code" pitchFamily="1" charset="0"/>
              </a:rPr>
              <a:t>text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())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F5202-EE4F-6414-3222-7D55681CEB05}"/>
              </a:ext>
            </a:extLst>
          </p:cNvPr>
          <p:cNvSpPr txBox="1"/>
          <p:nvPr/>
        </p:nvSpPr>
        <p:spPr>
          <a:xfrm>
            <a:off x="812684" y="32443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M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B8A04-3E3F-F656-0C2B-9A6E710E4A68}"/>
              </a:ext>
            </a:extLst>
          </p:cNvPr>
          <p:cNvSpPr txBox="1"/>
          <p:nvPr/>
        </p:nvSpPr>
        <p:spPr>
          <a:xfrm>
            <a:off x="602690" y="53403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M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E65C2-F57A-AF1E-CE76-77168CCBD5D8}"/>
              </a:ext>
            </a:extLst>
          </p:cNvPr>
          <p:cNvSpPr txBox="1"/>
          <p:nvPr/>
        </p:nvSpPr>
        <p:spPr>
          <a:xfrm>
            <a:off x="2231136" y="5226857"/>
            <a:ext cx="9186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Bedroom,Temperature,25.3,1681168402</a:t>
            </a:r>
            <a:r>
              <a:rPr lang="fr-MA" sz="1600" b="0" dirty="0">
                <a:effectLst/>
                <a:latin typeface="Fira Code" pitchFamily="1" charset="0"/>
              </a:rPr>
              <a:t>\n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Bedroom,Temperature,9.02,1683082476</a:t>
            </a:r>
            <a:r>
              <a:rPr lang="fr-MA" sz="1600" b="0" dirty="0">
                <a:effectLst/>
                <a:latin typeface="Fira Code" pitchFamily="1" charset="0"/>
              </a:rPr>
              <a:t>\n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Bedroom,Temperature,1.40,1680957947</a:t>
            </a:r>
            <a:r>
              <a:rPr lang="fr-MA" sz="1600" b="0" dirty="0">
                <a:effectLst/>
                <a:latin typeface="Fira Code" pitchFamily="1" charset="0"/>
              </a:rPr>
              <a:t>\n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Bedroom,Temperature,4.38,1682126907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endParaRPr lang="fr-MA" sz="1600" b="0" dirty="0">
              <a:solidFill>
                <a:srgbClr val="000000"/>
              </a:solidFill>
              <a:effectLst/>
              <a:latin typeface="Fira Code" pitchFamily="1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8EAA96-3995-3DB2-F1CA-1EAC731CAD64}"/>
              </a:ext>
            </a:extLst>
          </p:cNvPr>
          <p:cNvGrpSpPr/>
          <p:nvPr/>
        </p:nvGrpSpPr>
        <p:grpSpPr>
          <a:xfrm>
            <a:off x="3993775" y="4603234"/>
            <a:ext cx="2940425" cy="502502"/>
            <a:chOff x="3993775" y="4603234"/>
            <a:chExt cx="2940425" cy="502502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25DF15B-BA37-6F4C-B1EB-693858E53265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4787900"/>
              <a:ext cx="609600" cy="317836"/>
            </a:xfrm>
            <a:prstGeom prst="curvedConnector3">
              <a:avLst>
                <a:gd name="adj1" fmla="val 10208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257618-E12A-3D52-90DB-917BFB359951}"/>
                </a:ext>
              </a:extLst>
            </p:cNvPr>
            <p:cNvSpPr txBox="1"/>
            <p:nvPr/>
          </p:nvSpPr>
          <p:spPr>
            <a:xfrm>
              <a:off x="3993775" y="4603234"/>
              <a:ext cx="2284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Feed (LF) = 0x0A</a:t>
              </a:r>
              <a:endParaRPr lang="fr-MA" dirty="0"/>
            </a:p>
          </p:txBody>
        </p:sp>
      </p:grp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718D6CE6-215C-4E89-5D42-DAB39937B00F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 dirty="0"/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CEF01A4B-59EA-2CC1-E007-7E54679A73AC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8629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0BE78-53AF-FF26-B08C-82B41FF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3D333B-97DA-018B-A0D8-F63A83FB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31F6A8-4190-A965-94D0-A0FB553B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14" name="Graphique 10" descr="Réduit (soleil moyen) avec un remplissage uni">
            <a:extLst>
              <a:ext uri="{FF2B5EF4-FFF2-40B4-BE49-F238E27FC236}">
                <a16:creationId xmlns:a16="http://schemas.microsoft.com/office/drawing/2014/main" id="{B99CE1C8-D8BF-7363-9031-31F166D4A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6718" y="592024"/>
            <a:ext cx="3122776" cy="3122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BF0DA-99F9-583D-7D4E-D5CD495D6EA3}"/>
              </a:ext>
            </a:extLst>
          </p:cNvPr>
          <p:cNvSpPr txBox="1"/>
          <p:nvPr/>
        </p:nvSpPr>
        <p:spPr>
          <a:xfrm>
            <a:off x="2231136" y="3151620"/>
            <a:ext cx="996086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fr-MA" sz="1600" dirty="0">
                <a:solidFill>
                  <a:srgbClr val="1F377F"/>
                </a:solidFill>
                <a:latin typeface="Fira Code" pitchFamily="1" charset="0"/>
              </a:rPr>
              <a:t>d</a:t>
            </a:r>
            <a:r>
              <a:rPr lang="fr-MA" sz="1600" b="0" dirty="0">
                <a:solidFill>
                  <a:srgbClr val="1F377F"/>
                </a:solidFill>
                <a:effectLst/>
                <a:latin typeface="Fira Code" pitchFamily="1" charset="0"/>
              </a:rPr>
              <a:t>ata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.</a:t>
            </a:r>
            <a:r>
              <a:rPr lang="pt-BR" sz="1600" b="0" dirty="0">
                <a:solidFill>
                  <a:srgbClr val="74531F"/>
                </a:solidFill>
                <a:effectLst/>
                <a:latin typeface="Fira Code" pitchFamily="1" charset="0"/>
              </a:rPr>
              <a:t>map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((</a:t>
            </a:r>
            <a:r>
              <a:rPr lang="pt-BR" sz="1600" b="0" dirty="0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) </a:t>
            </a:r>
            <a:r>
              <a:rPr lang="pt-BR" sz="1600" b="0" dirty="0">
                <a:solidFill>
                  <a:srgbClr val="0000FF"/>
                </a:solidFill>
                <a:effectLst/>
                <a:latin typeface="Fira Code" pitchFamily="1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pt-BR" sz="1600" b="0" dirty="0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.</a:t>
            </a:r>
            <a:r>
              <a:rPr lang="pt-BR" sz="1600" b="0" dirty="0">
                <a:solidFill>
                  <a:srgbClr val="74531F"/>
                </a:solidFill>
                <a:effectLst/>
                <a:latin typeface="Fira Code" pitchFamily="1" charset="0"/>
              </a:rPr>
              <a:t>split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(</a:t>
            </a:r>
            <a:r>
              <a:rPr lang="pt-BR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pt-BR" sz="1600" b="0" dirty="0">
                <a:solidFill>
                  <a:srgbClr val="B776FB"/>
                </a:solidFill>
                <a:effectLst/>
                <a:latin typeface="Fira Code" pitchFamily="1" charset="0"/>
              </a:rPr>
              <a:t>\n</a:t>
            </a:r>
            <a:r>
              <a:rPr lang="pt-BR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F5202-EE4F-6414-3222-7D55681CEB05}"/>
              </a:ext>
            </a:extLst>
          </p:cNvPr>
          <p:cNvSpPr txBox="1"/>
          <p:nvPr/>
        </p:nvSpPr>
        <p:spPr>
          <a:xfrm>
            <a:off x="812684" y="32443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M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B8A04-3E3F-F656-0C2B-9A6E710E4A68}"/>
              </a:ext>
            </a:extLst>
          </p:cNvPr>
          <p:cNvSpPr txBox="1"/>
          <p:nvPr/>
        </p:nvSpPr>
        <p:spPr>
          <a:xfrm>
            <a:off x="602690" y="53403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M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E65C2-F57A-AF1E-CE76-77168CCBD5D8}"/>
              </a:ext>
            </a:extLst>
          </p:cNvPr>
          <p:cNvSpPr txBox="1"/>
          <p:nvPr/>
        </p:nvSpPr>
        <p:spPr>
          <a:xfrm>
            <a:off x="2231136" y="4740192"/>
            <a:ext cx="91861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[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Bedroom,Temperature,25.3,1681168402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Bedroom,Temperature,9.02,1683082476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Bedroom,Temperature,1.40,1680957947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Bedroom,Temperature,4.38,1682126907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]</a:t>
            </a:r>
          </a:p>
        </p:txBody>
      </p: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76BE557F-7D38-F750-D15A-176BD7FEBB9C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B2BBBE"/>
                </a:solidFill>
                <a:latin typeface="Gill Sans"/>
                <a:cs typeface="Gill Sans"/>
                <a:sym typeface="Gill Sans"/>
              </a:rPr>
              <a:t>11</a:t>
            </a:r>
            <a:endParaRPr dirty="0"/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6F87178B-79C7-201A-F76A-BDA10DD25538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943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0BE78-53AF-FF26-B08C-82B41FF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3D333B-97DA-018B-A0D8-F63A83FB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31F6A8-4190-A965-94D0-A0FB553B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14" name="Graphique 10" descr="Réduit (soleil moyen) avec un remplissage uni">
            <a:extLst>
              <a:ext uri="{FF2B5EF4-FFF2-40B4-BE49-F238E27FC236}">
                <a16:creationId xmlns:a16="http://schemas.microsoft.com/office/drawing/2014/main" id="{B99CE1C8-D8BF-7363-9031-31F166D4A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8018" y="5052267"/>
            <a:ext cx="3122776" cy="3122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BF0DA-99F9-583D-7D4E-D5CD495D6EA3}"/>
              </a:ext>
            </a:extLst>
          </p:cNvPr>
          <p:cNvSpPr txBox="1"/>
          <p:nvPr/>
        </p:nvSpPr>
        <p:spPr>
          <a:xfrm>
            <a:off x="2231136" y="2536067"/>
            <a:ext cx="9960864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fr-MA" sz="1600" dirty="0">
                <a:solidFill>
                  <a:srgbClr val="1F377F"/>
                </a:solidFill>
                <a:latin typeface="Fira Code" pitchFamily="1" charset="0"/>
              </a:rPr>
              <a:t>d</a:t>
            </a:r>
            <a:r>
              <a:rPr lang="fr-MA" sz="1600" b="0" dirty="0">
                <a:solidFill>
                  <a:srgbClr val="1F377F"/>
                </a:solidFill>
                <a:effectLst/>
                <a:latin typeface="Fira Code" pitchFamily="1" charset="0"/>
              </a:rPr>
              <a:t>ata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.</a:t>
            </a:r>
            <a:r>
              <a:rPr lang="pt-BR" sz="1600" b="0" dirty="0">
                <a:solidFill>
                  <a:srgbClr val="74531F"/>
                </a:solidFill>
                <a:effectLst/>
                <a:latin typeface="Fira Code" pitchFamily="1" charset="0"/>
              </a:rPr>
              <a:t>map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((</a:t>
            </a:r>
            <a:r>
              <a:rPr lang="pt-BR" sz="1600" b="0" dirty="0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) </a:t>
            </a:r>
            <a:r>
              <a:rPr lang="pt-BR" sz="1600" b="0" dirty="0">
                <a:solidFill>
                  <a:srgbClr val="0000FF"/>
                </a:solidFill>
                <a:effectLst/>
                <a:latin typeface="Fira Code" pitchFamily="1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pt-BR" sz="1600" b="0" dirty="0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.</a:t>
            </a:r>
            <a:r>
              <a:rPr lang="pt-BR" sz="1600" b="0" dirty="0">
                <a:solidFill>
                  <a:srgbClr val="74531F"/>
                </a:solidFill>
                <a:effectLst/>
                <a:latin typeface="Fira Code" pitchFamily="1" charset="0"/>
              </a:rPr>
              <a:t>split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(</a:t>
            </a:r>
            <a:r>
              <a:rPr lang="pt-BR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pt-BR" sz="1600" b="0" dirty="0">
                <a:solidFill>
                  <a:srgbClr val="B776FB"/>
                </a:solidFill>
                <a:effectLst/>
                <a:latin typeface="Fira Code" pitchFamily="1" charset="0"/>
              </a:rPr>
              <a:t>\n</a:t>
            </a:r>
            <a:r>
              <a:rPr lang="pt-BR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pt-BR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))</a:t>
            </a:r>
          </a:p>
          <a:p>
            <a:r>
              <a:rPr lang="en-GB" sz="1600" dirty="0">
                <a:solidFill>
                  <a:srgbClr val="000000"/>
                </a:solidFill>
                <a:latin typeface="Fira Code" pitchFamily="1" charset="0"/>
              </a:rPr>
              <a:t>   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.</a:t>
            </a:r>
            <a:r>
              <a:rPr lang="en-GB" sz="1600" b="0" dirty="0">
                <a:solidFill>
                  <a:srgbClr val="74531F"/>
                </a:solidFill>
                <a:effectLst/>
                <a:latin typeface="Fira Code" pitchFamily="1" charset="0"/>
              </a:rPr>
              <a:t>map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((</a:t>
            </a:r>
            <a:r>
              <a:rPr lang="en-GB" sz="1600" b="0" dirty="0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) </a:t>
            </a:r>
            <a:r>
              <a:rPr lang="en-GB" sz="1600" b="0" dirty="0">
                <a:solidFill>
                  <a:srgbClr val="0000FF"/>
                </a:solidFill>
                <a:effectLst/>
                <a:latin typeface="Fira Code" pitchFamily="1" charset="0"/>
              </a:rPr>
              <a:t>=&gt;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{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 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Fira Code" pitchFamily="1" charset="0"/>
              </a:rPr>
              <a:t>const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[node, measure, value, date] = </a:t>
            </a:r>
            <a:r>
              <a:rPr lang="en-GB" sz="1600" b="0" dirty="0" err="1">
                <a:solidFill>
                  <a:srgbClr val="808080"/>
                </a:solidFill>
                <a:effectLst/>
                <a:latin typeface="Fira Code" pitchFamily="1" charset="0"/>
              </a:rPr>
              <a:t>x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.</a:t>
            </a:r>
            <a:r>
              <a:rPr lang="en-GB" sz="1600" b="0" dirty="0" err="1">
                <a:solidFill>
                  <a:srgbClr val="74531F"/>
                </a:solidFill>
                <a:effectLst/>
                <a:latin typeface="Fira Code" pitchFamily="1" charset="0"/>
              </a:rPr>
              <a:t>split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(</a:t>
            </a:r>
            <a:r>
              <a:rPr lang="en-GB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600" b="0" dirty="0">
                <a:solidFill>
                  <a:srgbClr val="A31515"/>
                </a:solidFill>
                <a:effectLst/>
                <a:latin typeface="Fira Code" pitchFamily="1" charset="0"/>
              </a:rPr>
              <a:t>,</a:t>
            </a:r>
            <a:r>
              <a:rPr lang="en-GB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);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  </a:t>
            </a:r>
            <a:r>
              <a:rPr lang="en-GB" sz="1600" b="0" dirty="0">
                <a:solidFill>
                  <a:srgbClr val="8F08C4"/>
                </a:solidFill>
                <a:effectLst/>
                <a:latin typeface="Fira Code" pitchFamily="1" charset="0"/>
              </a:rPr>
              <a:t>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{ node, measure, value</a:t>
            </a:r>
            <a:r>
              <a:rPr lang="en-GB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+value, date</a:t>
            </a:r>
            <a:r>
              <a:rPr lang="en-GB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Fira Code" pitchFamily="1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en-GB" sz="1600" b="0" dirty="0">
                <a:solidFill>
                  <a:srgbClr val="2B91AF"/>
                </a:solidFill>
                <a:effectLst/>
                <a:latin typeface="Fira Code" pitchFamily="1" charset="0"/>
              </a:rPr>
              <a:t>Date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(+date * </a:t>
            </a:r>
            <a:r>
              <a:rPr lang="en-GB" sz="1600" b="0" dirty="0">
                <a:solidFill>
                  <a:srgbClr val="098658"/>
                </a:solidFill>
                <a:effectLst/>
                <a:latin typeface="Fira Code" pitchFamily="1" charset="0"/>
              </a:rPr>
              <a:t>1000</a:t>
            </a:r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) };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});</a:t>
            </a:r>
          </a:p>
          <a:p>
            <a:endParaRPr lang="pt-BR" sz="1600" b="0" dirty="0">
              <a:solidFill>
                <a:srgbClr val="000000"/>
              </a:solidFill>
              <a:effectLst/>
              <a:latin typeface="Fira Code" pitchFamily="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F5202-EE4F-6414-3222-7D55681CEB05}"/>
              </a:ext>
            </a:extLst>
          </p:cNvPr>
          <p:cNvSpPr txBox="1"/>
          <p:nvPr/>
        </p:nvSpPr>
        <p:spPr>
          <a:xfrm>
            <a:off x="812684" y="32443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M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B8A04-3E3F-F656-0C2B-9A6E710E4A68}"/>
              </a:ext>
            </a:extLst>
          </p:cNvPr>
          <p:cNvSpPr txBox="1"/>
          <p:nvPr/>
        </p:nvSpPr>
        <p:spPr>
          <a:xfrm>
            <a:off x="602690" y="53403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M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E65C2-F57A-AF1E-CE76-77168CCBD5D8}"/>
              </a:ext>
            </a:extLst>
          </p:cNvPr>
          <p:cNvSpPr txBox="1"/>
          <p:nvPr/>
        </p:nvSpPr>
        <p:spPr>
          <a:xfrm>
            <a:off x="2231136" y="4740192"/>
            <a:ext cx="91861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[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{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node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Bedroom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measure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Temperature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value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098658"/>
                </a:solidFill>
                <a:effectLst/>
                <a:latin typeface="Fira Code" pitchFamily="1" charset="0"/>
              </a:rPr>
              <a:t>25.3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date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…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},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{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node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Bedroom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measure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Temperature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value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098658"/>
                </a:solidFill>
                <a:effectLst/>
                <a:latin typeface="Fira Code" pitchFamily="1" charset="0"/>
              </a:rPr>
              <a:t>9.02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date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…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},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{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node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Bedroom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measure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Temperature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value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098658"/>
                </a:solidFill>
                <a:effectLst/>
                <a:latin typeface="Fira Code" pitchFamily="1" charset="0"/>
              </a:rPr>
              <a:t>1.40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date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…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},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{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node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Bedroom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</a:t>
            </a:r>
            <a:r>
              <a:rPr lang="fr-MA" sz="1600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measure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Temperature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'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value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098658"/>
                </a:solidFill>
                <a:effectLst/>
                <a:latin typeface="Fira Code" pitchFamily="1" charset="0"/>
              </a:rPr>
              <a:t>4.38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, date</a:t>
            </a:r>
            <a:r>
              <a:rPr lang="fr-MA" sz="1600" b="0" dirty="0">
                <a:solidFill>
                  <a:srgbClr val="001080"/>
                </a:solidFill>
                <a:effectLst/>
                <a:latin typeface="Fira Code" pitchFamily="1" charset="0"/>
              </a:rPr>
              <a:t>: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 </a:t>
            </a:r>
            <a:r>
              <a:rPr lang="fr-MA" sz="1600" b="0" dirty="0">
                <a:solidFill>
                  <a:srgbClr val="E21F1F"/>
                </a:solidFill>
                <a:effectLst/>
                <a:latin typeface="Fira Code" pitchFamily="1" charset="0"/>
              </a:rPr>
              <a:t>…</a:t>
            </a:r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}</a:t>
            </a: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]</a:t>
            </a:r>
          </a:p>
        </p:txBody>
      </p:sp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0B2B88C7-F768-A09C-8413-CD656B8F5B30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dirty="0"/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01E9638C-B751-6E25-E5E9-A8A84D4661D1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8748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A3D333B-97DA-018B-A0D8-F63A83FB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31F6A8-4190-A965-94D0-A0FB553B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14" name="Graphique 10" descr="Réduit (soleil moyen) avec un remplissage uni">
            <a:extLst>
              <a:ext uri="{FF2B5EF4-FFF2-40B4-BE49-F238E27FC236}">
                <a16:creationId xmlns:a16="http://schemas.microsoft.com/office/drawing/2014/main" id="{B99CE1C8-D8BF-7363-9031-31F166D4A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8018" y="5052267"/>
            <a:ext cx="3122776" cy="3122776"/>
          </a:xfrm>
          <a:prstGeom prst="rect">
            <a:avLst/>
          </a:prstGeom>
        </p:spPr>
      </p:pic>
      <p:pic>
        <p:nvPicPr>
          <p:cNvPr id="6" name="Picture 5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DEA8DE2E-B49D-9EB7-A0A7-BC63274798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/>
          <a:srcRect b="71644"/>
          <a:stretch/>
        </p:blipFill>
        <p:spPr>
          <a:xfrm>
            <a:off x="280074" y="3157188"/>
            <a:ext cx="11631852" cy="2835787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9D31B40-B598-371D-5A0A-A589EC8D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 dirty="0"/>
              <a:t>DATA VISUALISATION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19FEE0-1A48-E658-D031-76FEF39AF670}"/>
              </a:ext>
            </a:extLst>
          </p:cNvPr>
          <p:cNvCxnSpPr>
            <a:cxnSpLocks/>
          </p:cNvCxnSpPr>
          <p:nvPr/>
        </p:nvCxnSpPr>
        <p:spPr>
          <a:xfrm flipH="1">
            <a:off x="5575300" y="3898900"/>
            <a:ext cx="520700" cy="398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0AF210-32CC-C9C4-0EB7-97453C8AD45B}"/>
              </a:ext>
            </a:extLst>
          </p:cNvPr>
          <p:cNvSpPr txBox="1"/>
          <p:nvPr/>
        </p:nvSpPr>
        <p:spPr>
          <a:xfrm>
            <a:off x="5295845" y="3429000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measure</a:t>
            </a:r>
            <a:endParaRPr lang="fr-M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5E77F8-6E3F-FCFB-222E-48E8B247F34C}"/>
              </a:ext>
            </a:extLst>
          </p:cNvPr>
          <p:cNvCxnSpPr>
            <a:cxnSpLocks/>
          </p:cNvCxnSpPr>
          <p:nvPr/>
        </p:nvCxnSpPr>
        <p:spPr>
          <a:xfrm flipH="1">
            <a:off x="9977263" y="2870199"/>
            <a:ext cx="393700" cy="398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1CD71-8C93-E394-38BC-09BB328C2697}"/>
              </a:ext>
            </a:extLst>
          </p:cNvPr>
          <p:cNvSpPr txBox="1"/>
          <p:nvPr/>
        </p:nvSpPr>
        <p:spPr>
          <a:xfrm>
            <a:off x="10094702" y="24544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  <a:endParaRPr lang="fr-M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A76F3B-EBCF-2B0D-138B-025BB4230514}"/>
              </a:ext>
            </a:extLst>
          </p:cNvPr>
          <p:cNvCxnSpPr>
            <a:cxnSpLocks/>
          </p:cNvCxnSpPr>
          <p:nvPr/>
        </p:nvCxnSpPr>
        <p:spPr>
          <a:xfrm>
            <a:off x="6223000" y="3898900"/>
            <a:ext cx="493892" cy="398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0471EA-26B8-A5C7-498B-0A7EA2DCDEE1}"/>
              </a:ext>
            </a:extLst>
          </p:cNvPr>
          <p:cNvCxnSpPr>
            <a:cxnSpLocks/>
          </p:cNvCxnSpPr>
          <p:nvPr/>
        </p:nvCxnSpPr>
        <p:spPr>
          <a:xfrm>
            <a:off x="10661391" y="2867363"/>
            <a:ext cx="367156" cy="447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6BFC946E-F073-BC2F-D050-6146B8E1FC3F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dirty="0"/>
          </a:p>
        </p:txBody>
      </p:sp>
      <p:sp>
        <p:nvSpPr>
          <p:cNvPr id="4" name="Google Shape;111;p16">
            <a:extLst>
              <a:ext uri="{FF2B5EF4-FFF2-40B4-BE49-F238E27FC236}">
                <a16:creationId xmlns:a16="http://schemas.microsoft.com/office/drawing/2014/main" id="{A29BD440-0EC6-9468-1FF3-8F12B4450266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15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A3D333B-97DA-018B-A0D8-F63A83FB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31F6A8-4190-A965-94D0-A0FB553B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14" name="Graphique 10" descr="Réduit (soleil moyen) avec un remplissage uni">
            <a:extLst>
              <a:ext uri="{FF2B5EF4-FFF2-40B4-BE49-F238E27FC236}">
                <a16:creationId xmlns:a16="http://schemas.microsoft.com/office/drawing/2014/main" id="{B99CE1C8-D8BF-7363-9031-31F166D4A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8018" y="5052267"/>
            <a:ext cx="3122776" cy="312277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9D31B40-B598-371D-5A0A-A589EC8D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GB" dirty="0"/>
              <a:t>DATA VISUALISATION</a:t>
            </a:r>
            <a:endParaRPr lang="fr-FR" dirty="0"/>
          </a:p>
        </p:txBody>
      </p:sp>
      <p:pic>
        <p:nvPicPr>
          <p:cNvPr id="3" name="Picture 2" descr="A picture containing text, diagram, plot, line">
            <a:extLst>
              <a:ext uri="{FF2B5EF4-FFF2-40B4-BE49-F238E27FC236}">
                <a16:creationId xmlns:a16="http://schemas.microsoft.com/office/drawing/2014/main" id="{1BECBBE3-EDC7-C2FE-6DA2-EDF44979D8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148" b="5820"/>
          <a:stretch/>
        </p:blipFill>
        <p:spPr>
          <a:xfrm>
            <a:off x="2461736" y="2439281"/>
            <a:ext cx="7268528" cy="4126473"/>
          </a:xfrm>
          <a:prstGeom prst="rect">
            <a:avLst/>
          </a:prstGeom>
        </p:spPr>
      </p:pic>
      <p:sp>
        <p:nvSpPr>
          <p:cNvPr id="17" name="Google Shape;112;p16">
            <a:extLst>
              <a:ext uri="{FF2B5EF4-FFF2-40B4-BE49-F238E27FC236}">
                <a16:creationId xmlns:a16="http://schemas.microsoft.com/office/drawing/2014/main" id="{581E23D4-8E66-B149-1DA3-95ABA0E544C6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347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4AC8-1F6B-C628-7F8A-48623F0B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CENTRAL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E0544B-E5CC-D1FC-DD46-04EE77FD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1884AD3-E9B7-676F-C7E7-32A43EAB4002}"/>
              </a:ext>
            </a:extLst>
          </p:cNvPr>
          <p:cNvSpPr txBox="1"/>
          <p:nvPr/>
        </p:nvSpPr>
        <p:spPr>
          <a:xfrm>
            <a:off x="11690056" y="6398211"/>
            <a:ext cx="25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9A4144-C983-B9B2-4011-55247EFC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12" name="Graphique 10" descr="Réduit (soleil moyen) avec un remplissage uni">
            <a:extLst>
              <a:ext uri="{FF2B5EF4-FFF2-40B4-BE49-F238E27FC236}">
                <a16:creationId xmlns:a16="http://schemas.microsoft.com/office/drawing/2014/main" id="{02ACDA67-4025-64ED-8D34-B901B4F9A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22576" y="1867612"/>
            <a:ext cx="3122776" cy="3122776"/>
          </a:xfrm>
          <a:prstGeom prst="rect">
            <a:avLst/>
          </a:prstGeom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02B62552-2AA4-665C-D873-0009A6F430B7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dirty="0"/>
          </a:p>
        </p:txBody>
      </p:sp>
      <p:sp>
        <p:nvSpPr>
          <p:cNvPr id="6" name="Google Shape;111;p16">
            <a:extLst>
              <a:ext uri="{FF2B5EF4-FFF2-40B4-BE49-F238E27FC236}">
                <a16:creationId xmlns:a16="http://schemas.microsoft.com/office/drawing/2014/main" id="{2F1C5307-7758-0018-0608-F704AC8C8E82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0893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pic>
        <p:nvPicPr>
          <p:cNvPr id="12" name="Picture 11" descr="A picture containing screenshot, square, rectangle&#10;&#10;Description automatically generated">
            <a:extLst>
              <a:ext uri="{FF2B5EF4-FFF2-40B4-BE49-F238E27FC236}">
                <a16:creationId xmlns:a16="http://schemas.microsoft.com/office/drawing/2014/main" id="{76B3E3AA-3398-8EA7-1D97-5777F7D81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876" y="2472948"/>
            <a:ext cx="9231086" cy="3652588"/>
          </a:xfrm>
          <a:prstGeom prst="rect">
            <a:avLst/>
          </a:prstGeom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C0C30625-8459-D1E5-048A-9DADA77292A5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2E10916C-D2C1-7D86-40A2-6E99D2886100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8475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WIFI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F970D4C5-2535-2AA8-F288-2FA0A6BB11D1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AA7625CA-1B8F-84A1-58A3-1E9D5A25311E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753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CLOCK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780304E4-9807-54C6-AECC-35FE099C7DC3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350D6309-6BD0-A66E-6AF8-6099B3F65017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808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60102"/>
            <a:ext cx="7729728" cy="1188720"/>
          </a:xfrm>
        </p:spPr>
        <p:txBody>
          <a:bodyPr/>
          <a:lstStyle/>
          <a:p>
            <a:r>
              <a:rPr lang="en-GB" dirty="0"/>
              <a:t>CLOCK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474F32-47E8-F72F-CEC1-10629F221301}"/>
                  </a:ext>
                </a:extLst>
              </p:cNvPr>
              <p:cNvSpPr txBox="1"/>
              <p:nvPr/>
            </p:nvSpPr>
            <p:spPr>
              <a:xfrm>
                <a:off x="3686628" y="4069020"/>
                <a:ext cx="4818743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𝑢𝑛𝑖𝑥𝑡𝑖𝑚𝑒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fr-M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474F32-47E8-F72F-CEC1-10629F22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28" y="4069020"/>
                <a:ext cx="4818743" cy="870559"/>
              </a:xfrm>
              <a:prstGeom prst="rect">
                <a:avLst/>
              </a:prstGeom>
              <a:blipFill>
                <a:blip r:embed="rId6"/>
                <a:stretch>
                  <a:fillRect t="-7246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BA9C7FC0-AD54-FE63-EB79-CEF4B93DFDAA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 dirty="0"/>
          </a:p>
        </p:txBody>
      </p:sp>
      <p:sp>
        <p:nvSpPr>
          <p:cNvPr id="9" name="Google Shape;111;p16">
            <a:extLst>
              <a:ext uri="{FF2B5EF4-FFF2-40B4-BE49-F238E27FC236}">
                <a16:creationId xmlns:a16="http://schemas.microsoft.com/office/drawing/2014/main" id="{3ABD1C6B-44BB-9B96-818A-66870317F7F2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9272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Specifications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Quick Overview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Deep Dive</a:t>
            </a:r>
            <a:endParaRPr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Website</a:t>
            </a:r>
            <a:endParaRPr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Central</a:t>
            </a:r>
            <a:endParaRPr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Nodes</a:t>
            </a:r>
            <a:endParaRPr dirty="0"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Housing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Real life applications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dirty="0"/>
              <a:t>What did we learn ?</a:t>
            </a:r>
            <a:endParaRPr dirty="0"/>
          </a:p>
          <a:p>
            <a:pPr marL="228600" lvl="0" indent="-12287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1690056" y="6398211"/>
            <a:ext cx="253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pic>
        <p:nvPicPr>
          <p:cNvPr id="113" name="Google Shape;113;p16" descr="Réduit (soleil moyen) avec un remplissage un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LoRa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B3F8E1E-4F36-B5AA-DD56-57DE768CE986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20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5109780C-1317-E2A5-0FFC-B7DBBE244068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67555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LoRa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21E38-9A68-CF16-AA4D-6EFB765EC2C2}"/>
              </a:ext>
            </a:extLst>
          </p:cNvPr>
          <p:cNvSpPr txBox="1"/>
          <p:nvPr/>
        </p:nvSpPr>
        <p:spPr>
          <a:xfrm>
            <a:off x="1886581" y="2797853"/>
            <a:ext cx="8577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{</a:t>
            </a:r>
            <a:r>
              <a:rPr lang="en-GB" b="0" dirty="0">
                <a:solidFill>
                  <a:srgbClr val="0451A5"/>
                </a:solidFill>
                <a:effectLst/>
                <a:latin typeface="Fira Code" pitchFamily="1" charset="0"/>
              </a:rPr>
              <a:t>"</a:t>
            </a:r>
            <a:r>
              <a:rPr lang="en-GB" b="0" dirty="0" err="1">
                <a:solidFill>
                  <a:srgbClr val="0451A5"/>
                </a:solidFill>
                <a:effectLst/>
                <a:latin typeface="Fira Code" pitchFamily="1" charset="0"/>
              </a:rPr>
              <a:t>node"</a:t>
            </a:r>
            <a:r>
              <a:rPr lang="en-GB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:</a:t>
            </a:r>
            <a:r>
              <a:rPr lang="en-GB" b="0" dirty="0" err="1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Bedroom</a:t>
            </a:r>
            <a:r>
              <a:rPr lang="en-GB" b="0" dirty="0" err="1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  <a:r>
              <a:rPr lang="en-GB" b="0" dirty="0" err="1">
                <a:solidFill>
                  <a:srgbClr val="0451A5"/>
                </a:solidFill>
                <a:effectLst/>
                <a:latin typeface="Fira Code" pitchFamily="1" charset="0"/>
              </a:rPr>
              <a:t>"measure"</a:t>
            </a:r>
            <a:r>
              <a:rPr lang="en-GB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:</a:t>
            </a:r>
            <a:r>
              <a:rPr lang="en-GB" b="0" dirty="0" err="1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Fira Code" pitchFamily="1" charset="0"/>
              </a:rPr>
              <a:t>Temperature</a:t>
            </a:r>
            <a:r>
              <a:rPr lang="en-GB" b="0" dirty="0" err="1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 err="1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  <a:r>
              <a:rPr lang="en-GB" b="0" dirty="0" err="1">
                <a:solidFill>
                  <a:srgbClr val="0451A5"/>
                </a:solidFill>
                <a:effectLst/>
                <a:latin typeface="Fira Code" pitchFamily="1" charset="0"/>
              </a:rPr>
              <a:t>"value</a:t>
            </a:r>
            <a:r>
              <a:rPr lang="en-GB" b="0" dirty="0">
                <a:solidFill>
                  <a:srgbClr val="0451A5"/>
                </a:solidFill>
                <a:effectLst/>
                <a:latin typeface="Fira Code" pitchFamily="1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Fira Code" pitchFamily="1" charset="0"/>
              </a:rPr>
              <a:t>25.30</a:t>
            </a:r>
            <a:r>
              <a:rPr lang="en-GB" b="0" dirty="0">
                <a:solidFill>
                  <a:srgbClr val="A31515"/>
                </a:solidFill>
                <a:effectLst/>
                <a:latin typeface="Fira Code" pitchFamily="1" charset="0"/>
              </a:rPr>
              <a:t>}</a:t>
            </a:r>
            <a:r>
              <a:rPr lang="en-GB" b="0" dirty="0">
                <a:effectLst/>
                <a:latin typeface="Fira Code" pitchFamily="1" charset="0"/>
              </a:rPr>
              <a:t>\n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2AB42-EDE0-94B2-AB52-7DA2F518DF7F}"/>
              </a:ext>
            </a:extLst>
          </p:cNvPr>
          <p:cNvGrpSpPr/>
          <p:nvPr/>
        </p:nvGrpSpPr>
        <p:grpSpPr>
          <a:xfrm>
            <a:off x="2053460" y="3400824"/>
            <a:ext cx="8243399" cy="1066060"/>
            <a:chOff x="2053460" y="3400824"/>
            <a:chExt cx="8243399" cy="10660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44D64-A596-EC49-3F85-8105119C1790}"/>
                </a:ext>
              </a:extLst>
            </p:cNvPr>
            <p:cNvSpPr txBox="1"/>
            <p:nvPr/>
          </p:nvSpPr>
          <p:spPr>
            <a:xfrm>
              <a:off x="2053460" y="4097552"/>
              <a:ext cx="8243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0" dirty="0">
                  <a:solidFill>
                    <a:srgbClr val="A31515"/>
                  </a:solidFill>
                  <a:effectLst/>
                  <a:latin typeface="Fira Code" pitchFamily="1" charset="0"/>
                </a:rPr>
                <a:t>Bedroom</a:t>
              </a:r>
              <a:r>
                <a:rPr lang="en-GB" b="0" dirty="0">
                  <a:solidFill>
                    <a:srgbClr val="0451A5"/>
                  </a:solidFill>
                  <a:effectLst/>
                  <a:latin typeface="Fira Code" pitchFamily="1" charset="0"/>
                </a:rPr>
                <a:t>,</a:t>
              </a:r>
              <a:r>
                <a:rPr lang="en-GB" b="0" dirty="0">
                  <a:solidFill>
                    <a:srgbClr val="A31515"/>
                  </a:solidFill>
                  <a:effectLst/>
                  <a:latin typeface="Fira Code" pitchFamily="1" charset="0"/>
                </a:rPr>
                <a:t>Temperature</a:t>
              </a:r>
              <a:r>
                <a:rPr lang="en-GB" b="0" dirty="0">
                  <a:solidFill>
                    <a:srgbClr val="0451A5"/>
                  </a:solidFill>
                  <a:effectLst/>
                  <a:latin typeface="Fira Code" pitchFamily="1" charset="0"/>
                </a:rPr>
                <a:t>,</a:t>
              </a:r>
              <a:r>
                <a:rPr lang="en-GB" b="0" dirty="0">
                  <a:solidFill>
                    <a:srgbClr val="098658"/>
                  </a:solidFill>
                  <a:effectLst/>
                  <a:latin typeface="Fira Code" pitchFamily="1" charset="0"/>
                </a:rPr>
                <a:t>25.30</a:t>
              </a:r>
              <a:endParaRPr lang="en-GB" b="0" dirty="0">
                <a:solidFill>
                  <a:srgbClr val="000000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18384336-3EF1-2B14-27A5-60AF03EE272A}"/>
                </a:ext>
              </a:extLst>
            </p:cNvPr>
            <p:cNvSpPr/>
            <p:nvPr/>
          </p:nvSpPr>
          <p:spPr>
            <a:xfrm>
              <a:off x="5993730" y="3400824"/>
              <a:ext cx="362857" cy="534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345533-55DC-4EE3-784C-3EE13CA7655B}"/>
              </a:ext>
            </a:extLst>
          </p:cNvPr>
          <p:cNvGrpSpPr/>
          <p:nvPr/>
        </p:nvGrpSpPr>
        <p:grpSpPr>
          <a:xfrm>
            <a:off x="2053460" y="4626895"/>
            <a:ext cx="8243399" cy="1063782"/>
            <a:chOff x="2053460" y="4626895"/>
            <a:chExt cx="8243399" cy="10637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A71C72-9E9E-0427-F8D9-8AE59C6BC011}"/>
                </a:ext>
              </a:extLst>
            </p:cNvPr>
            <p:cNvSpPr txBox="1"/>
            <p:nvPr/>
          </p:nvSpPr>
          <p:spPr>
            <a:xfrm>
              <a:off x="2053460" y="5321345"/>
              <a:ext cx="8243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0" dirty="0">
                  <a:solidFill>
                    <a:srgbClr val="A31515"/>
                  </a:solidFill>
                  <a:effectLst/>
                  <a:latin typeface="Fira Code" pitchFamily="1" charset="0"/>
                </a:rPr>
                <a:t>Bedroom</a:t>
              </a:r>
              <a:r>
                <a:rPr lang="en-GB" b="0" dirty="0">
                  <a:solidFill>
                    <a:srgbClr val="0451A5"/>
                  </a:solidFill>
                  <a:effectLst/>
                  <a:latin typeface="Fira Code" pitchFamily="1" charset="0"/>
                </a:rPr>
                <a:t>,</a:t>
              </a:r>
              <a:r>
                <a:rPr lang="en-GB" b="0" dirty="0">
                  <a:solidFill>
                    <a:srgbClr val="A31515"/>
                  </a:solidFill>
                  <a:effectLst/>
                  <a:latin typeface="Fira Code" pitchFamily="1" charset="0"/>
                </a:rPr>
                <a:t>Temperature</a:t>
              </a:r>
              <a:r>
                <a:rPr lang="en-GB" b="0" dirty="0">
                  <a:solidFill>
                    <a:srgbClr val="0451A5"/>
                  </a:solidFill>
                  <a:effectLst/>
                  <a:latin typeface="Fira Code" pitchFamily="1" charset="0"/>
                </a:rPr>
                <a:t>,</a:t>
              </a:r>
              <a:r>
                <a:rPr lang="en-GB" b="0" dirty="0">
                  <a:solidFill>
                    <a:srgbClr val="098658"/>
                  </a:solidFill>
                  <a:effectLst/>
                  <a:latin typeface="Fira Code" pitchFamily="1" charset="0"/>
                </a:rPr>
                <a:t>25.30</a:t>
              </a:r>
              <a:r>
                <a:rPr lang="en-GB" b="0" dirty="0">
                  <a:solidFill>
                    <a:srgbClr val="0451A5"/>
                  </a:solidFill>
                  <a:effectLst/>
                  <a:latin typeface="Fira Code" pitchFamily="1" charset="0"/>
                </a:rPr>
                <a:t>,</a:t>
              </a:r>
              <a:r>
                <a:rPr lang="fr-MA" b="0" dirty="0">
                  <a:solidFill>
                    <a:srgbClr val="7030A0"/>
                  </a:solidFill>
                  <a:effectLst/>
                  <a:latin typeface="Fira Code" pitchFamily="1" charset="0"/>
                </a:rPr>
                <a:t>1681168402</a:t>
              </a:r>
              <a:endParaRPr lang="en-GB" b="0" dirty="0">
                <a:solidFill>
                  <a:srgbClr val="000000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FE1325F-07C5-387D-CEFF-A95AE051E0A5}"/>
                </a:ext>
              </a:extLst>
            </p:cNvPr>
            <p:cNvSpPr/>
            <p:nvPr/>
          </p:nvSpPr>
          <p:spPr>
            <a:xfrm>
              <a:off x="5993729" y="4626895"/>
              <a:ext cx="362857" cy="534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</p:grpSp>
      <p:sp>
        <p:nvSpPr>
          <p:cNvPr id="12" name="Google Shape;112;p16">
            <a:extLst>
              <a:ext uri="{FF2B5EF4-FFF2-40B4-BE49-F238E27FC236}">
                <a16:creationId xmlns:a16="http://schemas.microsoft.com/office/drawing/2014/main" id="{1C7655E5-4753-6BFA-3991-3E0FA19E24E9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 dirty="0"/>
          </a:p>
        </p:txBody>
      </p:sp>
      <p:sp>
        <p:nvSpPr>
          <p:cNvPr id="15" name="Google Shape;111;p16">
            <a:extLst>
              <a:ext uri="{FF2B5EF4-FFF2-40B4-BE49-F238E27FC236}">
                <a16:creationId xmlns:a16="http://schemas.microsoft.com/office/drawing/2014/main" id="{8E628779-AC53-574A-CC4D-614E27106FA6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0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SERVER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1138B70-1D69-EB21-6E56-64471722FFB6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7FF85FC6-F4A3-8E18-2E77-7C2B0D8A0447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2916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LCD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sp>
        <p:nvSpPr>
          <p:cNvPr id="9" name="Google Shape;112;p16">
            <a:extLst>
              <a:ext uri="{FF2B5EF4-FFF2-40B4-BE49-F238E27FC236}">
                <a16:creationId xmlns:a16="http://schemas.microsoft.com/office/drawing/2014/main" id="{E0C1ECF8-B7D3-573D-7EC6-E30C9813A6AF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 dirty="0"/>
          </a:p>
        </p:txBody>
      </p:sp>
      <p:sp>
        <p:nvSpPr>
          <p:cNvPr id="4" name="Google Shape;111;p16">
            <a:extLst>
              <a:ext uri="{FF2B5EF4-FFF2-40B4-BE49-F238E27FC236}">
                <a16:creationId xmlns:a16="http://schemas.microsoft.com/office/drawing/2014/main" id="{8ACC04E4-F5EE-B1D5-E0BF-8D739FD5BF7F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6285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dirty="0"/>
              <a:t>NODES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0612" y="5052267"/>
            <a:ext cx="3122776" cy="3122776"/>
          </a:xfrm>
          <a:prstGeom prst="rect">
            <a:avLst/>
          </a:prstGeom>
        </p:spPr>
      </p:pic>
      <p:sp>
        <p:nvSpPr>
          <p:cNvPr id="10" name="Google Shape;112;p16">
            <a:extLst>
              <a:ext uri="{FF2B5EF4-FFF2-40B4-BE49-F238E27FC236}">
                <a16:creationId xmlns:a16="http://schemas.microsoft.com/office/drawing/2014/main" id="{B8C69B2A-CDB3-1C20-FCD6-3ECBF051CA22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r>
            <a:endParaRPr dirty="0"/>
          </a:p>
        </p:txBody>
      </p:sp>
      <p:sp>
        <p:nvSpPr>
          <p:cNvPr id="4" name="Google Shape;111;p16">
            <a:extLst>
              <a:ext uri="{FF2B5EF4-FFF2-40B4-BE49-F238E27FC236}">
                <a16:creationId xmlns:a16="http://schemas.microsoft.com/office/drawing/2014/main" id="{616A8478-7BF9-5397-FE99-41AD5EDE8142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234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A62D-C154-6DC0-265D-AFC6A5AC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13025"/>
            <a:ext cx="7729728" cy="1188720"/>
          </a:xfrm>
        </p:spPr>
        <p:txBody>
          <a:bodyPr/>
          <a:lstStyle/>
          <a:p>
            <a:r>
              <a:rPr lang="en-GB" dirty="0"/>
              <a:t>SENSORS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8FEE26-6D82-448A-9ADC-86D1A82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1240F-04E9-DEA2-E9AE-D5C52F8C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6" name="Graphique 10" descr="Réduit (soleil moyen) avec un remplissage uni">
            <a:extLst>
              <a:ext uri="{FF2B5EF4-FFF2-40B4-BE49-F238E27FC236}">
                <a16:creationId xmlns:a16="http://schemas.microsoft.com/office/drawing/2014/main" id="{8DFF95EA-0DA9-C413-0916-05A5A7B3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61388" y="5296612"/>
            <a:ext cx="3122776" cy="3122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22F8B-E313-8575-C144-BB62506FF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208" y="2726325"/>
            <a:ext cx="2250251" cy="2570287"/>
          </a:xfrm>
          <a:prstGeom prst="rect">
            <a:avLst/>
          </a:prstGeom>
        </p:spPr>
      </p:pic>
      <p:pic>
        <p:nvPicPr>
          <p:cNvPr id="9" name="Picture 8" descr="A black circuit boar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62B2A64-29AD-10A2-4CB3-54E492C4F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015" y="2676376"/>
            <a:ext cx="3777312" cy="2834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3D798D-A980-E120-E4CB-C6383C9269B1}"/>
              </a:ext>
            </a:extLst>
          </p:cNvPr>
          <p:cNvSpPr txBox="1"/>
          <p:nvPr/>
        </p:nvSpPr>
        <p:spPr>
          <a:xfrm>
            <a:off x="3483133" y="55668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DHT11</a:t>
            </a:r>
            <a:endParaRPr lang="fr-M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DFA3-1874-33C5-F58E-EF57D94C4E01}"/>
              </a:ext>
            </a:extLst>
          </p:cNvPr>
          <p:cNvSpPr txBox="1"/>
          <p:nvPr/>
        </p:nvSpPr>
        <p:spPr>
          <a:xfrm>
            <a:off x="7670471" y="556681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BMP388</a:t>
            </a:r>
            <a:endParaRPr lang="fr-MA" dirty="0"/>
          </a:p>
        </p:txBody>
      </p:sp>
      <p:sp>
        <p:nvSpPr>
          <p:cNvPr id="7" name="Google Shape;112;p16">
            <a:extLst>
              <a:ext uri="{FF2B5EF4-FFF2-40B4-BE49-F238E27FC236}">
                <a16:creationId xmlns:a16="http://schemas.microsoft.com/office/drawing/2014/main" id="{7905C32C-A5B6-8D88-0E05-3605FA6E9E68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 dirty="0"/>
          </a:p>
        </p:txBody>
      </p:sp>
      <p:sp>
        <p:nvSpPr>
          <p:cNvPr id="12" name="Google Shape;111;p16">
            <a:extLst>
              <a:ext uri="{FF2B5EF4-FFF2-40B4-BE49-F238E27FC236}">
                <a16:creationId xmlns:a16="http://schemas.microsoft.com/office/drawing/2014/main" id="{27AD38E5-558A-1745-D3C0-5E295D7E7192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1979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5758838" y="2254850"/>
            <a:ext cx="5117100" cy="3219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HOUSING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Protect the components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Design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Integration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2971" y="2638050"/>
            <a:ext cx="4548827" cy="245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7DA8886E-A958-29CE-1534-5E79B2C65A06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112;p16">
            <a:extLst>
              <a:ext uri="{FF2B5EF4-FFF2-40B4-BE49-F238E27FC236}">
                <a16:creationId xmlns:a16="http://schemas.microsoft.com/office/drawing/2014/main" id="{51469154-1DBF-09F4-4B9E-157A23F7E7DC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26</a:t>
            </a:r>
            <a:endParaRPr dirty="0"/>
          </a:p>
        </p:txBody>
      </p:sp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24383190-2E0B-0202-43EB-126DFE7DBB71}"/>
              </a:ext>
            </a:extLst>
          </p:cNvPr>
          <p:cNvSpPr txBox="1"/>
          <p:nvPr/>
        </p:nvSpPr>
        <p:spPr>
          <a:xfrm>
            <a:off x="11682008" y="65506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NODES BOX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Enough space for the components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 place for the antenna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Let the air flow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0650" y="2422838"/>
            <a:ext cx="5023877" cy="35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3DD47014-1A9E-F52E-6A46-3ED37A59217C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 dirty="0"/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A74D8A3E-6FAB-6A5D-A757-CD479448E845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CENTRAL BOX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Space for the components and the screen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Integrate the screen cleanly to the box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Different possibilities of placement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0800" y="2448537"/>
            <a:ext cx="4923372" cy="34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5D75E02D-60F5-E8F9-0969-C39D58E1480B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dirty="0"/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F15EE857-404D-1A65-292D-2176F7F2A9A1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LID OF BOXES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try —&gt; Fail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Slides in the box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2</a:t>
            </a:r>
            <a:r>
              <a:rPr lang="en-GB" baseline="30000"/>
              <a:t>nd</a:t>
            </a:r>
            <a:r>
              <a:rPr lang="en-GB"/>
              <a:t> try —&gt; Succes</a:t>
            </a:r>
            <a:endParaRPr/>
          </a:p>
          <a:p>
            <a:pPr marL="4572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Fits in the box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4603" y="2454487"/>
            <a:ext cx="4944123" cy="3469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81305C85-4C67-5F67-307B-D73E150CC663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29</a:t>
            </a:r>
            <a:endParaRPr dirty="0"/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F0AF6B21-30B1-1567-C188-81019848AC99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dirty="0"/>
              <a:t>SPECIFICATIONS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1690056" y="6398211"/>
            <a:ext cx="253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dirty="0"/>
          </a:p>
        </p:txBody>
      </p:sp>
      <p:pic>
        <p:nvPicPr>
          <p:cNvPr id="113" name="Google Shape;113;p16" descr="Réduit (soleil moyen) avec un remplissage un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673;p58">
            <a:extLst>
              <a:ext uri="{FF2B5EF4-FFF2-40B4-BE49-F238E27FC236}">
                <a16:creationId xmlns:a16="http://schemas.microsoft.com/office/drawing/2014/main" id="{B63EC50E-D039-6B77-8B7A-48BE8AEF7E2E}"/>
              </a:ext>
            </a:extLst>
          </p:cNvPr>
          <p:cNvSpPr txBox="1">
            <a:spLocks noGrp="1"/>
          </p:cNvSpPr>
          <p:nvPr/>
        </p:nvSpPr>
        <p:spPr>
          <a:xfrm>
            <a:off x="2725661" y="3398063"/>
            <a:ext cx="2842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sp>
        <p:nvSpPr>
          <p:cNvPr id="29" name="Google Shape;2674;p58">
            <a:extLst>
              <a:ext uri="{FF2B5EF4-FFF2-40B4-BE49-F238E27FC236}">
                <a16:creationId xmlns:a16="http://schemas.microsoft.com/office/drawing/2014/main" id="{8C1F8151-AC4F-CF19-DF4D-5715F2339980}"/>
              </a:ext>
            </a:extLst>
          </p:cNvPr>
          <p:cNvSpPr txBox="1">
            <a:spLocks noGrp="1"/>
          </p:cNvSpPr>
          <p:nvPr/>
        </p:nvSpPr>
        <p:spPr>
          <a:xfrm>
            <a:off x="2274515" y="3790927"/>
            <a:ext cx="3790881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interface and/or LCD Display</a:t>
            </a:r>
            <a:endParaRPr dirty="0"/>
          </a:p>
        </p:txBody>
      </p:sp>
      <p:sp>
        <p:nvSpPr>
          <p:cNvPr id="30" name="Google Shape;2675;p58">
            <a:extLst>
              <a:ext uri="{FF2B5EF4-FFF2-40B4-BE49-F238E27FC236}">
                <a16:creationId xmlns:a16="http://schemas.microsoft.com/office/drawing/2014/main" id="{157B2FA0-348E-EEB4-04E0-C9A2A037C887}"/>
              </a:ext>
            </a:extLst>
          </p:cNvPr>
          <p:cNvSpPr txBox="1">
            <a:spLocks noGrp="1"/>
          </p:cNvSpPr>
          <p:nvPr/>
        </p:nvSpPr>
        <p:spPr>
          <a:xfrm>
            <a:off x="6610811" y="3398063"/>
            <a:ext cx="2842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Power</a:t>
            </a:r>
            <a:endParaRPr dirty="0"/>
          </a:p>
        </p:txBody>
      </p:sp>
      <p:sp>
        <p:nvSpPr>
          <p:cNvPr id="31" name="Google Shape;2676;p58">
            <a:extLst>
              <a:ext uri="{FF2B5EF4-FFF2-40B4-BE49-F238E27FC236}">
                <a16:creationId xmlns:a16="http://schemas.microsoft.com/office/drawing/2014/main" id="{E8B24584-F5F4-0886-1BEF-83AE51522FB2}"/>
              </a:ext>
            </a:extLst>
          </p:cNvPr>
          <p:cNvSpPr txBox="1">
            <a:spLocks noGrp="1"/>
          </p:cNvSpPr>
          <p:nvPr/>
        </p:nvSpPr>
        <p:spPr>
          <a:xfrm>
            <a:off x="6551322" y="3780851"/>
            <a:ext cx="2983725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Can run on </a:t>
            </a:r>
            <a:r>
              <a:rPr lang="fr-FR" dirty="0" err="1"/>
              <a:t>battery</a:t>
            </a:r>
            <a:r>
              <a:rPr lang="fr-FR" dirty="0"/>
              <a:t> for long </a:t>
            </a:r>
            <a:r>
              <a:rPr lang="fr-FR" dirty="0" err="1"/>
              <a:t>periods</a:t>
            </a:r>
            <a:endParaRPr dirty="0"/>
          </a:p>
        </p:txBody>
      </p:sp>
      <p:sp>
        <p:nvSpPr>
          <p:cNvPr id="96" name="Google Shape;2678;p58">
            <a:extLst>
              <a:ext uri="{FF2B5EF4-FFF2-40B4-BE49-F238E27FC236}">
                <a16:creationId xmlns:a16="http://schemas.microsoft.com/office/drawing/2014/main" id="{FA74AE03-8647-C5F4-965E-6CA5C56B4171}"/>
              </a:ext>
            </a:extLst>
          </p:cNvPr>
          <p:cNvSpPr txBox="1">
            <a:spLocks noGrp="1"/>
          </p:cNvSpPr>
          <p:nvPr/>
        </p:nvSpPr>
        <p:spPr>
          <a:xfrm>
            <a:off x="2725661" y="5109288"/>
            <a:ext cx="2842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Range</a:t>
            </a:r>
            <a:endParaRPr dirty="0"/>
          </a:p>
        </p:txBody>
      </p:sp>
      <p:sp>
        <p:nvSpPr>
          <p:cNvPr id="97" name="Google Shape;2679;p58">
            <a:extLst>
              <a:ext uri="{FF2B5EF4-FFF2-40B4-BE49-F238E27FC236}">
                <a16:creationId xmlns:a16="http://schemas.microsoft.com/office/drawing/2014/main" id="{1F0C7B48-BE63-3650-0CAF-CE12379116DC}"/>
              </a:ext>
            </a:extLst>
          </p:cNvPr>
          <p:cNvSpPr txBox="1">
            <a:spLocks noGrp="1"/>
          </p:cNvSpPr>
          <p:nvPr/>
        </p:nvSpPr>
        <p:spPr>
          <a:xfrm>
            <a:off x="2725661" y="5489663"/>
            <a:ext cx="2842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Covering wide surrounding area</a:t>
            </a:r>
            <a:endParaRPr dirty="0"/>
          </a:p>
        </p:txBody>
      </p:sp>
      <p:sp>
        <p:nvSpPr>
          <p:cNvPr id="98" name="Google Shape;2680;p58">
            <a:extLst>
              <a:ext uri="{FF2B5EF4-FFF2-40B4-BE49-F238E27FC236}">
                <a16:creationId xmlns:a16="http://schemas.microsoft.com/office/drawing/2014/main" id="{A0F19366-7414-9D22-D0AC-C3C496158D33}"/>
              </a:ext>
            </a:extLst>
          </p:cNvPr>
          <p:cNvSpPr txBox="1">
            <a:spLocks noGrp="1"/>
          </p:cNvSpPr>
          <p:nvPr/>
        </p:nvSpPr>
        <p:spPr>
          <a:xfrm>
            <a:off x="6610811" y="5109288"/>
            <a:ext cx="2842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Rigidity</a:t>
            </a:r>
            <a:endParaRPr dirty="0"/>
          </a:p>
        </p:txBody>
      </p:sp>
      <p:sp>
        <p:nvSpPr>
          <p:cNvPr id="99" name="Google Shape;2681;p58">
            <a:extLst>
              <a:ext uri="{FF2B5EF4-FFF2-40B4-BE49-F238E27FC236}">
                <a16:creationId xmlns:a16="http://schemas.microsoft.com/office/drawing/2014/main" id="{9113C3C1-ACA0-5C43-A44E-478B70DE9536}"/>
              </a:ext>
            </a:extLst>
          </p:cNvPr>
          <p:cNvSpPr txBox="1">
            <a:spLocks noGrp="1"/>
          </p:cNvSpPr>
          <p:nvPr/>
        </p:nvSpPr>
        <p:spPr>
          <a:xfrm>
            <a:off x="6361348" y="5489663"/>
            <a:ext cx="336367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None/>
              <a:defRPr sz="1400" b="0" i="0" u="none" strike="noStrike" cap="none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Handle</a:t>
            </a:r>
            <a:r>
              <a:rPr lang="fr-FR" dirty="0"/>
              <a:t> the </a:t>
            </a:r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weather</a:t>
            </a:r>
            <a:r>
              <a:rPr lang="fr-FR" dirty="0"/>
              <a:t> conditions</a:t>
            </a:r>
            <a:endParaRPr dirty="0"/>
          </a:p>
        </p:txBody>
      </p:sp>
      <p:sp>
        <p:nvSpPr>
          <p:cNvPr id="100" name="Google Shape;2682;p58">
            <a:extLst>
              <a:ext uri="{FF2B5EF4-FFF2-40B4-BE49-F238E27FC236}">
                <a16:creationId xmlns:a16="http://schemas.microsoft.com/office/drawing/2014/main" id="{3246115F-C96B-4E11-5C58-8DCE8177E6C4}"/>
              </a:ext>
            </a:extLst>
          </p:cNvPr>
          <p:cNvSpPr/>
          <p:nvPr/>
        </p:nvSpPr>
        <p:spPr>
          <a:xfrm>
            <a:off x="3809235" y="4359022"/>
            <a:ext cx="675000" cy="6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2683;p58">
            <a:extLst>
              <a:ext uri="{FF2B5EF4-FFF2-40B4-BE49-F238E27FC236}">
                <a16:creationId xmlns:a16="http://schemas.microsoft.com/office/drawing/2014/main" id="{55AFB9E6-86FB-9BDD-4C12-80F793E662D8}"/>
              </a:ext>
            </a:extLst>
          </p:cNvPr>
          <p:cNvSpPr/>
          <p:nvPr/>
        </p:nvSpPr>
        <p:spPr>
          <a:xfrm>
            <a:off x="7694410" y="4359122"/>
            <a:ext cx="675000" cy="6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2684;p58">
            <a:extLst>
              <a:ext uri="{FF2B5EF4-FFF2-40B4-BE49-F238E27FC236}">
                <a16:creationId xmlns:a16="http://schemas.microsoft.com/office/drawing/2014/main" id="{0980A2F5-574E-693E-9ADB-E4622AD0514D}"/>
              </a:ext>
            </a:extLst>
          </p:cNvPr>
          <p:cNvSpPr/>
          <p:nvPr/>
        </p:nvSpPr>
        <p:spPr>
          <a:xfrm>
            <a:off x="3809235" y="2647253"/>
            <a:ext cx="675000" cy="6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2685;p58">
            <a:extLst>
              <a:ext uri="{FF2B5EF4-FFF2-40B4-BE49-F238E27FC236}">
                <a16:creationId xmlns:a16="http://schemas.microsoft.com/office/drawing/2014/main" id="{905D2FD2-7DBB-FFA7-5CA4-D952F3971C74}"/>
              </a:ext>
            </a:extLst>
          </p:cNvPr>
          <p:cNvSpPr/>
          <p:nvPr/>
        </p:nvSpPr>
        <p:spPr>
          <a:xfrm>
            <a:off x="7694410" y="2647291"/>
            <a:ext cx="675000" cy="6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2710;p58">
            <a:extLst>
              <a:ext uri="{FF2B5EF4-FFF2-40B4-BE49-F238E27FC236}">
                <a16:creationId xmlns:a16="http://schemas.microsoft.com/office/drawing/2014/main" id="{68315B53-EB68-0DA8-83FE-068CF1477A87}"/>
              </a:ext>
            </a:extLst>
          </p:cNvPr>
          <p:cNvSpPr/>
          <p:nvPr/>
        </p:nvSpPr>
        <p:spPr>
          <a:xfrm flipH="1">
            <a:off x="5374336" y="4589349"/>
            <a:ext cx="109663" cy="114482"/>
          </a:xfrm>
          <a:custGeom>
            <a:avLst/>
            <a:gdLst/>
            <a:ahLst/>
            <a:cxnLst/>
            <a:rect l="l" t="t" r="r" b="b"/>
            <a:pathLst>
              <a:path w="1024" h="1069" extrusionOk="0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2711;p58">
            <a:extLst>
              <a:ext uri="{FF2B5EF4-FFF2-40B4-BE49-F238E27FC236}">
                <a16:creationId xmlns:a16="http://schemas.microsoft.com/office/drawing/2014/main" id="{64E24B24-E4DB-9DE2-70EB-F625C28648D9}"/>
              </a:ext>
            </a:extLst>
          </p:cNvPr>
          <p:cNvSpPr/>
          <p:nvPr/>
        </p:nvSpPr>
        <p:spPr>
          <a:xfrm flipH="1">
            <a:off x="6736841" y="4674366"/>
            <a:ext cx="113197" cy="108485"/>
          </a:xfrm>
          <a:custGeom>
            <a:avLst/>
            <a:gdLst/>
            <a:ahLst/>
            <a:cxnLst/>
            <a:rect l="l" t="t" r="r" b="b"/>
            <a:pathLst>
              <a:path w="1057" h="1013" extrusionOk="0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2712;p58">
            <a:extLst>
              <a:ext uri="{FF2B5EF4-FFF2-40B4-BE49-F238E27FC236}">
                <a16:creationId xmlns:a16="http://schemas.microsoft.com/office/drawing/2014/main" id="{500F14E0-3722-7D83-F230-72D5D3FE74B6}"/>
              </a:ext>
            </a:extLst>
          </p:cNvPr>
          <p:cNvSpPr/>
          <p:nvPr/>
        </p:nvSpPr>
        <p:spPr>
          <a:xfrm flipH="1">
            <a:off x="6161945" y="2853497"/>
            <a:ext cx="84389" cy="88030"/>
          </a:xfrm>
          <a:custGeom>
            <a:avLst/>
            <a:gdLst/>
            <a:ahLst/>
            <a:cxnLst/>
            <a:rect l="l" t="t" r="r" b="b"/>
            <a:pathLst>
              <a:path w="788" h="822" extrusionOk="0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9202;p94">
            <a:extLst>
              <a:ext uri="{FF2B5EF4-FFF2-40B4-BE49-F238E27FC236}">
                <a16:creationId xmlns:a16="http://schemas.microsoft.com/office/drawing/2014/main" id="{932EF1B8-F632-3577-CB0B-F8B4876630BF}"/>
              </a:ext>
            </a:extLst>
          </p:cNvPr>
          <p:cNvGrpSpPr/>
          <p:nvPr/>
        </p:nvGrpSpPr>
        <p:grpSpPr>
          <a:xfrm>
            <a:off x="3981857" y="2835609"/>
            <a:ext cx="339253" cy="318040"/>
            <a:chOff x="4456875" y="2635825"/>
            <a:chExt cx="481825" cy="451700"/>
          </a:xfrm>
          <a:solidFill>
            <a:schemeClr val="accent3"/>
          </a:solidFill>
        </p:grpSpPr>
        <p:sp>
          <p:nvSpPr>
            <p:cNvPr id="118" name="Google Shape;9203;p94">
              <a:extLst>
                <a:ext uri="{FF2B5EF4-FFF2-40B4-BE49-F238E27FC236}">
                  <a16:creationId xmlns:a16="http://schemas.microsoft.com/office/drawing/2014/main" id="{AA01E434-C21A-EE80-DE21-AD8406E2FE60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9204;p94">
              <a:extLst>
                <a:ext uri="{FF2B5EF4-FFF2-40B4-BE49-F238E27FC236}">
                  <a16:creationId xmlns:a16="http://schemas.microsoft.com/office/drawing/2014/main" id="{E6AB59D2-840D-F078-5E96-25958F6506D4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9205;p94">
              <a:extLst>
                <a:ext uri="{FF2B5EF4-FFF2-40B4-BE49-F238E27FC236}">
                  <a16:creationId xmlns:a16="http://schemas.microsoft.com/office/drawing/2014/main" id="{9F4DB21D-10C9-3EAC-5751-1F0A7EDF2C76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" name="Google Shape;9206;p94">
              <a:extLst>
                <a:ext uri="{FF2B5EF4-FFF2-40B4-BE49-F238E27FC236}">
                  <a16:creationId xmlns:a16="http://schemas.microsoft.com/office/drawing/2014/main" id="{17BC5E3F-DC76-D14B-5072-D6B783FEF8A8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" name="Google Shape;9207;p94">
              <a:extLst>
                <a:ext uri="{FF2B5EF4-FFF2-40B4-BE49-F238E27FC236}">
                  <a16:creationId xmlns:a16="http://schemas.microsoft.com/office/drawing/2014/main" id="{F62C67DC-A8C3-0EE4-4828-88B8F360A580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9208;p94">
              <a:extLst>
                <a:ext uri="{FF2B5EF4-FFF2-40B4-BE49-F238E27FC236}">
                  <a16:creationId xmlns:a16="http://schemas.microsoft.com/office/drawing/2014/main" id="{F2E4E23D-C0C4-B439-178A-5FE34742215E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15" name="Graphique 12">
            <a:extLst>
              <a:ext uri="{FF2B5EF4-FFF2-40B4-BE49-F238E27FC236}">
                <a16:creationId xmlns:a16="http://schemas.microsoft.com/office/drawing/2014/main" id="{E2BBFEF3-5121-BD66-ECD2-7904C362F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814586" y="2756153"/>
            <a:ext cx="457200" cy="457200"/>
          </a:xfrm>
          <a:prstGeom prst="rect">
            <a:avLst/>
          </a:prstGeom>
        </p:spPr>
      </p:pic>
      <p:pic>
        <p:nvPicPr>
          <p:cNvPr id="116" name="Graphique 14">
            <a:extLst>
              <a:ext uri="{FF2B5EF4-FFF2-40B4-BE49-F238E27FC236}">
                <a16:creationId xmlns:a16="http://schemas.microsoft.com/office/drawing/2014/main" id="{2BDB0C96-ABA3-3046-A006-EC16E4F74E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8135" y="4469287"/>
            <a:ext cx="457200" cy="457200"/>
          </a:xfrm>
          <a:prstGeom prst="rect">
            <a:avLst/>
          </a:prstGeom>
        </p:spPr>
      </p:pic>
      <p:pic>
        <p:nvPicPr>
          <p:cNvPr id="117" name="Graphique 16">
            <a:extLst>
              <a:ext uri="{FF2B5EF4-FFF2-40B4-BE49-F238E27FC236}">
                <a16:creationId xmlns:a16="http://schemas.microsoft.com/office/drawing/2014/main" id="{170049DA-D036-557C-9089-36234C3DBF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4586" y="44619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9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dirty="0"/>
              <a:t>REAL LIFE APPLICATIONS</a:t>
            </a:r>
            <a:endParaRPr dirty="0"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Domestic use</a:t>
            </a:r>
            <a:endParaRPr dirty="0"/>
          </a:p>
          <a:p>
            <a:pPr marL="4572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Gardening, Sport,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Professional use</a:t>
            </a:r>
          </a:p>
          <a:p>
            <a:pPr marL="685800" lvl="1" indent="-228600"/>
            <a:r>
              <a:rPr lang="en-GB" dirty="0"/>
              <a:t>Factories, Outside jobs</a:t>
            </a:r>
            <a:endParaRPr dirty="0"/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27DAEAC8-386B-2E73-CA97-014BFC910E12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 dirty="0"/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2602DDD7-3170-8C63-5107-A4F4B9D2AE7E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dirty="0"/>
              <a:t>WHAT DID WE LEARN ?</a:t>
            </a:r>
            <a:endParaRPr dirty="0"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New technologies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Team work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Experience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8A65BD4A-523C-6DFF-3B23-F7FC469BF2E1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112;p16">
            <a:extLst>
              <a:ext uri="{FF2B5EF4-FFF2-40B4-BE49-F238E27FC236}">
                <a16:creationId xmlns:a16="http://schemas.microsoft.com/office/drawing/2014/main" id="{B159B73F-3E73-1E6F-4C44-5FC08AAC4091}"/>
              </a:ext>
            </a:extLst>
          </p:cNvPr>
          <p:cNvSpPr txBox="1"/>
          <p:nvPr/>
        </p:nvSpPr>
        <p:spPr>
          <a:xfrm>
            <a:off x="11529608" y="6398210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31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 dirty="0"/>
              <a:t>Thank you for your attention</a:t>
            </a:r>
            <a:endParaRPr dirty="0"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C08D5ECA-72E9-5B8C-6A4B-5C9EB1C0F009}"/>
              </a:ext>
            </a:extLst>
          </p:cNvPr>
          <p:cNvSpPr txBox="1"/>
          <p:nvPr/>
        </p:nvSpPr>
        <p:spPr>
          <a:xfrm>
            <a:off x="11529608" y="6398211"/>
            <a:ext cx="4134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32</a:t>
            </a:r>
            <a:endParaRPr dirty="0"/>
          </a:p>
        </p:txBody>
      </p:sp>
      <p:sp>
        <p:nvSpPr>
          <p:cNvPr id="6" name="Google Shape;111;p16">
            <a:extLst>
              <a:ext uri="{FF2B5EF4-FFF2-40B4-BE49-F238E27FC236}">
                <a16:creationId xmlns:a16="http://schemas.microsoft.com/office/drawing/2014/main" id="{A90E7E96-EEF9-3A37-DCE6-670E61CFA2AE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5749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QUICK OVERVIEW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1690056" y="6398211"/>
            <a:ext cx="253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dirty="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61388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;p16">
            <a:extLst>
              <a:ext uri="{FF2B5EF4-FFF2-40B4-BE49-F238E27FC236}">
                <a16:creationId xmlns:a16="http://schemas.microsoft.com/office/drawing/2014/main" id="{D1EDE578-1F73-BCA2-125C-71DC22EC77B6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DEEP DIVE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11690056" y="6398211"/>
            <a:ext cx="253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dirty="0"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;p16">
            <a:extLst>
              <a:ext uri="{FF2B5EF4-FFF2-40B4-BE49-F238E27FC236}">
                <a16:creationId xmlns:a16="http://schemas.microsoft.com/office/drawing/2014/main" id="{A7B95AC0-CFBF-CCB0-A2EE-051BC539AF9C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GB"/>
              <a:t>WEBSITE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Geolocation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Weather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Sunrise and sunset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Weather forecast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Nodes data visualisation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864" y="244345"/>
            <a:ext cx="1982196" cy="72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" y="244345"/>
            <a:ext cx="1982197" cy="7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 descr="Réduit (soleil moyen) avec un remplissage un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22576" y="1867612"/>
            <a:ext cx="3122776" cy="31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2;p16">
            <a:extLst>
              <a:ext uri="{FF2B5EF4-FFF2-40B4-BE49-F238E27FC236}">
                <a16:creationId xmlns:a16="http://schemas.microsoft.com/office/drawing/2014/main" id="{E79ABAB0-F69D-C892-1F32-3052D77F6A57}"/>
              </a:ext>
            </a:extLst>
          </p:cNvPr>
          <p:cNvSpPr txBox="1"/>
          <p:nvPr/>
        </p:nvSpPr>
        <p:spPr>
          <a:xfrm>
            <a:off x="11690056" y="6398211"/>
            <a:ext cx="253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dirty="0"/>
          </a:p>
        </p:txBody>
      </p:sp>
      <p:sp>
        <p:nvSpPr>
          <p:cNvPr id="9" name="Google Shape;111;p16">
            <a:extLst>
              <a:ext uri="{FF2B5EF4-FFF2-40B4-BE49-F238E27FC236}">
                <a16:creationId xmlns:a16="http://schemas.microsoft.com/office/drawing/2014/main" id="{F7BD7A9E-ECA6-9F61-17BC-78F28891E5CF}"/>
              </a:ext>
            </a:extLst>
          </p:cNvPr>
          <p:cNvSpPr txBox="1"/>
          <p:nvPr/>
        </p:nvSpPr>
        <p:spPr>
          <a:xfrm>
            <a:off x="1600200" y="6428989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3B9E5-BA71-2FC4-2044-EEADC1EB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SERIALISATION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21363-C66F-0390-1ED4-524DAA4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906657"/>
            <a:ext cx="4490576" cy="508023"/>
          </a:xfrm>
        </p:spPr>
        <p:txBody>
          <a:bodyPr anchor="t">
            <a:normAutofit fontScale="92500" lnSpcReduction="20000"/>
          </a:bodyPr>
          <a:lstStyle/>
          <a:p>
            <a:pPr marL="228600" lvl="1" indent="0" algn="ctr">
              <a:buNone/>
            </a:pPr>
            <a:r>
              <a:rPr lang="fr-FR" sz="2400" dirty="0"/>
              <a:t>CSV (Comma-</a:t>
            </a:r>
            <a:r>
              <a:rPr lang="fr-FR" sz="2400" dirty="0" err="1"/>
              <a:t>seperated</a:t>
            </a:r>
            <a:r>
              <a:rPr lang="fr-FR" sz="2400" dirty="0"/>
              <a:t> values)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ECC4AE-8C52-0F94-3783-C10409AC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22F9DBE-4038-C0F3-FFDF-88ED491C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14" name="Graphique 10" descr="Réduit (soleil moyen) avec un remplissage uni">
            <a:extLst>
              <a:ext uri="{FF2B5EF4-FFF2-40B4-BE49-F238E27FC236}">
                <a16:creationId xmlns:a16="http://schemas.microsoft.com/office/drawing/2014/main" id="{949FB9F8-495C-57C1-98CE-E303B24A4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22576" y="1867612"/>
            <a:ext cx="3122776" cy="3122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30D186-772D-68A5-0A99-B3C78AD65969}"/>
              </a:ext>
            </a:extLst>
          </p:cNvPr>
          <p:cNvSpPr txBox="1"/>
          <p:nvPr/>
        </p:nvSpPr>
        <p:spPr>
          <a:xfrm>
            <a:off x="6329660" y="3747977"/>
            <a:ext cx="5613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    </a:t>
            </a:r>
            <a:r>
              <a:rPr lang="en-GB" b="0" dirty="0">
                <a:solidFill>
                  <a:srgbClr val="0451A5"/>
                </a:solidFill>
                <a:effectLst/>
                <a:latin typeface="Fira Code" pitchFamily="1" charset="0"/>
              </a:rPr>
              <a:t>"node"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>
                <a:solidFill>
                  <a:srgbClr val="A31515"/>
                </a:solidFill>
                <a:effectLst/>
                <a:latin typeface="Fira Code" pitchFamily="1" charset="0"/>
              </a:rPr>
              <a:t>Bedroom</a:t>
            </a:r>
            <a:r>
              <a:rPr lang="en-GB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,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    </a:t>
            </a:r>
            <a:r>
              <a:rPr lang="en-GB" b="0" dirty="0">
                <a:solidFill>
                  <a:srgbClr val="0451A5"/>
                </a:solidFill>
                <a:effectLst/>
                <a:latin typeface="Fira Code" pitchFamily="1" charset="0"/>
              </a:rPr>
              <a:t>"measure"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>
                <a:solidFill>
                  <a:srgbClr val="A31515"/>
                </a:solidFill>
                <a:effectLst/>
                <a:latin typeface="Fira Code" pitchFamily="1" charset="0"/>
              </a:rPr>
              <a:t>Temperature</a:t>
            </a:r>
            <a:r>
              <a:rPr lang="en-GB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,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    </a:t>
            </a:r>
            <a:r>
              <a:rPr lang="en-GB" b="0" dirty="0">
                <a:solidFill>
                  <a:srgbClr val="0451A5"/>
                </a:solidFill>
                <a:effectLst/>
                <a:latin typeface="Fira Code" pitchFamily="1" charset="0"/>
              </a:rPr>
              <a:t>"value"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Fira Code" pitchFamily="1" charset="0"/>
              </a:rPr>
              <a:t>25.30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    </a:t>
            </a:r>
            <a:r>
              <a:rPr lang="en-GB" b="0" dirty="0">
                <a:solidFill>
                  <a:srgbClr val="0451A5"/>
                </a:solidFill>
                <a:effectLst/>
                <a:latin typeface="Fira Code" pitchFamily="1" charset="0"/>
              </a:rPr>
              <a:t>"date"</a:t>
            </a:r>
            <a:r>
              <a:rPr lang="en-GB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b="0" dirty="0">
                <a:solidFill>
                  <a:srgbClr val="A31515"/>
                </a:solidFill>
                <a:effectLst/>
                <a:latin typeface="Fira Code" pitchFamily="1" charset="0"/>
              </a:rPr>
              <a:t>2023-04-10T23:13:22.000Z“</a:t>
            </a:r>
            <a:endParaRPr lang="en-GB" b="0" dirty="0">
              <a:solidFill>
                <a:srgbClr val="000000"/>
              </a:solidFill>
              <a:effectLst/>
              <a:latin typeface="Fira Code" pitchFamily="1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Fira Code" pitchFamily="1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Fira Code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68466-FF6B-29D3-B639-161DDC29ABD1}"/>
              </a:ext>
            </a:extLst>
          </p:cNvPr>
          <p:cNvSpPr txBox="1"/>
          <p:nvPr/>
        </p:nvSpPr>
        <p:spPr>
          <a:xfrm>
            <a:off x="6337683" y="2967335"/>
            <a:ext cx="5005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fr-FR" sz="2400" dirty="0"/>
              <a:t>JSON (JavaScript Object Notation)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4C521-7390-04A2-7F3B-8E4CABF0C94D}"/>
              </a:ext>
            </a:extLst>
          </p:cNvPr>
          <p:cNvSpPr txBox="1"/>
          <p:nvPr/>
        </p:nvSpPr>
        <p:spPr>
          <a:xfrm>
            <a:off x="1062362" y="3901978"/>
            <a:ext cx="51299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Bedroom,Temperature,25.3,</a:t>
            </a:r>
            <a:r>
              <a:rPr lang="fr-MA" sz="1600" b="0" dirty="0">
                <a:solidFill>
                  <a:srgbClr val="7030A0"/>
                </a:solidFill>
                <a:effectLst/>
                <a:latin typeface="Fira Code" pitchFamily="1" charset="0"/>
              </a:rPr>
              <a:t>1681168402</a:t>
            </a:r>
            <a:endParaRPr lang="fr-MA" sz="1600" b="0" dirty="0">
              <a:solidFill>
                <a:srgbClr val="FF0000"/>
              </a:solidFill>
              <a:effectLst/>
              <a:latin typeface="Fira Code" pitchFamily="1" charset="0"/>
            </a:endParaRP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Bedroom,Temperature,9.02,</a:t>
            </a:r>
            <a:r>
              <a:rPr lang="fr-MA" sz="1600" b="0" dirty="0">
                <a:solidFill>
                  <a:srgbClr val="7030A0"/>
                </a:solidFill>
                <a:effectLst/>
                <a:latin typeface="Fira Code" pitchFamily="1" charset="0"/>
              </a:rPr>
              <a:t>1683082476</a:t>
            </a:r>
            <a:endParaRPr lang="fr-MA" sz="1600" b="0" dirty="0">
              <a:solidFill>
                <a:srgbClr val="000000"/>
              </a:solidFill>
              <a:effectLst/>
              <a:latin typeface="Fira Code" pitchFamily="1" charset="0"/>
            </a:endParaRP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Bedroom,Temperature,1.40,</a:t>
            </a:r>
            <a:r>
              <a:rPr lang="fr-MA" sz="1600" b="0" dirty="0">
                <a:solidFill>
                  <a:srgbClr val="7030A0"/>
                </a:solidFill>
                <a:effectLst/>
                <a:latin typeface="Fira Code" pitchFamily="1" charset="0"/>
              </a:rPr>
              <a:t>1680957947</a:t>
            </a:r>
            <a:endParaRPr lang="fr-MA" sz="1600" b="0" dirty="0">
              <a:solidFill>
                <a:srgbClr val="000000"/>
              </a:solidFill>
              <a:effectLst/>
              <a:latin typeface="Fira Code" pitchFamily="1" charset="0"/>
            </a:endParaRPr>
          </a:p>
          <a:p>
            <a:r>
              <a:rPr lang="fr-MA" sz="1600" b="0" dirty="0">
                <a:solidFill>
                  <a:srgbClr val="000000"/>
                </a:solidFill>
                <a:effectLst/>
                <a:latin typeface="Fira Code" pitchFamily="1" charset="0"/>
              </a:rPr>
              <a:t>Bedroom,Temperature,4.38,</a:t>
            </a:r>
            <a:r>
              <a:rPr lang="fr-MA" sz="1600" b="0" dirty="0">
                <a:solidFill>
                  <a:srgbClr val="7030A0"/>
                </a:solidFill>
                <a:effectLst/>
                <a:latin typeface="Fira Code" pitchFamily="1" charset="0"/>
              </a:rPr>
              <a:t>1682126907</a:t>
            </a:r>
            <a:endParaRPr lang="fr-MA" sz="1600" b="0" dirty="0">
              <a:solidFill>
                <a:srgbClr val="000000"/>
              </a:solidFill>
              <a:effectLst/>
              <a:latin typeface="Fira Code" pitchFamily="1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E45EA30-091F-ED71-2640-D7664E8036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9394" y="5313463"/>
            <a:ext cx="636525" cy="5370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3AF346-17D9-2251-20F0-A7BC2ED677AB}"/>
              </a:ext>
            </a:extLst>
          </p:cNvPr>
          <p:cNvSpPr txBox="1"/>
          <p:nvPr/>
        </p:nvSpPr>
        <p:spPr>
          <a:xfrm>
            <a:off x="3432627" y="5973592"/>
            <a:ext cx="155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Unix Timestamp</a:t>
            </a:r>
            <a:endParaRPr lang="fr-MA" sz="1600" dirty="0">
              <a:solidFill>
                <a:srgbClr val="7030A0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Google Shape;112;p16">
            <a:extLst>
              <a:ext uri="{FF2B5EF4-FFF2-40B4-BE49-F238E27FC236}">
                <a16:creationId xmlns:a16="http://schemas.microsoft.com/office/drawing/2014/main" id="{EBF8739D-CC65-050B-3530-2D25299AF177}"/>
              </a:ext>
            </a:extLst>
          </p:cNvPr>
          <p:cNvSpPr txBox="1"/>
          <p:nvPr/>
        </p:nvSpPr>
        <p:spPr>
          <a:xfrm>
            <a:off x="11690056" y="6398211"/>
            <a:ext cx="253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 dirty="0"/>
          </a:p>
        </p:txBody>
      </p:sp>
      <p:sp>
        <p:nvSpPr>
          <p:cNvPr id="7" name="Google Shape;111;p16">
            <a:extLst>
              <a:ext uri="{FF2B5EF4-FFF2-40B4-BE49-F238E27FC236}">
                <a16:creationId xmlns:a16="http://schemas.microsoft.com/office/drawing/2014/main" id="{CFBDFB9C-3DC9-AF8C-68F7-39AC2D20E3D3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9595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8" grpId="0"/>
      <p:bldP spid="2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B8485-C8A5-C537-7093-3455D4DE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APIs</a:t>
            </a:r>
            <a:endParaRPr lang="fr-FR" cap="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98A3CD-5701-AA2F-0102-F73702F1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7B63B-D249-0595-69F3-379A2E99EEF3}"/>
              </a:ext>
            </a:extLst>
          </p:cNvPr>
          <p:cNvSpPr txBox="1"/>
          <p:nvPr/>
        </p:nvSpPr>
        <p:spPr>
          <a:xfrm>
            <a:off x="11803528" y="6398210"/>
            <a:ext cx="13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438DE1-645D-C4C1-4F13-01597D69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FB4002-27FC-31A1-0F1D-B2932EE622CE}"/>
              </a:ext>
            </a:extLst>
          </p:cNvPr>
          <p:cNvGrpSpPr/>
          <p:nvPr/>
        </p:nvGrpSpPr>
        <p:grpSpPr>
          <a:xfrm>
            <a:off x="4639189" y="3032542"/>
            <a:ext cx="2428732" cy="1297818"/>
            <a:chOff x="7990710" y="2926592"/>
            <a:chExt cx="2784929" cy="1509719"/>
          </a:xfrm>
        </p:grpSpPr>
        <p:pic>
          <p:nvPicPr>
            <p:cNvPr id="1026" name="Picture 2" descr="MAPS Logo">
              <a:extLst>
                <a:ext uri="{FF2B5EF4-FFF2-40B4-BE49-F238E27FC236}">
                  <a16:creationId xmlns:a16="http://schemas.microsoft.com/office/drawing/2014/main" id="{3CCFEA15-6FCE-0603-D881-14563A59D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0710" y="2926592"/>
              <a:ext cx="2784929" cy="1044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5F4955-55D1-797A-5EBC-908101CC6CD8}"/>
                </a:ext>
              </a:extLst>
            </p:cNvPr>
            <p:cNvSpPr txBox="1"/>
            <p:nvPr/>
          </p:nvSpPr>
          <p:spPr>
            <a:xfrm>
              <a:off x="8392076" y="4066979"/>
              <a:ext cx="2046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MA" dirty="0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geocode.maps.co</a:t>
              </a:r>
              <a:endParaRPr lang="fr-MA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AE4529C-780C-E78E-1AC2-2D440924E94E}"/>
              </a:ext>
            </a:extLst>
          </p:cNvPr>
          <p:cNvSpPr txBox="1"/>
          <p:nvPr/>
        </p:nvSpPr>
        <p:spPr>
          <a:xfrm>
            <a:off x="8667617" y="2665789"/>
            <a:ext cx="4273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en-GB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"address"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: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  </a:t>
            </a:r>
            <a:r>
              <a:rPr lang="en-GB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"city"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400" b="0" dirty="0">
                <a:solidFill>
                  <a:srgbClr val="A31515"/>
                </a:solidFill>
                <a:effectLst/>
                <a:latin typeface="Fira Code" pitchFamily="1" charset="0"/>
              </a:rPr>
              <a:t>Strasbourg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  </a:t>
            </a:r>
            <a:r>
              <a:rPr lang="en-GB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"county"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400" b="0" dirty="0">
                <a:solidFill>
                  <a:srgbClr val="A31515"/>
                </a:solidFill>
                <a:effectLst/>
                <a:latin typeface="Fira Code" pitchFamily="1" charset="0"/>
              </a:rPr>
              <a:t>Bas-Rhin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  </a:t>
            </a:r>
            <a:r>
              <a:rPr lang="en-GB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"state"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400" b="0" dirty="0">
                <a:solidFill>
                  <a:srgbClr val="A31515"/>
                </a:solidFill>
                <a:effectLst/>
                <a:latin typeface="Fira Code" pitchFamily="1" charset="0"/>
              </a:rPr>
              <a:t>Grand Est</a:t>
            </a:r>
            <a:r>
              <a:rPr lang="en-GB" sz="1400" b="0" dirty="0">
                <a:solidFill>
                  <a:srgbClr val="E21F1F"/>
                </a:solidFill>
                <a:effectLst/>
                <a:latin typeface="Fira Code" pitchFamily="1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   </a:t>
            </a:r>
            <a:r>
              <a:rPr lang="en-GB" sz="1400" b="0" dirty="0">
                <a:solidFill>
                  <a:srgbClr val="CD3131"/>
                </a:solidFill>
                <a:effectLst/>
                <a:latin typeface="Fira Code" pitchFamily="1" charset="0"/>
              </a:rPr>
              <a:t>...</a:t>
            </a:r>
            <a:endParaRPr lang="en-GB" sz="1400" b="0" dirty="0">
              <a:solidFill>
                <a:srgbClr val="000000"/>
              </a:solidFill>
              <a:effectLst/>
              <a:latin typeface="Fira Code" pitchFamily="1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},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en-GB" sz="1400" b="0" dirty="0">
                <a:solidFill>
                  <a:srgbClr val="CD3131"/>
                </a:solidFill>
                <a:effectLst/>
                <a:latin typeface="Fira Code" pitchFamily="1" charset="0"/>
              </a:rPr>
              <a:t>...</a:t>
            </a:r>
            <a:endParaRPr lang="en-GB" sz="1400" b="0" dirty="0">
              <a:solidFill>
                <a:srgbClr val="000000"/>
              </a:solidFill>
              <a:effectLst/>
              <a:latin typeface="Fira Code" pitchFamily="1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05590-6EF3-5D32-995A-5EE6917DB220}"/>
              </a:ext>
            </a:extLst>
          </p:cNvPr>
          <p:cNvSpPr txBox="1"/>
          <p:nvPr/>
        </p:nvSpPr>
        <p:spPr>
          <a:xfrm>
            <a:off x="580863" y="3204398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fr-MA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fr-MA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</a:t>
            </a:r>
            <a:r>
              <a:rPr lang="fr-MA" sz="1400" b="0" dirty="0" err="1">
                <a:solidFill>
                  <a:srgbClr val="0451A5"/>
                </a:solidFill>
                <a:effectLst/>
                <a:latin typeface="Fira Code" pitchFamily="1" charset="0"/>
              </a:rPr>
              <a:t>lat</a:t>
            </a:r>
            <a:r>
              <a:rPr lang="fr-MA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</a:t>
            </a:r>
            <a:r>
              <a:rPr lang="fr-MA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fr-MA" sz="1400" b="0" dirty="0">
                <a:solidFill>
                  <a:srgbClr val="098658"/>
                </a:solidFill>
                <a:effectLst/>
                <a:latin typeface="Fira Code" pitchFamily="1" charset="0"/>
              </a:rPr>
              <a:t>48.584652</a:t>
            </a:r>
            <a:r>
              <a:rPr lang="fr-MA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fr-MA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   </a:t>
            </a:r>
            <a:r>
              <a:rPr lang="fr-MA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</a:t>
            </a:r>
            <a:r>
              <a:rPr lang="fr-MA" sz="1400" b="0" dirty="0" err="1">
                <a:solidFill>
                  <a:srgbClr val="0451A5"/>
                </a:solidFill>
                <a:effectLst/>
                <a:latin typeface="Fira Code" pitchFamily="1" charset="0"/>
              </a:rPr>
              <a:t>lon</a:t>
            </a:r>
            <a:r>
              <a:rPr lang="fr-MA" sz="1400" b="0" dirty="0">
                <a:solidFill>
                  <a:srgbClr val="0451A5"/>
                </a:solidFill>
                <a:effectLst/>
                <a:latin typeface="Fira Code" pitchFamily="1" charset="0"/>
              </a:rPr>
              <a:t>"</a:t>
            </a:r>
            <a:r>
              <a:rPr lang="fr-MA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: </a:t>
            </a:r>
            <a:r>
              <a:rPr lang="fr-MA" sz="1400" b="0" dirty="0">
                <a:solidFill>
                  <a:srgbClr val="098658"/>
                </a:solidFill>
                <a:effectLst/>
                <a:latin typeface="Fira Code" pitchFamily="1" charset="0"/>
              </a:rPr>
              <a:t>7.762641</a:t>
            </a:r>
            <a:endParaRPr lang="fr-MA" sz="1400" b="0" dirty="0">
              <a:solidFill>
                <a:srgbClr val="000000"/>
              </a:solidFill>
              <a:effectLst/>
              <a:latin typeface="Fira Code" pitchFamily="1" charset="0"/>
            </a:endParaRPr>
          </a:p>
          <a:p>
            <a:r>
              <a:rPr lang="fr-MA" sz="1400" b="0" dirty="0">
                <a:solidFill>
                  <a:srgbClr val="000000"/>
                </a:solidFill>
                <a:effectLst/>
                <a:latin typeface="Fira Code" pitchFamily="1" charset="0"/>
              </a:rPr>
              <a:t>}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0C38C3-95BD-1E84-39D9-A8A9A2AFC1B6}"/>
              </a:ext>
            </a:extLst>
          </p:cNvPr>
          <p:cNvSpPr/>
          <p:nvPr/>
        </p:nvSpPr>
        <p:spPr>
          <a:xfrm>
            <a:off x="3234710" y="3443292"/>
            <a:ext cx="888929" cy="4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</a:t>
            </a:r>
            <a:endParaRPr lang="fr-MA" sz="1400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E762B0B-B3E6-E2FF-9DEE-0BCE0A089EEE}"/>
              </a:ext>
            </a:extLst>
          </p:cNvPr>
          <p:cNvSpPr/>
          <p:nvPr/>
        </p:nvSpPr>
        <p:spPr>
          <a:xfrm>
            <a:off x="7558855" y="3443292"/>
            <a:ext cx="888929" cy="4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</a:t>
            </a:r>
            <a:endParaRPr lang="fr-MA" sz="14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6A0D80-8F44-C21B-0F21-1E996FE7B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383" y="5271046"/>
            <a:ext cx="5143234" cy="954107"/>
          </a:xfrm>
          <a:prstGeom prst="rect">
            <a:avLst/>
          </a:prstGeom>
        </p:spPr>
      </p:pic>
      <p:sp>
        <p:nvSpPr>
          <p:cNvPr id="9" name="Google Shape;112;p16">
            <a:extLst>
              <a:ext uri="{FF2B5EF4-FFF2-40B4-BE49-F238E27FC236}">
                <a16:creationId xmlns:a16="http://schemas.microsoft.com/office/drawing/2014/main" id="{7AE83359-D51F-66BB-CF2B-441C84550D43}"/>
              </a:ext>
            </a:extLst>
          </p:cNvPr>
          <p:cNvSpPr txBox="1"/>
          <p:nvPr/>
        </p:nvSpPr>
        <p:spPr>
          <a:xfrm>
            <a:off x="11755586" y="6398210"/>
            <a:ext cx="37494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 dirty="0"/>
          </a:p>
        </p:txBody>
      </p:sp>
      <p:sp>
        <p:nvSpPr>
          <p:cNvPr id="4" name="Google Shape;111;p16">
            <a:extLst>
              <a:ext uri="{FF2B5EF4-FFF2-40B4-BE49-F238E27FC236}">
                <a16:creationId xmlns:a16="http://schemas.microsoft.com/office/drawing/2014/main" id="{615B354B-BAA6-463C-2806-9F72924AA3EE}"/>
              </a:ext>
            </a:extLst>
          </p:cNvPr>
          <p:cNvSpPr txBox="1"/>
          <p:nvPr/>
        </p:nvSpPr>
        <p:spPr>
          <a:xfrm>
            <a:off x="1600200" y="6398211"/>
            <a:ext cx="8991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WEATHER STATION : CENTRAL		FRIES	EL 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KHAYDER</a:t>
            </a:r>
            <a:r>
              <a:rPr lang="en-GB" sz="16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GB" sz="1600" b="0" i="0" u="none" strike="noStrike" cap="none" dirty="0" err="1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OUFASKI</a:t>
            </a:r>
            <a:endParaRPr sz="1600" b="0" i="0" u="none" strike="noStrike" cap="none" dirty="0">
              <a:solidFill>
                <a:srgbClr val="B2BBB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53335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B8485-C8A5-C537-7093-3455D4DE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APIs</a:t>
            </a:r>
            <a:endParaRPr lang="fr-FR" cap="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98A3CD-5701-AA2F-0102-F73702F1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64" y="244345"/>
            <a:ext cx="1982196" cy="7203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438DE1-645D-C4C1-4F13-01597D69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" y="244345"/>
            <a:ext cx="1982197" cy="7686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DD6811-80B8-A33E-3F43-978ACC8BD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85" y="2264565"/>
            <a:ext cx="4181701" cy="12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7BC150E2-1D11-3A79-6775-E69978F052A0}"/>
              </a:ext>
            </a:extLst>
          </p:cNvPr>
          <p:cNvSpPr txBox="1"/>
          <p:nvPr/>
        </p:nvSpPr>
        <p:spPr>
          <a:xfrm>
            <a:off x="2231136" y="3220286"/>
            <a:ext cx="219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open-meteo.com</a:t>
            </a:r>
            <a:endParaRPr lang="fr-M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F00D2C-7C03-1442-59E0-FBA64FDE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15" y="2486317"/>
            <a:ext cx="4325029" cy="7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D37F69-2F2F-CBB0-9F1B-EC4948E47413}"/>
              </a:ext>
            </a:extLst>
          </p:cNvPr>
          <p:cNvSpPr txBox="1"/>
          <p:nvPr/>
        </p:nvSpPr>
        <p:spPr>
          <a:xfrm>
            <a:off x="7905597" y="3195182"/>
            <a:ext cx="205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sunrise-sunset.org</a:t>
            </a:r>
            <a:endParaRPr lang="fr-M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795048-4CE9-8F87-4EF5-C44025394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1182" y="3915848"/>
            <a:ext cx="3785295" cy="2697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720F07-8884-C47B-0832-68246DC515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013" y="3915848"/>
            <a:ext cx="3486637" cy="914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74FF59-430C-943D-70D7-2C64D00E48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1" r="430" b="31928"/>
          <a:stretch/>
        </p:blipFill>
        <p:spPr>
          <a:xfrm>
            <a:off x="1591012" y="5005449"/>
            <a:ext cx="3486637" cy="1608206"/>
          </a:xfrm>
          <a:prstGeom prst="rect">
            <a:avLst/>
          </a:prstGeom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EC119F8C-DC41-4BBD-3276-9704EEECEED9}"/>
              </a:ext>
            </a:extLst>
          </p:cNvPr>
          <p:cNvSpPr txBox="1"/>
          <p:nvPr/>
        </p:nvSpPr>
        <p:spPr>
          <a:xfrm>
            <a:off x="11666568" y="6398210"/>
            <a:ext cx="2764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B2BBBE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7910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Widescreen</PresentationFormat>
  <Paragraphs>210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Montserrat</vt:lpstr>
      <vt:lpstr>Syne</vt:lpstr>
      <vt:lpstr>Fira Code</vt:lpstr>
      <vt:lpstr>Cambria Math</vt:lpstr>
      <vt:lpstr>Gill Sans</vt:lpstr>
      <vt:lpstr>Arial</vt:lpstr>
      <vt:lpstr>Colis</vt:lpstr>
      <vt:lpstr>Colis</vt:lpstr>
      <vt:lpstr>WEATHER STATION : CENTRAL</vt:lpstr>
      <vt:lpstr>SUMMARY</vt:lpstr>
      <vt:lpstr>SPECIFICATIONS</vt:lpstr>
      <vt:lpstr>QUICK OVERVIEW</vt:lpstr>
      <vt:lpstr>DEEP DIVE</vt:lpstr>
      <vt:lpstr>WEBSITE</vt:lpstr>
      <vt:lpstr>DATA SERIALISATION</vt:lpstr>
      <vt:lpstr>APIs</vt:lpstr>
      <vt:lpstr>APIs</vt:lpstr>
      <vt:lpstr>DATA VISUALISATION</vt:lpstr>
      <vt:lpstr>DATA VISUALISATION</vt:lpstr>
      <vt:lpstr>DATA VISUALISATION</vt:lpstr>
      <vt:lpstr>DATA VISUALISATION</vt:lpstr>
      <vt:lpstr>DATA VISUALISATION</vt:lpstr>
      <vt:lpstr>CENTRAL</vt:lpstr>
      <vt:lpstr>ARCHITECTURE</vt:lpstr>
      <vt:lpstr>WIFI</vt:lpstr>
      <vt:lpstr>CLOCK</vt:lpstr>
      <vt:lpstr>CLOCK</vt:lpstr>
      <vt:lpstr>LoRa</vt:lpstr>
      <vt:lpstr>LoRa</vt:lpstr>
      <vt:lpstr>SERVER</vt:lpstr>
      <vt:lpstr>LCD</vt:lpstr>
      <vt:lpstr>NODES</vt:lpstr>
      <vt:lpstr>SENSORS</vt:lpstr>
      <vt:lpstr>HOUSING</vt:lpstr>
      <vt:lpstr>NODES BOX</vt:lpstr>
      <vt:lpstr>CENTRAL BOX</vt:lpstr>
      <vt:lpstr>LID OF BOXES</vt:lpstr>
      <vt:lpstr>REAL LIFE APPLICATIONS</vt:lpstr>
      <vt:lpstr>WHAT DID WE LEARN 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 : CENTRAL</dc:title>
  <cp:lastModifiedBy>ZAKARIA</cp:lastModifiedBy>
  <cp:revision>29</cp:revision>
  <dcterms:modified xsi:type="dcterms:W3CDTF">2023-05-12T09:32:13Z</dcterms:modified>
</cp:coreProperties>
</file>