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06" autoAdjust="0"/>
    <p:restoredTop sz="94291" autoAdjust="0"/>
  </p:normalViewPr>
  <p:slideViewPr>
    <p:cSldViewPr snapToGrid="0">
      <p:cViewPr varScale="1">
        <p:scale>
          <a:sx n="68" d="100"/>
          <a:sy n="68" d="100"/>
        </p:scale>
        <p:origin x="82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21F4D-B0BD-40CD-ABF0-8561AD9FAFA4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0D681-7374-400B-B2CE-76A2C30D184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792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21F4D-B0BD-40CD-ABF0-8561AD9FAFA4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0D681-7374-400B-B2CE-76A2C30D184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203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21F4D-B0BD-40CD-ABF0-8561AD9FAFA4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0D681-7374-400B-B2CE-76A2C30D184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703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21F4D-B0BD-40CD-ABF0-8561AD9FAFA4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0D681-7374-400B-B2CE-76A2C30D184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582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21F4D-B0BD-40CD-ABF0-8561AD9FAFA4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0D681-7374-400B-B2CE-76A2C30D184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469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21F4D-B0BD-40CD-ABF0-8561AD9FAFA4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0D681-7374-400B-B2CE-76A2C30D184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318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21F4D-B0BD-40CD-ABF0-8561AD9FAFA4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0D681-7374-400B-B2CE-76A2C30D184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206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21F4D-B0BD-40CD-ABF0-8561AD9FAFA4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0D681-7374-400B-B2CE-76A2C30D184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615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21F4D-B0BD-40CD-ABF0-8561AD9FAFA4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0D681-7374-400B-B2CE-76A2C30D184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331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21F4D-B0BD-40CD-ABF0-8561AD9FAFA4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0D681-7374-400B-B2CE-76A2C30D184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158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21F4D-B0BD-40CD-ABF0-8561AD9FAFA4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0D681-7374-400B-B2CE-76A2C30D184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760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21F4D-B0BD-40CD-ABF0-8561AD9FAFA4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0D681-7374-400B-B2CE-76A2C30D184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728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cleancoders.com/video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github.com/unclebob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www.youtube.com/playlist?list=PLcr1-V2ySv4Tf_xSLj2MbQZr78fUVQAua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blog.cleancoder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51692" y="5123612"/>
            <a:ext cx="7361589" cy="1734388"/>
          </a:xfrm>
        </p:spPr>
        <p:txBody>
          <a:bodyPr>
            <a:normAutofit/>
          </a:bodyPr>
          <a:lstStyle/>
          <a:p>
            <a:pPr algn="r"/>
            <a:r>
              <a:rPr lang="es-CO" sz="2000" b="1" dirty="0">
                <a:latin typeface="Arial" panose="020B0604020202020204" pitchFamily="34" charset="0"/>
                <a:cs typeface="Arial" panose="020B0604020202020204" pitchFamily="34" charset="0"/>
              </a:rPr>
              <a:t>									</a:t>
            </a:r>
            <a:r>
              <a:rPr lang="es-CO" sz="3200" b="1" dirty="0">
                <a:latin typeface="Arial" panose="020B0604020202020204" pitchFamily="34" charset="0"/>
                <a:cs typeface="Arial" panose="020B0604020202020204" pitchFamily="34" charset="0"/>
              </a:rPr>
              <a:t>Ingeniería de software</a:t>
            </a:r>
            <a:endParaRPr lang="es-CO" sz="39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s-CO" sz="2000" b="1" dirty="0">
                <a:latin typeface="Arial" panose="020B0604020202020204" pitchFamily="34" charset="0"/>
                <a:cs typeface="Arial" panose="020B0604020202020204" pitchFamily="34" charset="0"/>
              </a:rPr>
              <a:t>									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Resultado de imagen para unisabaneta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8929" y="4256418"/>
            <a:ext cx="2253525" cy="1734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E47520B3-A692-4015-BBE8-76CE4AE2B97A}"/>
              </a:ext>
            </a:extLst>
          </p:cNvPr>
          <p:cNvSpPr txBox="1">
            <a:spLocks/>
          </p:cNvSpPr>
          <p:nvPr/>
        </p:nvSpPr>
        <p:spPr>
          <a:xfrm>
            <a:off x="606752" y="661890"/>
            <a:ext cx="7106529" cy="329667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CO" sz="3400" b="1" dirty="0">
                <a:latin typeface="Arial" panose="020B0604020202020204" pitchFamily="34" charset="0"/>
                <a:cs typeface="Arial" panose="020B0604020202020204" pitchFamily="34" charset="0"/>
              </a:rPr>
              <a:t>Realizado por: </a:t>
            </a:r>
          </a:p>
          <a:p>
            <a:pPr algn="l"/>
            <a:endParaRPr lang="es-CO" sz="3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s-CO" sz="3400" b="1" dirty="0">
                <a:latin typeface="Arial" panose="020B0604020202020204" pitchFamily="34" charset="0"/>
                <a:cs typeface="Arial" panose="020B0604020202020204" pitchFamily="34" charset="0"/>
              </a:rPr>
              <a:t>Daniel Esteban Piedrahíta Quintero</a:t>
            </a:r>
          </a:p>
          <a:p>
            <a:pPr algn="l"/>
            <a:r>
              <a:rPr lang="es-CO" sz="3400" b="1" dirty="0">
                <a:latin typeface="Arial" panose="020B0604020202020204" pitchFamily="34" charset="0"/>
                <a:cs typeface="Arial" panose="020B0604020202020204" pitchFamily="34" charset="0"/>
              </a:rPr>
              <a:t>Jennifer Villa				</a:t>
            </a:r>
          </a:p>
          <a:p>
            <a:pPr algn="l"/>
            <a:r>
              <a:rPr lang="es-CO" sz="3400" b="1" dirty="0">
                <a:latin typeface="Arial" panose="020B0604020202020204" pitchFamily="34" charset="0"/>
                <a:cs typeface="Arial" panose="020B0604020202020204" pitchFamily="34" charset="0"/>
              </a:rPr>
              <a:t>Elkin Pérez</a:t>
            </a:r>
            <a:r>
              <a:rPr lang="es-CO" sz="2000" b="1" dirty="0">
                <a:latin typeface="Arial" panose="020B0604020202020204" pitchFamily="34" charset="0"/>
                <a:cs typeface="Arial" panose="020B0604020202020204" pitchFamily="34" charset="0"/>
              </a:rPr>
              <a:t>									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1133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6071FD-00CD-4923-A49D-192EB4B77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Single </a:t>
            </a:r>
            <a:r>
              <a:rPr lang="es-CO" b="1" dirty="0" err="1"/>
              <a:t>responsibility</a:t>
            </a:r>
            <a:r>
              <a:rPr lang="es-CO" b="1" dirty="0"/>
              <a:t> </a:t>
            </a:r>
            <a:r>
              <a:rPr lang="es-CO" b="1" dirty="0" err="1"/>
              <a:t>principle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16BBB39-D05D-4D55-9498-2D9CF78C1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b="1" i="1" dirty="0"/>
              <a:t>Una clase sólo debe tener un motivo para cambiar, lo que significa que sólo debe tener una tarea.</a:t>
            </a:r>
            <a:endParaRPr lang="es-CO" dirty="0"/>
          </a:p>
          <a:p>
            <a:r>
              <a:rPr lang="es-419" dirty="0"/>
              <a:t>Tenemos varias figuras de las que después queremos calcular su área total:</a:t>
            </a:r>
            <a:endParaRPr lang="es-CO" dirty="0"/>
          </a:p>
          <a:p>
            <a:endParaRPr lang="es-CO" dirty="0"/>
          </a:p>
        </p:txBody>
      </p:sp>
      <p:pic>
        <p:nvPicPr>
          <p:cNvPr id="4" name="Imagen 3" descr="https://lh6.googleusercontent.com/_6uZPAgIygRMycACLibEG-g_a6-faakWR8TkimySfvT3H5c9h7mfNEkwWr2Cbf2FX2XqhJiSlmEddFLP-Wss0cM5n2gHj1WsYLrcvLGLwIo2EIpifXhM3ARWziue5zcnoT7L_W7g">
            <a:extLst>
              <a:ext uri="{FF2B5EF4-FFF2-40B4-BE49-F238E27FC236}">
                <a16:creationId xmlns:a16="http://schemas.microsoft.com/office/drawing/2014/main" id="{C4BD0F55-97D0-4336-A842-CC268C162C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6756" y="3910818"/>
            <a:ext cx="5542671" cy="294718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2" descr="Resultado de imagen para unisabaneta logo">
            <a:extLst>
              <a:ext uri="{FF2B5EF4-FFF2-40B4-BE49-F238E27FC236}">
                <a16:creationId xmlns:a16="http://schemas.microsoft.com/office/drawing/2014/main" id="{26131CB1-A572-4861-AC9E-8D6CB945C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8475" y="5123612"/>
            <a:ext cx="2253525" cy="1734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6422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A60E449-79AE-41C5-9615-F766FD552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573601"/>
            <a:ext cx="10515600" cy="1325538"/>
          </a:xfrm>
        </p:spPr>
        <p:txBody>
          <a:bodyPr/>
          <a:lstStyle/>
          <a:p>
            <a:r>
              <a:rPr lang="es-419" dirty="0"/>
              <a:t>Primero creamos las clases de las figuras y dejamos que los constructores se encarguen de recibir las medidas necesarias.</a:t>
            </a:r>
            <a:endParaRPr lang="es-CO" dirty="0"/>
          </a:p>
          <a:p>
            <a:pPr marL="0" indent="0">
              <a:buNone/>
            </a:pPr>
            <a:endParaRPr lang="es-CO" dirty="0"/>
          </a:p>
        </p:txBody>
      </p:sp>
      <p:pic>
        <p:nvPicPr>
          <p:cNvPr id="4" name="Imagen 3" descr="https://lh4.googleusercontent.com/3tKh6QvGOunExksmTE1im2p5ZpIs6C8MeCXTWpnB0kq88e1o_cQsRsl5n-EhmN8uMuU8tQgUiMvYyiuJq1fz1VVzoItB0AtaLw0sI4i91KkYJTUwu_OU6Tpov8LgC8xWcTkFHzn0">
            <a:extLst>
              <a:ext uri="{FF2B5EF4-FFF2-40B4-BE49-F238E27FC236}">
                <a16:creationId xmlns:a16="http://schemas.microsoft.com/office/drawing/2014/main" id="{E1923B9D-A402-45B4-BCBB-F57358156FF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866" y="1909690"/>
            <a:ext cx="4722495" cy="44524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AFC2C1E2-E98F-48E1-BAC5-C77BFB7E9FBC}"/>
              </a:ext>
            </a:extLst>
          </p:cNvPr>
          <p:cNvSpPr txBox="1">
            <a:spLocks/>
          </p:cNvSpPr>
          <p:nvPr/>
        </p:nvSpPr>
        <p:spPr>
          <a:xfrm>
            <a:off x="5688260" y="2611177"/>
            <a:ext cx="6282397" cy="2028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altLang="es-CO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Para utilizar la clase </a:t>
            </a:r>
            <a:r>
              <a:rPr lang="es-CO" altLang="es-CO" b="1" dirty="0" err="1">
                <a:solidFill>
                  <a:srgbClr val="8B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AreaCalculator</a:t>
            </a:r>
            <a:r>
              <a:rPr lang="es-CO" altLang="es-CO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simplemente instanciamos la clase y le pasamos un array con las figuras, mostrando el output al final:</a:t>
            </a:r>
            <a:endParaRPr lang="es-CO" altLang="es-CO" sz="4000" dirty="0">
              <a:latin typeface="Arial" panose="020B0604020202020204" pitchFamily="34" charset="0"/>
            </a:endParaRPr>
          </a:p>
          <a:p>
            <a:endParaRPr lang="es-CO" dirty="0"/>
          </a:p>
        </p:txBody>
      </p:sp>
      <p:pic>
        <p:nvPicPr>
          <p:cNvPr id="1025" name="Imagen 17" descr="https://lh4.googleusercontent.com/_yP3MVqkUVYB816NyZr1cY1-8n8paPWS8ceDVIuEzUt2eSi3yHjayPfnrqlH5q_kSnreJ6Om_W4LT_OkXABziqz6YfPT19Xb2Me9pT_28QHC3GrWyyK6j3ubsHrJTQGcpkXjdDZW">
            <a:extLst>
              <a:ext uri="{FF2B5EF4-FFF2-40B4-BE49-F238E27FC236}">
                <a16:creationId xmlns:a16="http://schemas.microsoft.com/office/drawing/2014/main" id="{6234A68F-3F58-4BA9-A5C5-A61ACD9CC8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9463" y="4372814"/>
            <a:ext cx="3259012" cy="221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12C9C238-BD6C-4EB3-8C7D-2D0AD86F60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3853" y="44725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pic>
        <p:nvPicPr>
          <p:cNvPr id="9" name="Picture 2" descr="Resultado de imagen para unisabaneta logo">
            <a:extLst>
              <a:ext uri="{FF2B5EF4-FFF2-40B4-BE49-F238E27FC236}">
                <a16:creationId xmlns:a16="http://schemas.microsoft.com/office/drawing/2014/main" id="{2315B78E-A5DC-4A19-96F3-E4CCD1C880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8475" y="5123612"/>
            <a:ext cx="2253525" cy="1734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0227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esultado de imagen para unisabaneta logo">
            <a:extLst>
              <a:ext uri="{FF2B5EF4-FFF2-40B4-BE49-F238E27FC236}">
                <a16:creationId xmlns:a16="http://schemas.microsoft.com/office/drawing/2014/main" id="{2BE55CD1-8A40-4D72-8FD0-6B0310FF858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2725" y="5457825"/>
            <a:ext cx="1819275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36078AAA-A7B1-4769-93D2-B9D751EAF9C9}"/>
              </a:ext>
            </a:extLst>
          </p:cNvPr>
          <p:cNvSpPr/>
          <p:nvPr/>
        </p:nvSpPr>
        <p:spPr>
          <a:xfrm>
            <a:off x="698695" y="613124"/>
            <a:ext cx="11047828" cy="2293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1100"/>
              </a:spcAft>
            </a:pPr>
            <a:r>
              <a:rPr lang="es-419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 problema del método output es que la clase </a:t>
            </a:r>
            <a:r>
              <a:rPr lang="es-419" b="1" dirty="0" err="1">
                <a:solidFill>
                  <a:srgbClr val="8B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AreaCalculator</a:t>
            </a:r>
            <a:r>
              <a:rPr lang="es-419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además de calcular las áreas maneja la lógica de la salida de los datos. El problema surge cuando queremos mostrar los datos en otros formatos como </a:t>
            </a:r>
            <a:r>
              <a:rPr lang="es-419" dirty="0" err="1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es-419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por ejemplo.</a:t>
            </a:r>
            <a:endParaRPr lang="es-CO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1100"/>
              </a:spcAft>
            </a:pPr>
            <a:r>
              <a:rPr lang="es-419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 </a:t>
            </a:r>
            <a:r>
              <a:rPr lang="es-419" b="1" dirty="0">
                <a:solidFill>
                  <a:srgbClr val="8B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principio Single </a:t>
            </a:r>
            <a:r>
              <a:rPr lang="es-419" b="1" dirty="0" err="1">
                <a:solidFill>
                  <a:srgbClr val="8B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responsibility</a:t>
            </a:r>
            <a:r>
              <a:rPr lang="es-419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determinaría en este caso que </a:t>
            </a:r>
            <a:r>
              <a:rPr lang="es-419" dirty="0" err="1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AreaCalculator</a:t>
            </a:r>
            <a:r>
              <a:rPr lang="es-419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sólo calculase el área, y que la funcionalidad de la salida de los datos de produjera en otra entidad. Para ello podemos crear la clase </a:t>
            </a:r>
            <a:r>
              <a:rPr lang="es-419" dirty="0" err="1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SumCalculatorOutputter</a:t>
            </a:r>
            <a:r>
              <a:rPr lang="es-419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que determinará como mostraremos los datos de las figuras. Con esta clase el código quedaría así:</a:t>
            </a:r>
            <a:endParaRPr lang="es-CO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n 5" descr="https://lh5.googleusercontent.com/cCTSaA-qUsq6wGJGguQGUEowJvHetpfmkSh1pFSrF0ES0yEvEwYNHUsd76mh8TVYaLudG47TysCnM51ot5Tp6-MGi292CaCAxXzdrQzWJZX_TdeQi5iFd9VdAl1XpnbCPRYfmY-V">
            <a:extLst>
              <a:ext uri="{FF2B5EF4-FFF2-40B4-BE49-F238E27FC236}">
                <a16:creationId xmlns:a16="http://schemas.microsoft.com/office/drawing/2014/main" id="{78469B9E-6EF0-41CB-AAB8-B85584F48FA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7713" y="3349081"/>
            <a:ext cx="6326798" cy="29656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05704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57761A-38DE-4691-B566-33A966EFB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2. Open/</a:t>
            </a:r>
            <a:r>
              <a:rPr lang="es-CO" b="1" dirty="0" err="1"/>
              <a:t>Closed</a:t>
            </a:r>
            <a:r>
              <a:rPr lang="es-CO" b="1" dirty="0"/>
              <a:t> </a:t>
            </a:r>
            <a:r>
              <a:rPr lang="es-CO" b="1" dirty="0" err="1"/>
              <a:t>principle</a:t>
            </a:r>
            <a:br>
              <a:rPr lang="es-CO" dirty="0"/>
            </a:b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20F924-A3E5-4C81-A166-A7FB3BCF5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b="1" i="1" dirty="0"/>
              <a:t>Los objetos o entidades deberían estar abiertas a su extensión, pero cerradas para su modificación.</a:t>
            </a:r>
            <a:endParaRPr lang="es-CO" dirty="0"/>
          </a:p>
          <a:p>
            <a:r>
              <a:rPr lang="es-CO" dirty="0"/>
              <a:t>Este principio quiere decir que una clase debería ser fácilmente </a:t>
            </a:r>
            <a:r>
              <a:rPr lang="es-CO" dirty="0" err="1"/>
              <a:t>extendible</a:t>
            </a:r>
            <a:r>
              <a:rPr lang="es-CO" dirty="0"/>
              <a:t> sin modificar la propia clase. Vamos a ver ahora el método </a:t>
            </a:r>
            <a:r>
              <a:rPr lang="es-CO" i="1" dirty="0"/>
              <a:t>sum</a:t>
            </a:r>
            <a:r>
              <a:rPr lang="es-CO" dirty="0"/>
              <a:t> de la clase </a:t>
            </a:r>
            <a:r>
              <a:rPr lang="es-CO" b="1" dirty="0" err="1"/>
              <a:t>AreaCalculator</a:t>
            </a:r>
            <a:r>
              <a:rPr lang="es-CO" dirty="0"/>
              <a:t>:</a:t>
            </a:r>
          </a:p>
          <a:p>
            <a:endParaRPr lang="es-CO" dirty="0"/>
          </a:p>
        </p:txBody>
      </p:sp>
      <p:pic>
        <p:nvPicPr>
          <p:cNvPr id="4" name="Imagen 3" descr="https://lh5.googleusercontent.com/L0vFe2z8DHIsNrK_RNDBT7PEXmXX6uJG75s-lN1Tbvg6Ad5judFNX7FREzy1VNdXaImiDaJ8kjKJvgAn95uALY04K6UdKqPcHGEp81K3GqaBWH5ONVqGHxwOon-48OlIW5pXEEAc">
            <a:extLst>
              <a:ext uri="{FF2B5EF4-FFF2-40B4-BE49-F238E27FC236}">
                <a16:creationId xmlns:a16="http://schemas.microsoft.com/office/drawing/2014/main" id="{FC800C4A-92D2-4F62-A7AB-DB477AD5620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2855" y="4149969"/>
            <a:ext cx="4839287" cy="270803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2" descr="Resultado de imagen para unisabaneta logo">
            <a:extLst>
              <a:ext uri="{FF2B5EF4-FFF2-40B4-BE49-F238E27FC236}">
                <a16:creationId xmlns:a16="http://schemas.microsoft.com/office/drawing/2014/main" id="{1DBD34B9-F1EC-4374-817D-2CB8E8EA21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2725" y="5457825"/>
            <a:ext cx="1819275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7024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175320-112E-478D-A567-F6CF15F57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03788"/>
            <a:ext cx="5520397" cy="5250424"/>
          </a:xfrm>
        </p:spPr>
        <p:txBody>
          <a:bodyPr/>
          <a:lstStyle/>
          <a:p>
            <a:r>
              <a:rPr lang="es-CO" dirty="0"/>
              <a:t>Si quisiéramos que el </a:t>
            </a:r>
            <a:r>
              <a:rPr lang="es-CO" dirty="0" err="1"/>
              <a:t>métdo</a:t>
            </a:r>
            <a:r>
              <a:rPr lang="es-CO" dirty="0"/>
              <a:t> </a:t>
            </a:r>
            <a:r>
              <a:rPr lang="es-CO" i="1" dirty="0"/>
              <a:t>sum</a:t>
            </a:r>
            <a:r>
              <a:rPr lang="es-CO" dirty="0"/>
              <a:t> pudiera calcular la suma de más figuras, tendríamos que seguir añadiendo bloques </a:t>
            </a:r>
            <a:r>
              <a:rPr lang="es-CO" dirty="0" err="1"/>
              <a:t>if</a:t>
            </a:r>
            <a:r>
              <a:rPr lang="es-CO" dirty="0"/>
              <a:t>/</a:t>
            </a:r>
            <a:r>
              <a:rPr lang="es-CO" dirty="0" err="1"/>
              <a:t>else</a:t>
            </a:r>
            <a:r>
              <a:rPr lang="es-CO" dirty="0"/>
              <a:t>, lo que va en contra del principio Open/</a:t>
            </a:r>
            <a:r>
              <a:rPr lang="es-CO" dirty="0" err="1"/>
              <a:t>Closed</a:t>
            </a:r>
            <a:r>
              <a:rPr lang="es-CO" dirty="0"/>
              <a:t>.</a:t>
            </a:r>
          </a:p>
          <a:p>
            <a:r>
              <a:rPr lang="es-CO" dirty="0"/>
              <a:t>Una forma de hacer este método </a:t>
            </a:r>
            <a:r>
              <a:rPr lang="es-CO" i="1" dirty="0"/>
              <a:t>sum</a:t>
            </a:r>
            <a:r>
              <a:rPr lang="es-CO" dirty="0"/>
              <a:t> mejor es moviendo la lógica de calcular el </a:t>
            </a:r>
            <a:r>
              <a:rPr lang="es-CO" dirty="0" err="1"/>
              <a:t>area</a:t>
            </a:r>
            <a:r>
              <a:rPr lang="es-CO" dirty="0"/>
              <a:t> a la clase de cada figura, añadiendo un método </a:t>
            </a:r>
            <a:r>
              <a:rPr lang="es-CO" dirty="0" err="1"/>
              <a:t>area</a:t>
            </a:r>
            <a:r>
              <a:rPr lang="es-CO" dirty="0"/>
              <a:t>() en cada clase:</a:t>
            </a:r>
          </a:p>
          <a:p>
            <a:endParaRPr lang="es-CO" dirty="0"/>
          </a:p>
        </p:txBody>
      </p:sp>
      <p:pic>
        <p:nvPicPr>
          <p:cNvPr id="4" name="Imagen 3" descr="https://lh3.googleusercontent.com/CVs-pw-oGFQbn-iLHs78gVQoUIKPxdGY9LtNedd82O4Gr9kOEqNm1NAzjN7LtgPeslP_B7wPCbLEW8k4OgmIHJh4jEP_GiVjYcRm6PbzhI0uVs4jTVlfxrxlDqgBUnHGGY2xM9Na">
            <a:extLst>
              <a:ext uri="{FF2B5EF4-FFF2-40B4-BE49-F238E27FC236}">
                <a16:creationId xmlns:a16="http://schemas.microsoft.com/office/drawing/2014/main" id="{EB3462CB-979A-4037-8014-F9A1252F2E1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926" y="1205426"/>
            <a:ext cx="4477874" cy="342284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2" descr="Resultado de imagen para unisabaneta logo">
            <a:extLst>
              <a:ext uri="{FF2B5EF4-FFF2-40B4-BE49-F238E27FC236}">
                <a16:creationId xmlns:a16="http://schemas.microsoft.com/office/drawing/2014/main" id="{0B13D887-F91B-43F2-9FD3-29180B0E9D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2725" y="5457825"/>
            <a:ext cx="1819275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43254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E43FF1-2435-411D-B4D2-82B69A11F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29872"/>
            <a:ext cx="4549726" cy="1353673"/>
          </a:xfrm>
        </p:spPr>
        <p:txBody>
          <a:bodyPr/>
          <a:lstStyle/>
          <a:p>
            <a:r>
              <a:rPr lang="es-419" dirty="0"/>
              <a:t>Lo mismo se hará en la clase </a:t>
            </a:r>
            <a:r>
              <a:rPr lang="es-419" dirty="0" err="1"/>
              <a:t>Circle</a:t>
            </a:r>
            <a:endParaRPr lang="es-CO" dirty="0"/>
          </a:p>
        </p:txBody>
      </p:sp>
      <p:pic>
        <p:nvPicPr>
          <p:cNvPr id="4" name="Imagen 3" descr="https://lh3.googleusercontent.com/7ArU__CEDB8LVOtzoE4wgaJYRnrZ8RxIt9-8r3Z2cKbtPEW7O358jwsUhRwnZ44s7zBhaicgvuHNxiAahbwLsAWxv9732BzO5VQlFTfe8Dpm3QRtUhy5yY2ypNsm__hseGySY_cm">
            <a:extLst>
              <a:ext uri="{FF2B5EF4-FFF2-40B4-BE49-F238E27FC236}">
                <a16:creationId xmlns:a16="http://schemas.microsoft.com/office/drawing/2014/main" id="{EACE845B-30FE-47D5-9672-F614D02EBA7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7002" y="406205"/>
            <a:ext cx="4856798" cy="15773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9" name="Imagen 12" descr="https://lh5.googleusercontent.com/6vYy-PJs3F9fy0vnxhBMp0wcl71z2o6xjV7eQ-IPQxPJVLkOcALNo-vVZ4tww-hR_IdYWWd1uTeHGrKEbpbPEFhZeXBNpaLCmikIrCKdHebvfvq9pPNF1NTFs-G8sFdyoea0SBbj">
            <a:extLst>
              <a:ext uri="{FF2B5EF4-FFF2-40B4-BE49-F238E27FC236}">
                <a16:creationId xmlns:a16="http://schemas.microsoft.com/office/drawing/2014/main" id="{47E02E1D-ACE1-4E45-8C90-E1D0F129F8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0039" y="2045746"/>
            <a:ext cx="4856797" cy="18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E9D24D4D-309F-42F8-B1C6-8F49643ED1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002" y="487445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2118DA3-7443-407D-9FFA-C257E20F7C53}"/>
              </a:ext>
            </a:extLst>
          </p:cNvPr>
          <p:cNvSpPr/>
          <p:nvPr/>
        </p:nvSpPr>
        <p:spPr>
          <a:xfrm>
            <a:off x="484163" y="2211715"/>
            <a:ext cx="52578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altLang="es-CO" sz="2800" dirty="0"/>
              <a:t>Ahora para calcular la suma de las figuras proporcionadas dejaremos el método sum de la siguiente forma</a:t>
            </a:r>
            <a:endParaRPr lang="es-CO" sz="2800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A4B24737-8FF9-403F-B5AC-363EFF2C35D6}"/>
              </a:ext>
            </a:extLst>
          </p:cNvPr>
          <p:cNvSpPr/>
          <p:nvPr/>
        </p:nvSpPr>
        <p:spPr>
          <a:xfrm>
            <a:off x="484163" y="4475806"/>
            <a:ext cx="10936458" cy="19159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1100"/>
              </a:spcAft>
            </a:pPr>
            <a:r>
              <a:rPr lang="es-419" sz="2800" dirty="0"/>
              <a:t>Ahora podemos crear cualquier otra figura y pasarla para calcular la suma que no se romperá el código. Ahora la pregunta es la siguiente: ¿Cómo sabemos que el objeto que se pasa a </a:t>
            </a:r>
            <a:r>
              <a:rPr lang="es-419" sz="2800" dirty="0" err="1"/>
              <a:t>AreaCalculator</a:t>
            </a:r>
            <a:r>
              <a:rPr lang="es-419" sz="2800" dirty="0"/>
              <a:t> es realmente una figura o si la figura tiene un método llamado área?</a:t>
            </a:r>
            <a:endParaRPr lang="es-CO" sz="2800" dirty="0"/>
          </a:p>
        </p:txBody>
      </p:sp>
    </p:spTree>
    <p:extLst>
      <p:ext uri="{BB962C8B-B14F-4D97-AF65-F5344CB8AC3E}">
        <p14:creationId xmlns:p14="http://schemas.microsoft.com/office/powerpoint/2010/main" val="8456674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7C6233-46EB-4263-BB41-AF77E59E7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6911" y="700209"/>
            <a:ext cx="6176889" cy="1747569"/>
          </a:xfrm>
        </p:spPr>
        <p:txBody>
          <a:bodyPr/>
          <a:lstStyle/>
          <a:p>
            <a:r>
              <a:rPr lang="es-419" dirty="0"/>
              <a:t>Crear interfaces es una parte integral de los </a:t>
            </a:r>
            <a:r>
              <a:rPr lang="es-419" b="1" dirty="0"/>
              <a:t>principios SOLID</a:t>
            </a:r>
            <a:r>
              <a:rPr lang="es-419" dirty="0"/>
              <a:t>. Vamos a crear una interface que ha de implementar cada figura</a:t>
            </a:r>
            <a:endParaRPr lang="es-CO" dirty="0"/>
          </a:p>
        </p:txBody>
      </p:sp>
      <p:pic>
        <p:nvPicPr>
          <p:cNvPr id="4" name="Imagen 3" descr="https://lh3.googleusercontent.com/vwl4MOrAfFq9gwFaZHqX_lNoMSTGJzcYH01htU2VXADttTR9bn0riR86NBzBRR69n2OB0lsrJ2CjDanWyzMuZa8VWIqBr1tkjjZ3Y3vkehQ5J-IzG_vg5VvB3DLfwPXZLyRqbK4Q">
            <a:extLst>
              <a:ext uri="{FF2B5EF4-FFF2-40B4-BE49-F238E27FC236}">
                <a16:creationId xmlns:a16="http://schemas.microsoft.com/office/drawing/2014/main" id="{817CB006-D0F3-4215-8D51-A17F1130FF3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151" y="916499"/>
            <a:ext cx="4236744" cy="131498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EAD5D6C4-E6B0-4439-A39C-39885D3668F3}"/>
              </a:ext>
            </a:extLst>
          </p:cNvPr>
          <p:cNvSpPr/>
          <p:nvPr/>
        </p:nvSpPr>
        <p:spPr>
          <a:xfrm>
            <a:off x="729151" y="3223053"/>
            <a:ext cx="4011661" cy="28069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s-419" sz="2800" dirty="0"/>
              <a:t>En el método sum de </a:t>
            </a:r>
            <a:r>
              <a:rPr lang="es-419" sz="2800" dirty="0" err="1"/>
              <a:t>AreaCalculator</a:t>
            </a:r>
            <a:r>
              <a:rPr lang="es-419" sz="2800" dirty="0"/>
              <a:t> podemos comprobar si las figuras proporcionadas son realmente instancias de </a:t>
            </a:r>
            <a:r>
              <a:rPr lang="es-419" sz="2800" dirty="0" err="1"/>
              <a:t>ShapeInterface</a:t>
            </a:r>
            <a:r>
              <a:rPr lang="es-419" sz="2800" dirty="0"/>
              <a:t>, y sino, lanzar una </a:t>
            </a:r>
            <a:endParaRPr lang="es-CO" sz="2800" dirty="0"/>
          </a:p>
        </p:txBody>
      </p:sp>
      <p:pic>
        <p:nvPicPr>
          <p:cNvPr id="6" name="Imagen 5" descr="https://lh6.googleusercontent.com/eEJgIbsqZhMt783uxWOlxW7ITtSE4Ag10J_Gt6bWIIAY4bmlaJHtRjk4G89TR-0lzoCjhqzHESMrOL54YH9Kh8iU5CEiHcRRbaOM7tiDci8CeDKbm1vG8u9LZpGZu7suIbfsITWk">
            <a:extLst>
              <a:ext uri="{FF2B5EF4-FFF2-40B4-BE49-F238E27FC236}">
                <a16:creationId xmlns:a16="http://schemas.microsoft.com/office/drawing/2014/main" id="{8AF6325E-5A85-4AC3-851B-0EC76E34C61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1637" y="2714357"/>
            <a:ext cx="5291088" cy="3824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2" descr="Resultado de imagen para unisabaneta logo">
            <a:extLst>
              <a:ext uri="{FF2B5EF4-FFF2-40B4-BE49-F238E27FC236}">
                <a16:creationId xmlns:a16="http://schemas.microsoft.com/office/drawing/2014/main" id="{6E927EB0-C3D6-43D1-A9F6-5AF7CDFDBF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2725" y="5457825"/>
            <a:ext cx="1819275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9831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F2B865-16B9-4C8E-90AA-C5FF25CA1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3.Liskov </a:t>
            </a:r>
            <a:r>
              <a:rPr lang="es-CO" b="1" dirty="0" err="1"/>
              <a:t>substitution</a:t>
            </a:r>
            <a:r>
              <a:rPr lang="es-CO" b="1" dirty="0"/>
              <a:t> </a:t>
            </a:r>
            <a:r>
              <a:rPr lang="es-CO" b="1" dirty="0" err="1"/>
              <a:t>principle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DCAC6C-A125-4C70-BCCA-BFF8D7513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Cualquier subclase debería poder ser sustituible por la clase padre.</a:t>
            </a:r>
          </a:p>
          <a:p>
            <a:r>
              <a:rPr lang="es-CO" dirty="0"/>
              <a:t>Continuando con la clase </a:t>
            </a:r>
            <a:r>
              <a:rPr lang="es-CO" b="1" dirty="0" err="1"/>
              <a:t>AreaCalculator</a:t>
            </a:r>
            <a:r>
              <a:rPr lang="es-CO" dirty="0"/>
              <a:t>, ahora tenemos una clase </a:t>
            </a:r>
            <a:r>
              <a:rPr lang="es-CO" b="1" dirty="0" err="1"/>
              <a:t>VolumeCalculator</a:t>
            </a:r>
            <a:r>
              <a:rPr lang="es-CO" dirty="0"/>
              <a:t> que extiende la clase </a:t>
            </a:r>
            <a:r>
              <a:rPr lang="es-CO" dirty="0" err="1"/>
              <a:t>AreaCalculator</a:t>
            </a:r>
            <a:r>
              <a:rPr lang="es-CO" dirty="0"/>
              <a:t>:</a:t>
            </a:r>
          </a:p>
          <a:p>
            <a:endParaRPr lang="es-CO" dirty="0"/>
          </a:p>
        </p:txBody>
      </p:sp>
      <p:pic>
        <p:nvPicPr>
          <p:cNvPr id="4" name="Picture 2" descr="Resultado de imagen para unisabaneta logo">
            <a:extLst>
              <a:ext uri="{FF2B5EF4-FFF2-40B4-BE49-F238E27FC236}">
                <a16:creationId xmlns:a16="http://schemas.microsoft.com/office/drawing/2014/main" id="{A51237A9-A3AB-425C-A332-759176D13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2725" y="5457825"/>
            <a:ext cx="1819275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 descr="https://lh6.googleusercontent.com/OxSoB2PWH5Ph8SicnAYSQRLQrbSCNPTWM-Y3webpQkrQSC-mulRthJhJKVxI6VzBwinrNlXZlt2-rlWQP6sjkjZGodsrq3Ao5fR4MboWUF7jxmgUQtlntYPcpV3bwVHuLspi-OPu">
            <a:extLst>
              <a:ext uri="{FF2B5EF4-FFF2-40B4-BE49-F238E27FC236}">
                <a16:creationId xmlns:a16="http://schemas.microsoft.com/office/drawing/2014/main" id="{A12E27B3-0CCA-4FF7-A3B5-7BF65B8BA95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638" y="3688031"/>
            <a:ext cx="6234723" cy="28048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591805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DF94393-A81E-4810-9E10-C90919C547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455" y="1253331"/>
            <a:ext cx="3452446" cy="4351338"/>
          </a:xfrm>
        </p:spPr>
        <p:txBody>
          <a:bodyPr/>
          <a:lstStyle/>
          <a:p>
            <a:r>
              <a:rPr lang="es-419" dirty="0" err="1"/>
              <a:t>VolumeCalculator</a:t>
            </a:r>
            <a:r>
              <a:rPr lang="es-419" dirty="0"/>
              <a:t> se podría sustituir por </a:t>
            </a:r>
            <a:r>
              <a:rPr lang="es-419" dirty="0" err="1"/>
              <a:t>AreaCalculator</a:t>
            </a:r>
            <a:r>
              <a:rPr lang="es-419" dirty="0"/>
              <a:t>.</a:t>
            </a:r>
            <a:endParaRPr lang="es-CO" dirty="0"/>
          </a:p>
          <a:p>
            <a:r>
              <a:rPr lang="es-419" dirty="0"/>
              <a:t>La clase </a:t>
            </a:r>
            <a:r>
              <a:rPr lang="es-419" b="1" dirty="0" err="1"/>
              <a:t>SumCalculatorOutputter</a:t>
            </a:r>
            <a:r>
              <a:rPr lang="es-419" dirty="0"/>
              <a:t> quedará:</a:t>
            </a:r>
            <a:endParaRPr lang="es-CO" dirty="0"/>
          </a:p>
          <a:p>
            <a:endParaRPr lang="es-CO" dirty="0"/>
          </a:p>
        </p:txBody>
      </p:sp>
      <p:pic>
        <p:nvPicPr>
          <p:cNvPr id="4" name="Imagen 3" descr="https://lh3.googleusercontent.com/SeX9Zi62F7oVCyl409OPxZyGNqGWc0_Kv39vIrZhbv__-RLWODpso45vAyaZkLxjJLvgWm8kA6VmfWaHJmWb9pmgi-G9E7GNQnG147vT7evaHZh8RnWQghO9difYhAgFKco1sY5V">
            <a:extLst>
              <a:ext uri="{FF2B5EF4-FFF2-40B4-BE49-F238E27FC236}">
                <a16:creationId xmlns:a16="http://schemas.microsoft.com/office/drawing/2014/main" id="{80F08394-6366-4CB4-8007-75D6D959E41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5872" y="995337"/>
            <a:ext cx="5964897" cy="435133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2" descr="Resultado de imagen para unisabaneta logo">
            <a:extLst>
              <a:ext uri="{FF2B5EF4-FFF2-40B4-BE49-F238E27FC236}">
                <a16:creationId xmlns:a16="http://schemas.microsoft.com/office/drawing/2014/main" id="{1A4C7928-BA3A-4AF3-B4B7-B52912D873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2725" y="5457825"/>
            <a:ext cx="1819275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83362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38B628-FE45-4540-BD73-424E99427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4. Interface </a:t>
            </a:r>
            <a:r>
              <a:rPr lang="es-CO" b="1" dirty="0" err="1"/>
              <a:t>segregation</a:t>
            </a:r>
            <a:r>
              <a:rPr lang="es-CO" b="1" dirty="0"/>
              <a:t> </a:t>
            </a:r>
            <a:r>
              <a:rPr lang="es-CO" b="1" dirty="0" err="1"/>
              <a:t>principle</a:t>
            </a:r>
            <a:br>
              <a:rPr lang="es-CO" dirty="0"/>
            </a:b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C9C47E-1C7B-4431-B910-8921B2DE41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978" y="1825625"/>
            <a:ext cx="10734822" cy="2040572"/>
          </a:xfrm>
        </p:spPr>
        <p:txBody>
          <a:bodyPr/>
          <a:lstStyle/>
          <a:p>
            <a:r>
              <a:rPr lang="es-CO" b="1" i="1" dirty="0"/>
              <a:t>Una clase nunca debe ser forzada a implementar una interface que no usa, empleando métodos que no tiene por qué usar.</a:t>
            </a:r>
            <a:endParaRPr lang="es-CO" dirty="0"/>
          </a:p>
          <a:p>
            <a:r>
              <a:rPr lang="es-CO" dirty="0"/>
              <a:t>Sabemos que también tenemos figuras con volumen, por lo que podríamos añadir el método </a:t>
            </a:r>
            <a:r>
              <a:rPr lang="es-CO" i="1" dirty="0" err="1"/>
              <a:t>volume</a:t>
            </a:r>
            <a:r>
              <a:rPr lang="es-CO" dirty="0" err="1"/>
              <a:t>en</a:t>
            </a:r>
            <a:r>
              <a:rPr lang="es-CO" dirty="0"/>
              <a:t> la interface </a:t>
            </a:r>
            <a:r>
              <a:rPr lang="es-CO" b="1" dirty="0" err="1"/>
              <a:t>ShapeInterface</a:t>
            </a:r>
            <a:r>
              <a:rPr lang="es-CO" dirty="0"/>
              <a:t>:</a:t>
            </a:r>
          </a:p>
          <a:p>
            <a:endParaRPr lang="es-CO" dirty="0"/>
          </a:p>
        </p:txBody>
      </p:sp>
      <p:pic>
        <p:nvPicPr>
          <p:cNvPr id="4" name="Imagen 3" descr="https://lh5.googleusercontent.com/RQa_QGQiTHCKHJvCxU95ymQOMgUJjz0AKEaOuiQDsWebqOuiIL2tj5JEAJaumskVkTHdKgJbETudJIzHRNvhClq6fxd7wc8qbUJva88YNdItp1QgEij8kOkGpIps-jo4vcB_5xkX">
            <a:extLst>
              <a:ext uri="{FF2B5EF4-FFF2-40B4-BE49-F238E27FC236}">
                <a16:creationId xmlns:a16="http://schemas.microsoft.com/office/drawing/2014/main" id="{9C1CE5C2-D109-4901-8FEE-D8B71E6BCBC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286029"/>
            <a:ext cx="5492262" cy="204057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2" descr="Resultado de imagen para unisabaneta logo">
            <a:extLst>
              <a:ext uri="{FF2B5EF4-FFF2-40B4-BE49-F238E27FC236}">
                <a16:creationId xmlns:a16="http://schemas.microsoft.com/office/drawing/2014/main" id="{CABA20B4-8C6E-4BBF-8184-01E7E89E95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2725" y="5457825"/>
            <a:ext cx="1819275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8778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2066AA2F-8417-435D-82C0-3535F1369ECE}"/>
              </a:ext>
            </a:extLst>
          </p:cNvPr>
          <p:cNvSpPr/>
          <p:nvPr/>
        </p:nvSpPr>
        <p:spPr>
          <a:xfrm>
            <a:off x="1034435" y="1595400"/>
            <a:ext cx="10123130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CO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¿Dónde encontrar vídeos de Robert C. Martin para aprender fundamentos sólidos de programación?</a:t>
            </a:r>
            <a:endParaRPr lang="es-CO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485169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E13DEB-4B3D-4781-8257-A33EEECC3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0404" y="897157"/>
            <a:ext cx="4212102" cy="4351338"/>
          </a:xfrm>
        </p:spPr>
        <p:txBody>
          <a:bodyPr/>
          <a:lstStyle/>
          <a:p>
            <a:r>
              <a:rPr lang="es-CO" dirty="0"/>
              <a:t>Cualquier figura que creemos debe implementar el método </a:t>
            </a:r>
            <a:r>
              <a:rPr lang="es-CO" i="1" dirty="0" err="1"/>
              <a:t>volume</a:t>
            </a:r>
            <a:r>
              <a:rPr lang="es-CO" dirty="0"/>
              <a:t>, pero esto no es lo que queremos ya que fuerza a las figuras sin volumen a aplicar este método. Para solucionarlo podríamos crear una nueva interface </a:t>
            </a:r>
            <a:r>
              <a:rPr lang="es-CO" b="1" dirty="0" err="1"/>
              <a:t>SolidShapeInterface</a:t>
            </a:r>
            <a:r>
              <a:rPr lang="es-CO" dirty="0"/>
              <a:t>:</a:t>
            </a:r>
          </a:p>
          <a:p>
            <a:endParaRPr lang="es-CO" dirty="0"/>
          </a:p>
        </p:txBody>
      </p:sp>
      <p:pic>
        <p:nvPicPr>
          <p:cNvPr id="4" name="Imagen 3" descr="https://lh5.googleusercontent.com/GHfkFRDEj6p9vsFgsdpSx4xh7n26YTaBYmrHFVl-MutANVkIn6DXKENxvu1f0inJ8mIaTC1yLGk09JAXXWR46Hl8urn3Pu8ZiCa0008LEh_iViJ5T0E582XwP7JA_otsKGpUJhz6">
            <a:extLst>
              <a:ext uri="{FF2B5EF4-FFF2-40B4-BE49-F238E27FC236}">
                <a16:creationId xmlns:a16="http://schemas.microsoft.com/office/drawing/2014/main" id="{D80C56B3-B694-4284-A66D-A8554A57633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453634"/>
            <a:ext cx="6305037" cy="55814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809355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C612712-44A3-44AE-879A-30D6705E1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0720"/>
            <a:ext cx="10515600" cy="2535360"/>
          </a:xfrm>
        </p:spPr>
        <p:txBody>
          <a:bodyPr/>
          <a:lstStyle/>
          <a:p>
            <a:r>
              <a:rPr lang="es-419" dirty="0"/>
              <a:t>Esta forma es mejor, pero a la hora de hacer </a:t>
            </a:r>
            <a:r>
              <a:rPr lang="es-419" dirty="0" err="1"/>
              <a:t>type</a:t>
            </a:r>
            <a:r>
              <a:rPr lang="es-419" dirty="0"/>
              <a:t> </a:t>
            </a:r>
            <a:r>
              <a:rPr lang="es-419" dirty="0" err="1"/>
              <a:t>hinting</a:t>
            </a:r>
            <a:r>
              <a:rPr lang="es-419" dirty="0"/>
              <a:t> habría que elegir entre </a:t>
            </a:r>
            <a:r>
              <a:rPr lang="es-419" dirty="0" err="1"/>
              <a:t>ShapeInterface</a:t>
            </a:r>
            <a:r>
              <a:rPr lang="es-419" dirty="0"/>
              <a:t> o </a:t>
            </a:r>
            <a:r>
              <a:rPr lang="es-419" dirty="0" err="1"/>
              <a:t>SolidShapeInterface</a:t>
            </a:r>
            <a:r>
              <a:rPr lang="es-419" dirty="0"/>
              <a:t>.</a:t>
            </a:r>
            <a:endParaRPr lang="es-CO" dirty="0"/>
          </a:p>
          <a:p>
            <a:r>
              <a:rPr lang="es-419" dirty="0"/>
              <a:t>Para solucionar esto, podemos crear otra interface, </a:t>
            </a:r>
            <a:r>
              <a:rPr lang="es-419" b="1" dirty="0" err="1"/>
              <a:t>ManageShapeInterface</a:t>
            </a:r>
            <a:r>
              <a:rPr lang="es-419" dirty="0"/>
              <a:t>, e implementarla en las figuras con y sin volumen, de esta forma puedes ver fácilmente que tiene un API para administrar las figuras:</a:t>
            </a:r>
            <a:endParaRPr lang="es-CO" dirty="0"/>
          </a:p>
          <a:p>
            <a:endParaRPr lang="es-CO" dirty="0"/>
          </a:p>
        </p:txBody>
      </p:sp>
      <p:pic>
        <p:nvPicPr>
          <p:cNvPr id="4" name="Imagen 3" descr="https://lh4.googleusercontent.com/glV4St2SKO_2OPV9PWOrreGSLDy_isO0DrgtGljYPuFEmqvSCJSvXPDy4kMMhLK1cMzPNtkX40fCCZSoeaX2t_3Rrvtxk86fFyBEhOZCmwhYqyGrmWBhm8xO89UY2e7MkmtZtX3z">
            <a:extLst>
              <a:ext uri="{FF2B5EF4-FFF2-40B4-BE49-F238E27FC236}">
                <a16:creationId xmlns:a16="http://schemas.microsoft.com/office/drawing/2014/main" id="{C3B76FE7-E4A3-428A-AA6B-0C271839E27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2867" y="3038622"/>
            <a:ext cx="7695027" cy="36530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2" descr="Resultado de imagen para unisabaneta logo">
            <a:extLst>
              <a:ext uri="{FF2B5EF4-FFF2-40B4-BE49-F238E27FC236}">
                <a16:creationId xmlns:a16="http://schemas.microsoft.com/office/drawing/2014/main" id="{755417B2-73E2-48E6-B370-F2A20C627D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2725" y="5457825"/>
            <a:ext cx="1819275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98289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C2E6FE-16B1-47E1-BF70-9BBB03E7E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5. </a:t>
            </a:r>
            <a:r>
              <a:rPr lang="es-CO" b="1" dirty="0" err="1"/>
              <a:t>Dependency</a:t>
            </a:r>
            <a:r>
              <a:rPr lang="es-CO" b="1" dirty="0"/>
              <a:t> </a:t>
            </a:r>
            <a:r>
              <a:rPr lang="es-CO" b="1" dirty="0" err="1"/>
              <a:t>inversion</a:t>
            </a:r>
            <a:r>
              <a:rPr lang="es-CO" b="1" dirty="0"/>
              <a:t> </a:t>
            </a:r>
            <a:r>
              <a:rPr lang="es-CO" b="1" dirty="0" err="1"/>
              <a:t>principle</a:t>
            </a:r>
            <a:br>
              <a:rPr lang="es-CO" dirty="0"/>
            </a:b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02B6DF-24B8-4040-9828-1B2E96A64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b="1" i="1" dirty="0"/>
              <a:t>Las entidades deben depender de abstracciones no de concreciones. El módulo de alto nivel no debe depender del módulo de bajo nivel, pero deben depender de abstracciones.</a:t>
            </a:r>
            <a:endParaRPr lang="es-CO" dirty="0"/>
          </a:p>
          <a:p>
            <a:r>
              <a:rPr lang="es-CO" dirty="0"/>
              <a:t>Cambiamos ahora el ejemplo por uno relacionado con </a:t>
            </a:r>
            <a:r>
              <a:rPr lang="es-CO" b="1" dirty="0"/>
              <a:t>bases de datos</a:t>
            </a:r>
            <a:r>
              <a:rPr lang="es-CO" dirty="0"/>
              <a:t>:</a:t>
            </a:r>
          </a:p>
          <a:p>
            <a:endParaRPr lang="es-CO" dirty="0"/>
          </a:p>
        </p:txBody>
      </p:sp>
      <p:pic>
        <p:nvPicPr>
          <p:cNvPr id="4" name="Picture 2" descr="Resultado de imagen para unisabaneta logo">
            <a:extLst>
              <a:ext uri="{FF2B5EF4-FFF2-40B4-BE49-F238E27FC236}">
                <a16:creationId xmlns:a16="http://schemas.microsoft.com/office/drawing/2014/main" id="{061E1E7F-053D-407A-A443-79F74D320F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2725" y="5457825"/>
            <a:ext cx="1819275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 descr="https://lh5.googleusercontent.com/fnRX_WNFf0C56K6rPrnNbuW775QQA-k6WDbEFD0nicCS6ovieFpp63QCNP9G2906LZhWki7JyMNsOsd2sWKInX51TXbKh1ZTJe0L-v8w3UBIgmL98TF7-1xTES0MUFWA71i3S2VE">
            <a:extLst>
              <a:ext uri="{FF2B5EF4-FFF2-40B4-BE49-F238E27FC236}">
                <a16:creationId xmlns:a16="http://schemas.microsoft.com/office/drawing/2014/main" id="{37E8266D-B0F8-45F5-BBDF-0EFBD3BEFEC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378" y="4053644"/>
            <a:ext cx="5025560" cy="23628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894287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ED1FC7-781B-49FF-9EEE-41C8144D9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84616"/>
            <a:ext cx="10515600" cy="4351338"/>
          </a:xfrm>
        </p:spPr>
        <p:txBody>
          <a:bodyPr/>
          <a:lstStyle/>
          <a:p>
            <a:r>
              <a:rPr lang="es-419" b="1" dirty="0" err="1"/>
              <a:t>MySQLConnection</a:t>
            </a:r>
            <a:r>
              <a:rPr lang="es-419" dirty="0"/>
              <a:t> es el módulo de bajo nivel, mientras que </a:t>
            </a:r>
            <a:r>
              <a:rPr lang="es-419" b="1" dirty="0" err="1"/>
              <a:t>PasswordReminder</a:t>
            </a:r>
            <a:r>
              <a:rPr lang="es-419" dirty="0"/>
              <a:t> es de alto nivel. Este ejemplo no respeta el </a:t>
            </a:r>
            <a:r>
              <a:rPr lang="es-419" b="1" dirty="0"/>
              <a:t>principio SOLID</a:t>
            </a:r>
            <a:r>
              <a:rPr lang="es-419" dirty="0"/>
              <a:t> de </a:t>
            </a:r>
            <a:r>
              <a:rPr lang="es-419" b="1" dirty="0" err="1"/>
              <a:t>dependency</a:t>
            </a:r>
            <a:r>
              <a:rPr lang="es-419" b="1" dirty="0"/>
              <a:t> </a:t>
            </a:r>
            <a:r>
              <a:rPr lang="es-419" b="1" dirty="0" err="1"/>
              <a:t>inversion</a:t>
            </a:r>
            <a:r>
              <a:rPr lang="es-419" dirty="0"/>
              <a:t> ya que se está forzando a la clase </a:t>
            </a:r>
            <a:r>
              <a:rPr lang="es-419" dirty="0" err="1"/>
              <a:t>PasswordReminder</a:t>
            </a:r>
            <a:r>
              <a:rPr lang="es-419" dirty="0"/>
              <a:t> a depender en la clase </a:t>
            </a:r>
            <a:r>
              <a:rPr lang="es-419" dirty="0" err="1"/>
              <a:t>MySQLConnection</a:t>
            </a:r>
            <a:r>
              <a:rPr lang="es-419" dirty="0"/>
              <a:t>.</a:t>
            </a:r>
            <a:endParaRPr lang="es-CO" dirty="0"/>
          </a:p>
          <a:p>
            <a:r>
              <a:rPr lang="es-419" dirty="0"/>
              <a:t>Si después quieres cambiar el motor de base de datos tendrás que cambiar la clase </a:t>
            </a:r>
            <a:r>
              <a:rPr lang="es-419" dirty="0" err="1"/>
              <a:t>PasswordReminder</a:t>
            </a:r>
            <a:r>
              <a:rPr lang="es-419" dirty="0"/>
              <a:t> también, lo que viola el </a:t>
            </a:r>
            <a:r>
              <a:rPr lang="es-419" b="1" dirty="0"/>
              <a:t>principio open-</a:t>
            </a:r>
            <a:r>
              <a:rPr lang="es-419" b="1" dirty="0" err="1"/>
              <a:t>closed</a:t>
            </a:r>
            <a:r>
              <a:rPr lang="es-419" dirty="0"/>
              <a:t>.</a:t>
            </a:r>
            <a:endParaRPr lang="es-CO" dirty="0"/>
          </a:p>
          <a:p>
            <a:r>
              <a:rPr lang="es-419" dirty="0"/>
              <a:t>A la clase </a:t>
            </a:r>
            <a:r>
              <a:rPr lang="es-419" dirty="0" err="1"/>
              <a:t>PasswordReminder</a:t>
            </a:r>
            <a:r>
              <a:rPr lang="es-419" dirty="0"/>
              <a:t> no debería importarle que base de datos emplea tu </a:t>
            </a:r>
            <a:r>
              <a:rPr lang="es-419" b="1" dirty="0"/>
              <a:t>aplicación</a:t>
            </a:r>
            <a:r>
              <a:rPr lang="es-419" dirty="0"/>
              <a:t>, y para solucionarlo empleamos una interface:</a:t>
            </a:r>
            <a:endParaRPr lang="es-CO" dirty="0"/>
          </a:p>
          <a:p>
            <a:endParaRPr lang="es-CO" dirty="0"/>
          </a:p>
        </p:txBody>
      </p:sp>
      <p:pic>
        <p:nvPicPr>
          <p:cNvPr id="4" name="Imagen 3" descr="https://lh5.googleusercontent.com/PU4njcGi4cCucgW-3tFvoOKD8fuEQIHe-pIcBTvM9GKbBkx-_dICFXzOqZFqRG5FoRrNYS5D2IITpxAIvEAyWlDuVbH17PhVr-WnC3yi2qCGGxr8wtNg7KktQs1BBqxMSIGMyiGt">
            <a:extLst>
              <a:ext uri="{FF2B5EF4-FFF2-40B4-BE49-F238E27FC236}">
                <a16:creationId xmlns:a16="http://schemas.microsoft.com/office/drawing/2014/main" id="{17AF4388-EFED-4471-9996-01DB9B525D8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300" y="5209149"/>
            <a:ext cx="6415186" cy="137453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2" descr="Resultado de imagen para unisabaneta logo">
            <a:extLst>
              <a:ext uri="{FF2B5EF4-FFF2-40B4-BE49-F238E27FC236}">
                <a16:creationId xmlns:a16="http://schemas.microsoft.com/office/drawing/2014/main" id="{682DD7DE-B3DF-402F-BDF7-8C26B24B17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2725" y="5457825"/>
            <a:ext cx="1819275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60959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68D827-B4DF-4299-BED3-89A2E8D55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1425" y="520510"/>
            <a:ext cx="5353051" cy="6050348"/>
          </a:xfrm>
        </p:spPr>
        <p:txBody>
          <a:bodyPr>
            <a:normAutofit/>
          </a:bodyPr>
          <a:lstStyle/>
          <a:p>
            <a:r>
              <a:rPr lang="es-419" dirty="0"/>
              <a:t>La interface tiene un método </a:t>
            </a:r>
            <a:r>
              <a:rPr lang="es-419" dirty="0" err="1"/>
              <a:t>connect</a:t>
            </a:r>
            <a:r>
              <a:rPr lang="es-419" dirty="0"/>
              <a:t> y la clase </a:t>
            </a:r>
            <a:r>
              <a:rPr lang="es-419" dirty="0" err="1"/>
              <a:t>MySQLConnection</a:t>
            </a:r>
            <a:r>
              <a:rPr lang="es-419" dirty="0"/>
              <a:t> implementa esta interface. En lugar de hacer </a:t>
            </a:r>
            <a:r>
              <a:rPr lang="es-419" dirty="0" err="1"/>
              <a:t>type</a:t>
            </a:r>
            <a:r>
              <a:rPr lang="es-419" dirty="0"/>
              <a:t> </a:t>
            </a:r>
            <a:r>
              <a:rPr lang="es-419" dirty="0" err="1"/>
              <a:t>hinting</a:t>
            </a:r>
            <a:r>
              <a:rPr lang="es-419" dirty="0"/>
              <a:t> con la clase </a:t>
            </a:r>
            <a:r>
              <a:rPr lang="es-419" dirty="0" err="1"/>
              <a:t>MySQLConnection</a:t>
            </a:r>
            <a:r>
              <a:rPr lang="es-419" dirty="0"/>
              <a:t> en </a:t>
            </a:r>
            <a:r>
              <a:rPr lang="es-419" dirty="0" err="1"/>
              <a:t>PasswordReminder</a:t>
            </a:r>
            <a:r>
              <a:rPr lang="es-419" dirty="0"/>
              <a:t>, lo hacemos con la interface, de forma que no importa el tipo de base de datos que empleemos, que </a:t>
            </a:r>
            <a:r>
              <a:rPr lang="es-419" dirty="0" err="1"/>
              <a:t>PasswordReminder</a:t>
            </a:r>
            <a:r>
              <a:rPr lang="es-419" dirty="0"/>
              <a:t> conectará a la </a:t>
            </a:r>
            <a:r>
              <a:rPr lang="es-CO" altLang="es-CO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base de datos sin problemas:</a:t>
            </a:r>
            <a:endParaRPr lang="es-CO" altLang="es-CO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s-419" dirty="0"/>
          </a:p>
          <a:p>
            <a:pPr marL="0" indent="0">
              <a:buNone/>
            </a:pPr>
            <a:endParaRPr lang="es-CO" dirty="0"/>
          </a:p>
        </p:txBody>
      </p:sp>
      <p:pic>
        <p:nvPicPr>
          <p:cNvPr id="3076" name="Imagen 1" descr="https://lh6.googleusercontent.com/h_oxedzN5f8d5_dt0vDJy7CbgriN2Bbor4UxypCn3Nq2tufSd-kpuvu0f6Bs0aPIAijD6OYDJL-th2Uu2T4mQlOWmaqdC4GnzRsmcyUOjlpRzLNPbgbDz2QwqvRfne8JJuiSEc5V">
            <a:extLst>
              <a:ext uri="{FF2B5EF4-FFF2-40B4-BE49-F238E27FC236}">
                <a16:creationId xmlns:a16="http://schemas.microsoft.com/office/drawing/2014/main" id="{980C9D58-265E-4177-9888-3EEDEDBFE2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" y="647117"/>
            <a:ext cx="5353051" cy="468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798569B-02E8-4FCC-9BC4-137CF0D4F7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677" y="287992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CO" altLang="es-C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Picture 2" descr="Resultado de imagen para unisabaneta logo">
            <a:extLst>
              <a:ext uri="{FF2B5EF4-FFF2-40B4-BE49-F238E27FC236}">
                <a16:creationId xmlns:a16="http://schemas.microsoft.com/office/drawing/2014/main" id="{28BDB0AF-EE17-412C-98A8-CEEF39D9EE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2725" y="5457825"/>
            <a:ext cx="1819275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3149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391886"/>
            <a:ext cx="10515600" cy="5785077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En internet podemos encontrar demasiadas herramientas y vídeos para aprender fundamentos sólidos de programación, pero específicamente de Robert C. Martin tendremos que buscar muy bien por que no son fáciles de encontrar y la totalidad de sus videos están en inglés.</a:t>
            </a:r>
          </a:p>
          <a:p>
            <a:pPr algn="just">
              <a:lnSpc>
                <a:spcPct val="150000"/>
              </a:lnSpc>
            </a:pP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Resultado de imagen para unisabaneta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0686" y="5123612"/>
            <a:ext cx="2253525" cy="1734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3893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975360"/>
            <a:ext cx="10515600" cy="5201603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A continuación, mencionaré varios sitios web en donde podremos encontrar toda la información solicitada sobre fundamentos sólidos de programación.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4" name="Picture 2" descr="Resultado de imagen para unisabaneta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5520" y="5123612"/>
            <a:ext cx="2253525" cy="1734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8456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Clean Coders.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Clean coders es una página web en donde podrás encontrar toda la información de fundamentos sólidos de programación.</a:t>
            </a: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Es de resaltar que esta página web es totalmente en inglés y la totalidad de su contenido es de pago.</a:t>
            </a:r>
          </a:p>
          <a:p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https://cleancoders.com/videos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Resultado de imagen para unisabaneta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5851" y="5123612"/>
            <a:ext cx="2253525" cy="1734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672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GitHub Profile: unclebob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En la plataforma GitHub, Robert C. Martin, tiene creado un perfil llamado unclebob, donde monta toda clase de código y repositorios donde podremos ver más de cerca su trabajo en la programación y fundamentos sólidos.</a:t>
            </a: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Como sabemos la plataforma GitHub nos permite acceder a estos repositorios para así darles nuestro toque al código enseñado y/o estudiarlo.</a:t>
            </a:r>
          </a:p>
          <a:p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https://github.com/unclebob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Resultado de imagen para unisabaneta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5851" y="5123612"/>
            <a:ext cx="2253525" cy="1734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417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>
                <a:latin typeface="Arial" panose="020B0604020202020204" pitchFamily="34" charset="0"/>
                <a:cs typeface="Arial" panose="020B0604020202020204" pitchFamily="34" charset="0"/>
              </a:rPr>
              <a:t>Lista de reproducción en YouTube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Hay un canal en YouTube llamado Foobar Engineer que creó una lista de reproducción en YouTube sobre Robert C. Martin.</a:t>
            </a:r>
          </a:p>
          <a:p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Esta lista contiene 101 vídeos sobre Robert C. Martin enseñando y dando conferencias sobre programación y hablando sobre su famoso libro CleanCode.</a:t>
            </a:r>
          </a:p>
          <a:p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Es de resaltar que la totalidad de estos vídeos están en inglés.</a:t>
            </a:r>
          </a:p>
          <a:p>
            <a:endParaRPr lang="es-CO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https://www.youtube.com/playlist?list=PLcr1-V2ySv4Tf_xSLj2MbQZr78fUVQAua</a:t>
            </a:r>
            <a:endParaRPr lang="es-C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Resultado de imagen para unisabaneta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5851" y="5123612"/>
            <a:ext cx="2253525" cy="1734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041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>
                <a:latin typeface="Arial" panose="020B0604020202020204" pitchFamily="34" charset="0"/>
                <a:cs typeface="Arial" panose="020B0604020202020204" pitchFamily="34" charset="0"/>
              </a:rPr>
              <a:t>The Clean Code Blog.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También podremos encontrar un blog en donde Robert C. Martin escribe todos sus pensamientos y opiniones sobre la tecnología actual, a la que podríamos echar un vistazo para ver de que trata.</a:t>
            </a:r>
          </a:p>
          <a:p>
            <a:endParaRPr lang="es-CO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https://blog.cleancoder.com/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Resultado de imagen para unisabaneta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5851" y="5123612"/>
            <a:ext cx="2253525" cy="1734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3669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AA9120F2-16F0-4268-917B-A76C5AF71230}"/>
              </a:ext>
            </a:extLst>
          </p:cNvPr>
          <p:cNvSpPr/>
          <p:nvPr/>
        </p:nvSpPr>
        <p:spPr>
          <a:xfrm>
            <a:off x="1034435" y="1595400"/>
            <a:ext cx="1012313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CO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¿Qué marcos han adoptado principios SOLID?</a:t>
            </a:r>
            <a:endParaRPr lang="es-CO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046189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1134</TotalTime>
  <Words>1152</Words>
  <Application>Microsoft Office PowerPoint</Application>
  <PresentationFormat>Panorámica</PresentationFormat>
  <Paragraphs>67</Paragraphs>
  <Slides>24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Clean Coders.</vt:lpstr>
      <vt:lpstr>GitHub Profile: unclebob</vt:lpstr>
      <vt:lpstr>Lista de reproducción en YouTube</vt:lpstr>
      <vt:lpstr>The Clean Code Blog.</vt:lpstr>
      <vt:lpstr>Presentación de PowerPoint</vt:lpstr>
      <vt:lpstr>Single responsibility principle</vt:lpstr>
      <vt:lpstr>Presentación de PowerPoint</vt:lpstr>
      <vt:lpstr>Presentación de PowerPoint</vt:lpstr>
      <vt:lpstr>2. Open/Closed principle </vt:lpstr>
      <vt:lpstr>Presentación de PowerPoint</vt:lpstr>
      <vt:lpstr>Presentación de PowerPoint</vt:lpstr>
      <vt:lpstr>Presentación de PowerPoint</vt:lpstr>
      <vt:lpstr>3.Liskov substitution principle</vt:lpstr>
      <vt:lpstr>Presentación de PowerPoint</vt:lpstr>
      <vt:lpstr>4. Interface segregation principle </vt:lpstr>
      <vt:lpstr>Presentación de PowerPoint</vt:lpstr>
      <vt:lpstr>Presentación de PowerPoint</vt:lpstr>
      <vt:lpstr>5. Dependency inversion principle 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¿Dónde encontrar vídeos de Robert C. Martin para aprender fundamentos sólidos de programación?</dc:title>
  <dc:creator>Daniel Esteban</dc:creator>
  <cp:lastModifiedBy>Elkin</cp:lastModifiedBy>
  <cp:revision>17</cp:revision>
  <dcterms:created xsi:type="dcterms:W3CDTF">2018-10-23T04:23:56Z</dcterms:created>
  <dcterms:modified xsi:type="dcterms:W3CDTF">2018-10-28T21:28:58Z</dcterms:modified>
</cp:coreProperties>
</file>