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7" r:id="rId2"/>
    <p:sldId id="258" r:id="rId3"/>
    <p:sldId id="262" r:id="rId4"/>
    <p:sldId id="259" r:id="rId5"/>
    <p:sldId id="264" r:id="rId6"/>
    <p:sldId id="282" r:id="rId7"/>
    <p:sldId id="273" r:id="rId8"/>
    <p:sldId id="274" r:id="rId9"/>
    <p:sldId id="260" r:id="rId10"/>
    <p:sldId id="284" r:id="rId11"/>
    <p:sldId id="286" r:id="rId12"/>
    <p:sldId id="285" r:id="rId13"/>
    <p:sldId id="268" r:id="rId14"/>
    <p:sldId id="279" r:id="rId15"/>
    <p:sldId id="269" r:id="rId16"/>
    <p:sldId id="283" r:id="rId17"/>
    <p:sldId id="280" r:id="rId18"/>
    <p:sldId id="270" r:id="rId19"/>
    <p:sldId id="271" r:id="rId20"/>
    <p:sldId id="275" r:id="rId21"/>
    <p:sldId id="277" r:id="rId22"/>
    <p:sldId id="278" r:id="rId23"/>
    <p:sldId id="256"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2" d="100"/>
          <a:sy n="82" d="100"/>
        </p:scale>
        <p:origin x="52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E425B-2894-4318-AA7F-42BC23137CA4}" type="slidenum">
              <a:rPr lang="en-US" smtClean="0"/>
              <a:t>16</a:t>
            </a:fld>
            <a:endParaRPr lang="en-US"/>
          </a:p>
        </p:txBody>
      </p:sp>
    </p:spTree>
    <p:extLst>
      <p:ext uri="{BB962C8B-B14F-4D97-AF65-F5344CB8AC3E}">
        <p14:creationId xmlns:p14="http://schemas.microsoft.com/office/powerpoint/2010/main" val="1435147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we put the findings section on another</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19246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768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4262635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770539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0293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5067097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409536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8098679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16279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7229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6174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653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895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821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10735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810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664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9269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2757578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6.pn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smtClean="0">
                <a:solidFill>
                  <a:schemeClr val="bg1"/>
                </a:solidFill>
              </a:rPr>
              <a:t>Case Study 08</a:t>
            </a:r>
            <a:br>
              <a:rPr lang="en-US" dirty="0" smtClean="0">
                <a:solidFill>
                  <a:schemeClr val="bg1"/>
                </a:solidFill>
              </a:rPr>
            </a:br>
            <a:r>
              <a:rPr lang="en-US" sz="4400" dirty="0" smtClean="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smtClean="0">
                <a:solidFill>
                  <a:schemeClr val="bg1"/>
                </a:solidFill>
              </a:rPr>
              <a:t>Matthew </a:t>
            </a:r>
            <a:r>
              <a:rPr lang="en-US" i="1" dirty="0" err="1" smtClean="0">
                <a:solidFill>
                  <a:schemeClr val="bg1"/>
                </a:solidFill>
              </a:rPr>
              <a:t>Baldree</a:t>
            </a:r>
            <a:r>
              <a:rPr lang="en-US" i="1" dirty="0" smtClean="0">
                <a:solidFill>
                  <a:schemeClr val="bg1"/>
                </a:solidFill>
              </a:rPr>
              <a:t>, Ben Brock, Tom Elkins, Austin Kelly</a:t>
            </a:r>
            <a:endParaRPr lang="en-US" i="1" dirty="0">
              <a:solidFill>
                <a:schemeClr val="bg1"/>
              </a:solidFill>
            </a:endParaRP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age distributions vary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spTree>
    <p:extLst>
      <p:ext uri="{BB962C8B-B14F-4D97-AF65-F5344CB8AC3E}">
        <p14:creationId xmlns:p14="http://schemas.microsoft.com/office/powerpoint/2010/main" val="1886516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graphs telling us?</a:t>
            </a:r>
            <a:endParaRPr lang="en-US" dirty="0"/>
          </a:p>
        </p:txBody>
      </p:sp>
      <p:sp>
        <p:nvSpPr>
          <p:cNvPr id="3" name="Content Placeholder 2"/>
          <p:cNvSpPr>
            <a:spLocks noGrp="1"/>
          </p:cNvSpPr>
          <p:nvPr>
            <p:ph idx="1"/>
          </p:nvPr>
        </p:nvSpPr>
        <p:spPr/>
        <p:txBody>
          <a:bodyPr/>
          <a:lstStyle/>
          <a:p>
            <a:r>
              <a:rPr lang="en-US" dirty="0" smtClean="0"/>
              <a:t>The mean of the boxplot animation  has a gradual shift to the left, indicating a lower mean age of the Men as the years of the race progress. </a:t>
            </a:r>
          </a:p>
          <a:p>
            <a:r>
              <a:rPr lang="en-US" dirty="0" smtClean="0"/>
              <a:t>The histogram rolls to the left at the same rate, validating our observation of the boxplot.</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266026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race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258" y="1733075"/>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spTree>
    <p:extLst>
      <p:ext uri="{BB962C8B-B14F-4D97-AF65-F5344CB8AC3E}">
        <p14:creationId xmlns:p14="http://schemas.microsoft.com/office/powerpoint/2010/main" val="3560575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01262" y="270830"/>
            <a:ext cx="5934508" cy="648049"/>
          </a:xfrm>
        </p:spPr>
        <p:txBody>
          <a:bodyPr/>
          <a:lstStyle/>
          <a:p>
            <a:r>
              <a:rPr lang="en-US" dirty="0" smtClean="0"/>
              <a:t>Men’s Runner Results - Age</a:t>
            </a:r>
            <a:endParaRPr lang="en-US" dirty="0"/>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75244" y="1070652"/>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1301261" y="4794738"/>
            <a:ext cx="8323385" cy="1853246"/>
          </a:xfrm>
        </p:spPr>
        <p:txBody>
          <a:bodyPr/>
          <a:lstStyle/>
          <a:p>
            <a:r>
              <a:rPr lang="en-US" dirty="0" smtClean="0"/>
              <a:t>Boxplot distribution shows the average runner’s age decreases over the years</a:t>
            </a:r>
            <a:endParaRPr lang="en-US" dirty="0" smtClean="0"/>
          </a:p>
          <a:p>
            <a:r>
              <a:rPr lang="en-US" dirty="0" smtClean="0"/>
              <a:t>Density Plots indicate a shift to the left, validating the boxplot pattern. Vertical line is stationed at mean for 1999 and ends to the right of the mean for 2009.</a:t>
            </a:r>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578" y="918879"/>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1060919" y="2824673"/>
            <a:ext cx="4700953" cy="32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045568" y="1488831"/>
            <a:ext cx="0" cy="2672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287"/>
            <a:ext cx="5051965" cy="1478570"/>
          </a:xfrm>
        </p:spPr>
        <p:txBody>
          <a:bodyPr/>
          <a:lstStyle/>
          <a:p>
            <a:pPr algn="r"/>
            <a:r>
              <a:rPr lang="en-US" dirty="0"/>
              <a:t>Men’s Runner Results </a:t>
            </a:r>
            <a:r>
              <a:rPr lang="en-US" dirty="0" smtClean="0"/>
              <a:t>– </a:t>
            </a:r>
            <a:r>
              <a:rPr lang="en-US" dirty="0" smtClean="0"/>
              <a:t/>
            </a:r>
            <a:br>
              <a:rPr lang="en-US" dirty="0" smtClean="0"/>
            </a:br>
            <a:r>
              <a:rPr lang="en-US" dirty="0"/>
              <a:t>	</a:t>
            </a:r>
            <a:r>
              <a:rPr lang="en-US" dirty="0" smtClean="0"/>
              <a:t>Age </a:t>
            </a:r>
            <a:r>
              <a:rPr lang="en-US" dirty="0" smtClean="0"/>
              <a:t>(continued)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14</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8501"/>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9723" y="230821"/>
            <a:ext cx="4560276" cy="37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38200" y="2081989"/>
            <a:ext cx="5503303" cy="646331"/>
          </a:xfrm>
          <a:prstGeom prst="rect">
            <a:avLst/>
          </a:prstGeom>
          <a:noFill/>
        </p:spPr>
        <p:txBody>
          <a:bodyPr wrap="square" rtlCol="0">
            <a:spAutoFit/>
          </a:bodyPr>
          <a:lstStyle/>
          <a:p>
            <a:pPr algn="ctr"/>
            <a:r>
              <a:rPr lang="en-US" dirty="0" smtClean="0"/>
              <a:t>The histograms of the ages are relatively normal year over year</a:t>
            </a:r>
            <a:endParaRPr lang="en-US" dirty="0"/>
          </a:p>
        </p:txBody>
      </p:sp>
      <p:sp>
        <p:nvSpPr>
          <p:cNvPr id="7" name="TextBox 6"/>
          <p:cNvSpPr txBox="1"/>
          <p:nvPr/>
        </p:nvSpPr>
        <p:spPr>
          <a:xfrm>
            <a:off x="6869723" y="4032738"/>
            <a:ext cx="4560276" cy="1200329"/>
          </a:xfrm>
          <a:prstGeom prst="rect">
            <a:avLst/>
          </a:prstGeom>
          <a:noFill/>
        </p:spPr>
        <p:txBody>
          <a:bodyPr wrap="square" rtlCol="0">
            <a:spAutoFit/>
          </a:bodyPr>
          <a:lstStyle/>
          <a:p>
            <a:r>
              <a:rPr lang="en-US" dirty="0" smtClean="0"/>
              <a:t>QQ plots for each year also show a relatively flat line, indicating no true need for transformation of the data before proceeding. This data is normal! </a:t>
            </a:r>
            <a:endParaRPr lang="en-US" dirty="0"/>
          </a:p>
        </p:txBody>
      </p:sp>
    </p:spTree>
    <p:extLst>
      <p:ext uri="{BB962C8B-B14F-4D97-AF65-F5344CB8AC3E}">
        <p14:creationId xmlns:p14="http://schemas.microsoft.com/office/powerpoint/2010/main" val="217526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671824"/>
            <a:ext cx="5934508" cy="690317"/>
          </a:xfrm>
        </p:spPr>
        <p:txBody>
          <a:bodyPr/>
          <a:lstStyle/>
          <a:p>
            <a:r>
              <a:rPr lang="en-US" dirty="0" smtClean="0"/>
              <a:t>Men’s </a:t>
            </a:r>
            <a:r>
              <a:rPr lang="en-US" dirty="0"/>
              <a:t>Runner Results - </a:t>
            </a:r>
            <a:r>
              <a:rPr lang="en-US" dirty="0" smtClean="0"/>
              <a:t>Time</a:t>
            </a:r>
            <a:endParaRPr lang="en-US" dirty="0"/>
          </a:p>
        </p:txBody>
      </p:sp>
      <p:sp>
        <p:nvSpPr>
          <p:cNvPr id="4" name="Text Placeholder 3"/>
          <p:cNvSpPr>
            <a:spLocks noGrp="1"/>
          </p:cNvSpPr>
          <p:nvPr>
            <p:ph type="body" sz="half" idx="2"/>
          </p:nvPr>
        </p:nvSpPr>
        <p:spPr>
          <a:xfrm>
            <a:off x="754548" y="1897701"/>
            <a:ext cx="5934511" cy="3541714"/>
          </a:xfrm>
        </p:spPr>
        <p:txBody>
          <a:bodyPr/>
          <a:lstStyle/>
          <a:p>
            <a:r>
              <a:rPr lang="en-US" dirty="0" smtClean="0"/>
              <a:t>When compared side by side, the boxplot distribution at the top show an increase in average run times over the course of the 14 years. </a:t>
            </a:r>
          </a:p>
          <a:p>
            <a:endParaRPr lang="en-US" dirty="0" smtClean="0"/>
          </a:p>
          <a:p>
            <a:r>
              <a:rPr lang="en-US" dirty="0" smtClean="0"/>
              <a:t>The gradual increase in run times paired with the gradual decrease in age for the runners lead us to believe there were more serious, professional runners in 1999 than there were in 2012. </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420" y="136264"/>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420"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times vary by year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8760" y="1862259"/>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16</a:t>
            </a:fld>
            <a:endParaRPr lang="en-US"/>
          </a:p>
        </p:txBody>
      </p:sp>
      <p:sp>
        <p:nvSpPr>
          <p:cNvPr id="3" name="TextBox 2"/>
          <p:cNvSpPr txBox="1"/>
          <p:nvPr/>
        </p:nvSpPr>
        <p:spPr>
          <a:xfrm>
            <a:off x="1324708" y="1770185"/>
            <a:ext cx="3458307" cy="2031325"/>
          </a:xfrm>
          <a:prstGeom prst="rect">
            <a:avLst/>
          </a:prstGeom>
          <a:noFill/>
        </p:spPr>
        <p:txBody>
          <a:bodyPr wrap="square" rtlCol="0">
            <a:spAutoFit/>
          </a:bodyPr>
          <a:lstStyle/>
          <a:p>
            <a:r>
              <a:rPr lang="en-US" dirty="0" smtClean="0"/>
              <a:t>With this violin plot, we see the average run time gradually increasing over time. </a:t>
            </a:r>
          </a:p>
          <a:p>
            <a:endParaRPr lang="en-US" dirty="0"/>
          </a:p>
          <a:p>
            <a:r>
              <a:rPr lang="en-US" dirty="0" smtClean="0"/>
              <a:t>The most dramatic shift is when the animation returns to 1999 from 2012.</a:t>
            </a:r>
            <a:endParaRPr lang="en-US" dirty="0"/>
          </a:p>
        </p:txBody>
      </p:sp>
    </p:spTree>
    <p:extLst>
      <p:ext uri="{BB962C8B-B14F-4D97-AF65-F5344CB8AC3E}">
        <p14:creationId xmlns:p14="http://schemas.microsoft.com/office/powerpoint/2010/main" val="2807468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954587" cy="1478570"/>
          </a:xfrm>
        </p:spPr>
        <p:txBody>
          <a:bodyPr/>
          <a:lstStyle/>
          <a:p>
            <a:r>
              <a:rPr lang="en-US" dirty="0"/>
              <a:t>Men’s Runner Results </a:t>
            </a:r>
            <a:r>
              <a:rPr lang="en-US" dirty="0" smtClean="0"/>
              <a:t/>
            </a:r>
            <a:br>
              <a:rPr lang="en-US" dirty="0" smtClean="0"/>
            </a:br>
            <a:r>
              <a:rPr lang="en-US" dirty="0" smtClean="0"/>
              <a:t>– </a:t>
            </a:r>
            <a:r>
              <a:rPr lang="en-US" dirty="0" smtClean="0"/>
              <a:t>Time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17</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79" r="3479"/>
          <a:stretch>
            <a:fillRect/>
          </a:stretch>
        </p:blipFill>
        <p:spPr bwMode="auto">
          <a:xfrm>
            <a:off x="6465780" y="3397784"/>
            <a:ext cx="4021028" cy="340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780" y="185815"/>
            <a:ext cx="4021028" cy="308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9291" y="2097088"/>
            <a:ext cx="6013939" cy="1200329"/>
          </a:xfrm>
          <a:prstGeom prst="rect">
            <a:avLst/>
          </a:prstGeom>
          <a:noFill/>
        </p:spPr>
        <p:txBody>
          <a:bodyPr wrap="square" rtlCol="0">
            <a:spAutoFit/>
          </a:bodyPr>
          <a:lstStyle/>
          <a:p>
            <a:r>
              <a:rPr lang="en-US" dirty="0" smtClean="0"/>
              <a:t>Looking at the QQ plots for the average run time year over year, we see this data is relatively normal as well. </a:t>
            </a:r>
          </a:p>
          <a:p>
            <a:endParaRPr lang="en-US" dirty="0" smtClean="0"/>
          </a:p>
          <a:p>
            <a:r>
              <a:rPr lang="en-US" dirty="0" smtClean="0"/>
              <a:t>This can also be seen with the matrix of histograms. </a:t>
            </a:r>
            <a:endParaRPr lang="en-US" dirty="0"/>
          </a:p>
        </p:txBody>
      </p:sp>
      <p:pic>
        <p:nvPicPr>
          <p:cNvPr id="8" name="Content Placeholder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05072" y="3397784"/>
            <a:ext cx="4577319" cy="336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80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Runners Results</a:t>
            </a:r>
            <a:br>
              <a:rPr lang="en-US" dirty="0" smtClean="0"/>
            </a:br>
            <a:r>
              <a:rPr lang="en-US" dirty="0" smtClean="0"/>
              <a:t>Age versus Time and Age per Year</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XY Plot – Time versus Age by Year</a:t>
            </a:r>
          </a:p>
          <a:p>
            <a:r>
              <a:rPr lang="en-US" dirty="0" smtClean="0"/>
              <a:t>XY Plot – Time vs Age Regression by  Year</a:t>
            </a:r>
          </a:p>
          <a:p>
            <a:r>
              <a:rPr lang="en-US" dirty="0" smtClean="0"/>
              <a:t>XY Plot –  Time vs. </a:t>
            </a:r>
            <a:r>
              <a:rPr lang="en-US" dirty="0" err="1" smtClean="0"/>
              <a:t>Avg</a:t>
            </a:r>
            <a:r>
              <a:rPr lang="en-US" dirty="0" smtClean="0"/>
              <a:t> Time for </a:t>
            </a:r>
            <a:r>
              <a:rPr lang="en-US" dirty="0" err="1" smtClean="0"/>
              <a:t>Avg</a:t>
            </a:r>
            <a:r>
              <a:rPr lang="en-US" dirty="0" smtClean="0"/>
              <a:t> Age</a:t>
            </a:r>
          </a:p>
          <a:p>
            <a:r>
              <a:rPr lang="en-US" dirty="0" smtClean="0"/>
              <a:t>XY Plot – Age vs. </a:t>
            </a:r>
            <a:r>
              <a:rPr lang="en-US" dirty="0" err="1" smtClean="0"/>
              <a:t>Avg</a:t>
            </a:r>
            <a:r>
              <a:rPr lang="en-US" dirty="0" smtClean="0"/>
              <a:t> Age by Year</a:t>
            </a:r>
          </a:p>
          <a:p>
            <a:r>
              <a:rPr lang="en-US" dirty="0" smtClean="0"/>
              <a:t>XY Plot – Time vs. </a:t>
            </a:r>
            <a:r>
              <a:rPr lang="en-US" dirty="0" err="1" smtClean="0"/>
              <a:t>Avg</a:t>
            </a:r>
            <a:r>
              <a:rPr lang="en-US"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18</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59" y="812708"/>
            <a:ext cx="313764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976" y="1030288"/>
            <a:ext cx="2994213" cy="228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9" y="3319369"/>
            <a:ext cx="3137648"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553" y="3319369"/>
            <a:ext cx="2886636"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92" y="3841376"/>
            <a:ext cx="4056249" cy="241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3961866" y="3425941"/>
            <a:ext cx="3179576" cy="222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r>
              <a:rPr lang="en-US" dirty="0" smtClean="0"/>
              <a:t>XY Plot – Time vs. </a:t>
            </a:r>
            <a:r>
              <a:rPr lang="en-US" dirty="0" err="1" smtClean="0"/>
              <a:t>Avg</a:t>
            </a:r>
            <a:r>
              <a:rPr lang="en-US" dirty="0" smtClean="0"/>
              <a:t> Time by Year for Age Group 40-49</a:t>
            </a:r>
          </a:p>
          <a:p>
            <a:r>
              <a:rPr lang="en-US" dirty="0" smtClean="0"/>
              <a:t>XY Plot – Time vs. Std. Dev Time vs </a:t>
            </a:r>
            <a:r>
              <a:rPr lang="en-US" dirty="0" err="1" smtClean="0"/>
              <a:t>Std</a:t>
            </a:r>
            <a:r>
              <a:rPr lang="en-US" dirty="0" smtClean="0"/>
              <a:t> Dev Age</a:t>
            </a:r>
          </a:p>
          <a:p>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70" y="3452183"/>
            <a:ext cx="2725271" cy="216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005012"/>
            <a:ext cx="10515600" cy="4351338"/>
          </a:xfrm>
        </p:spPr>
        <p:txBody>
          <a:bodyPr/>
          <a:lstStyle/>
          <a:p>
            <a:r>
              <a:rPr lang="en-US" i="1" dirty="0" smtClean="0"/>
              <a:t>We will be analyzing data from the annual Washington D.C. Cherry Blossom Race; Years: 1999-2012. There is a noticeable difference of age distribution over the years along with average run times. We will use statistical methods to explore and examine the change of the runners over time to help determine significant events in the history of the race.</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314856" y="3651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Variables (DV).</a:t>
            </a:r>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p:txBody>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p:txBody>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lstStyle/>
          <a:p>
            <a:r>
              <a:rPr lang="en-US" dirty="0" smtClean="0"/>
              <a:t>Models used</a:t>
            </a:r>
          </a:p>
          <a:p>
            <a:pPr lvl="1"/>
            <a:r>
              <a:rPr lang="en-US" dirty="0" smtClean="0"/>
              <a:t>T-Test</a:t>
            </a:r>
          </a:p>
          <a:p>
            <a:pPr lvl="2"/>
            <a:r>
              <a:rPr lang="en-US" dirty="0" smtClean="0"/>
              <a:t>2009 compared to 2010 age group means</a:t>
            </a:r>
          </a:p>
          <a:p>
            <a:pPr lvl="1"/>
            <a:r>
              <a:rPr lang="en-US" dirty="0" smtClean="0"/>
              <a:t>Chi-Square</a:t>
            </a:r>
          </a:p>
          <a:p>
            <a:pPr lvl="2"/>
            <a:r>
              <a:rPr lang="en-US" dirty="0" smtClean="0"/>
              <a:t>Compared two or more </a:t>
            </a:r>
            <a:r>
              <a:rPr lang="en-US" smtClean="0"/>
              <a:t>groups variances</a:t>
            </a:r>
            <a:endParaRPr lang="en-US" dirty="0"/>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2524" y="18089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804234" flipH="1">
            <a:off x="9621816" y="1035750"/>
            <a:ext cx="1992995" cy="100895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8880648" y="4809976"/>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2314" y="259833"/>
            <a:ext cx="1791068" cy="369332"/>
          </a:xfrm>
          <a:prstGeom prst="rect">
            <a:avLst/>
          </a:prstGeom>
        </p:spPr>
        <p:txBody>
          <a:bodyPr wrap="none">
            <a:spAutoFit/>
          </a:bodyPr>
          <a:lstStyle/>
          <a:p>
            <a:r>
              <a:rPr lang="en-US" dirty="0" smtClean="0"/>
              <a:t>from </a:t>
            </a:r>
            <a:r>
              <a:rPr lang="en-US" dirty="0" smtClean="0">
                <a:hlinkClick r:id="rId6"/>
              </a:rPr>
              <a:t>Lottery FAQ</a:t>
            </a:r>
            <a:endParaRPr lang="en-US" dirty="0" smtClean="0"/>
          </a:p>
        </p:txBody>
      </p:sp>
      <mc:AlternateContent xmlns:mc="http://schemas.openxmlformats.org/markup-compatibility/2006" xmlns:a14="http://schemas.microsoft.com/office/drawing/2010/main">
        <mc:Choice Requires="a14">
          <p:sp>
            <p:nvSpPr>
              <p:cNvPr id="10" name="TextBox 9"/>
              <p:cNvSpPr txBox="1"/>
              <p:nvPr/>
            </p:nvSpPr>
            <p:spPr>
              <a:xfrm>
                <a:off x="8739238" y="2429733"/>
                <a:ext cx="3180914" cy="2246769"/>
              </a:xfrm>
              <a:prstGeom prst="rect">
                <a:avLst/>
              </a:prstGeom>
              <a:noFill/>
            </p:spPr>
            <p:txBody>
              <a:bodyPr wrap="square" rtlCol="0">
                <a:spAutoFit/>
              </a:bodyPr>
              <a:lstStyle/>
              <a:p>
                <a:r>
                  <a:rPr lang="en-US" sz="1400" b="1" dirty="0" smtClean="0">
                    <a:solidFill>
                      <a:schemeClr val="accent2"/>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u="sng" dirty="0" smtClean="0"/>
                  <a:t>are</a:t>
                </a:r>
                <a:r>
                  <a:rPr lang="en-US" sz="1400" dirty="0" smtClean="0"/>
                  <a:t> different </a:t>
                </a:r>
              </a:p>
              <a:p>
                <a:pPr algn="r"/>
                <a:r>
                  <a:rPr lang="en-US" sz="1400" dirty="0" smtClean="0"/>
                  <a:t>(p-value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8" y="2429733"/>
                <a:ext cx="3180914" cy="2246769"/>
              </a:xfrm>
              <a:prstGeom prst="rect">
                <a:avLst/>
              </a:prstGeom>
              <a:blipFill rotWithShape="0">
                <a:blip r:embed="rId7"/>
                <a:stretch>
                  <a:fillRect l="-576" t="-543" r="-1919" b="-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94909" y="296219"/>
                <a:ext cx="355667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similar</a:t>
                </a:r>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4909" y="296219"/>
                <a:ext cx="3556679" cy="1815882"/>
              </a:xfrm>
              <a:prstGeom prst="rect">
                <a:avLst/>
              </a:prstGeom>
              <a:blipFill rotWithShape="0">
                <a:blip r:embed="rId8"/>
                <a:stretch>
                  <a:fillRect l="-514" t="-673" b="-2694"/>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429186080"/>
              </p:ext>
            </p:extLst>
          </p:nvPr>
        </p:nvGraphicFramePr>
        <p:xfrm>
          <a:off x="1768134" y="3037702"/>
          <a:ext cx="2832303" cy="2895600"/>
        </p:xfrm>
        <a:graphic>
          <a:graphicData uri="http://schemas.openxmlformats.org/drawingml/2006/table">
            <a:tbl>
              <a:tblPr firstRow="1" bandRow="1">
                <a:tableStyleId>{5C22544A-7EE6-4342-B048-85BDC9FD1C3A}</a:tableStyleId>
              </a:tblPr>
              <a:tblGrid>
                <a:gridCol w="698703"/>
                <a:gridCol w="740182"/>
                <a:gridCol w="647453"/>
                <a:gridCol w="7459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716006" y="5575694"/>
            <a:ext cx="3267894" cy="1169551"/>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were affected</a:t>
            </a:r>
            <a:endParaRPr lang="en-US" sz="1400" dirty="0"/>
          </a:p>
        </p:txBody>
      </p:sp>
      <p:sp>
        <p:nvSpPr>
          <p:cNvPr id="15" name="TextBox 14"/>
          <p:cNvSpPr txBox="1"/>
          <p:nvPr/>
        </p:nvSpPr>
        <p:spPr>
          <a:xfrm>
            <a:off x="2107528" y="2737286"/>
            <a:ext cx="1819409" cy="338554"/>
          </a:xfrm>
          <a:prstGeom prst="rect">
            <a:avLst/>
          </a:prstGeom>
          <a:noFill/>
        </p:spPr>
        <p:txBody>
          <a:bodyPr wrap="none" rtlCol="0">
            <a:spAutoFit/>
          </a:bodyPr>
          <a:lstStyle/>
          <a:p>
            <a:r>
              <a:rPr lang="en-US" sz="1600" b="1" dirty="0" smtClean="0">
                <a:solidFill>
                  <a:schemeClr val="accent5"/>
                </a:solidFill>
              </a:rPr>
              <a:t>Was it age-related?</a:t>
            </a:r>
            <a:endParaRPr lang="en-US" sz="1600" b="1" dirty="0">
              <a:solidFill>
                <a:schemeClr val="accent5"/>
              </a:solidFill>
            </a:endParaRPr>
          </a:p>
        </p:txBody>
      </p:sp>
      <p:sp>
        <p:nvSpPr>
          <p:cNvPr id="16" name="TextBox 15"/>
          <p:cNvSpPr txBox="1"/>
          <p:nvPr/>
        </p:nvSpPr>
        <p:spPr>
          <a:xfrm>
            <a:off x="5507850" y="2227981"/>
            <a:ext cx="2706959" cy="338554"/>
          </a:xfrm>
          <a:prstGeom prst="rect">
            <a:avLst/>
          </a:prstGeom>
          <a:noFill/>
        </p:spPr>
        <p:txBody>
          <a:bodyPr wrap="none" rtlCol="0">
            <a:spAutoFit/>
          </a:bodyPr>
          <a:lstStyle/>
          <a:p>
            <a:r>
              <a:rPr lang="en-US" sz="1600" b="1" dirty="0" smtClean="0">
                <a:solidFill>
                  <a:srgbClr val="00B050"/>
                </a:solidFill>
              </a:rPr>
              <a:t>Was it time/distance-related?</a:t>
            </a:r>
            <a:endParaRPr lang="en-US" sz="1600" b="1"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57332030"/>
              </p:ext>
            </p:extLst>
          </p:nvPr>
        </p:nvGraphicFramePr>
        <p:xfrm>
          <a:off x="5376432" y="2505001"/>
          <a:ext cx="2778809" cy="2625956"/>
        </p:xfrm>
        <a:graphic>
          <a:graphicData uri="http://schemas.openxmlformats.org/drawingml/2006/table">
            <a:tbl>
              <a:tblPr firstRow="1" bandRow="1">
                <a:tableStyleId>{93296810-A885-4BE3-A3E7-6D5BEEA58F35}</a:tableStyleId>
              </a:tblPr>
              <a:tblGrid>
                <a:gridCol w="715694"/>
                <a:gridCol w="655955"/>
                <a:gridCol w="655955"/>
                <a:gridCol w="751205"/>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376432" y="5130957"/>
            <a:ext cx="3921599"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not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669128" flipH="1">
            <a:off x="4208116" y="4518522"/>
            <a:ext cx="1236241" cy="777241"/>
          </a:xfrm>
          <a:prstGeom prst="rect">
            <a:avLst/>
          </a:prstGeom>
        </p:spPr>
      </p:pic>
      <p:pic>
        <p:nvPicPr>
          <p:cNvPr id="28" name="Picture 27"/>
          <p:cNvPicPr>
            <a:picLocks noChangeAspect="1"/>
          </p:cNvPicPr>
          <p:nvPr/>
        </p:nvPicPr>
        <p:blipFill rotWithShape="1">
          <a:blip r:embed="rId10" cstate="print">
            <a:duotone>
              <a:schemeClr val="accent4">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78527" y="2085896"/>
            <a:ext cx="1680519" cy="2310714"/>
          </a:xfrm>
          <a:prstGeom prst="rect">
            <a:avLst/>
          </a:prstGeom>
        </p:spPr>
      </p:pic>
      <p:sp>
        <p:nvSpPr>
          <p:cNvPr id="29" name="Rectangle 28"/>
          <p:cNvSpPr/>
          <p:nvPr/>
        </p:nvSpPr>
        <p:spPr>
          <a:xfrm>
            <a:off x="6765837" y="1845276"/>
            <a:ext cx="3399655"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14486" y="4185407"/>
            <a:ext cx="3058417" cy="255373"/>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35049" y="4439193"/>
            <a:ext cx="1223854" cy="245547"/>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3539699" cy="25537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759046" y="6437962"/>
            <a:ext cx="2841391" cy="255373"/>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9079" y="3277015"/>
            <a:ext cx="1526332" cy="3416320"/>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4190035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primary focus of this case study: </a:t>
            </a:r>
            <a:r>
              <a:rPr lang="en-US" i="1" dirty="0" smtClean="0"/>
              <a:t>“Getting the data into the right format.”</a:t>
            </a:r>
            <a:endParaRPr lang="en-US" dirty="0" smtClean="0"/>
          </a:p>
          <a:p>
            <a:r>
              <a:rPr lang="en-US" dirty="0" smtClean="0"/>
              <a:t>The results of each year of the race must be scraped from </a:t>
            </a:r>
            <a:r>
              <a:rPr lang="en-US" dirty="0" smtClean="0">
                <a:hlinkClick r:id="rId2"/>
              </a:rPr>
              <a:t>www.cherryblossom.org</a:t>
            </a:r>
            <a:r>
              <a:rPr lang="en-US" dirty="0" smtClean="0"/>
              <a:t> with multiple formats covering many years</a:t>
            </a:r>
          </a:p>
          <a:p>
            <a:r>
              <a:rPr lang="en-US" dirty="0" smtClean="0"/>
              <a:t>Runner-selection moved to a lottery system in 2009. The organization claims the introduction may have affected the geographic distribution of runners.</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4</a:t>
            </a:fld>
            <a:endParaRPr lang="en-US"/>
          </a:p>
        </p:txBody>
      </p:sp>
      <p:grpSp>
        <p:nvGrpSpPr>
          <p:cNvPr id="9" name="Group 8"/>
          <p:cNvGrpSpPr/>
          <p:nvPr/>
        </p:nvGrpSpPr>
        <p:grpSpPr>
          <a:xfrm>
            <a:off x="1141413" y="1714498"/>
            <a:ext cx="10515600" cy="4351338"/>
            <a:chOff x="1141413" y="1714498"/>
            <a:chExt cx="10515600" cy="4351338"/>
          </a:xfrm>
        </p:grpSpPr>
        <p:sp>
          <p:nvSpPr>
            <p:cNvPr id="5" name="Content Placeholder 2"/>
            <p:cNvSpPr txBox="1">
              <a:spLocks/>
            </p:cNvSpPr>
            <p:nvPr/>
          </p:nvSpPr>
          <p:spPr>
            <a:xfrm>
              <a:off x="1141413" y="17144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Data was loaded from Cherry Blossom and </a:t>
              </a:r>
              <a:r>
                <a:rPr lang="en-US" dirty="0" err="1" smtClean="0"/>
                <a:t>github</a:t>
              </a:r>
              <a:r>
                <a:rPr lang="en-US" dirty="0" smtClean="0"/>
                <a:t> sites.</a:t>
              </a:r>
            </a:p>
            <a:p>
              <a:pPr lvl="1"/>
              <a:r>
                <a:rPr lang="en-US" dirty="0" smtClean="0"/>
                <a:t>R data: 1999 and 2000 from </a:t>
              </a:r>
              <a:r>
                <a:rPr lang="en-US" dirty="0" err="1" smtClean="0"/>
                <a:t>dtkaplan</a:t>
              </a:r>
              <a:r>
                <a:rPr lang="en-US" dirty="0" smtClean="0"/>
                <a:t>/</a:t>
              </a:r>
              <a:r>
                <a:rPr lang="en-US" dirty="0" err="1" smtClean="0"/>
                <a:t>statisticalModeling</a:t>
              </a:r>
              <a:r>
                <a:rPr lang="en-US" dirty="0" smtClean="0"/>
                <a:t> site</a:t>
              </a:r>
            </a:p>
            <a:p>
              <a:pPr lvl="1"/>
              <a:r>
                <a:rPr lang="en-US" dirty="0" smtClean="0"/>
                <a:t>Web data: 2001 through 2012 from ”</a:t>
              </a:r>
              <a:r>
                <a:rPr lang="mr-IN" dirty="0" smtClean="0"/>
                <a:t>…</a:t>
              </a:r>
              <a:r>
                <a:rPr lang="en-US" dirty="0" smtClean="0"/>
                <a:t>/results/year/</a:t>
              </a:r>
              <a:r>
                <a:rPr lang="mr-IN" dirty="0" smtClean="0"/>
                <a:t>…</a:t>
              </a:r>
              <a:r>
                <a:rPr lang="en-US" dirty="0" smtClean="0"/>
                <a:t>” pages</a:t>
              </a:r>
            </a:p>
            <a:p>
              <a:pPr lvl="1"/>
              <a:endParaRPr lang="en-US" dirty="0" smtClean="0"/>
            </a:p>
            <a:p>
              <a:pPr lvl="1"/>
              <a:endParaRPr lang="en-US" dirty="0" smtClean="0"/>
            </a:p>
            <a:p>
              <a:r>
                <a:rPr lang="en-US" dirty="0" smtClean="0"/>
                <a:t>Data frames created from R and Web sites were merged into one data frame.</a:t>
              </a:r>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2842683" y="3260406"/>
              <a:ext cx="4254500" cy="571500"/>
            </a:xfrm>
            <a:prstGeom prst="rect">
              <a:avLst/>
            </a:prstGeom>
          </p:spPr>
        </p:pic>
        <p:pic>
          <p:nvPicPr>
            <p:cNvPr id="8" name="Picture 7"/>
            <p:cNvPicPr>
              <a:picLocks noChangeAspect="1"/>
            </p:cNvPicPr>
            <p:nvPr/>
          </p:nvPicPr>
          <p:blipFill>
            <a:blip r:embed="rId3"/>
            <a:stretch>
              <a:fillRect/>
            </a:stretch>
          </p:blipFill>
          <p:spPr>
            <a:xfrm>
              <a:off x="2588683" y="4926567"/>
              <a:ext cx="4508500" cy="1130300"/>
            </a:xfrm>
            <a:prstGeom prst="rect">
              <a:avLst/>
            </a:prstGeom>
          </p:spPr>
        </p:pic>
      </p:grpSp>
    </p:spTree>
    <p:extLst>
      <p:ext uri="{BB962C8B-B14F-4D97-AF65-F5344CB8AC3E}">
        <p14:creationId xmlns:p14="http://schemas.microsoft.com/office/powerpoint/2010/main" val="311716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 years 1999 and 2000</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
        <p:nvSpPr>
          <p:cNvPr id="6" name="Content Placeholder 2"/>
          <p:cNvSpPr>
            <a:spLocks noGrp="1"/>
          </p:cNvSpPr>
          <p:nvPr>
            <p:ph idx="1"/>
          </p:nvPr>
        </p:nvSpPr>
        <p:spPr>
          <a:xfrm>
            <a:off x="838200" y="1825625"/>
            <a:ext cx="10515599" cy="1685756"/>
          </a:xfrm>
        </p:spPr>
        <p:txBody>
          <a:bodyPr>
            <a:normAutofit fontScale="77500" lnSpcReduction="20000"/>
          </a:bodyPr>
          <a:lstStyle/>
          <a:p>
            <a:r>
              <a:rPr lang="en-US" dirty="0" smtClean="0"/>
              <a:t>Load </a:t>
            </a:r>
            <a:r>
              <a:rPr lang="en-US" dirty="0" err="1" smtClean="0"/>
              <a:t>devtools</a:t>
            </a:r>
            <a:r>
              <a:rPr lang="en-US" dirty="0" smtClean="0"/>
              <a:t> in order to load R library from </a:t>
            </a:r>
            <a:r>
              <a:rPr lang="en-US" dirty="0" err="1" smtClean="0"/>
              <a:t>github</a:t>
            </a:r>
            <a:r>
              <a:rPr lang="en-US" dirty="0" smtClean="0"/>
              <a:t>.</a:t>
            </a:r>
          </a:p>
          <a:p>
            <a:r>
              <a:rPr lang="en-US" dirty="0" smtClean="0"/>
              <a:t>Load data </a:t>
            </a:r>
            <a:r>
              <a:rPr lang="en-US" i="1" dirty="0" smtClean="0"/>
              <a:t>Runners </a:t>
            </a:r>
            <a:r>
              <a:rPr lang="en-US" dirty="0" smtClean="0"/>
              <a:t>and filter on years 1999 and 2000.</a:t>
            </a:r>
          </a:p>
          <a:p>
            <a:r>
              <a:rPr lang="en-US" dirty="0" smtClean="0"/>
              <a:t>Drop columns and appropriate data.</a:t>
            </a:r>
          </a:p>
          <a:p>
            <a:r>
              <a:rPr lang="en-US" dirty="0" smtClean="0"/>
              <a:t>Rename column.</a:t>
            </a:r>
          </a:p>
        </p:txBody>
      </p:sp>
      <p:pic>
        <p:nvPicPr>
          <p:cNvPr id="7" name="Picture 6"/>
          <p:cNvPicPr>
            <a:picLocks noChangeAspect="1"/>
          </p:cNvPicPr>
          <p:nvPr/>
        </p:nvPicPr>
        <p:blipFill>
          <a:blip r:embed="rId2"/>
          <a:stretch>
            <a:fillRect/>
          </a:stretch>
        </p:blipFill>
        <p:spPr>
          <a:xfrm>
            <a:off x="4038600" y="3265848"/>
            <a:ext cx="7484533" cy="2665581"/>
          </a:xfrm>
          <a:prstGeom prst="rect">
            <a:avLst/>
          </a:prstGeom>
        </p:spPr>
      </p:pic>
      <p:pic>
        <p:nvPicPr>
          <p:cNvPr id="8" name="Picture 7"/>
          <p:cNvPicPr>
            <a:picLocks noChangeAspect="1"/>
          </p:cNvPicPr>
          <p:nvPr/>
        </p:nvPicPr>
        <p:blipFill>
          <a:blip r:embed="rId3"/>
          <a:stretch>
            <a:fillRect/>
          </a:stretch>
        </p:blipFill>
        <p:spPr>
          <a:xfrm>
            <a:off x="0" y="4249388"/>
            <a:ext cx="3810000" cy="1257300"/>
          </a:xfrm>
          <a:prstGeom prst="rect">
            <a:avLst/>
          </a:prstGeom>
        </p:spPr>
      </p:pic>
    </p:spTree>
    <p:extLst>
      <p:ext uri="{BB962C8B-B14F-4D97-AF65-F5344CB8AC3E}">
        <p14:creationId xmlns:p14="http://schemas.microsoft.com/office/powerpoint/2010/main" val="2584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12"/>
            <a:ext cx="9905998" cy="1478570"/>
          </a:xfrm>
        </p:spPr>
        <p:txBody>
          <a:bodyPr/>
          <a:lstStyle/>
          <a:p>
            <a:r>
              <a:rPr lang="en-US" dirty="0" smtClean="0"/>
              <a:t>Data Loading: 2001 </a:t>
            </a:r>
            <a:r>
              <a:rPr lang="mr-IN" dirty="0" smtClean="0"/>
              <a:t>–</a:t>
            </a:r>
            <a:r>
              <a:rPr lang="en-US" dirty="0" smtClean="0"/>
              <a:t> 2012 Years</a:t>
            </a:r>
            <a:endParaRPr lang="en-US" dirty="0"/>
          </a:p>
        </p:txBody>
      </p:sp>
      <p:sp>
        <p:nvSpPr>
          <p:cNvPr id="3" name="Content Placeholder 2"/>
          <p:cNvSpPr>
            <a:spLocks noGrp="1"/>
          </p:cNvSpPr>
          <p:nvPr>
            <p:ph idx="1"/>
          </p:nvPr>
        </p:nvSpPr>
        <p:spPr>
          <a:xfrm>
            <a:off x="868055" y="867202"/>
            <a:ext cx="10452712" cy="4400293"/>
          </a:xfrm>
        </p:spPr>
        <p:txBody>
          <a:bodyPr/>
          <a:lstStyle/>
          <a:p>
            <a:r>
              <a:rPr lang="en-US" dirty="0" smtClean="0"/>
              <a:t>Extract data from web pages into table with year heading</a:t>
            </a:r>
          </a:p>
          <a:p>
            <a:endParaRPr lang="en-US" dirty="0"/>
          </a:p>
          <a:p>
            <a:endParaRPr lang="en-US" dirty="0" smtClean="0"/>
          </a:p>
          <a:p>
            <a:r>
              <a:rPr lang="en-US" dirty="0" smtClean="0"/>
              <a:t>Extract variables from tables and create data frame per year</a:t>
            </a:r>
          </a:p>
          <a:p>
            <a:endParaRPr lang="en-US" dirty="0" smtClean="0"/>
          </a:p>
          <a:p>
            <a:endParaRPr lang="en-US" dirty="0" smtClean="0"/>
          </a:p>
          <a:p>
            <a:r>
              <a:rPr lang="en-US" dirty="0" smtClean="0"/>
              <a:t>Merge yearly data frame into one data frame</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pic>
        <p:nvPicPr>
          <p:cNvPr id="5" name="Picture 4"/>
          <p:cNvPicPr>
            <a:picLocks noChangeAspect="1"/>
          </p:cNvPicPr>
          <p:nvPr/>
        </p:nvPicPr>
        <p:blipFill>
          <a:blip r:embed="rId2"/>
          <a:stretch>
            <a:fillRect/>
          </a:stretch>
        </p:blipFill>
        <p:spPr>
          <a:xfrm>
            <a:off x="3079099" y="1445835"/>
            <a:ext cx="3600450" cy="1119973"/>
          </a:xfrm>
          <a:prstGeom prst="rect">
            <a:avLst/>
          </a:prstGeom>
        </p:spPr>
      </p:pic>
      <p:pic>
        <p:nvPicPr>
          <p:cNvPr id="6" name="Picture 5"/>
          <p:cNvPicPr>
            <a:picLocks noChangeAspect="1"/>
          </p:cNvPicPr>
          <p:nvPr/>
        </p:nvPicPr>
        <p:blipFill>
          <a:blip r:embed="rId3"/>
          <a:stretch>
            <a:fillRect/>
          </a:stretch>
        </p:blipFill>
        <p:spPr>
          <a:xfrm>
            <a:off x="2069533" y="3320776"/>
            <a:ext cx="6464300" cy="965200"/>
          </a:xfrm>
          <a:prstGeom prst="rect">
            <a:avLst/>
          </a:prstGeom>
        </p:spPr>
      </p:pic>
      <p:pic>
        <p:nvPicPr>
          <p:cNvPr id="7" name="Picture 6"/>
          <p:cNvPicPr>
            <a:picLocks noChangeAspect="1"/>
          </p:cNvPicPr>
          <p:nvPr/>
        </p:nvPicPr>
        <p:blipFill>
          <a:blip r:embed="rId4"/>
          <a:stretch>
            <a:fillRect/>
          </a:stretch>
        </p:blipFill>
        <p:spPr>
          <a:xfrm>
            <a:off x="1704900" y="5040945"/>
            <a:ext cx="7193567" cy="1707563"/>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solidFill>
                  <a:schemeClr val="tx2">
                    <a:tint val="100000"/>
                    <a:shade val="90000"/>
                    <a:satMod val="250000"/>
                    <a:alpha val="100000"/>
                  </a:schemeClr>
                </a:solidFill>
              </a:rPr>
              <a:t>What Do Data Scientists Do?</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7</a:t>
            </a:fld>
            <a:endParaRPr lang="en-US"/>
          </a:p>
        </p:txBody>
      </p:sp>
    </p:spTree>
    <p:extLst>
      <p:ext uri="{BB962C8B-B14F-4D97-AF65-F5344CB8AC3E}">
        <p14:creationId xmlns:p14="http://schemas.microsoft.com/office/powerpoint/2010/main" val="152042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pic>
        <p:nvPicPr>
          <p:cNvPr id="5" name="Picture 4"/>
          <p:cNvPicPr>
            <a:picLocks noChangeAspect="1"/>
          </p:cNvPicPr>
          <p:nvPr/>
        </p:nvPicPr>
        <p:blipFill>
          <a:blip r:embed="rId2"/>
          <a:stretch>
            <a:fillRect/>
          </a:stretch>
        </p:blipFill>
        <p:spPr>
          <a:xfrm>
            <a:off x="5670764" y="2249487"/>
            <a:ext cx="6060165" cy="1619128"/>
          </a:xfrm>
          <a:prstGeom prst="rect">
            <a:avLst/>
          </a:prstGeom>
        </p:spPr>
      </p:pic>
    </p:spTree>
    <p:extLst>
      <p:ext uri="{BB962C8B-B14F-4D97-AF65-F5344CB8AC3E}">
        <p14:creationId xmlns:p14="http://schemas.microsoft.com/office/powerpoint/2010/main" val="240536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a:t>
            </a:r>
            <a:endParaRPr lang="en-US" dirty="0"/>
          </a:p>
        </p:txBody>
      </p:sp>
      <p:sp>
        <p:nvSpPr>
          <p:cNvPr id="3" name="Content Placeholder 2"/>
          <p:cNvSpPr>
            <a:spLocks noGrp="1"/>
          </p:cNvSpPr>
          <p:nvPr>
            <p:ph idx="1"/>
          </p:nvPr>
        </p:nvSpPr>
        <p:spPr/>
        <p:txBody>
          <a:bodyPr/>
          <a:lstStyle/>
          <a:p>
            <a:r>
              <a:rPr lang="en-US" dirty="0" smtClean="0"/>
              <a:t>Ben/Austin</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spTree>
    <p:extLst>
      <p:ext uri="{BB962C8B-B14F-4D97-AF65-F5344CB8AC3E}">
        <p14:creationId xmlns:p14="http://schemas.microsoft.com/office/powerpoint/2010/main" val="4270067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515</TotalTime>
  <Words>1192</Words>
  <Application>Microsoft Office PowerPoint</Application>
  <PresentationFormat>Widescreen</PresentationFormat>
  <Paragraphs>228</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Mangal</vt:lpstr>
      <vt:lpstr>Trebuchet MS</vt:lpstr>
      <vt:lpstr>Tw Cen MT</vt:lpstr>
      <vt:lpstr>Circuit</vt:lpstr>
      <vt:lpstr>Case Study 08 Chapter 2, Question 10</vt:lpstr>
      <vt:lpstr>Abstract</vt:lpstr>
      <vt:lpstr>Background</vt:lpstr>
      <vt:lpstr>Data Loading/Prep</vt:lpstr>
      <vt:lpstr>Data loading: years 1999 and 2000</vt:lpstr>
      <vt:lpstr>Data Loading: 2001 – 2012 Years</vt:lpstr>
      <vt:lpstr>What Do Data Scientists Do?</vt:lpstr>
      <vt:lpstr>Processing and Cleaning the Data</vt:lpstr>
      <vt:lpstr>Exploratory</vt:lpstr>
      <vt:lpstr>How age distributions vary by year</vt:lpstr>
      <vt:lpstr>What are these graphs telling us?</vt:lpstr>
      <vt:lpstr>Growth of race by year</vt:lpstr>
      <vt:lpstr>Men’s Runner Results - Age</vt:lpstr>
      <vt:lpstr>Men’s Runner Results –   Age (continued)</vt:lpstr>
      <vt:lpstr>Men’s Runner Results - Time</vt:lpstr>
      <vt:lpstr>How run times vary by year</vt:lpstr>
      <vt:lpstr>Men’s Runner Results  – Time (continued)</vt:lpstr>
      <vt:lpstr>Men’s Runners Results Age versus Time and Age per Year</vt:lpstr>
      <vt:lpstr>More …..</vt:lpstr>
      <vt:lpstr>Models &amp; Algorithms  - used in the R code</vt:lpstr>
      <vt:lpstr>Models &amp; Algorithms  - used in Excel</vt:lpstr>
      <vt:lpstr>Models &amp; Algorithms  - used in Excel</vt:lpstr>
      <vt:lpstr>PowerPoint Presentation</vt:lpstr>
      <vt:lpstr>Conclusion/Discussions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45</cp:revision>
  <dcterms:created xsi:type="dcterms:W3CDTF">2017-07-01T00:04:16Z</dcterms:created>
  <dcterms:modified xsi:type="dcterms:W3CDTF">2017-07-04T21:53:09Z</dcterms:modified>
</cp:coreProperties>
</file>